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26"/>
  </p:notesMasterIdLst>
  <p:handoutMasterIdLst>
    <p:handoutMasterId r:id="rId27"/>
  </p:handoutMasterIdLst>
  <p:sldIdLst>
    <p:sldId id="256" r:id="rId2"/>
    <p:sldId id="265" r:id="rId3"/>
    <p:sldId id="257" r:id="rId4"/>
    <p:sldId id="369" r:id="rId5"/>
    <p:sldId id="258" r:id="rId6"/>
    <p:sldId id="260" r:id="rId7"/>
    <p:sldId id="261" r:id="rId8"/>
    <p:sldId id="259" r:id="rId9"/>
    <p:sldId id="262" r:id="rId10"/>
    <p:sldId id="263" r:id="rId11"/>
    <p:sldId id="266" r:id="rId12"/>
    <p:sldId id="267" r:id="rId13"/>
    <p:sldId id="435" r:id="rId14"/>
    <p:sldId id="432" r:id="rId15"/>
    <p:sldId id="434" r:id="rId16"/>
    <p:sldId id="436" r:id="rId17"/>
    <p:sldId id="269" r:id="rId18"/>
    <p:sldId id="374" r:id="rId19"/>
    <p:sldId id="431" r:id="rId20"/>
    <p:sldId id="379" r:id="rId21"/>
    <p:sldId id="276" r:id="rId22"/>
    <p:sldId id="274" r:id="rId23"/>
    <p:sldId id="278" r:id="rId24"/>
    <p:sldId id="277" r:id="rId25"/>
  </p:sldIdLst>
  <p:sldSz cx="9144000" cy="5143500" type="screen16x9"/>
  <p:notesSz cx="7010400" cy="92964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6">
          <p15:clr>
            <a:srgbClr val="A4A3A4"/>
          </p15:clr>
        </p15:guide>
        <p15:guide id="2" orient="horz" pos="1618">
          <p15:clr>
            <a:srgbClr val="A4A3A4"/>
          </p15:clr>
        </p15:guide>
        <p15:guide id="3" orient="horz" pos="2048">
          <p15:clr>
            <a:srgbClr val="A4A3A4"/>
          </p15:clr>
        </p15:guide>
        <p15:guide id="4" orient="horz" pos="323">
          <p15:clr>
            <a:srgbClr val="A4A3A4"/>
          </p15:clr>
        </p15:guide>
        <p15:guide id="5" pos="5470">
          <p15:clr>
            <a:srgbClr val="A4A3A4"/>
          </p15:clr>
        </p15:guide>
        <p15:guide id="6" pos="2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7EA470"/>
    <a:srgbClr val="ED1C24"/>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9EB43-6164-495A-9299-AFFC83B2F560}" v="2" dt="2021-07-06T08:08:19.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21362" autoAdjust="0"/>
    <p:restoredTop sz="96229" autoAdjust="0"/>
  </p:normalViewPr>
  <p:slideViewPr>
    <p:cSldViewPr snapToGrid="0">
      <p:cViewPr varScale="1">
        <p:scale>
          <a:sx n="101" d="100"/>
          <a:sy n="101" d="100"/>
        </p:scale>
        <p:origin x="888" y="56"/>
      </p:cViewPr>
      <p:guideLst>
        <p:guide orient="horz" pos="756"/>
        <p:guide orient="horz" pos="1618"/>
        <p:guide orient="horz" pos="2048"/>
        <p:guide orient="horz" pos="323"/>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 Yang2" userId="2c3e3743-4f76-46d4-b958-c6f57ae6fe19" providerId="ADAL" clId="{61D9EB43-6164-495A-9299-AFFC83B2F560}"/>
    <pc:docChg chg="modSld">
      <pc:chgData name="Cao, Yang2" userId="2c3e3743-4f76-46d4-b958-c6f57ae6fe19" providerId="ADAL" clId="{61D9EB43-6164-495A-9299-AFFC83B2F560}" dt="2021-07-13T09:04:25.056" v="2" actId="688"/>
      <pc:docMkLst>
        <pc:docMk/>
      </pc:docMkLst>
      <pc:sldChg chg="modSp mod">
        <pc:chgData name="Cao, Yang2" userId="2c3e3743-4f76-46d4-b958-c6f57ae6fe19" providerId="ADAL" clId="{61D9EB43-6164-495A-9299-AFFC83B2F560}" dt="2021-07-13T09:04:25.056" v="2" actId="688"/>
        <pc:sldMkLst>
          <pc:docMk/>
          <pc:sldMk cId="2775740590" sldId="259"/>
        </pc:sldMkLst>
        <pc:spChg chg="mod">
          <ac:chgData name="Cao, Yang2" userId="2c3e3743-4f76-46d4-b958-c6f57ae6fe19" providerId="ADAL" clId="{61D9EB43-6164-495A-9299-AFFC83B2F560}" dt="2021-07-13T09:04:25.056" v="2" actId="688"/>
          <ac:spMkLst>
            <pc:docMk/>
            <pc:sldMk cId="2775740590" sldId="259"/>
            <ac:spMk id="5" creationId="{2F447EAD-2DD4-4CA6-B7B9-EA60177D12B5}"/>
          </ac:spMkLst>
        </pc:spChg>
      </pc:sldChg>
      <pc:sldChg chg="modSp">
        <pc:chgData name="Cao, Yang2" userId="2c3e3743-4f76-46d4-b958-c6f57ae6fe19" providerId="ADAL" clId="{61D9EB43-6164-495A-9299-AFFC83B2F560}" dt="2021-07-06T08:08:19.597" v="1" actId="1076"/>
        <pc:sldMkLst>
          <pc:docMk/>
          <pc:sldMk cId="2737039908" sldId="379"/>
        </pc:sldMkLst>
        <pc:picChg chg="mod">
          <ac:chgData name="Cao, Yang2" userId="2c3e3743-4f76-46d4-b958-c6f57ae6fe19" providerId="ADAL" clId="{61D9EB43-6164-495A-9299-AFFC83B2F560}" dt="2021-07-06T08:08:19.597" v="1" actId="1076"/>
          <ac:picMkLst>
            <pc:docMk/>
            <pc:sldMk cId="2737039908" sldId="379"/>
            <ac:picMk id="8" creationId="{90ADFAFD-6164-4452-AF26-C90887EC1671}"/>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ACFD7B2-88A6-E34E-8EF8-CB0C7BA47ADD}" type="datetimeFigureOut">
              <a:rPr lang="en-US" smtClean="0"/>
              <a:pPr/>
              <a:t>7/13/2021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96CFA4E-18EB-6D49-8DE2-7A74038C2C1C}" type="slidenum">
              <a:rPr lang="en-US" smtClean="0"/>
              <a:pPr/>
              <a:t>‹#›</a:t>
            </a:fld>
            <a:endParaRPr lang="en-US"/>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D7FC5FE-6F0D-D34A-8EE6-C95B4F5F4DC8}" type="datetimeFigureOut">
              <a:rPr lang="en-US" smtClean="0"/>
              <a:pPr/>
              <a:t>7/13/2021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61C8689-8455-3546-ADF9-3B7273760F66}" type="slidenum">
              <a:rPr lang="en-US" smtClean="0"/>
              <a:pPr/>
              <a:t>‹#›</a:t>
            </a:fld>
            <a:endParaRPr lang="en-US"/>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D0A6D-1600-4A9D-A446-DBF2C4900F2A}" type="slidenum">
              <a:rPr lang="en-US" smtClean="0"/>
              <a:t>4</a:t>
            </a:fld>
            <a:endParaRPr lang="en-US" dirty="0"/>
          </a:p>
        </p:txBody>
      </p:sp>
    </p:spTree>
    <p:extLst>
      <p:ext uri="{BB962C8B-B14F-4D97-AF65-F5344CB8AC3E}">
        <p14:creationId xmlns:p14="http://schemas.microsoft.com/office/powerpoint/2010/main" val="376934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a:p>
        </p:txBody>
      </p:sp>
    </p:spTree>
    <p:extLst>
      <p:ext uri="{BB962C8B-B14F-4D97-AF65-F5344CB8AC3E}">
        <p14:creationId xmlns:p14="http://schemas.microsoft.com/office/powerpoint/2010/main" val="2912192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show a power management example where control interval is 1s, short window interval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5s, long window interval is 10s, the node’s Default Power is 250W and △ is 5W.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1, (2-1) is satisfied, so the child try to get more power budget from its parent, with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approval, its Power Provision rises.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2, (2-2) is satisfied, so the child try to get more power budget from its parent, with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approval, its Power Provision rises.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3, (2-1) and (2-2) is satisfied, so the child try to get more power budget from its parent,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Default power is 250W and its parent have no more power, so it cannot get more power budget and 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Power Provision remain unchanged. As a node, it’s capped.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4, (2-3) is satisfied, so the child give its unused power budget to its parent and 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Provision power decreases.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a:p>
        </p:txBody>
      </p:sp>
    </p:spTree>
    <p:extLst>
      <p:ext uri="{BB962C8B-B14F-4D97-AF65-F5344CB8AC3E}">
        <p14:creationId xmlns:p14="http://schemas.microsoft.com/office/powerpoint/2010/main" val="375726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ltLang="en-US" dirty="0"/>
          </a:p>
        </p:txBody>
      </p:sp>
      <p:sp>
        <p:nvSpPr>
          <p:cNvPr id="4" name="Slide Number Placeholder 3"/>
          <p:cNvSpPr>
            <a:spLocks noGrp="1"/>
          </p:cNvSpPr>
          <p:nvPr>
            <p:ph type="sldNum" sz="quarter" idx="10"/>
          </p:nvPr>
        </p:nvSpPr>
        <p:spPr/>
        <p:txBody>
          <a:bodyPr/>
          <a:lstStyle/>
          <a:p>
            <a:fld id="{74FD0A6D-1600-4A9D-A446-DBF2C4900F2A}" type="slidenum">
              <a:rPr lang="en-US" smtClean="0"/>
              <a:t>18</a:t>
            </a:fld>
            <a:endParaRPr lang="en-US" dirty="0"/>
          </a:p>
        </p:txBody>
      </p:sp>
    </p:spTree>
    <p:extLst>
      <p:ext uri="{BB962C8B-B14F-4D97-AF65-F5344CB8AC3E}">
        <p14:creationId xmlns:p14="http://schemas.microsoft.com/office/powerpoint/2010/main" val="331744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FD0A6D-1600-4A9D-A446-DBF2C4900F2A}" type="slidenum">
              <a:rPr lang="en-US" smtClean="0"/>
              <a:t>19</a:t>
            </a:fld>
            <a:endParaRPr lang="en-US" dirty="0"/>
          </a:p>
        </p:txBody>
      </p:sp>
    </p:spTree>
    <p:extLst>
      <p:ext uri="{BB962C8B-B14F-4D97-AF65-F5344CB8AC3E}">
        <p14:creationId xmlns:p14="http://schemas.microsoft.com/office/powerpoint/2010/main" val="186037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8" y="2479423"/>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4"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451798" y="383170"/>
            <a:ext cx="1248049" cy="82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46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4" y="2"/>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4"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36564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4596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5337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3"/>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1"/>
          <p:cNvSpPr>
            <a:spLocks noGrp="1"/>
          </p:cNvSpPr>
          <p:nvPr>
            <p:ph type="title" hasCustomPrompt="1"/>
          </p:nvPr>
        </p:nvSpPr>
        <p:spPr>
          <a:xfrm>
            <a:off x="455613" y="1101795"/>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90215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9"/>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96609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06925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3" name="Footer Placeholder 4"/>
          <p:cNvSpPr>
            <a:spLocks noGrp="1"/>
          </p:cNvSpPr>
          <p:nvPr>
            <p:ph type="ftr" sz="quarter" idx="11"/>
          </p:nvPr>
        </p:nvSpPr>
        <p:spPr>
          <a:xfrm>
            <a:off x="3124200" y="4824387"/>
            <a:ext cx="2895600" cy="273844"/>
          </a:xfrm>
          <a:prstGeom prst="rect">
            <a:avLst/>
          </a:prstGeom>
        </p:spPr>
        <p:txBody>
          <a:bodyPr lIns="91438" tIns="45719" rIns="91438" bIns="45719"/>
          <a:lstStyle>
            <a:lvl1pPr>
              <a:defRPr>
                <a:solidFill>
                  <a:schemeClr val="bg1"/>
                </a:solidFill>
              </a:defRPr>
            </a:lvl1pPr>
          </a:lstStyle>
          <a:p>
            <a:pPr defTabSz="457189"/>
            <a:r>
              <a:rPr lang="en-US">
                <a:solidFill>
                  <a:prstClr val="white"/>
                </a:solidFill>
              </a:rPr>
              <a:t>Intel Confidential</a:t>
            </a:r>
            <a:endParaRPr lang="en-US" dirty="0">
              <a:solidFill>
                <a:prstClr val="white"/>
              </a:solidFill>
            </a:endParaRPr>
          </a:p>
        </p:txBody>
      </p:sp>
    </p:spTree>
    <p:extLst>
      <p:ext uri="{BB962C8B-B14F-4D97-AF65-F5344CB8AC3E}">
        <p14:creationId xmlns:p14="http://schemas.microsoft.com/office/powerpoint/2010/main" val="90508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3477433"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69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86687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E4F2C-DC8C-4376-961C-1A09E3E29178}" type="slidenum">
              <a:rPr lang="en-US" smtClean="0">
                <a:solidFill>
                  <a:prstClr val="white"/>
                </a:solidFill>
              </a:rPr>
              <a:pPr/>
              <a:t>‹#›</a:t>
            </a:fld>
            <a:endParaRPr lang="en-US">
              <a:solidFill>
                <a:prstClr val="white"/>
              </a:solidFill>
            </a:endParaRPr>
          </a:p>
        </p:txBody>
      </p:sp>
      <p:sp>
        <p:nvSpPr>
          <p:cNvPr id="5"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11"/>
          </p:nvPr>
        </p:nvSpPr>
        <p:spPr>
          <a:xfrm>
            <a:off x="3124200" y="4824387"/>
            <a:ext cx="2895600" cy="273844"/>
          </a:xfrm>
          <a:prstGeom prst="rect">
            <a:avLst/>
          </a:prstGeom>
        </p:spPr>
        <p:txBody>
          <a:bodyPr lIns="91438" tIns="45719" rIns="91438" bIns="45719"/>
          <a:lstStyle>
            <a:lvl1pPr>
              <a:defRPr>
                <a:solidFill>
                  <a:schemeClr val="bg1"/>
                </a:solidFill>
              </a:defRPr>
            </a:lvl1pPr>
          </a:lstStyle>
          <a:p>
            <a:pPr defTabSz="457189"/>
            <a:r>
              <a:rPr lang="en-US">
                <a:solidFill>
                  <a:prstClr val="white"/>
                </a:solidFill>
              </a:rPr>
              <a:t>Intel Confidential</a:t>
            </a:r>
            <a:endParaRPr lang="en-US" dirty="0">
              <a:solidFill>
                <a:prstClr val="white"/>
              </a:solidFill>
            </a:endParaRPr>
          </a:p>
        </p:txBody>
      </p:sp>
    </p:spTree>
    <p:extLst>
      <p:ext uri="{BB962C8B-B14F-4D97-AF65-F5344CB8AC3E}">
        <p14:creationId xmlns:p14="http://schemas.microsoft.com/office/powerpoint/2010/main" val="241861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8" y="2479423"/>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4"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cstate="screen">
            <a:alphaModFix/>
            <a:extLst>
              <a:ext uri="{28A0092B-C50C-407E-A947-70E740481C1C}">
                <a14:useLocalDpi xmlns:a14="http://schemas.microsoft.com/office/drawing/2010/main" val="0"/>
              </a:ext>
            </a:extLst>
          </a:blip>
          <a:stretch>
            <a:fillRect/>
          </a:stretch>
        </p:blipFill>
        <p:spPr>
          <a:xfrm>
            <a:off x="460694" y="389229"/>
            <a:ext cx="2121766" cy="887284"/>
          </a:xfrm>
          <a:prstGeom prst="rect">
            <a:avLst/>
          </a:prstGeom>
        </p:spPr>
      </p:pic>
    </p:spTree>
    <p:extLst>
      <p:ext uri="{BB962C8B-B14F-4D97-AF65-F5344CB8AC3E}">
        <p14:creationId xmlns:p14="http://schemas.microsoft.com/office/powerpoint/2010/main" val="22788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Title Slide code graphic 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740" y="493758"/>
            <a:ext cx="8212886" cy="1102519"/>
          </a:xfrm>
        </p:spPr>
        <p:txBody>
          <a:bodyPr lIns="0" rIns="0" anchor="b" anchorCtr="0">
            <a:noAutofit/>
          </a:bodyPr>
          <a:lstStyle>
            <a:lvl1pPr>
              <a:defRPr sz="2700" baseline="0">
                <a:solidFill>
                  <a:schemeClr val="bg1"/>
                </a:solidFill>
                <a:latin typeface="+mj-lt"/>
                <a:cs typeface="Arial" panose="020B0604020202020204" pitchFamily="34" charset="0"/>
              </a:defRPr>
            </a:lvl1pPr>
          </a:lstStyle>
          <a:p>
            <a:r>
              <a:rPr lang="en-US" dirty="0"/>
              <a:t>36pt Intel Clear Presentation Title</a:t>
            </a:r>
            <a:br>
              <a:rPr lang="en-US" dirty="0"/>
            </a:br>
            <a:r>
              <a:rPr lang="en-US" dirty="0"/>
              <a:t>Title of Presentation Line Two</a:t>
            </a:r>
          </a:p>
        </p:txBody>
      </p:sp>
      <p:sp>
        <p:nvSpPr>
          <p:cNvPr id="9" name="Subtitle 2"/>
          <p:cNvSpPr>
            <a:spLocks noGrp="1"/>
          </p:cNvSpPr>
          <p:nvPr>
            <p:ph type="subTitle" idx="1" hasCustomPrompt="1"/>
          </p:nvPr>
        </p:nvSpPr>
        <p:spPr>
          <a:xfrm>
            <a:off x="455614" y="1761284"/>
            <a:ext cx="6330212" cy="925360"/>
          </a:xfrm>
        </p:spPr>
        <p:txBody>
          <a:bodyPr lIns="0" rIns="0">
            <a:noAutofit/>
          </a:bodyPr>
          <a:lstStyle>
            <a:lvl1pPr marL="0" indent="0" algn="l">
              <a:buNone/>
              <a:defRPr sz="1350" b="1" baseline="0">
                <a:solidFill>
                  <a:schemeClr val="bg1"/>
                </a:solidFill>
                <a:latin typeface="+mn-lt"/>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18pt Intel Clear Bolded Subhead, Date, Etc.</a:t>
            </a: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99920" y="199364"/>
            <a:ext cx="1143737" cy="938121"/>
          </a:xfrm>
          <a:prstGeom prst="rect">
            <a:avLst/>
          </a:prstGeom>
        </p:spPr>
      </p:pic>
      <p:sp>
        <p:nvSpPr>
          <p:cNvPr id="5" name="Footer Placeholder 4"/>
          <p:cNvSpPr>
            <a:spLocks noGrp="1"/>
          </p:cNvSpPr>
          <p:nvPr>
            <p:ph type="ftr" sz="quarter" idx="3"/>
          </p:nvPr>
        </p:nvSpPr>
        <p:spPr>
          <a:xfrm>
            <a:off x="-1" y="4978507"/>
            <a:ext cx="2270905" cy="164993"/>
          </a:xfrm>
          <a:prstGeom prst="rect">
            <a:avLst/>
          </a:prstGeom>
        </p:spPr>
        <p:txBody>
          <a:bodyPr vert="horz" lIns="91440" tIns="45720" rIns="91440" bIns="45720" rtlCol="0" anchor="ctr"/>
          <a:lstStyle>
            <a:lvl1pPr algn="l">
              <a:defRPr sz="750">
                <a:solidFill>
                  <a:schemeClr val="bg1"/>
                </a:solidFill>
              </a:defRPr>
            </a:lvl1pPr>
          </a:lstStyle>
          <a:p>
            <a:pPr defTabSz="457189"/>
            <a:r>
              <a:rPr lang="en-US">
                <a:solidFill>
                  <a:prstClr val="white"/>
                </a:solidFill>
              </a:rPr>
              <a:t>Intel Confidential</a:t>
            </a:r>
            <a:endParaRPr lang="en-US" dirty="0">
              <a:solidFill>
                <a:prstClr val="white"/>
              </a:solidFill>
            </a:endParaRPr>
          </a:p>
        </p:txBody>
      </p:sp>
    </p:spTree>
    <p:extLst>
      <p:ext uri="{BB962C8B-B14F-4D97-AF65-F5344CB8AC3E}">
        <p14:creationId xmlns:p14="http://schemas.microsoft.com/office/powerpoint/2010/main" val="3490656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white background bottom foot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3"/>
            <a:ext cx="8228012" cy="3427808"/>
          </a:xfrm>
        </p:spPr>
        <p:txBody>
          <a:bodyPr/>
          <a:lstStyle>
            <a:lvl1pPr marL="0" marR="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sz="1800"/>
            </a:lvl1pPr>
            <a:lvl2pPr marL="129779" indent="-129779">
              <a:lnSpc>
                <a:spcPct val="100000"/>
              </a:lnSpc>
              <a:spcBef>
                <a:spcPts val="450"/>
              </a:spcBef>
              <a:spcAft>
                <a:spcPts val="450"/>
              </a:spcAft>
              <a:buFont typeface="Arial" panose="020B0604020202020204" pitchFamily="34" charset="0"/>
              <a:buChar char="•"/>
              <a:defRPr sz="1350"/>
            </a:lvl2pPr>
            <a:lvl3pPr marL="258366" indent="-128588">
              <a:lnSpc>
                <a:spcPct val="100000"/>
              </a:lnSpc>
              <a:spcBef>
                <a:spcPts val="450"/>
              </a:spcBef>
              <a:spcAft>
                <a:spcPts val="450"/>
              </a:spcAft>
              <a:buFont typeface="Arial" panose="020B0604020202020204" pitchFamily="34" charset="0"/>
              <a:buChar char="•"/>
              <a:defRPr sz="1350"/>
            </a:lvl3pPr>
            <a:lvl4pPr marL="388144" indent="-129779">
              <a:lnSpc>
                <a:spcPct val="100000"/>
              </a:lnSpc>
              <a:spcBef>
                <a:spcPts val="450"/>
              </a:spcBef>
              <a:spcAft>
                <a:spcPts val="450"/>
              </a:spcAft>
              <a:buFont typeface="Arial" panose="020B0604020202020204" pitchFamily="34" charset="0"/>
              <a:buChar char="•"/>
              <a:defRPr sz="1350"/>
            </a:lvl4pPr>
            <a:lvl5pPr marL="1032272" indent="-214313">
              <a:buFont typeface="Arial" panose="020B0604020202020204" pitchFamily="34" charset="0"/>
              <a:buChar char="•"/>
              <a:defRPr/>
            </a:lvl5pPr>
          </a:lstStyle>
          <a:p>
            <a:pPr marL="0" marR="0" lvl="0" indent="0" algn="l" defTabSz="342900"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a:t>24pt Intel Clear body text</a:t>
            </a:r>
          </a:p>
          <a:p>
            <a:pPr lvl="1"/>
            <a:r>
              <a:rPr lang="en-US" dirty="0"/>
              <a:t>18pt Intel Clear large bullet one</a:t>
            </a:r>
          </a:p>
          <a:p>
            <a:pPr lvl="2"/>
            <a:r>
              <a:rPr lang="en-US" dirty="0"/>
              <a:t>18pt Intel Clear sub-bullet</a:t>
            </a:r>
          </a:p>
          <a:p>
            <a:pPr lvl="3"/>
            <a:r>
              <a:rPr lang="en-US" dirty="0"/>
              <a:t>18pt Intel Clear fourth level</a:t>
            </a:r>
          </a:p>
        </p:txBody>
      </p:sp>
      <p:sp>
        <p:nvSpPr>
          <p:cNvPr id="7" name="Title 6"/>
          <p:cNvSpPr>
            <a:spLocks noGrp="1"/>
          </p:cNvSpPr>
          <p:nvPr>
            <p:ph type="title" hasCustomPrompt="1"/>
          </p:nvPr>
        </p:nvSpPr>
        <p:spPr/>
        <p:txBody>
          <a:bodyPr/>
          <a:lstStyle>
            <a:lvl1pPr>
              <a:defRPr sz="2100"/>
            </a:lvl1pPr>
          </a:lstStyle>
          <a:p>
            <a:r>
              <a:rPr lang="en-US" dirty="0"/>
              <a:t>28pt Intel Clear Headline</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5866" y="4274182"/>
            <a:ext cx="9057736" cy="696147"/>
          </a:xfrm>
          <a:prstGeom prst="rect">
            <a:avLst/>
          </a:prstGeom>
        </p:spPr>
      </p:pic>
      <p:sp>
        <p:nvSpPr>
          <p:cNvPr id="10" name="Date Placeholder 3"/>
          <p:cNvSpPr>
            <a:spLocks noGrp="1"/>
          </p:cNvSpPr>
          <p:nvPr>
            <p:ph type="dt" sz="half" idx="2"/>
          </p:nvPr>
        </p:nvSpPr>
        <p:spPr>
          <a:xfrm>
            <a:off x="4125014" y="4970329"/>
            <a:ext cx="893973" cy="173171"/>
          </a:xfrm>
          <a:prstGeom prst="rect">
            <a:avLst/>
          </a:prstGeom>
        </p:spPr>
        <p:txBody>
          <a:bodyPr vert="horz" lIns="91440" tIns="45720" rIns="91440" bIns="45720" rtlCol="0" anchor="ctr"/>
          <a:lstStyle>
            <a:lvl1pPr algn="ctr">
              <a:defRPr sz="750">
                <a:solidFill>
                  <a:schemeClr val="tx1">
                    <a:tint val="75000"/>
                  </a:schemeClr>
                </a:solidFill>
              </a:defRPr>
            </a:lvl1pPr>
          </a:lstStyle>
          <a:p>
            <a:pPr defTabSz="457189"/>
            <a:endParaRPr lang="en-US" dirty="0">
              <a:solidFill>
                <a:prstClr val="black">
                  <a:tint val="75000"/>
                </a:prstClr>
              </a:solidFill>
            </a:endParaRPr>
          </a:p>
        </p:txBody>
      </p:sp>
      <p:sp>
        <p:nvSpPr>
          <p:cNvPr id="11" name="Footer Placeholder 4"/>
          <p:cNvSpPr>
            <a:spLocks noGrp="1"/>
          </p:cNvSpPr>
          <p:nvPr>
            <p:ph type="ftr" sz="quarter" idx="3"/>
          </p:nvPr>
        </p:nvSpPr>
        <p:spPr>
          <a:xfrm>
            <a:off x="-1" y="4978507"/>
            <a:ext cx="2270905" cy="164993"/>
          </a:xfrm>
          <a:prstGeom prst="rect">
            <a:avLst/>
          </a:prstGeom>
        </p:spPr>
        <p:txBody>
          <a:bodyPr vert="horz" lIns="91440" tIns="45720" rIns="91440" bIns="45720" rtlCol="0" anchor="ctr"/>
          <a:lstStyle>
            <a:lvl1pPr algn="l">
              <a:defRPr sz="750">
                <a:solidFill>
                  <a:schemeClr val="tx1">
                    <a:tint val="75000"/>
                  </a:schemeClr>
                </a:solidFill>
              </a:defRPr>
            </a:lvl1pPr>
          </a:lstStyle>
          <a:p>
            <a:pPr defTabSz="457189"/>
            <a:r>
              <a:rPr lang="en-US">
                <a:solidFill>
                  <a:prstClr val="black">
                    <a:tint val="75000"/>
                  </a:prstClr>
                </a:solidFill>
              </a:rPr>
              <a:t>Intel Confidential</a:t>
            </a:r>
            <a:endParaRPr lang="en-US" dirty="0">
              <a:solidFill>
                <a:prstClr val="black">
                  <a:tint val="75000"/>
                </a:prstClr>
              </a:solidFill>
            </a:endParaRPr>
          </a:p>
        </p:txBody>
      </p:sp>
      <p:sp>
        <p:nvSpPr>
          <p:cNvPr id="12" name="Slide Number Placeholder 5"/>
          <p:cNvSpPr>
            <a:spLocks noGrp="1"/>
          </p:cNvSpPr>
          <p:nvPr>
            <p:ph type="sldNum" sz="quarter" idx="4"/>
          </p:nvPr>
        </p:nvSpPr>
        <p:spPr>
          <a:xfrm>
            <a:off x="8683626" y="4978506"/>
            <a:ext cx="460374" cy="164994"/>
          </a:xfrm>
          <a:prstGeom prst="rect">
            <a:avLst/>
          </a:prstGeom>
        </p:spPr>
        <p:txBody>
          <a:bodyPr vert="horz" lIns="91440" tIns="45720" rIns="91440" bIns="45720" rtlCol="0" anchor="ctr"/>
          <a:lstStyle>
            <a:lvl1pPr algn="r">
              <a:defRPr sz="750">
                <a:solidFill>
                  <a:schemeClr val="tx1">
                    <a:tint val="75000"/>
                  </a:schemeClr>
                </a:solidFill>
              </a:defRPr>
            </a:lvl1pPr>
          </a:lstStyle>
          <a:p>
            <a:fld id="{A1E76FCE-C11E-4035-813B-B85A326DB024}"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5866" y="4274182"/>
            <a:ext cx="9057736" cy="696147"/>
          </a:xfrm>
          <a:prstGeom prst="rect">
            <a:avLst/>
          </a:prstGeom>
        </p:spPr>
      </p:pic>
    </p:spTree>
    <p:extLst>
      <p:ext uri="{BB962C8B-B14F-4D97-AF65-F5344CB8AC3E}">
        <p14:creationId xmlns:p14="http://schemas.microsoft.com/office/powerpoint/2010/main" val="41688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1345"/>
            <a:ext cx="8228012" cy="3427808"/>
          </a:xfrm>
        </p:spPr>
        <p:txBody>
          <a:bodyPr/>
          <a:lstStyle>
            <a:lvl1pPr marL="0" marR="0" indent="0" algn="l" defTabSz="342821" rtl="0" eaLnBrk="1" fontAlgn="auto" latinLnBrk="0" hangingPunct="1">
              <a:lnSpc>
                <a:spcPct val="100000"/>
              </a:lnSpc>
              <a:spcBef>
                <a:spcPts val="900"/>
              </a:spcBef>
              <a:spcAft>
                <a:spcPts val="0"/>
              </a:spcAft>
              <a:buClrTx/>
              <a:buSzTx/>
              <a:buFont typeface="Wingdings" panose="05000000000000000000" pitchFamily="2" charset="2"/>
              <a:buNone/>
              <a:tabLst/>
              <a:defRPr/>
            </a:lvl1pPr>
            <a:lvl2pPr>
              <a:defRPr lang="en-US" sz="1400" kern="1200" baseline="0" dirty="0" err="1" smtClean="0">
                <a:solidFill>
                  <a:schemeClr val="tx2"/>
                </a:solidFill>
                <a:latin typeface="+mn-lt"/>
                <a:ea typeface="+mn-ea"/>
                <a:cs typeface="Intel Clear" panose="020B0604020203020204" pitchFamily="34" charset="0"/>
              </a:defRPr>
            </a:lvl2pPr>
            <a:lvl3pPr marL="428531" indent="-171414">
              <a:defRPr lang="en-US" sz="140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342821" rtl="0" eaLnBrk="1" fontAlgn="auto" latinLnBrk="0" hangingPunct="1">
              <a:lnSpc>
                <a:spcPct val="100000"/>
              </a:lnSpc>
              <a:spcBef>
                <a:spcPts val="900"/>
              </a:spcBef>
              <a:spcAft>
                <a:spcPts val="0"/>
              </a:spcAft>
              <a:buClrTx/>
              <a:buSzTx/>
              <a:buFont typeface="Wingdings" panose="05000000000000000000" pitchFamily="2" charset="2"/>
              <a:buNone/>
              <a:tabLst/>
              <a:defRPr/>
            </a:pPr>
            <a:r>
              <a:rPr lang="en-US" dirty="0" err="1"/>
              <a:t>22pt</a:t>
            </a:r>
            <a:r>
              <a:rPr lang="en-US" dirty="0"/>
              <a:t> Intel Clear body text</a:t>
            </a:r>
          </a:p>
          <a:p>
            <a:pPr lvl="1"/>
            <a:r>
              <a:rPr lang="en-US" dirty="0" err="1"/>
              <a:t>18pt</a:t>
            </a:r>
            <a:r>
              <a:rPr lang="en-US" dirty="0"/>
              <a:t> Intel Clear bullet one</a:t>
            </a:r>
          </a:p>
          <a:p>
            <a:pPr marL="428531" lvl="2" indent="-171414" algn="l" defTabSz="342821" rtl="0" eaLnBrk="1" latinLnBrk="0" hangingPunct="1">
              <a:spcBef>
                <a:spcPts val="600"/>
              </a:spcBef>
              <a:buFont typeface="Wingdings" charset="2"/>
              <a:buChar char="§"/>
            </a:pPr>
            <a:r>
              <a:rPr lang="en-US" dirty="0" err="1"/>
              <a:t>18pt</a:t>
            </a:r>
            <a:r>
              <a:rPr lang="en-US" dirty="0"/>
              <a:t> Intel Clear sub-bullet</a:t>
            </a:r>
          </a:p>
          <a:p>
            <a:pPr lvl="3"/>
            <a:r>
              <a:rPr lang="en-US" dirty="0" err="1"/>
              <a:t>16pt</a:t>
            </a:r>
            <a:r>
              <a:rPr lang="en-US" dirty="0"/>
              <a:t> Intel Clear fourth level</a:t>
            </a:r>
          </a:p>
          <a:p>
            <a:pPr lvl="4"/>
            <a:r>
              <a:rPr lang="en-US" dirty="0" err="1"/>
              <a:t>14pt</a:t>
            </a:r>
            <a:r>
              <a:rPr lang="en-US" dirty="0"/>
              <a:t> Intel Clear fifth level</a:t>
            </a:r>
          </a:p>
        </p:txBody>
      </p:sp>
      <p:sp>
        <p:nvSpPr>
          <p:cNvPr id="4" name="Date Placeholder 3"/>
          <p:cNvSpPr>
            <a:spLocks noGrp="1"/>
          </p:cNvSpPr>
          <p:nvPr>
            <p:ph type="dt" sz="half" idx="10"/>
          </p:nvPr>
        </p:nvSpPr>
        <p:spPr>
          <a:xfrm>
            <a:off x="457200" y="4767264"/>
            <a:ext cx="2133600" cy="273844"/>
          </a:xfrm>
          <a:prstGeom prst="rect">
            <a:avLst/>
          </a:prstGeom>
        </p:spPr>
        <p:txBody>
          <a:bodyPr lIns="51428" tIns="25718" rIns="51428" bIns="25718"/>
          <a:lstStyle/>
          <a:p>
            <a:pPr defTabSz="457189"/>
            <a:endParaRPr lang="en-US">
              <a:solidFill>
                <a:prstClr val="black"/>
              </a:solidFill>
            </a:endParaRPr>
          </a:p>
        </p:txBody>
      </p:sp>
      <p:sp>
        <p:nvSpPr>
          <p:cNvPr id="5" name="Footer Placeholder 4"/>
          <p:cNvSpPr>
            <a:spLocks noGrp="1"/>
          </p:cNvSpPr>
          <p:nvPr>
            <p:ph type="ftr" sz="quarter" idx="11"/>
          </p:nvPr>
        </p:nvSpPr>
        <p:spPr>
          <a:xfrm>
            <a:off x="3124200" y="4824387"/>
            <a:ext cx="2895600" cy="273844"/>
          </a:xfrm>
          <a:prstGeom prst="rect">
            <a:avLst/>
          </a:prstGeom>
        </p:spPr>
        <p:txBody>
          <a:bodyPr lIns="68570" tIns="34289" rIns="68570" bIns="34289"/>
          <a:lstStyle/>
          <a:p>
            <a:pPr defTabSz="457189"/>
            <a:r>
              <a:rPr lang="en-US">
                <a:solidFill>
                  <a:prstClr val="black"/>
                </a:solidFill>
              </a:rPr>
              <a:t>Intel Confidential</a:t>
            </a:r>
          </a:p>
        </p:txBody>
      </p:sp>
      <p:sp>
        <p:nvSpPr>
          <p:cNvPr id="6" name="Slide Number Placeholder 5"/>
          <p:cNvSpPr>
            <a:spLocks noGrp="1"/>
          </p:cNvSpPr>
          <p:nvPr>
            <p:ph type="sldNum" sz="quarter" idx="12"/>
          </p:nvPr>
        </p:nvSpPr>
        <p:spPr/>
        <p:txBody>
          <a:bodyPr/>
          <a:lstStyle/>
          <a:p>
            <a:fld id="{D53E4F2C-DC8C-4376-961C-1A09E3E29178}"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a:t>36pt</a:t>
            </a:r>
            <a:r>
              <a:rPr lang="en-US" dirty="0"/>
              <a:t> Intel Clear Light Headline</a:t>
            </a:r>
          </a:p>
        </p:txBody>
      </p:sp>
    </p:spTree>
    <p:extLst>
      <p:ext uri="{BB962C8B-B14F-4D97-AF65-F5344CB8AC3E}">
        <p14:creationId xmlns:p14="http://schemas.microsoft.com/office/powerpoint/2010/main" val="1603577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pPr defTabSz="457189"/>
            <a:r>
              <a:rPr lang="en-US">
                <a:solidFill>
                  <a:prstClr val="white"/>
                </a:solidFill>
              </a:rPr>
              <a:t>Intel Confidential</a:t>
            </a:r>
            <a:endParaRPr lang="en-US" dirty="0">
              <a:solidFill>
                <a:prstClr val="white"/>
              </a:solidFill>
            </a:endParaRPr>
          </a:p>
        </p:txBody>
      </p:sp>
    </p:spTree>
    <p:extLst>
      <p:ext uri="{BB962C8B-B14F-4D97-AF65-F5344CB8AC3E}">
        <p14:creationId xmlns:p14="http://schemas.microsoft.com/office/powerpoint/2010/main" val="2426801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4767263"/>
            <a:ext cx="2057400" cy="273844"/>
          </a:xfrm>
          <a:prstGeom prst="rect">
            <a:avLst/>
          </a:prstGeom>
        </p:spPr>
        <p:txBody>
          <a:bodyPr/>
          <a:lstStyle/>
          <a:p>
            <a:pPr defTabSz="457189"/>
            <a:endParaRPr lang="en-US">
              <a:solidFill>
                <a:prstClr val="black"/>
              </a:solidFill>
            </a:endParaRPr>
          </a:p>
        </p:txBody>
      </p:sp>
      <p:sp>
        <p:nvSpPr>
          <p:cNvPr id="5" name="Slide Number Placeholder 4"/>
          <p:cNvSpPr>
            <a:spLocks noGrp="1"/>
          </p:cNvSpPr>
          <p:nvPr>
            <p:ph type="sldNum" sz="quarter" idx="12"/>
          </p:nvPr>
        </p:nvSpPr>
        <p:spPr/>
        <p:txBody>
          <a:bodyPr/>
          <a:lstStyle/>
          <a:p>
            <a:fld id="{A2DF3420-A2FD-48F1-B58D-E5D83E901F1E}" type="slidenum">
              <a:rPr lang="en-US" smtClean="0">
                <a:solidFill>
                  <a:prstClr val="white"/>
                </a:solidFill>
              </a:rPr>
              <a:pPr/>
              <a:t>‹#›</a:t>
            </a:fld>
            <a:endParaRPr lang="en-US">
              <a:solidFill>
                <a:prstClr val="white"/>
              </a:solidFill>
            </a:endParaRPr>
          </a:p>
        </p:txBody>
      </p:sp>
      <p:sp>
        <p:nvSpPr>
          <p:cNvPr id="6" name="Footer Placeholder 4"/>
          <p:cNvSpPr>
            <a:spLocks noGrp="1"/>
          </p:cNvSpPr>
          <p:nvPr>
            <p:ph type="ftr" sz="quarter" idx="11"/>
          </p:nvPr>
        </p:nvSpPr>
        <p:spPr>
          <a:xfrm>
            <a:off x="3124200" y="4824387"/>
            <a:ext cx="2895600" cy="273844"/>
          </a:xfrm>
          <a:prstGeom prst="rect">
            <a:avLst/>
          </a:prstGeom>
        </p:spPr>
        <p:txBody>
          <a:bodyPr lIns="91438" tIns="45719" rIns="91438" bIns="45719"/>
          <a:lstStyle>
            <a:lvl1pPr>
              <a:defRPr>
                <a:solidFill>
                  <a:schemeClr val="bg1"/>
                </a:solidFill>
              </a:defRPr>
            </a:lvl1pPr>
          </a:lstStyle>
          <a:p>
            <a:pPr defTabSz="457189"/>
            <a:r>
              <a:rPr lang="en-US">
                <a:solidFill>
                  <a:prstClr val="white"/>
                </a:solidFill>
              </a:rPr>
              <a:t>Intel Confidential</a:t>
            </a:r>
            <a:endParaRPr lang="en-US" dirty="0">
              <a:solidFill>
                <a:prstClr val="white"/>
              </a:solidFill>
            </a:endParaRPr>
          </a:p>
        </p:txBody>
      </p:sp>
    </p:spTree>
    <p:extLst>
      <p:ext uri="{BB962C8B-B14F-4D97-AF65-F5344CB8AC3E}">
        <p14:creationId xmlns:p14="http://schemas.microsoft.com/office/powerpoint/2010/main" val="28102783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3337"/>
            <a:ext cx="8229600" cy="741560"/>
          </a:xfrm>
        </p:spPr>
        <p:txBody>
          <a:bodyPr>
            <a:normAutofit/>
          </a:bodyPr>
          <a:lstStyle>
            <a:lvl1pPr>
              <a:defRPr sz="2800" baseline="0"/>
            </a:lvl1pPr>
          </a:lstStyle>
          <a:p>
            <a:r>
              <a:rPr lang="en-US" dirty="0"/>
              <a:t>28pt Light headline</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3966F50F-74B7-8640-8DA3-AAAA0044A327}" type="datetime1">
              <a:rPr lang="en-US" smtClean="0"/>
              <a:pPr/>
              <a:t>7/13/2021</a:t>
            </a:fld>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
        <p:nvSpPr>
          <p:cNvPr id="8" name="Text Placeholder 2"/>
          <p:cNvSpPr>
            <a:spLocks noGrp="1"/>
          </p:cNvSpPr>
          <p:nvPr>
            <p:ph idx="1"/>
          </p:nvPr>
        </p:nvSpPr>
        <p:spPr>
          <a:xfrm>
            <a:off x="455617" y="1200152"/>
            <a:ext cx="8167047" cy="34699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11"/>
          </p:nvPr>
        </p:nvSpPr>
        <p:spPr>
          <a:xfrm>
            <a:off x="3124200" y="4824387"/>
            <a:ext cx="2895600" cy="273844"/>
          </a:xfrm>
          <a:prstGeom prst="rect">
            <a:avLst/>
          </a:prstGeom>
        </p:spPr>
        <p:txBody>
          <a:bodyPr lIns="91438" tIns="45719" rIns="91438" bIns="45719"/>
          <a:lstStyle>
            <a:lvl1pPr>
              <a:defRPr>
                <a:solidFill>
                  <a:schemeClr val="bg1"/>
                </a:solidFill>
              </a:defRPr>
            </a:lvl1pPr>
          </a:lstStyle>
          <a:p>
            <a:pPr defTabSz="457189"/>
            <a:r>
              <a:rPr lang="en-US">
                <a:solidFill>
                  <a:prstClr val="white"/>
                </a:solidFill>
              </a:rPr>
              <a:t>Intel Confidential</a:t>
            </a:r>
            <a:endParaRPr lang="en-US" dirty="0">
              <a:solidFill>
                <a:prstClr val="white"/>
              </a:solidFill>
            </a:endParaRPr>
          </a:p>
        </p:txBody>
      </p:sp>
    </p:spTree>
    <p:extLst>
      <p:ext uri="{BB962C8B-B14F-4D97-AF65-F5344CB8AC3E}">
        <p14:creationId xmlns:p14="http://schemas.microsoft.com/office/powerpoint/2010/main" val="167584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2761161"/>
            <a:ext cx="8220076" cy="1764587"/>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2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a:t>12 point medium subhead</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2" name="Title 1"/>
          <p:cNvSpPr>
            <a:spLocks noGrp="1"/>
          </p:cNvSpPr>
          <p:nvPr>
            <p:ph type="title" hasCustomPrompt="1"/>
          </p:nvPr>
        </p:nvSpPr>
        <p:spPr>
          <a:xfrm>
            <a:off x="457200" y="511970"/>
            <a:ext cx="8229600" cy="2133130"/>
          </a:xfrm>
        </p:spPr>
        <p:txBody>
          <a:bodyPr anchor="b" anchorCtr="0"/>
          <a:lstStyle/>
          <a:p>
            <a:pPr lvl="0"/>
            <a:r>
              <a:rPr lang="en-US" dirty="0"/>
              <a:t>28pt Light Text</a:t>
            </a:r>
          </a:p>
        </p:txBody>
      </p:sp>
      <p:sp>
        <p:nvSpPr>
          <p:cNvPr id="5" name="Footer Placeholder 4"/>
          <p:cNvSpPr>
            <a:spLocks noGrp="1"/>
          </p:cNvSpPr>
          <p:nvPr>
            <p:ph type="ftr" sz="quarter" idx="11"/>
          </p:nvPr>
        </p:nvSpPr>
        <p:spPr>
          <a:xfrm>
            <a:off x="3124200" y="4824387"/>
            <a:ext cx="2895600" cy="273844"/>
          </a:xfrm>
          <a:prstGeom prst="rect">
            <a:avLst/>
          </a:prstGeom>
        </p:spPr>
        <p:txBody>
          <a:bodyPr lIns="91438" tIns="45719" rIns="91438" bIns="45719"/>
          <a:lstStyle>
            <a:lvl1pPr>
              <a:defRPr>
                <a:solidFill>
                  <a:schemeClr val="bg1"/>
                </a:solidFill>
              </a:defRPr>
            </a:lvl1pPr>
          </a:lstStyle>
          <a:p>
            <a:pPr defTabSz="457189"/>
            <a:r>
              <a:rPr lang="en-US">
                <a:solidFill>
                  <a:prstClr val="white"/>
                </a:solidFill>
              </a:rPr>
              <a:t>Intel Confidential</a:t>
            </a:r>
            <a:endParaRPr lang="en-US" dirty="0">
              <a:solidFill>
                <a:prstClr val="white"/>
              </a:solidFill>
            </a:endParaRPr>
          </a:p>
        </p:txBody>
      </p:sp>
    </p:spTree>
    <p:extLst>
      <p:ext uri="{BB962C8B-B14F-4D97-AF65-F5344CB8AC3E}">
        <p14:creationId xmlns:p14="http://schemas.microsoft.com/office/powerpoint/2010/main" val="182563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52900" y="2247900"/>
            <a:ext cx="4462782" cy="2362200"/>
          </a:xfrm>
          <a:prstGeom prst="rect">
            <a:avLst/>
          </a:prstGeom>
        </p:spPr>
        <p:txBody>
          <a:bodyPr/>
          <a:lstStyle>
            <a:lvl1pPr marL="0" indent="0">
              <a:lnSpc>
                <a:spcPct val="100000"/>
              </a:lnSpc>
              <a:spcBef>
                <a:spcPts val="400"/>
              </a:spcBef>
              <a:spcAft>
                <a:spcPts val="0"/>
              </a:spcAft>
              <a:buClr>
                <a:schemeClr val="bg1">
                  <a:lumMod val="85000"/>
                </a:schemeClr>
              </a:buClr>
              <a:defRPr sz="1400" b="1"/>
            </a:lvl1pPr>
            <a:lvl2pPr marL="0" indent="0">
              <a:lnSpc>
                <a:spcPct val="100000"/>
              </a:lnSpc>
              <a:spcBef>
                <a:spcPts val="400"/>
              </a:spcBef>
              <a:spcAft>
                <a:spcPts val="0"/>
              </a:spcAft>
              <a:buClr>
                <a:schemeClr val="bg1">
                  <a:lumMod val="85000"/>
                </a:schemeClr>
              </a:buClr>
              <a:buNone/>
              <a:defRPr sz="1200" b="0">
                <a:solidFill>
                  <a:srgbClr val="FFFFFF"/>
                </a:solidFill>
              </a:defRPr>
            </a:lvl2pPr>
            <a:lvl3pPr marL="228600" indent="-114300">
              <a:lnSpc>
                <a:spcPct val="100000"/>
              </a:lnSpc>
              <a:spcBef>
                <a:spcPts val="400"/>
              </a:spcBef>
              <a:spcAft>
                <a:spcPts val="0"/>
              </a:spcAft>
              <a:buClr>
                <a:schemeClr val="bg1">
                  <a:lumMod val="85000"/>
                </a:schemeClr>
              </a:buClr>
              <a:buFont typeface="Arial"/>
              <a:buChar char="•"/>
              <a:defRPr sz="1200"/>
            </a:lvl3pPr>
            <a:lvl4pPr marL="406400" indent="-177800">
              <a:lnSpc>
                <a:spcPct val="100000"/>
              </a:lnSpc>
              <a:spcBef>
                <a:spcPts val="400"/>
              </a:spcBef>
              <a:spcAft>
                <a:spcPts val="0"/>
              </a:spcAft>
              <a:buClr>
                <a:schemeClr val="bg1">
                  <a:lumMod val="85000"/>
                </a:schemeClr>
              </a:buClr>
              <a:defRPr sz="1200"/>
            </a:lvl4pPr>
            <a:lvl5pPr marL="571500" indent="-165100">
              <a:lnSpc>
                <a:spcPct val="100000"/>
              </a:lnSpc>
              <a:spcBef>
                <a:spcPts val="400"/>
              </a:spcBef>
              <a:spcAft>
                <a:spcPts val="0"/>
              </a:spcAft>
              <a:buClr>
                <a:schemeClr val="bg1">
                  <a:lumMod val="85000"/>
                </a:schemeClr>
              </a:buClr>
              <a:defRPr sz="1200"/>
            </a:lvl5pPr>
            <a:lvl6pPr>
              <a:defRPr sz="1800"/>
            </a:lvl6pPr>
            <a:lvl7pPr>
              <a:defRPr sz="1800"/>
            </a:lvl7pPr>
            <a:lvl8pPr>
              <a:defRPr sz="1800"/>
            </a:lvl8pPr>
            <a:lvl9pPr>
              <a:defRPr sz="1800"/>
            </a:lvl9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p>
            <a:fld id="{F10CCBB2-23CF-43DD-999B-A7E7F6652AA9}" type="slidenum">
              <a:rPr/>
              <a:pPr/>
              <a:t>‹#›</a:t>
            </a:fld>
            <a:endParaRPr dirty="0"/>
          </a:p>
        </p:txBody>
      </p:sp>
      <p:sp>
        <p:nvSpPr>
          <p:cNvPr id="7" name="Title 1"/>
          <p:cNvSpPr>
            <a:spLocks noGrp="1"/>
          </p:cNvSpPr>
          <p:nvPr>
            <p:ph type="title"/>
          </p:nvPr>
        </p:nvSpPr>
        <p:spPr>
          <a:xfrm>
            <a:off x="457199" y="396236"/>
            <a:ext cx="8170333" cy="569214"/>
          </a:xfrm>
        </p:spPr>
        <p:txBody>
          <a:bodyPr anchor="b" anchorCtr="0"/>
          <a:lstStyle>
            <a:lvl1pPr>
              <a:lnSpc>
                <a:spcPct val="100000"/>
              </a:lnSpc>
              <a:defRPr sz="2400">
                <a:solidFill>
                  <a:schemeClr val="bg1"/>
                </a:solidFill>
              </a:defRPr>
            </a:lvl1pPr>
          </a:lstStyle>
          <a:p>
            <a:r>
              <a:rPr lang="en-US" dirty="0"/>
              <a:t>Click to edit Master title style</a:t>
            </a:r>
          </a:p>
        </p:txBody>
      </p:sp>
      <p:cxnSp>
        <p:nvCxnSpPr>
          <p:cNvPr id="8" name="Straight Connector 7"/>
          <p:cNvCxnSpPr/>
          <p:nvPr userDrawn="1"/>
        </p:nvCxnSpPr>
        <p:spPr>
          <a:xfrm>
            <a:off x="442290" y="1024215"/>
            <a:ext cx="8153400" cy="190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sz="half" idx="11" hasCustomPrompt="1"/>
          </p:nvPr>
        </p:nvSpPr>
        <p:spPr>
          <a:xfrm>
            <a:off x="4139614" y="1196340"/>
            <a:ext cx="4674186" cy="908685"/>
          </a:xfrm>
          <a:prstGeom prst="rect">
            <a:avLst/>
          </a:prstGeom>
        </p:spPr>
        <p:txBody>
          <a:bodyPr/>
          <a:lstStyle>
            <a:lvl1pPr marL="0" indent="0">
              <a:lnSpc>
                <a:spcPct val="100000"/>
              </a:lnSpc>
              <a:spcBef>
                <a:spcPts val="400"/>
              </a:spcBef>
              <a:spcAft>
                <a:spcPts val="0"/>
              </a:spcAft>
              <a:buClr>
                <a:schemeClr val="bg1">
                  <a:lumMod val="85000"/>
                </a:schemeClr>
              </a:buClr>
              <a:defRPr sz="1300" b="0" i="1"/>
            </a:lvl1pPr>
            <a:lvl2pPr marL="114300" indent="0">
              <a:lnSpc>
                <a:spcPct val="100000"/>
              </a:lnSpc>
              <a:spcBef>
                <a:spcPts val="400"/>
              </a:spcBef>
              <a:spcAft>
                <a:spcPts val="0"/>
              </a:spcAft>
              <a:buClr>
                <a:schemeClr val="bg1">
                  <a:lumMod val="85000"/>
                </a:schemeClr>
              </a:buClr>
              <a:buNone/>
              <a:defRPr sz="1100" b="1">
                <a:solidFill>
                  <a:srgbClr val="FFFFFF"/>
                </a:solidFill>
              </a:defRPr>
            </a:lvl2pPr>
            <a:lvl3pPr marL="63500" indent="50800">
              <a:lnSpc>
                <a:spcPct val="100000"/>
              </a:lnSpc>
              <a:spcBef>
                <a:spcPts val="0"/>
              </a:spcBef>
              <a:spcAft>
                <a:spcPts val="0"/>
              </a:spcAft>
              <a:buClr>
                <a:schemeClr val="bg1">
                  <a:lumMod val="85000"/>
                </a:schemeClr>
              </a:buClr>
              <a:buFont typeface="Arial"/>
              <a:buNone/>
              <a:defRPr sz="1100"/>
            </a:lvl3pPr>
            <a:lvl4pPr marL="342900" indent="-165100">
              <a:lnSpc>
                <a:spcPct val="100000"/>
              </a:lnSpc>
              <a:spcBef>
                <a:spcPts val="200"/>
              </a:spcBef>
              <a:spcAft>
                <a:spcPts val="0"/>
              </a:spcAft>
              <a:buClr>
                <a:schemeClr val="bg1">
                  <a:lumMod val="85000"/>
                </a:schemeClr>
              </a:buClr>
              <a:defRPr sz="1100"/>
            </a:lvl4pPr>
            <a:lvl5pPr marL="520700" indent="-177800">
              <a:lnSpc>
                <a:spcPct val="100000"/>
              </a:lnSpc>
              <a:spcBef>
                <a:spcPts val="200"/>
              </a:spcBef>
              <a:spcAft>
                <a:spcPts val="0"/>
              </a:spcAft>
              <a:buClr>
                <a:schemeClr val="bg1">
                  <a:lumMod val="85000"/>
                </a:schemeClr>
              </a:buClr>
              <a:defRPr sz="1100"/>
            </a:lvl5pPr>
            <a:lvl6pPr>
              <a:defRPr sz="1800"/>
            </a:lvl6pPr>
            <a:lvl7pPr>
              <a:defRPr sz="1800"/>
            </a:lvl7pPr>
            <a:lvl8pPr>
              <a:defRPr sz="1800"/>
            </a:lvl8pPr>
            <a:lvl9pPr>
              <a:defRPr sz="1800"/>
            </a:lvl9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595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4767264"/>
            <a:ext cx="2133600" cy="273844"/>
          </a:xfrm>
          <a:prstGeom prst="rect">
            <a:avLst/>
          </a:prstGeom>
        </p:spPr>
        <p:txBody>
          <a:bodyPr lIns="91438" tIns="45719" rIns="91438" bIns="45719"/>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455614" y="1203326"/>
            <a:ext cx="8228012" cy="3425825"/>
          </a:xfrm>
        </p:spPr>
        <p:txBody>
          <a:bodyPr/>
          <a:lstStyle>
            <a:lvl2pPr>
              <a:defRPr sz="1800"/>
            </a:lvl2pPr>
            <a:lvl3pPr>
              <a:defRPr sz="1800"/>
            </a:lvl3pPr>
            <a:lvl4pPr>
              <a:defRPr sz="1600"/>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
        <p:nvSpPr>
          <p:cNvPr id="8" name="Footer Placeholder 4"/>
          <p:cNvSpPr>
            <a:spLocks noGrp="1"/>
          </p:cNvSpPr>
          <p:nvPr>
            <p:ph type="ftr" sz="quarter" idx="11"/>
          </p:nvPr>
        </p:nvSpPr>
        <p:spPr>
          <a:xfrm>
            <a:off x="3124200" y="4824387"/>
            <a:ext cx="2895600" cy="273844"/>
          </a:xfrm>
          <a:prstGeom prst="rect">
            <a:avLst/>
          </a:prstGeom>
        </p:spPr>
        <p:txBody>
          <a:bodyPr lIns="91438" tIns="45719" rIns="91438" bIns="45719"/>
          <a:lstStyle>
            <a:lvl1pPr>
              <a:defRPr>
                <a:solidFill>
                  <a:schemeClr val="bg1"/>
                </a:solidFill>
              </a:defRPr>
            </a:lvl1pPr>
          </a:lstStyle>
          <a:p>
            <a:pPr defTabSz="457189"/>
            <a:r>
              <a:rPr lang="en-US">
                <a:solidFill>
                  <a:prstClr val="white"/>
                </a:solidFill>
              </a:rPr>
              <a:t>Intel Confidential</a:t>
            </a:r>
            <a:endParaRPr lang="en-US" dirty="0">
              <a:solidFill>
                <a:prstClr val="white"/>
              </a:solidFill>
            </a:endParaRPr>
          </a:p>
        </p:txBody>
      </p:sp>
    </p:spTree>
    <p:extLst>
      <p:ext uri="{BB962C8B-B14F-4D97-AF65-F5344CB8AC3E}">
        <p14:creationId xmlns:p14="http://schemas.microsoft.com/office/powerpoint/2010/main" val="178945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2-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p>
        </p:txBody>
      </p:sp>
      <p:sp>
        <p:nvSpPr>
          <p:cNvPr id="3" name="Content Placeholder 2"/>
          <p:cNvSpPr>
            <a:spLocks noGrp="1"/>
          </p:cNvSpPr>
          <p:nvPr>
            <p:ph idx="1"/>
          </p:nvPr>
        </p:nvSpPr>
        <p:spPr>
          <a:xfrm>
            <a:off x="457200" y="1200151"/>
            <a:ext cx="3962400" cy="3394472"/>
          </a:xfrm>
        </p:spPr>
        <p:txBody>
          <a:bodyPr>
            <a:normAutofit/>
          </a:bodyPr>
          <a:lstStyle>
            <a:lvl1pPr marL="233333" indent="-233333">
              <a:buClr>
                <a:schemeClr val="accent1"/>
              </a:buClr>
              <a:buFont typeface="Arial"/>
              <a:buChar char="•"/>
              <a:defRPr sz="2400">
                <a:solidFill>
                  <a:schemeClr val="tx1"/>
                </a:solidFill>
              </a:defRPr>
            </a:lvl1pPr>
            <a:lvl2pPr marL="690478" indent="-233333">
              <a:buClr>
                <a:schemeClr val="accent1"/>
              </a:buClr>
              <a:buFont typeface="Arial"/>
              <a:buChar char="•"/>
              <a:defRPr sz="2000">
                <a:solidFill>
                  <a:schemeClr val="tx1"/>
                </a:solidFill>
              </a:defRPr>
            </a:lvl2pPr>
            <a:lvl3pPr marL="1087303" indent="-173018">
              <a:buClr>
                <a:schemeClr val="accent1"/>
              </a:buClr>
              <a:buFont typeface="Arial"/>
              <a:buChar char="•"/>
              <a:defRPr sz="1800">
                <a:solidFill>
                  <a:schemeClr val="tx1"/>
                </a:solidFill>
              </a:defRPr>
            </a:lvl3pPr>
            <a:lvl4pPr marL="1544444" indent="-173018">
              <a:buClr>
                <a:schemeClr val="accent1"/>
              </a:buClr>
              <a:buFont typeface="Arial"/>
              <a:buChar char="•"/>
              <a:defRPr sz="1600">
                <a:solidFill>
                  <a:schemeClr val="tx1"/>
                </a:solidFill>
              </a:defRPr>
            </a:lvl4pPr>
            <a:lvl5pPr marL="2001588" indent="-173018">
              <a:buClr>
                <a:schemeClr val="accent1"/>
              </a:buClr>
              <a:buFont typeface="Arial"/>
              <a:buChar cha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p:cNvSpPr>
            <a:spLocks noGrp="1"/>
          </p:cNvSpPr>
          <p:nvPr>
            <p:ph idx="13"/>
          </p:nvPr>
        </p:nvSpPr>
        <p:spPr>
          <a:xfrm>
            <a:off x="4724400" y="1200151"/>
            <a:ext cx="3962400" cy="3394472"/>
          </a:xfrm>
        </p:spPr>
        <p:txBody>
          <a:bodyPr>
            <a:normAutofit/>
          </a:bodyPr>
          <a:lstStyle>
            <a:lvl1pPr marL="233333" indent="-233333">
              <a:buClr>
                <a:schemeClr val="accent1"/>
              </a:buClr>
              <a:buFont typeface="Arial"/>
              <a:buChar char="•"/>
              <a:defRPr sz="2400">
                <a:solidFill>
                  <a:schemeClr val="tx1"/>
                </a:solidFill>
              </a:defRPr>
            </a:lvl1pPr>
            <a:lvl2pPr marL="690478" indent="-233333">
              <a:buClr>
                <a:schemeClr val="accent1"/>
              </a:buClr>
              <a:buFont typeface="Arial"/>
              <a:buChar char="•"/>
              <a:defRPr sz="2000">
                <a:solidFill>
                  <a:schemeClr val="tx1"/>
                </a:solidFill>
              </a:defRPr>
            </a:lvl2pPr>
            <a:lvl3pPr marL="1087303" indent="-173018">
              <a:buClr>
                <a:schemeClr val="accent1"/>
              </a:buClr>
              <a:buFont typeface="Arial"/>
              <a:buChar char="•"/>
              <a:defRPr sz="1800">
                <a:solidFill>
                  <a:schemeClr val="tx1"/>
                </a:solidFill>
              </a:defRPr>
            </a:lvl3pPr>
            <a:lvl4pPr marL="1544444" indent="-173018">
              <a:buClr>
                <a:schemeClr val="accent1"/>
              </a:buClr>
              <a:buFont typeface="Arial"/>
              <a:buChar char="•"/>
              <a:defRPr sz="1600">
                <a:solidFill>
                  <a:schemeClr val="tx1"/>
                </a:solidFill>
              </a:defRPr>
            </a:lvl4pPr>
            <a:lvl5pPr marL="2001588" indent="-173018">
              <a:buClr>
                <a:schemeClr val="accent1"/>
              </a:buClr>
              <a:buFont typeface="Arial"/>
              <a:buChar cha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419101" y="4910853"/>
            <a:ext cx="459740" cy="273844"/>
          </a:xfrm>
          <a:prstGeom prst="rect">
            <a:avLst/>
          </a:prstGeom>
        </p:spPr>
        <p:txBody>
          <a:bodyPr/>
          <a:lstStyle>
            <a:lvl1pPr algn="r">
              <a:defRPr sz="1100">
                <a:solidFill>
                  <a:srgbClr val="000000"/>
                </a:solidFill>
                <a:latin typeface="Verdana"/>
                <a:cs typeface="Verdana"/>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767822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1"/>
            <a:ext cx="9144000" cy="4768850"/>
          </a:xfrm>
          <a:solidFill>
            <a:schemeClr val="bg2">
              <a:lumMod val="60000"/>
              <a:lumOff val="40000"/>
            </a:schemeClr>
          </a:solidFill>
        </p:spPr>
        <p:txBody>
          <a:bodyPr/>
          <a:lstStyle>
            <a:lvl1pPr marL="0" marR="0" indent="0" algn="l" defTabSz="457189"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451798" y="383170"/>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8" y="2479423"/>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4"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59048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a:xfrm>
            <a:off x="353962" y="995748"/>
            <a:ext cx="8436076" cy="3649994"/>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0" y="4960144"/>
            <a:ext cx="425768" cy="142875"/>
          </a:xfrm>
          <a:prstGeom prst="rect">
            <a:avLst/>
          </a:prstGeom>
        </p:spPr>
        <p:txBody>
          <a:bodyPr/>
          <a:lstStyle/>
          <a:p>
            <a:fld id="{FD44707B-D922-47D5-BD24-D96E91B70543}"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809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1960" y="206196"/>
            <a:ext cx="8229600" cy="741560"/>
          </a:xfrm>
        </p:spPr>
        <p:txBody>
          <a:bodyPr>
            <a:normAutofit/>
          </a:bodyPr>
          <a:lstStyle>
            <a:lvl1pPr>
              <a:defRPr sz="2700" baseline="0">
                <a:latin typeface="Intel Clear" panose="020B0604020203020204" pitchFamily="34" charset="0"/>
              </a:defRPr>
            </a:lvl1pPr>
          </a:lstStyle>
          <a:p>
            <a:r>
              <a:rPr lang="en-US" dirty="0"/>
              <a:t>36pt headline</a:t>
            </a:r>
          </a:p>
        </p:txBody>
      </p:sp>
      <p:sp>
        <p:nvSpPr>
          <p:cNvPr id="3" name="Content Placeholder 2"/>
          <p:cNvSpPr>
            <a:spLocks noGrp="1"/>
          </p:cNvSpPr>
          <p:nvPr>
            <p:ph idx="1" hasCustomPrompt="1"/>
          </p:nvPr>
        </p:nvSpPr>
        <p:spPr>
          <a:xfrm>
            <a:off x="457200" y="1274527"/>
            <a:ext cx="8229600" cy="3394472"/>
          </a:xfrm>
        </p:spPr>
        <p:txBody>
          <a:bodyPr/>
          <a:lstStyle>
            <a:lvl1pPr>
              <a:defRPr>
                <a:solidFill>
                  <a:schemeClr val="tx1"/>
                </a:solidFill>
                <a:latin typeface="Intel Clear" panose="020B0604020203020204" pitchFamily="34" charset="0"/>
              </a:defRPr>
            </a:lvl1pPr>
            <a:lvl2pPr>
              <a:defRPr sz="1650">
                <a:solidFill>
                  <a:schemeClr val="tx1"/>
                </a:solidFill>
                <a:latin typeface="Intel Clear" panose="020B0604020203020204" pitchFamily="34" charset="0"/>
              </a:defRPr>
            </a:lvl2pPr>
            <a:lvl3pPr marL="428625" indent="-171450">
              <a:spcBef>
                <a:spcPts val="0"/>
              </a:spcBef>
              <a:buFont typeface="Arial" panose="020B0604020202020204" pitchFamily="34" charset="0"/>
              <a:buChar char="•"/>
              <a:defRPr sz="1650">
                <a:solidFill>
                  <a:schemeClr val="tx1"/>
                </a:solidFill>
                <a:latin typeface="Intel Clear" panose="020B0604020203020204" pitchFamily="34" charset="0"/>
              </a:defRPr>
            </a:lvl3pPr>
            <a:lvl4pPr>
              <a:spcBef>
                <a:spcPts val="0"/>
              </a:spcBef>
              <a:defRPr>
                <a:solidFill>
                  <a:schemeClr val="tx1"/>
                </a:solidFill>
                <a:latin typeface="Intel Clear" panose="020B0604020203020204" pitchFamily="34" charset="0"/>
              </a:defRPr>
            </a:lvl4pPr>
            <a:lvl5pPr>
              <a:defRPr>
                <a:solidFill>
                  <a:schemeClr val="tx1"/>
                </a:solidFill>
                <a:latin typeface="Intel Clear" panose="020B0604020203020204" pitchFamily="34" charset="0"/>
              </a:defRPr>
            </a:lvl5pPr>
          </a:lstStyle>
          <a:p>
            <a:pPr lvl="0"/>
            <a:r>
              <a:rPr lang="en-US" dirty="0"/>
              <a:t>22pt Medium Sub Line</a:t>
            </a:r>
          </a:p>
          <a:p>
            <a:pPr lvl="1"/>
            <a:r>
              <a:rPr lang="en-US" dirty="0"/>
              <a:t>22pt Regular Big Bullet One</a:t>
            </a:r>
          </a:p>
          <a:p>
            <a:pPr lvl="2"/>
            <a:r>
              <a:rPr lang="en-US" dirty="0"/>
              <a:t>Sub-bullet</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Intel and the Intel logo are trademarks of Intel Corporation in the U. S. and/or other countries.  *Other names and brands may be claimed as the property of others. Copyright © 2019, Intel Corporation.</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15844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4" y="1203326"/>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61333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4" y="1203325"/>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4"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4" y="2843898"/>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150093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4" y="1203325"/>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5"/>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39278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203326"/>
            <a:ext cx="8228013" cy="3425825"/>
          </a:xfrm>
        </p:spPr>
        <p:txBody>
          <a:bodyPr anchor="ctr" anchorCtr="0"/>
          <a:lstStyle>
            <a:lvl1pPr marL="190496" indent="-190496">
              <a:defRPr sz="3600" b="1" baseline="0">
                <a:solidFill>
                  <a:schemeClr val="accent1"/>
                </a:solidFill>
                <a:latin typeface="+mn-lt"/>
                <a:cs typeface="Intel Clear"/>
              </a:defRPr>
            </a:lvl1pPr>
            <a:lvl2pPr marL="417503" indent="-225419">
              <a:buFont typeface="Intel Clear" pitchFamily="34" charset="0"/>
              <a:buChar char="–"/>
              <a:defRPr sz="1200" baseline="0">
                <a:latin typeface="+mn-lt"/>
                <a:cs typeface="Intel Clear" panose="020B0604020203020204" pitchFamily="34" charset="0"/>
              </a:defRPr>
            </a:lvl2pPr>
            <a:lvl3pPr marL="685783" indent="-228594">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1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55553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1"/>
            <a:ext cx="9144000" cy="4768850"/>
          </a:xfrm>
          <a:solidFill>
            <a:schemeClr val="bg2">
              <a:lumMod val="60000"/>
              <a:lumOff val="40000"/>
            </a:schemeClr>
          </a:solidFill>
        </p:spPr>
        <p:txBody>
          <a:bodyPr/>
          <a:lstStyle>
            <a:lvl1pPr marL="0" marR="0" indent="0" algn="l" defTabSz="457189"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07360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189"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4"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8" y="4975796"/>
            <a:ext cx="184666" cy="246221"/>
          </a:xfrm>
          <a:prstGeom prst="rect">
            <a:avLst/>
          </a:prstGeom>
          <a:noFill/>
        </p:spPr>
        <p:txBody>
          <a:bodyPr wrap="none" lIns="91438" tIns="45719" rIns="91438" bIns="45719" rtlCol="0">
            <a:spAutoFit/>
          </a:bodyPr>
          <a:lstStyle/>
          <a:p>
            <a:pPr defTabSz="457189"/>
            <a:endParaRPr lang="en-US" sz="1000" dirty="0">
              <a:solidFill>
                <a:srgbClr val="003C71"/>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33625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457189"/>
            <a:endParaRPr lang="en-US" dirty="0">
              <a:solidFill>
                <a:prstClr val="white"/>
              </a:solidFill>
            </a:endParaRPr>
          </a:p>
        </p:txBody>
      </p:sp>
      <p:pic>
        <p:nvPicPr>
          <p:cNvPr id="11" name="Picture 2" descr="\\.psf\Home\Desktop\Intel.png"/>
          <p:cNvPicPr>
            <a:picLocks noChangeAspect="1" noChangeArrowheads="1"/>
          </p:cNvPicPr>
          <p:nvPr/>
        </p:nvPicPr>
        <p:blipFill>
          <a:blip r:embed="rId33" cstate="screen">
            <a:extLst>
              <a:ext uri="{28A0092B-C50C-407E-A947-70E740481C1C}">
                <a14:useLocalDpi xmlns:a14="http://schemas.microsoft.com/office/drawing/2010/main" val="0"/>
              </a:ext>
            </a:extLst>
          </a:blip>
          <a:srcRect/>
          <a:stretch>
            <a:fillRect/>
          </a:stretch>
        </p:blipFill>
        <p:spPr bwMode="auto">
          <a:xfrm>
            <a:off x="8239916" y="4830590"/>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2"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4" y="1203326"/>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pPr defTabSz="457189"/>
            <a:fld id="{EE2556C5-CE8C-6547-B838-EA80C61A4AF7}" type="slidenum">
              <a:rPr lang="en-US" smtClean="0">
                <a:solidFill>
                  <a:prstClr val="white"/>
                </a:solidFill>
              </a:rPr>
              <a:pPr defTabSz="457189"/>
              <a:t>‹#›</a:t>
            </a:fld>
            <a:endParaRPr lang="en-US" dirty="0">
              <a:solidFill>
                <a:prstClr val="white"/>
              </a:solidFill>
            </a:endParaRPr>
          </a:p>
        </p:txBody>
      </p:sp>
      <p:sp>
        <p:nvSpPr>
          <p:cNvPr id="8" name="Footer Placeholder 6"/>
          <p:cNvSpPr txBox="1">
            <a:spLocks/>
          </p:cNvSpPr>
          <p:nvPr userDrawn="1"/>
        </p:nvSpPr>
        <p:spPr>
          <a:xfrm>
            <a:off x="3124200" y="4767264"/>
            <a:ext cx="2895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89"/>
            <a:r>
              <a:rPr lang="en-US" sz="1000" dirty="0">
                <a:solidFill>
                  <a:schemeClr val="bg1"/>
                </a:solidFill>
              </a:rPr>
              <a:t>Intel Confidential</a:t>
            </a:r>
            <a:endParaRPr lang="en-US" dirty="0">
              <a:solidFill>
                <a:schemeClr val="bg1"/>
              </a:solidFill>
            </a:endParaRPr>
          </a:p>
        </p:txBody>
      </p:sp>
    </p:spTree>
    <p:extLst>
      <p:ext uri="{BB962C8B-B14F-4D97-AF65-F5344CB8AC3E}">
        <p14:creationId xmlns:p14="http://schemas.microsoft.com/office/powerpoint/2010/main" val="204280184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5" r:id="rId19"/>
    <p:sldLayoutId id="2147483756" r:id="rId20"/>
    <p:sldLayoutId id="2147483757" r:id="rId21"/>
    <p:sldLayoutId id="2147483763" r:id="rId22"/>
    <p:sldLayoutId id="2147483764" r:id="rId23"/>
    <p:sldLayoutId id="2147483765" r:id="rId24"/>
    <p:sldLayoutId id="2147483662" r:id="rId25"/>
    <p:sldLayoutId id="2147483664" r:id="rId26"/>
    <p:sldLayoutId id="2147483691" r:id="rId27"/>
    <p:sldLayoutId id="2147483695" r:id="rId28"/>
    <p:sldLayoutId id="2147483696" r:id="rId29"/>
    <p:sldLayoutId id="2147483697" r:id="rId30"/>
    <p:sldLayoutId id="2147483766"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7189"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189"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19" indent="-225419" algn="l" defTabSz="457189"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486" indent="-228594" algn="l" defTabSz="457189"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39" indent="-228594" algn="l" defTabSz="457189"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180" indent="-228594" algn="l" defTabSz="457189"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 Group Power Capping </a:t>
            </a:r>
          </a:p>
        </p:txBody>
      </p:sp>
      <p:sp>
        <p:nvSpPr>
          <p:cNvPr id="3" name="Rectangle 2"/>
          <p:cNvSpPr/>
          <p:nvPr/>
        </p:nvSpPr>
        <p:spPr>
          <a:xfrm>
            <a:off x="1167713" y="4509871"/>
            <a:ext cx="6215449" cy="369332"/>
          </a:xfrm>
          <a:prstGeom prst="rect">
            <a:avLst/>
          </a:prstGeom>
        </p:spPr>
        <p:txBody>
          <a:bodyPr wrap="square">
            <a:spAutoFit/>
          </a:bodyPr>
          <a:lstStyle/>
          <a:p>
            <a:r>
              <a:rPr lang="en-US" b="1" dirty="0">
                <a:solidFill>
                  <a:srgbClr val="FF0000"/>
                </a:solidFill>
              </a:rPr>
              <a:t>Intel Confidential and Shared Under NDA </a:t>
            </a:r>
          </a:p>
        </p:txBody>
      </p:sp>
    </p:spTree>
    <p:extLst>
      <p:ext uri="{BB962C8B-B14F-4D97-AF65-F5344CB8AC3E}">
        <p14:creationId xmlns:p14="http://schemas.microsoft.com/office/powerpoint/2010/main" val="354717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10</a:t>
            </a:fld>
            <a:endParaRPr lang="en-US" dirty="0">
              <a:solidFill>
                <a:prstClr val="white"/>
              </a:solidFill>
            </a:endParaRPr>
          </a:p>
        </p:txBody>
      </p:sp>
      <p:sp>
        <p:nvSpPr>
          <p:cNvPr id="3" name="Title 2"/>
          <p:cNvSpPr>
            <a:spLocks noGrp="1"/>
          </p:cNvSpPr>
          <p:nvPr>
            <p:ph type="title"/>
          </p:nvPr>
        </p:nvSpPr>
        <p:spPr/>
        <p:txBody>
          <a:bodyPr/>
          <a:lstStyle/>
          <a:p>
            <a:pPr lvl="1" algn="l" defTabSz="457189" rtl="0">
              <a:spcBef>
                <a:spcPct val="0"/>
              </a:spcBef>
            </a:pPr>
            <a:r>
              <a:rPr lang="en-US" b="1" dirty="0"/>
              <a:t>Priority and Default Power allocation</a:t>
            </a:r>
            <a:br>
              <a:rPr lang="en-US" dirty="0"/>
            </a:br>
            <a:endParaRPr lang="en-US" dirty="0"/>
          </a:p>
        </p:txBody>
      </p:sp>
      <p:sp>
        <p:nvSpPr>
          <p:cNvPr id="4" name="Content Placeholder 3"/>
          <p:cNvSpPr>
            <a:spLocks noGrp="1"/>
          </p:cNvSpPr>
          <p:nvPr>
            <p:ph sz="quarter" idx="13"/>
          </p:nvPr>
        </p:nvSpPr>
        <p:spPr/>
        <p:txBody>
          <a:bodyPr/>
          <a:lstStyle/>
          <a:p>
            <a:r>
              <a:rPr lang="en-US" sz="1400" dirty="0"/>
              <a:t>In our power management, when all children try to get power from parents and there is no enough power to allocate, which is the worst case. Parent will make all children running under its default power, Default power of child k is: </a:t>
            </a:r>
            <a:br>
              <a:rPr lang="en-US" sz="1400" dirty="0"/>
            </a:br>
            <a:r>
              <a:rPr lang="en-US" sz="1400" dirty="0"/>
              <a:t>Default power </a:t>
            </a:r>
            <a:r>
              <a:rPr lang="zh-CN" altLang="en-US" sz="1400" dirty="0"/>
              <a:t>的公式</a:t>
            </a:r>
            <a:r>
              <a:rPr lang="en-US" sz="1400" dirty="0"/>
              <a:t>: </a:t>
            </a:r>
          </a:p>
          <a:p>
            <a:pPr lvl="1" indent="0">
              <a:buNone/>
            </a:pPr>
            <a:r>
              <a:rPr lang="en-US" sz="1400" dirty="0"/>
              <a:t>Child Default </a:t>
            </a:r>
            <a:r>
              <a:rPr lang="en-US" sz="1400" dirty="0" err="1"/>
              <a:t>Powerk</a:t>
            </a:r>
            <a:r>
              <a:rPr lang="en-US" sz="1400" dirty="0"/>
              <a:t> = </a:t>
            </a:r>
            <a:r>
              <a:rPr lang="en-US" sz="1400" dirty="0" err="1"/>
              <a:t>Baselinek</a:t>
            </a:r>
            <a:r>
              <a:rPr lang="en-US" sz="1400" dirty="0"/>
              <a:t> + </a:t>
            </a:r>
          </a:p>
          <a:p>
            <a:pPr lvl="1" indent="0">
              <a:buNone/>
            </a:pPr>
            <a:r>
              <a:rPr lang="en-US" sz="1400" dirty="0"/>
              <a:t>            [Parent Power Provision – Sum(Baseline)]</a:t>
            </a:r>
            <a:r>
              <a:rPr lang="en-US" altLang="zh-CN" sz="1400" dirty="0"/>
              <a:t>×</a:t>
            </a:r>
            <a:r>
              <a:rPr lang="en-US" sz="1400" dirty="0" err="1"/>
              <a:t>priorityk</a:t>
            </a:r>
            <a:r>
              <a:rPr lang="en-US" sz="1400" dirty="0"/>
              <a:t>/Sum(priority)                   (2-6)               </a:t>
            </a:r>
          </a:p>
          <a:p>
            <a:pPr lvl="1" indent="0">
              <a:buNone/>
            </a:pPr>
            <a:r>
              <a:rPr lang="en-US" sz="1400" dirty="0"/>
              <a:t>Where </a:t>
            </a:r>
            <a:r>
              <a:rPr lang="en-US" sz="1400" dirty="0" err="1"/>
              <a:t>BaseLine</a:t>
            </a:r>
            <a:r>
              <a:rPr lang="en-US" sz="1400" dirty="0"/>
              <a:t> and Priority shall be decided by workload type, server type and admin</a:t>
            </a:r>
            <a:r>
              <a:rPr lang="en-US" altLang="zh-CN" sz="1400" dirty="0"/>
              <a:t>.</a:t>
            </a:r>
            <a:endParaRPr lang="en-US" sz="1400" dirty="0"/>
          </a:p>
          <a:p>
            <a:pPr lvl="1" indent="0">
              <a:buNone/>
            </a:pPr>
            <a:r>
              <a:rPr lang="en-US" sz="1400" dirty="0"/>
              <a:t>		Parent Power Provision = Sum(Child Default Power</a:t>
            </a:r>
            <a:r>
              <a:rPr lang="en-US" altLang="zh-CN" sz="1400" dirty="0"/>
              <a:t>)                                         (2-7)</a:t>
            </a:r>
            <a:endParaRPr lang="en-US" sz="1400" dirty="0"/>
          </a:p>
          <a:p>
            <a:pPr lvl="1" indent="0">
              <a:buNone/>
            </a:pPr>
            <a:r>
              <a:rPr lang="en-US" sz="1400" dirty="0"/>
              <a:t>So when a child apply for a Power Action to get the budget of its Default Power, it can always be</a:t>
            </a:r>
            <a:br>
              <a:rPr lang="en-US" sz="1400" dirty="0"/>
            </a:br>
            <a:r>
              <a:rPr lang="en-US" sz="1400" dirty="0"/>
              <a:t>satisfied, if the Power Pool of its parent has no power budget, the parent controller will repossess</a:t>
            </a:r>
            <a:br>
              <a:rPr lang="en-US" sz="1400" dirty="0"/>
            </a:br>
            <a:r>
              <a:rPr lang="en-US" sz="1400" dirty="0"/>
              <a:t>power from other child who’s Power Provision &gt; Default Power and then sanctify the Power</a:t>
            </a:r>
            <a:br>
              <a:rPr lang="en-US" sz="1400" dirty="0"/>
            </a:br>
            <a:r>
              <a:rPr lang="en-US" sz="1400" dirty="0"/>
              <a:t>Action </a:t>
            </a:r>
            <a:br>
              <a:rPr lang="en-US" sz="1400" dirty="0"/>
            </a:br>
            <a:endParaRPr lang="en-US" sz="1400" dirty="0"/>
          </a:p>
        </p:txBody>
      </p:sp>
      <p:sp>
        <p:nvSpPr>
          <p:cNvPr id="5" name="Rectangle 4">
            <a:extLst>
              <a:ext uri="{FF2B5EF4-FFF2-40B4-BE49-F238E27FC236}">
                <a16:creationId xmlns:a16="http://schemas.microsoft.com/office/drawing/2014/main" id="{68A3A73E-96CC-45C1-BB77-921B544E4D75}"/>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146333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11</a:t>
            </a:fld>
            <a:endParaRPr lang="en-US" dirty="0">
              <a:solidFill>
                <a:prstClr val="white"/>
              </a:solidFill>
            </a:endParaRPr>
          </a:p>
        </p:txBody>
      </p:sp>
      <p:sp>
        <p:nvSpPr>
          <p:cNvPr id="3" name="Title 2"/>
          <p:cNvSpPr>
            <a:spLocks noGrp="1"/>
          </p:cNvSpPr>
          <p:nvPr>
            <p:ph type="title"/>
          </p:nvPr>
        </p:nvSpPr>
        <p:spPr/>
        <p:txBody>
          <a:bodyPr/>
          <a:lstStyle/>
          <a:p>
            <a:r>
              <a:rPr lang="en-US" dirty="0"/>
              <a:t>Borrow &amp; Lend power budget to power pool</a:t>
            </a:r>
          </a:p>
        </p:txBody>
      </p:sp>
      <p:pic>
        <p:nvPicPr>
          <p:cNvPr id="5" name="Content Placeholder 4"/>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628290" y="1288045"/>
            <a:ext cx="6150713" cy="3425825"/>
          </a:xfrm>
          <a:prstGeom prst="rect">
            <a:avLst/>
          </a:prstGeom>
          <a:noFill/>
          <a:ln>
            <a:noFill/>
          </a:ln>
        </p:spPr>
      </p:pic>
      <p:cxnSp>
        <p:nvCxnSpPr>
          <p:cNvPr id="13" name="Elbow Connector 12"/>
          <p:cNvCxnSpPr/>
          <p:nvPr/>
        </p:nvCxnSpPr>
        <p:spPr>
          <a:xfrm rot="10800000">
            <a:off x="1367693" y="3221435"/>
            <a:ext cx="6572738" cy="529950"/>
          </a:xfrm>
          <a:prstGeom prst="bentConnector3">
            <a:avLst>
              <a:gd name="adj1" fmla="val 88169"/>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p:nvPr/>
        </p:nvCxnSpPr>
        <p:spPr>
          <a:xfrm flipV="1">
            <a:off x="1367691" y="2039816"/>
            <a:ext cx="2860432" cy="429846"/>
          </a:xfrm>
          <a:prstGeom prst="bentConnector3">
            <a:avLst>
              <a:gd name="adj1" fmla="val 27596"/>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155145" y="1617785"/>
            <a:ext cx="1212546" cy="2625969"/>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Power Pool</a:t>
            </a:r>
            <a:endParaRPr lang="en-US" dirty="0"/>
          </a:p>
        </p:txBody>
      </p:sp>
      <p:sp>
        <p:nvSpPr>
          <p:cNvPr id="34" name="TextBox 33"/>
          <p:cNvSpPr txBox="1"/>
          <p:nvPr/>
        </p:nvSpPr>
        <p:spPr>
          <a:xfrm>
            <a:off x="118614" y="4514734"/>
            <a:ext cx="1285608" cy="169277"/>
          </a:xfrm>
          <a:prstGeom prst="rect">
            <a:avLst/>
          </a:prstGeom>
          <a:noFill/>
        </p:spPr>
        <p:txBody>
          <a:bodyPr vert="horz" wrap="none" lIns="0" tIns="0" rIns="0" bIns="0" rtlCol="0">
            <a:spAutoFit/>
          </a:bodyPr>
          <a:lstStyle/>
          <a:p>
            <a:r>
              <a:rPr lang="en-US" altLang="zh-CN" sz="1100" dirty="0">
                <a:solidFill>
                  <a:srgbClr val="003C71"/>
                </a:solidFill>
              </a:rPr>
              <a:t>Sample interval</a:t>
            </a:r>
            <a:r>
              <a:rPr lang="zh-CN" altLang="en-US" sz="1100" dirty="0">
                <a:solidFill>
                  <a:srgbClr val="003C71"/>
                </a:solidFill>
              </a:rPr>
              <a:t>：</a:t>
            </a:r>
            <a:r>
              <a:rPr lang="en-US" altLang="zh-CN" sz="1100" dirty="0">
                <a:solidFill>
                  <a:srgbClr val="003C71"/>
                </a:solidFill>
              </a:rPr>
              <a:t>1s</a:t>
            </a:r>
            <a:endParaRPr lang="en-US" sz="1100" dirty="0">
              <a:solidFill>
                <a:srgbClr val="003C71"/>
              </a:solidFill>
            </a:endParaRPr>
          </a:p>
        </p:txBody>
      </p:sp>
      <p:sp>
        <p:nvSpPr>
          <p:cNvPr id="9" name="Rectangle 8">
            <a:extLst>
              <a:ext uri="{FF2B5EF4-FFF2-40B4-BE49-F238E27FC236}">
                <a16:creationId xmlns:a16="http://schemas.microsoft.com/office/drawing/2014/main" id="{D19FD562-42BF-4B99-B5B5-DA646C569963}"/>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99009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12</a:t>
            </a:fld>
            <a:endParaRPr lang="en-US" dirty="0">
              <a:solidFill>
                <a:prstClr val="white"/>
              </a:solidFill>
            </a:endParaRPr>
          </a:p>
        </p:txBody>
      </p:sp>
      <p:sp>
        <p:nvSpPr>
          <p:cNvPr id="3" name="Title 2"/>
          <p:cNvSpPr>
            <a:spLocks noGrp="1"/>
          </p:cNvSpPr>
          <p:nvPr>
            <p:ph type="title"/>
          </p:nvPr>
        </p:nvSpPr>
        <p:spPr/>
        <p:txBody>
          <a:bodyPr/>
          <a:lstStyle/>
          <a:p>
            <a:r>
              <a:rPr lang="en-US" dirty="0"/>
              <a:t>Group Power Management Strategies</a:t>
            </a:r>
            <a:r>
              <a:rPr lang="en-US" altLang="zh-CN" dirty="0"/>
              <a:t>/Policy</a:t>
            </a:r>
            <a:endParaRPr lang="en-US" dirty="0"/>
          </a:p>
        </p:txBody>
      </p:sp>
      <p:graphicFrame>
        <p:nvGraphicFramePr>
          <p:cNvPr id="5" name="Content Placeholder 4"/>
          <p:cNvGraphicFramePr>
            <a:graphicFrameLocks noGrp="1"/>
          </p:cNvGraphicFramePr>
          <p:nvPr>
            <p:ph sz="quarter" idx="13"/>
          </p:nvPr>
        </p:nvGraphicFramePr>
        <p:xfrm>
          <a:off x="455613" y="906585"/>
          <a:ext cx="8206154" cy="3636416"/>
        </p:xfrm>
        <a:graphic>
          <a:graphicData uri="http://schemas.openxmlformats.org/drawingml/2006/table">
            <a:tbl>
              <a:tblPr>
                <a:tableStyleId>{5C22544A-7EE6-4342-B048-85BDC9FD1C3A}</a:tableStyleId>
              </a:tblPr>
              <a:tblGrid>
                <a:gridCol w="1335652">
                  <a:extLst>
                    <a:ext uri="{9D8B030D-6E8A-4147-A177-3AD203B41FA5}">
                      <a16:colId xmlns:a16="http://schemas.microsoft.com/office/drawing/2014/main" val="20000"/>
                    </a:ext>
                  </a:extLst>
                </a:gridCol>
                <a:gridCol w="4190839">
                  <a:extLst>
                    <a:ext uri="{9D8B030D-6E8A-4147-A177-3AD203B41FA5}">
                      <a16:colId xmlns:a16="http://schemas.microsoft.com/office/drawing/2014/main" val="20001"/>
                    </a:ext>
                  </a:extLst>
                </a:gridCol>
                <a:gridCol w="2679663">
                  <a:extLst>
                    <a:ext uri="{9D8B030D-6E8A-4147-A177-3AD203B41FA5}">
                      <a16:colId xmlns:a16="http://schemas.microsoft.com/office/drawing/2014/main" val="20002"/>
                    </a:ext>
                  </a:extLst>
                </a:gridCol>
              </a:tblGrid>
              <a:tr h="147864">
                <a:tc>
                  <a:txBody>
                    <a:bodyPr/>
                    <a:lstStyle/>
                    <a:p>
                      <a:pPr marL="0" marR="0">
                        <a:lnSpc>
                          <a:spcPct val="107000"/>
                        </a:lnSpc>
                        <a:spcBef>
                          <a:spcPts val="300"/>
                        </a:spcBef>
                        <a:spcAft>
                          <a:spcPts val="300"/>
                        </a:spcAft>
                      </a:pPr>
                      <a:r>
                        <a:rPr lang="en-US" sz="800" dirty="0">
                          <a:effectLst/>
                        </a:rPr>
                        <a:t>Strategies</a:t>
                      </a:r>
                      <a:endParaRPr lang="en-US" sz="8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8880" marR="8880" marT="8880" marB="0"/>
                </a:tc>
                <a:tc>
                  <a:txBody>
                    <a:bodyPr/>
                    <a:lstStyle/>
                    <a:p>
                      <a:pPr marL="0" marR="0">
                        <a:lnSpc>
                          <a:spcPct val="107000"/>
                        </a:lnSpc>
                        <a:spcBef>
                          <a:spcPts val="300"/>
                        </a:spcBef>
                        <a:spcAft>
                          <a:spcPts val="300"/>
                        </a:spcAft>
                      </a:pPr>
                      <a:r>
                        <a:rPr lang="en-US" sz="800">
                          <a:effectLst/>
                        </a:rPr>
                        <a:t>Description</a:t>
                      </a:r>
                      <a:endParaRPr lang="en-US" sz="800">
                        <a:effectLst/>
                        <a:latin typeface="Verdana" panose="020B0604030504040204" pitchFamily="34" charset="0"/>
                        <a:ea typeface="Times New Roman" panose="02020603050405020304" pitchFamily="18" charset="0"/>
                        <a:cs typeface="Times New Roman" panose="02020603050405020304" pitchFamily="18" charset="0"/>
                      </a:endParaRPr>
                    </a:p>
                  </a:txBody>
                  <a:tcPr marL="8880" marR="8880" marT="8880" marB="0"/>
                </a:tc>
                <a:tc>
                  <a:txBody>
                    <a:bodyPr/>
                    <a:lstStyle/>
                    <a:p>
                      <a:pPr marL="0" marR="0">
                        <a:lnSpc>
                          <a:spcPct val="107000"/>
                        </a:lnSpc>
                        <a:spcBef>
                          <a:spcPts val="300"/>
                        </a:spcBef>
                        <a:spcAft>
                          <a:spcPts val="300"/>
                        </a:spcAft>
                      </a:pPr>
                      <a:r>
                        <a:rPr lang="en-US" sz="800">
                          <a:effectLst/>
                        </a:rPr>
                        <a:t>Comments</a:t>
                      </a:r>
                      <a:endParaRPr lang="en-US" sz="800">
                        <a:effectLst/>
                        <a:latin typeface="Verdana" panose="020B060403050404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013515">
                <a:tc>
                  <a:txBody>
                    <a:bodyPr/>
                    <a:lstStyle/>
                    <a:p>
                      <a:pPr marL="0" marR="0">
                        <a:lnSpc>
                          <a:spcPct val="107000"/>
                        </a:lnSpc>
                        <a:spcBef>
                          <a:spcPts val="300"/>
                        </a:spcBef>
                        <a:spcAft>
                          <a:spcPts val="300"/>
                        </a:spcAft>
                      </a:pPr>
                      <a:r>
                        <a:rPr lang="en-US" sz="800">
                          <a:effectLst/>
                        </a:rPr>
                        <a:t>Static Power Capping</a:t>
                      </a:r>
                      <a:endParaRPr lang="en-US" sz="800">
                        <a:effectLst/>
                        <a:latin typeface="Verdana" panose="020B0604030504040204" pitchFamily="34" charset="0"/>
                        <a:ea typeface="Times New Roman" panose="02020603050405020304" pitchFamily="18" charset="0"/>
                        <a:cs typeface="Times New Roman" panose="02020603050405020304" pitchFamily="18" charset="0"/>
                      </a:endParaRPr>
                    </a:p>
                  </a:txBody>
                  <a:tcPr marL="8880" marR="8880" marT="8880" marB="0" anchor="ctr"/>
                </a:tc>
                <a:tc>
                  <a:txBody>
                    <a:bodyPr/>
                    <a:lstStyle/>
                    <a:p>
                      <a:pPr marL="0" marR="0">
                        <a:lnSpc>
                          <a:spcPct val="107000"/>
                        </a:lnSpc>
                        <a:spcBef>
                          <a:spcPts val="300"/>
                        </a:spcBef>
                        <a:spcAft>
                          <a:spcPts val="300"/>
                        </a:spcAft>
                      </a:pPr>
                      <a:r>
                        <a:rPr lang="en-US" sz="800">
                          <a:effectLst/>
                        </a:rPr>
                        <a:t>Rack controller capping nodes through node manager.</a:t>
                      </a:r>
                    </a:p>
                    <a:p>
                      <a:pPr marL="0" marR="0">
                        <a:lnSpc>
                          <a:spcPct val="107000"/>
                        </a:lnSpc>
                        <a:spcBef>
                          <a:spcPts val="300"/>
                        </a:spcBef>
                        <a:spcAft>
                          <a:spcPts val="300"/>
                        </a:spcAft>
                      </a:pPr>
                      <a:r>
                        <a:rPr lang="en-US" sz="800">
                          <a:effectLst/>
                        </a:rPr>
                        <a:t>But static power allocating will result in that some nodes reach power capping line while there is still power margin within the rack which results in worse group performance power per watt (GPPW).</a:t>
                      </a:r>
                      <a:endParaRPr lang="en-US" sz="800">
                        <a:effectLst/>
                        <a:latin typeface="Verdana" panose="020B0604030504040204" pitchFamily="34" charset="0"/>
                        <a:ea typeface="Times New Roman" panose="02020603050405020304" pitchFamily="18" charset="0"/>
                        <a:cs typeface="Times New Roman" panose="02020603050405020304" pitchFamily="18" charset="0"/>
                      </a:endParaRPr>
                    </a:p>
                  </a:txBody>
                  <a:tcPr marL="8880" marR="8880" marT="8880" marB="0" anchor="ctr"/>
                </a:tc>
                <a:tc>
                  <a:txBody>
                    <a:bodyPr/>
                    <a:lstStyle/>
                    <a:p>
                      <a:pPr marL="0" marR="0">
                        <a:lnSpc>
                          <a:spcPct val="107000"/>
                        </a:lnSpc>
                        <a:spcBef>
                          <a:spcPts val="300"/>
                        </a:spcBef>
                        <a:spcAft>
                          <a:spcPts val="300"/>
                        </a:spcAft>
                      </a:pPr>
                      <a:r>
                        <a:rPr lang="en-US" sz="800">
                          <a:effectLst/>
                        </a:rPr>
                        <a:t>Pros:</a:t>
                      </a:r>
                    </a:p>
                    <a:p>
                      <a:pPr marL="0" marR="0">
                        <a:lnSpc>
                          <a:spcPct val="107000"/>
                        </a:lnSpc>
                        <a:spcBef>
                          <a:spcPts val="300"/>
                        </a:spcBef>
                        <a:spcAft>
                          <a:spcPts val="300"/>
                        </a:spcAft>
                      </a:pPr>
                      <a:r>
                        <a:rPr lang="en-US" sz="800">
                          <a:effectLst/>
                        </a:rPr>
                        <a:t>No power violation.</a:t>
                      </a:r>
                    </a:p>
                    <a:p>
                      <a:pPr marL="0" marR="0">
                        <a:lnSpc>
                          <a:spcPct val="107000"/>
                        </a:lnSpc>
                        <a:spcBef>
                          <a:spcPts val="300"/>
                        </a:spcBef>
                        <a:spcAft>
                          <a:spcPts val="300"/>
                        </a:spcAft>
                      </a:pPr>
                      <a:r>
                        <a:rPr lang="en-US" sz="800">
                          <a:effectLst/>
                        </a:rPr>
                        <a:t>Cons:</a:t>
                      </a:r>
                    </a:p>
                    <a:p>
                      <a:pPr marL="0" marR="0">
                        <a:lnSpc>
                          <a:spcPct val="107000"/>
                        </a:lnSpc>
                        <a:spcBef>
                          <a:spcPts val="300"/>
                        </a:spcBef>
                        <a:spcAft>
                          <a:spcPts val="300"/>
                        </a:spcAft>
                      </a:pPr>
                      <a:r>
                        <a:rPr lang="en-US" sz="800">
                          <a:effectLst/>
                        </a:rPr>
                        <a:t>High performance impact. Low APUR &amp; GPPW.</a:t>
                      </a:r>
                      <a:endParaRPr lang="en-US" sz="800">
                        <a:effectLst/>
                        <a:latin typeface="Verdana" panose="020B060403050404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941884">
                <a:tc>
                  <a:txBody>
                    <a:bodyPr/>
                    <a:lstStyle/>
                    <a:p>
                      <a:pPr marL="0" marR="0">
                        <a:lnSpc>
                          <a:spcPct val="107000"/>
                        </a:lnSpc>
                        <a:spcBef>
                          <a:spcPts val="300"/>
                        </a:spcBef>
                        <a:spcAft>
                          <a:spcPts val="300"/>
                        </a:spcAft>
                      </a:pPr>
                      <a:r>
                        <a:rPr lang="en-US" sz="800">
                          <a:effectLst/>
                        </a:rPr>
                        <a:t>Conservative Dynamic Power Capping</a:t>
                      </a:r>
                      <a:endParaRPr lang="en-US" sz="800">
                        <a:effectLst/>
                        <a:latin typeface="Verdana" panose="020B0604030504040204" pitchFamily="34" charset="0"/>
                        <a:ea typeface="Times New Roman" panose="02020603050405020304" pitchFamily="18" charset="0"/>
                        <a:cs typeface="Times New Roman" panose="02020603050405020304" pitchFamily="18" charset="0"/>
                      </a:endParaRPr>
                    </a:p>
                  </a:txBody>
                  <a:tcPr marL="8880" marR="8880" marT="8880" marB="0" anchor="ctr"/>
                </a:tc>
                <a:tc>
                  <a:txBody>
                    <a:bodyPr/>
                    <a:lstStyle/>
                    <a:p>
                      <a:pPr marL="0" marR="0">
                        <a:lnSpc>
                          <a:spcPct val="107000"/>
                        </a:lnSpc>
                        <a:spcBef>
                          <a:spcPts val="300"/>
                        </a:spcBef>
                        <a:spcAft>
                          <a:spcPts val="300"/>
                        </a:spcAft>
                      </a:pPr>
                      <a:r>
                        <a:rPr lang="en-US" sz="800" dirty="0">
                          <a:effectLst/>
                        </a:rPr>
                        <a:t>Rack controller monitors nodes’ power consumption and reallocates power as workloads change over time.</a:t>
                      </a:r>
                    </a:p>
                    <a:p>
                      <a:pPr marL="0" marR="0">
                        <a:lnSpc>
                          <a:spcPct val="107000"/>
                        </a:lnSpc>
                        <a:spcBef>
                          <a:spcPts val="300"/>
                        </a:spcBef>
                        <a:spcAft>
                          <a:spcPts val="300"/>
                        </a:spcAft>
                      </a:pPr>
                      <a:r>
                        <a:rPr lang="en-US" sz="800" dirty="0">
                          <a:effectLst/>
                        </a:rPr>
                        <a:t>Rack controller capping nodes through node manager in real time.</a:t>
                      </a:r>
                    </a:p>
                    <a:p>
                      <a:pPr marL="0" marR="0">
                        <a:lnSpc>
                          <a:spcPct val="107000"/>
                        </a:lnSpc>
                        <a:spcBef>
                          <a:spcPts val="300"/>
                        </a:spcBef>
                        <a:spcAft>
                          <a:spcPts val="300"/>
                        </a:spcAft>
                      </a:pPr>
                      <a:r>
                        <a:rPr lang="en-US" sz="800" dirty="0">
                          <a:effectLst/>
                        </a:rPr>
                        <a:t>In configuration list, </a:t>
                      </a:r>
                      <a:r>
                        <a:rPr lang="en-US" sz="800" dirty="0" err="1">
                          <a:effectLst/>
                        </a:rPr>
                        <a:t>cap_always</a:t>
                      </a:r>
                      <a:r>
                        <a:rPr lang="en-US" sz="800" dirty="0">
                          <a:effectLst/>
                        </a:rPr>
                        <a:t> = yes</a:t>
                      </a:r>
                      <a:endParaRPr lang="en-US" sz="8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8880" marR="8880" marT="8880" marB="0" anchor="ctr"/>
                </a:tc>
                <a:tc>
                  <a:txBody>
                    <a:bodyPr/>
                    <a:lstStyle/>
                    <a:p>
                      <a:pPr marL="0" marR="0">
                        <a:lnSpc>
                          <a:spcPct val="107000"/>
                        </a:lnSpc>
                        <a:spcBef>
                          <a:spcPts val="300"/>
                        </a:spcBef>
                        <a:spcAft>
                          <a:spcPts val="300"/>
                        </a:spcAft>
                      </a:pPr>
                      <a:r>
                        <a:rPr lang="en-US" sz="800">
                          <a:effectLst/>
                        </a:rPr>
                        <a:t>Pros:</a:t>
                      </a:r>
                    </a:p>
                    <a:p>
                      <a:pPr marL="0" marR="0">
                        <a:lnSpc>
                          <a:spcPct val="107000"/>
                        </a:lnSpc>
                        <a:spcBef>
                          <a:spcPts val="300"/>
                        </a:spcBef>
                        <a:spcAft>
                          <a:spcPts val="300"/>
                        </a:spcAft>
                      </a:pPr>
                      <a:r>
                        <a:rPr lang="en-US" sz="800">
                          <a:effectLst/>
                        </a:rPr>
                        <a:t>Minimum power violation. </a:t>
                      </a:r>
                    </a:p>
                    <a:p>
                      <a:pPr marL="0" marR="0">
                        <a:lnSpc>
                          <a:spcPct val="107000"/>
                        </a:lnSpc>
                        <a:spcBef>
                          <a:spcPts val="300"/>
                        </a:spcBef>
                        <a:spcAft>
                          <a:spcPts val="300"/>
                        </a:spcAft>
                      </a:pPr>
                      <a:r>
                        <a:rPr lang="en-US" sz="800">
                          <a:effectLst/>
                        </a:rPr>
                        <a:t>Cons: </a:t>
                      </a:r>
                    </a:p>
                    <a:p>
                      <a:pPr marL="0" marR="0">
                        <a:lnSpc>
                          <a:spcPct val="107000"/>
                        </a:lnSpc>
                        <a:spcBef>
                          <a:spcPts val="300"/>
                        </a:spcBef>
                        <a:spcAft>
                          <a:spcPts val="300"/>
                        </a:spcAft>
                      </a:pPr>
                      <a:r>
                        <a:rPr lang="en-US" sz="800">
                          <a:effectLst/>
                        </a:rPr>
                        <a:t>Medium performance impact.</a:t>
                      </a:r>
                      <a:endParaRPr lang="en-US" sz="800">
                        <a:effectLst/>
                        <a:latin typeface="Verdana" panose="020B060403050404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1533153">
                <a:tc>
                  <a:txBody>
                    <a:bodyPr/>
                    <a:lstStyle/>
                    <a:p>
                      <a:pPr marL="0" marR="0">
                        <a:lnSpc>
                          <a:spcPct val="107000"/>
                        </a:lnSpc>
                        <a:spcBef>
                          <a:spcPts val="300"/>
                        </a:spcBef>
                        <a:spcAft>
                          <a:spcPts val="300"/>
                        </a:spcAft>
                      </a:pPr>
                      <a:r>
                        <a:rPr lang="en-US" sz="800">
                          <a:effectLst/>
                        </a:rPr>
                        <a:t>Performance- Aggressive Dynamic Power Capping</a:t>
                      </a:r>
                      <a:endParaRPr lang="en-US" sz="800">
                        <a:effectLst/>
                        <a:latin typeface="Verdana" panose="020B0604030504040204" pitchFamily="34" charset="0"/>
                        <a:ea typeface="Times New Roman" panose="02020603050405020304" pitchFamily="18" charset="0"/>
                        <a:cs typeface="Times New Roman" panose="02020603050405020304" pitchFamily="18" charset="0"/>
                      </a:endParaRPr>
                    </a:p>
                  </a:txBody>
                  <a:tcPr marL="8880" marR="8880" marT="8880" marB="0" anchor="ctr"/>
                </a:tc>
                <a:tc>
                  <a:txBody>
                    <a:bodyPr/>
                    <a:lstStyle/>
                    <a:p>
                      <a:pPr marL="0" marR="0">
                        <a:lnSpc>
                          <a:spcPct val="107000"/>
                        </a:lnSpc>
                        <a:spcBef>
                          <a:spcPts val="300"/>
                        </a:spcBef>
                        <a:spcAft>
                          <a:spcPts val="300"/>
                        </a:spcAft>
                      </a:pPr>
                      <a:r>
                        <a:rPr lang="en-US" sz="800">
                          <a:effectLst/>
                        </a:rPr>
                        <a:t>Rack controller monitors nodes’ power consumption and reallocates power as workloads change over time.</a:t>
                      </a:r>
                    </a:p>
                    <a:p>
                      <a:pPr marL="0" marR="0">
                        <a:lnSpc>
                          <a:spcPct val="107000"/>
                        </a:lnSpc>
                        <a:spcBef>
                          <a:spcPts val="300"/>
                        </a:spcBef>
                        <a:spcAft>
                          <a:spcPts val="300"/>
                        </a:spcAft>
                      </a:pPr>
                      <a:r>
                        <a:rPr lang="en-US" sz="800">
                          <a:effectLst/>
                        </a:rPr>
                        <a:t>Rack controller capping nodes through node manager only when rack overall power consumption exceeds its capacity to get the max performance, but it may cause peak transient rack power.</a:t>
                      </a:r>
                    </a:p>
                    <a:p>
                      <a:pPr marL="0" marR="0">
                        <a:lnSpc>
                          <a:spcPct val="107000"/>
                        </a:lnSpc>
                        <a:spcBef>
                          <a:spcPts val="300"/>
                        </a:spcBef>
                        <a:spcAft>
                          <a:spcPts val="300"/>
                        </a:spcAft>
                      </a:pPr>
                      <a:r>
                        <a:rPr lang="en-US" sz="800">
                          <a:effectLst/>
                        </a:rPr>
                        <a:t>In configuration list, cap_always = no</a:t>
                      </a:r>
                      <a:endParaRPr lang="en-US" sz="800">
                        <a:effectLst/>
                        <a:latin typeface="Verdana" panose="020B0604030504040204" pitchFamily="34" charset="0"/>
                        <a:ea typeface="Times New Roman" panose="02020603050405020304" pitchFamily="18" charset="0"/>
                        <a:cs typeface="Times New Roman" panose="02020603050405020304" pitchFamily="18" charset="0"/>
                      </a:endParaRPr>
                    </a:p>
                  </a:txBody>
                  <a:tcPr marL="8880" marR="8880" marT="8880" marB="0" anchor="ctr"/>
                </a:tc>
                <a:tc>
                  <a:txBody>
                    <a:bodyPr/>
                    <a:lstStyle/>
                    <a:p>
                      <a:pPr marL="0" marR="0">
                        <a:lnSpc>
                          <a:spcPct val="107000"/>
                        </a:lnSpc>
                        <a:spcBef>
                          <a:spcPts val="300"/>
                        </a:spcBef>
                        <a:spcAft>
                          <a:spcPts val="300"/>
                        </a:spcAft>
                      </a:pPr>
                      <a:r>
                        <a:rPr lang="en-US" sz="800" dirty="0">
                          <a:effectLst/>
                        </a:rPr>
                        <a:t>Pros: </a:t>
                      </a:r>
                    </a:p>
                    <a:p>
                      <a:pPr marL="0" marR="0">
                        <a:lnSpc>
                          <a:spcPct val="107000"/>
                        </a:lnSpc>
                        <a:spcBef>
                          <a:spcPts val="300"/>
                        </a:spcBef>
                        <a:spcAft>
                          <a:spcPts val="300"/>
                        </a:spcAft>
                      </a:pPr>
                      <a:r>
                        <a:rPr lang="en-US" sz="800" dirty="0">
                          <a:effectLst/>
                        </a:rPr>
                        <a:t>Low performance impact, especially fit to the scenario where workload in different servers has different peak traffic time.</a:t>
                      </a:r>
                    </a:p>
                    <a:p>
                      <a:pPr marL="0" marR="0">
                        <a:lnSpc>
                          <a:spcPct val="107000"/>
                        </a:lnSpc>
                        <a:spcBef>
                          <a:spcPts val="300"/>
                        </a:spcBef>
                        <a:spcAft>
                          <a:spcPts val="300"/>
                        </a:spcAft>
                      </a:pPr>
                      <a:r>
                        <a:rPr lang="en-US" sz="800" dirty="0">
                          <a:effectLst/>
                        </a:rPr>
                        <a:t>Cons: </a:t>
                      </a:r>
                    </a:p>
                    <a:p>
                      <a:pPr marL="0" marR="0">
                        <a:lnSpc>
                          <a:spcPct val="107000"/>
                        </a:lnSpc>
                        <a:spcBef>
                          <a:spcPts val="300"/>
                        </a:spcBef>
                        <a:spcAft>
                          <a:spcPts val="300"/>
                        </a:spcAft>
                      </a:pPr>
                      <a:r>
                        <a:rPr lang="en-US" sz="800" dirty="0">
                          <a:effectLst/>
                        </a:rPr>
                        <a:t>Potential power budget violation with limited over-shooting</a:t>
                      </a:r>
                      <a:endParaRPr lang="en-US" sz="8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bl>
          </a:graphicData>
        </a:graphic>
      </p:graphicFrame>
      <p:sp>
        <p:nvSpPr>
          <p:cNvPr id="6" name="Rectangle 5">
            <a:extLst>
              <a:ext uri="{FF2B5EF4-FFF2-40B4-BE49-F238E27FC236}">
                <a16:creationId xmlns:a16="http://schemas.microsoft.com/office/drawing/2014/main" id="{16652BAA-B3E0-4DA2-884B-069EE40E5386}"/>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59145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b="1" dirty="0"/>
              <a:t>GPC-ARCH/FLOW</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solidFill>
                  <a:prstClr val="white"/>
                </a:solidFill>
              </a:rPr>
              <a:pPr/>
              <a:t>13</a:t>
            </a:fld>
            <a:endParaRPr lang="en-US" dirty="0">
              <a:solidFill>
                <a:prstClr val="white"/>
              </a:solidFill>
            </a:endParaRPr>
          </a:p>
        </p:txBody>
      </p:sp>
      <p:sp>
        <p:nvSpPr>
          <p:cNvPr id="6" name="Rectangle 5">
            <a:extLst>
              <a:ext uri="{FF2B5EF4-FFF2-40B4-BE49-F238E27FC236}">
                <a16:creationId xmlns:a16="http://schemas.microsoft.com/office/drawing/2014/main" id="{402F3BE9-E547-465A-AB5E-6E55C77695B4}"/>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394512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AAC33F-C665-4566-8E2B-9A90ECE047BF}"/>
              </a:ext>
            </a:extLst>
          </p:cNvPr>
          <p:cNvSpPr>
            <a:spLocks noGrp="1"/>
          </p:cNvSpPr>
          <p:nvPr>
            <p:ph type="sldNum" sz="quarter" idx="12"/>
          </p:nvPr>
        </p:nvSpPr>
        <p:spPr/>
        <p:txBody>
          <a:bodyPr/>
          <a:lstStyle/>
          <a:p>
            <a:fld id="{EE2556C5-CE8C-6547-B838-EA80C61A4AF7}" type="slidenum">
              <a:rPr lang="en-US" smtClean="0">
                <a:solidFill>
                  <a:prstClr val="white"/>
                </a:solidFill>
              </a:rPr>
              <a:pPr/>
              <a:t>14</a:t>
            </a:fld>
            <a:endParaRPr lang="en-US" dirty="0">
              <a:solidFill>
                <a:prstClr val="white"/>
              </a:solidFill>
            </a:endParaRPr>
          </a:p>
        </p:txBody>
      </p:sp>
      <p:sp>
        <p:nvSpPr>
          <p:cNvPr id="3" name="Title 2">
            <a:extLst>
              <a:ext uri="{FF2B5EF4-FFF2-40B4-BE49-F238E27FC236}">
                <a16:creationId xmlns:a16="http://schemas.microsoft.com/office/drawing/2014/main" id="{936E54D6-3851-44E5-99BB-1ABB139B966D}"/>
              </a:ext>
            </a:extLst>
          </p:cNvPr>
          <p:cNvSpPr>
            <a:spLocks noGrp="1"/>
          </p:cNvSpPr>
          <p:nvPr>
            <p:ph type="title"/>
          </p:nvPr>
        </p:nvSpPr>
        <p:spPr/>
        <p:txBody>
          <a:bodyPr/>
          <a:lstStyle/>
          <a:p>
            <a:r>
              <a:rPr lang="en-US" dirty="0"/>
              <a:t>GPC - Arch</a:t>
            </a:r>
          </a:p>
        </p:txBody>
      </p:sp>
      <p:pic>
        <p:nvPicPr>
          <p:cNvPr id="6" name="Content Placeholder 5" descr="Chart, box and whisker chart&#10;&#10;Description automatically generated">
            <a:extLst>
              <a:ext uri="{FF2B5EF4-FFF2-40B4-BE49-F238E27FC236}">
                <a16:creationId xmlns:a16="http://schemas.microsoft.com/office/drawing/2014/main" id="{EA2BADA1-C457-4610-BA82-DC1B5C9A691E}"/>
              </a:ext>
            </a:extLst>
          </p:cNvPr>
          <p:cNvPicPr>
            <a:picLocks noGrp="1" noChangeAspect="1"/>
          </p:cNvPicPr>
          <p:nvPr>
            <p:ph sz="quarter" idx="13"/>
          </p:nvPr>
        </p:nvPicPr>
        <p:blipFill>
          <a:blip r:embed="rId2" cstate="screen">
            <a:extLst>
              <a:ext uri="{28A0092B-C50C-407E-A947-70E740481C1C}">
                <a14:useLocalDpi xmlns:a14="http://schemas.microsoft.com/office/drawing/2010/main" val="0"/>
              </a:ext>
            </a:extLst>
          </a:blip>
          <a:stretch>
            <a:fillRect/>
          </a:stretch>
        </p:blipFill>
        <p:spPr>
          <a:xfrm>
            <a:off x="2474269" y="1177528"/>
            <a:ext cx="4192288" cy="3425825"/>
          </a:xfrm>
        </p:spPr>
      </p:pic>
      <p:sp>
        <p:nvSpPr>
          <p:cNvPr id="9" name="Rectangle 8">
            <a:extLst>
              <a:ext uri="{FF2B5EF4-FFF2-40B4-BE49-F238E27FC236}">
                <a16:creationId xmlns:a16="http://schemas.microsoft.com/office/drawing/2014/main" id="{A85E0009-105B-477E-8D88-FCFBCB1105EA}"/>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246640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AAC33F-C665-4566-8E2B-9A90ECE047BF}"/>
              </a:ext>
            </a:extLst>
          </p:cNvPr>
          <p:cNvSpPr>
            <a:spLocks noGrp="1"/>
          </p:cNvSpPr>
          <p:nvPr>
            <p:ph type="sldNum" sz="quarter" idx="12"/>
          </p:nvPr>
        </p:nvSpPr>
        <p:spPr/>
        <p:txBody>
          <a:bodyPr/>
          <a:lstStyle/>
          <a:p>
            <a:fld id="{EE2556C5-CE8C-6547-B838-EA80C61A4AF7}" type="slidenum">
              <a:rPr lang="en-US" smtClean="0">
                <a:solidFill>
                  <a:prstClr val="white"/>
                </a:solidFill>
              </a:rPr>
              <a:pPr/>
              <a:t>15</a:t>
            </a:fld>
            <a:endParaRPr lang="en-US" dirty="0">
              <a:solidFill>
                <a:prstClr val="white"/>
              </a:solidFill>
            </a:endParaRPr>
          </a:p>
        </p:txBody>
      </p:sp>
      <p:sp>
        <p:nvSpPr>
          <p:cNvPr id="3" name="Title 2">
            <a:extLst>
              <a:ext uri="{FF2B5EF4-FFF2-40B4-BE49-F238E27FC236}">
                <a16:creationId xmlns:a16="http://schemas.microsoft.com/office/drawing/2014/main" id="{936E54D6-3851-44E5-99BB-1ABB139B966D}"/>
              </a:ext>
            </a:extLst>
          </p:cNvPr>
          <p:cNvSpPr>
            <a:spLocks noGrp="1"/>
          </p:cNvSpPr>
          <p:nvPr>
            <p:ph type="title"/>
          </p:nvPr>
        </p:nvSpPr>
        <p:spPr/>
        <p:txBody>
          <a:bodyPr/>
          <a:lstStyle/>
          <a:p>
            <a:r>
              <a:rPr lang="en-US" dirty="0"/>
              <a:t>GPC-Power Capping Flow</a:t>
            </a:r>
          </a:p>
        </p:txBody>
      </p:sp>
      <p:pic>
        <p:nvPicPr>
          <p:cNvPr id="8" name="Picture 7">
            <a:extLst>
              <a:ext uri="{FF2B5EF4-FFF2-40B4-BE49-F238E27FC236}">
                <a16:creationId xmlns:a16="http://schemas.microsoft.com/office/drawing/2014/main" id="{187E6FBE-490F-45A9-BEA1-A60428DA876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720235" y="743188"/>
            <a:ext cx="5534895" cy="4105623"/>
          </a:xfrm>
          <a:prstGeom prst="rect">
            <a:avLst/>
          </a:prstGeom>
        </p:spPr>
      </p:pic>
      <p:sp>
        <p:nvSpPr>
          <p:cNvPr id="9" name="Rectangle 8">
            <a:extLst>
              <a:ext uri="{FF2B5EF4-FFF2-40B4-BE49-F238E27FC236}">
                <a16:creationId xmlns:a16="http://schemas.microsoft.com/office/drawing/2014/main" id="{DAD18043-1E2F-48AC-BA83-0A9F1F2964B5}"/>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421253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057842-1073-4CB2-B83D-DC2D71C24F70}"/>
              </a:ext>
            </a:extLst>
          </p:cNvPr>
          <p:cNvSpPr>
            <a:spLocks noGrp="1"/>
          </p:cNvSpPr>
          <p:nvPr>
            <p:ph type="sldNum" sz="quarter" idx="12"/>
          </p:nvPr>
        </p:nvSpPr>
        <p:spPr/>
        <p:txBody>
          <a:bodyPr/>
          <a:lstStyle/>
          <a:p>
            <a:fld id="{EE2556C5-CE8C-6547-B838-EA80C61A4AF7}" type="slidenum">
              <a:rPr lang="en-US" smtClean="0">
                <a:solidFill>
                  <a:prstClr val="white"/>
                </a:solidFill>
              </a:rPr>
              <a:pPr/>
              <a:t>16</a:t>
            </a:fld>
            <a:endParaRPr lang="en-US" dirty="0">
              <a:solidFill>
                <a:prstClr val="white"/>
              </a:solidFill>
            </a:endParaRPr>
          </a:p>
        </p:txBody>
      </p:sp>
      <p:sp>
        <p:nvSpPr>
          <p:cNvPr id="3" name="Title 2">
            <a:extLst>
              <a:ext uri="{FF2B5EF4-FFF2-40B4-BE49-F238E27FC236}">
                <a16:creationId xmlns:a16="http://schemas.microsoft.com/office/drawing/2014/main" id="{E32DFC4C-6CAE-4AFD-86E8-AF252EE785B8}"/>
              </a:ext>
            </a:extLst>
          </p:cNvPr>
          <p:cNvSpPr>
            <a:spLocks noGrp="1"/>
          </p:cNvSpPr>
          <p:nvPr>
            <p:ph type="title"/>
          </p:nvPr>
        </p:nvSpPr>
        <p:spPr/>
        <p:txBody>
          <a:bodyPr/>
          <a:lstStyle/>
          <a:p>
            <a:r>
              <a:rPr lang="en-US" dirty="0"/>
              <a:t>GPC-Power Capping Sequence</a:t>
            </a:r>
          </a:p>
        </p:txBody>
      </p:sp>
      <p:pic>
        <p:nvPicPr>
          <p:cNvPr id="6" name="Content Placeholder 5" descr="A picture containing box and whisker chart&#10;&#10;Description automatically generated">
            <a:extLst>
              <a:ext uri="{FF2B5EF4-FFF2-40B4-BE49-F238E27FC236}">
                <a16:creationId xmlns:a16="http://schemas.microsoft.com/office/drawing/2014/main" id="{F04A3E03-AE7B-49E8-8402-F054365B9DD2}"/>
              </a:ext>
            </a:extLst>
          </p:cNvPr>
          <p:cNvPicPr>
            <a:picLocks noGrp="1" noChangeAspect="1"/>
          </p:cNvPicPr>
          <p:nvPr>
            <p:ph sz="quarter" idx="13"/>
          </p:nvPr>
        </p:nvPicPr>
        <p:blipFill>
          <a:blip r:embed="rId2" cstate="screen">
            <a:extLst>
              <a:ext uri="{28A0092B-C50C-407E-A947-70E740481C1C}">
                <a14:useLocalDpi xmlns:a14="http://schemas.microsoft.com/office/drawing/2010/main" val="0"/>
              </a:ext>
            </a:extLst>
          </a:blip>
          <a:stretch>
            <a:fillRect/>
          </a:stretch>
        </p:blipFill>
        <p:spPr>
          <a:xfrm>
            <a:off x="2224383" y="1203325"/>
            <a:ext cx="4690471" cy="3425825"/>
          </a:xfrm>
        </p:spPr>
      </p:pic>
      <p:sp>
        <p:nvSpPr>
          <p:cNvPr id="7" name="Rectangle 6">
            <a:extLst>
              <a:ext uri="{FF2B5EF4-FFF2-40B4-BE49-F238E27FC236}">
                <a16:creationId xmlns:a16="http://schemas.microsoft.com/office/drawing/2014/main" id="{880E1868-A443-493E-80B5-989FDE01FBEC}"/>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383929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b="1" dirty="0"/>
              <a:t>Power management </a:t>
            </a:r>
            <a:r>
              <a:rPr lang="en-US" dirty="0"/>
              <a:t>Test Report</a:t>
            </a:r>
            <a:br>
              <a:rPr lang="en-US" b="1" i="1" dirty="0"/>
            </a:b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solidFill>
                  <a:prstClr val="white"/>
                </a:solidFill>
              </a:rPr>
              <a:pPr/>
              <a:t>17</a:t>
            </a:fld>
            <a:endParaRPr lang="en-US" dirty="0">
              <a:solidFill>
                <a:prstClr val="white"/>
              </a:solidFill>
            </a:endParaRPr>
          </a:p>
        </p:txBody>
      </p:sp>
      <p:sp>
        <p:nvSpPr>
          <p:cNvPr id="6" name="Rectangle 5">
            <a:extLst>
              <a:ext uri="{FF2B5EF4-FFF2-40B4-BE49-F238E27FC236}">
                <a16:creationId xmlns:a16="http://schemas.microsoft.com/office/drawing/2014/main" id="{DA9BB6D4-B6E6-4C1B-8724-FEE8E190E6AF}"/>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247786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7">
            <a:extLst>
              <a:ext uri="{FF2B5EF4-FFF2-40B4-BE49-F238E27FC236}">
                <a16:creationId xmlns:a16="http://schemas.microsoft.com/office/drawing/2014/main" id="{F8E1D98A-0A9E-47F9-867A-D8A6CB570994}"/>
              </a:ext>
            </a:extLst>
          </p:cNvPr>
          <p:cNvGraphicFramePr>
            <a:graphicFrameLocks/>
          </p:cNvGraphicFramePr>
          <p:nvPr/>
        </p:nvGraphicFramePr>
        <p:xfrm>
          <a:off x="377680" y="2335871"/>
          <a:ext cx="8227218" cy="1733074"/>
        </p:xfrm>
        <a:graphic>
          <a:graphicData uri="http://schemas.openxmlformats.org/drawingml/2006/table">
            <a:tbl>
              <a:tblPr firstRow="1" bandRow="1"/>
              <a:tblGrid>
                <a:gridCol w="753743">
                  <a:extLst>
                    <a:ext uri="{9D8B030D-6E8A-4147-A177-3AD203B41FA5}">
                      <a16:colId xmlns:a16="http://schemas.microsoft.com/office/drawing/2014/main" val="20000"/>
                    </a:ext>
                  </a:extLst>
                </a:gridCol>
                <a:gridCol w="652372">
                  <a:extLst>
                    <a:ext uri="{9D8B030D-6E8A-4147-A177-3AD203B41FA5}">
                      <a16:colId xmlns:a16="http://schemas.microsoft.com/office/drawing/2014/main" val="20001"/>
                    </a:ext>
                  </a:extLst>
                </a:gridCol>
                <a:gridCol w="936026">
                  <a:extLst>
                    <a:ext uri="{9D8B030D-6E8A-4147-A177-3AD203B41FA5}">
                      <a16:colId xmlns:a16="http://schemas.microsoft.com/office/drawing/2014/main" val="20002"/>
                    </a:ext>
                  </a:extLst>
                </a:gridCol>
                <a:gridCol w="1127025">
                  <a:extLst>
                    <a:ext uri="{9D8B030D-6E8A-4147-A177-3AD203B41FA5}">
                      <a16:colId xmlns:a16="http://schemas.microsoft.com/office/drawing/2014/main" val="20003"/>
                    </a:ext>
                  </a:extLst>
                </a:gridCol>
                <a:gridCol w="1107176">
                  <a:extLst>
                    <a:ext uri="{9D8B030D-6E8A-4147-A177-3AD203B41FA5}">
                      <a16:colId xmlns:a16="http://schemas.microsoft.com/office/drawing/2014/main" val="20004"/>
                    </a:ext>
                  </a:extLst>
                </a:gridCol>
                <a:gridCol w="875841">
                  <a:extLst>
                    <a:ext uri="{9D8B030D-6E8A-4147-A177-3AD203B41FA5}">
                      <a16:colId xmlns:a16="http://schemas.microsoft.com/office/drawing/2014/main" val="20005"/>
                    </a:ext>
                  </a:extLst>
                </a:gridCol>
                <a:gridCol w="859316">
                  <a:extLst>
                    <a:ext uri="{9D8B030D-6E8A-4147-A177-3AD203B41FA5}">
                      <a16:colId xmlns:a16="http://schemas.microsoft.com/office/drawing/2014/main" val="20006"/>
                    </a:ext>
                  </a:extLst>
                </a:gridCol>
                <a:gridCol w="983256">
                  <a:extLst>
                    <a:ext uri="{9D8B030D-6E8A-4147-A177-3AD203B41FA5}">
                      <a16:colId xmlns:a16="http://schemas.microsoft.com/office/drawing/2014/main" val="20007"/>
                    </a:ext>
                  </a:extLst>
                </a:gridCol>
                <a:gridCol w="932463">
                  <a:extLst>
                    <a:ext uri="{9D8B030D-6E8A-4147-A177-3AD203B41FA5}">
                      <a16:colId xmlns:a16="http://schemas.microsoft.com/office/drawing/2014/main" val="20008"/>
                    </a:ext>
                  </a:extLst>
                </a:gridCol>
              </a:tblGrid>
              <a:tr h="327184">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rtl="0" fontAlgn="ctr"/>
                      <a:r>
                        <a:rPr lang="en-US" sz="1100" u="none" strike="noStrike" dirty="0">
                          <a:effectLst/>
                        </a:rPr>
                        <a:t>Scenario</a:t>
                      </a:r>
                      <a:endParaRPr lang="en-US" sz="1100" b="1" i="0" u="none" strike="noStrike" dirty="0">
                        <a:solidFill>
                          <a:srgbClr val="FFFFFF"/>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1C5"/>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rtl="0" fontAlgn="ctr"/>
                      <a:r>
                        <a:rPr lang="en-US" sz="1100" u="none" strike="noStrike" dirty="0">
                          <a:effectLst/>
                        </a:rPr>
                        <a:t>Density</a:t>
                      </a:r>
                      <a:endParaRPr lang="en-US" sz="1100" b="1" i="0" u="none" strike="noStrike" dirty="0">
                        <a:solidFill>
                          <a:srgbClr val="FFFFFF"/>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1C5"/>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rtl="0" fontAlgn="ctr"/>
                      <a:r>
                        <a:rPr lang="en-US" sz="1100" u="none" strike="noStrike" dirty="0">
                          <a:effectLst/>
                        </a:rPr>
                        <a:t>Strategy</a:t>
                      </a:r>
                      <a:endParaRPr lang="en-US" sz="1100" b="1" i="0" u="none" strike="noStrike" dirty="0">
                        <a:solidFill>
                          <a:srgbClr val="FFFFFF"/>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1C5"/>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rtl="0" fontAlgn="ctr"/>
                      <a:r>
                        <a:rPr lang="en-US" sz="1100" u="none" strike="noStrike" dirty="0">
                          <a:effectLst/>
                        </a:rPr>
                        <a:t>Power Consumption</a:t>
                      </a:r>
                      <a:endParaRPr lang="en-US" sz="1100" b="1" i="0" u="none" strike="noStrike" dirty="0">
                        <a:solidFill>
                          <a:srgbClr val="FFFFFF"/>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1C5"/>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rtl="0" fontAlgn="ctr"/>
                      <a:r>
                        <a:rPr lang="en-US" sz="1100" u="none" strike="noStrike" dirty="0">
                          <a:effectLst/>
                        </a:rPr>
                        <a:t>Performance</a:t>
                      </a:r>
                      <a:endParaRPr lang="en-US" sz="1100" b="1" i="0" u="none" strike="noStrike" dirty="0">
                        <a:solidFill>
                          <a:srgbClr val="FFFFFF"/>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1C5"/>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rtl="0" fontAlgn="ctr"/>
                      <a:r>
                        <a:rPr lang="en-US" sz="1100" u="none" strike="noStrike" dirty="0">
                          <a:effectLst/>
                        </a:rPr>
                        <a:t>Peak Power</a:t>
                      </a:r>
                      <a:endParaRPr lang="en-US" sz="1100" b="1" i="0" u="none" strike="noStrike" dirty="0">
                        <a:solidFill>
                          <a:srgbClr val="FFFFFF"/>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1C5"/>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rtl="0" fontAlgn="ctr"/>
                      <a:r>
                        <a:rPr lang="en-US" sz="1100" u="none" strike="noStrike" dirty="0">
                          <a:effectLst/>
                        </a:rPr>
                        <a:t>Average Power</a:t>
                      </a:r>
                      <a:endParaRPr lang="en-US" sz="1100" b="1" i="0" u="none" strike="noStrike" dirty="0">
                        <a:solidFill>
                          <a:srgbClr val="FFFFFF"/>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1C5"/>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rtl="0" fontAlgn="ctr"/>
                      <a:r>
                        <a:rPr lang="en-US" sz="1100" u="none" strike="noStrike" dirty="0">
                          <a:effectLst/>
                        </a:rPr>
                        <a:t>Capped energy</a:t>
                      </a:r>
                      <a:endParaRPr lang="en-US" sz="1100" b="1" i="0" u="none" strike="noStrike" dirty="0">
                        <a:solidFill>
                          <a:srgbClr val="FFFFFF"/>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1C5"/>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rtl="0" fontAlgn="ctr"/>
                      <a:r>
                        <a:rPr lang="en-US" sz="1100" u="none" strike="noStrike" dirty="0">
                          <a:effectLst/>
                        </a:rPr>
                        <a:t>Perf.</a:t>
                      </a:r>
                      <a:r>
                        <a:rPr lang="en-US" sz="1100" u="none" strike="noStrike" baseline="0" dirty="0">
                          <a:effectLst/>
                        </a:rPr>
                        <a:t> Degradation</a:t>
                      </a:r>
                      <a:endParaRPr lang="en-US" sz="1100" b="1" i="0" u="none" strike="noStrike" dirty="0">
                        <a:solidFill>
                          <a:srgbClr val="FFFFFF"/>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1C5"/>
                    </a:solidFill>
                  </a:tcPr>
                </a:tc>
                <a:extLst>
                  <a:ext uri="{0D108BD9-81ED-4DB2-BD59-A6C34878D82A}">
                    <a16:rowId xmlns:a16="http://schemas.microsoft.com/office/drawing/2014/main" val="10000"/>
                  </a:ext>
                </a:extLst>
              </a:tr>
              <a:tr h="278130">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S1</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1</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 -</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 </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7898</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7056</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marL="0" algn="l" defTabSz="608965" rtl="0" eaLnBrk="1" fontAlgn="ctr" latinLnBrk="0" hangingPunct="1"/>
                      <a:r>
                        <a:rPr lang="en-US" sz="1100" u="none" strike="noStrike" kern="1200" dirty="0">
                          <a:effectLst/>
                        </a:rPr>
                        <a:t>-</a:t>
                      </a:r>
                      <a:endParaRPr lang="en-US" sz="1100" b="0" i="0" u="none" strike="noStrike" kern="1200" dirty="0">
                        <a:solidFill>
                          <a:srgbClr val="000000"/>
                        </a:solidFill>
                        <a:effectLst/>
                        <a:latin typeface="Intel Clear"/>
                        <a:ea typeface="+mn-ea"/>
                        <a:cs typeface="+mn-cs"/>
                      </a:endParaRPr>
                    </a:p>
                  </a:txBody>
                  <a:tcPr marL="7144" marR="7144" marT="7144"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marL="0" algn="l" defTabSz="608965" rtl="0" eaLnBrk="1" fontAlgn="ctr" latinLnBrk="0" hangingPunct="1"/>
                      <a:r>
                        <a:rPr lang="en-US" sz="1100" u="none" strike="noStrike" kern="1200" dirty="0">
                          <a:effectLst/>
                        </a:rPr>
                        <a:t>-</a:t>
                      </a:r>
                      <a:endParaRPr lang="en-US" sz="1100" b="0" i="0" u="none" strike="noStrike" kern="1200" dirty="0">
                        <a:solidFill>
                          <a:srgbClr val="000000"/>
                        </a:solidFill>
                        <a:effectLst/>
                        <a:latin typeface="Intel Clear"/>
                        <a:ea typeface="+mn-ea"/>
                        <a:cs typeface="+mn-cs"/>
                      </a:endParaRPr>
                    </a:p>
                  </a:txBody>
                  <a:tcPr marL="7144" marR="7144" marT="7144"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extLst>
                  <a:ext uri="{0D108BD9-81ED-4DB2-BD59-A6C34878D82A}">
                    <a16:rowId xmlns:a16="http://schemas.microsoft.com/office/drawing/2014/main" val="10001"/>
                  </a:ext>
                </a:extLst>
              </a:tr>
              <a:tr h="278130">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S2</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1.18</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Uncapping</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lnSpc>
                          <a:spcPct val="150000"/>
                        </a:lnSpc>
                      </a:pPr>
                      <a:r>
                        <a:rPr lang="en-US" sz="1100" u="none" strike="noStrike" dirty="0">
                          <a:effectLst/>
                        </a:rPr>
                        <a:t>15256740</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lnSpc>
                          <a:spcPct val="150000"/>
                        </a:lnSpc>
                      </a:pPr>
                      <a:r>
                        <a:rPr lang="en-US" sz="1100" u="none" strike="noStrike" dirty="0">
                          <a:effectLst/>
                        </a:rPr>
                        <a:t>23524956.1</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8676</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marL="0" algn="l" defTabSz="608965" rtl="0" eaLnBrk="1" fontAlgn="ctr" latinLnBrk="0" hangingPunct="1"/>
                      <a:r>
                        <a:rPr lang="en-US" sz="1100" u="none" strike="noStrike" kern="1200" dirty="0">
                          <a:effectLst/>
                        </a:rPr>
                        <a:t>8339</a:t>
                      </a:r>
                      <a:endParaRPr lang="en-US" sz="1100" b="0" i="0" u="none" strike="noStrike" kern="1200" dirty="0">
                        <a:solidFill>
                          <a:srgbClr val="000000"/>
                        </a:solidFill>
                        <a:effectLst/>
                        <a:latin typeface="Intel Clear"/>
                        <a:ea typeface="+mn-ea"/>
                        <a:cs typeface="+mn-cs"/>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endParaRPr lang="en-US" sz="1400" dirty="0"/>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endParaRPr lang="en-US" sz="1400" dirty="0"/>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extLst>
                  <a:ext uri="{0D108BD9-81ED-4DB2-BD59-A6C34878D82A}">
                    <a16:rowId xmlns:a16="http://schemas.microsoft.com/office/drawing/2014/main" val="10002"/>
                  </a:ext>
                </a:extLst>
              </a:tr>
              <a:tr h="278130">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S3</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1.18</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Capping</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lnSpc>
                          <a:spcPct val="150000"/>
                        </a:lnSpc>
                      </a:pPr>
                      <a:r>
                        <a:rPr lang="en-US" sz="1100" u="none" strike="noStrike" dirty="0">
                          <a:effectLst/>
                        </a:rPr>
                        <a:t>15096960</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lnSpc>
                          <a:spcPct val="150000"/>
                        </a:lnSpc>
                      </a:pPr>
                      <a:r>
                        <a:rPr lang="en-US" sz="1100" u="none" strike="noStrike" dirty="0">
                          <a:effectLst/>
                        </a:rPr>
                        <a:t>22803198.3</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8596</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8265</a:t>
                      </a:r>
                      <a:endParaRPr lang="en-US" sz="1100" b="0" i="0" u="none" strike="noStrike" dirty="0">
                        <a:solidFill>
                          <a:srgbClr val="00000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u="none" strike="noStrike" dirty="0">
                          <a:effectLst/>
                        </a:rPr>
                        <a:t>1.0473%</a:t>
                      </a:r>
                      <a:endParaRPr lang="en-US" sz="1100" b="0" i="0" u="none" strike="noStrike" dirty="0">
                        <a:solidFill>
                          <a:srgbClr val="00B05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u="none" strike="noStrike" dirty="0">
                          <a:effectLst/>
                        </a:rPr>
                        <a:t>3.0681%</a:t>
                      </a:r>
                      <a:endParaRPr lang="en-US" sz="1100" b="0" i="0" u="none" strike="noStrike" dirty="0">
                        <a:solidFill>
                          <a:srgbClr val="00B050"/>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extLst>
                  <a:ext uri="{0D108BD9-81ED-4DB2-BD59-A6C34878D82A}">
                    <a16:rowId xmlns:a16="http://schemas.microsoft.com/office/drawing/2014/main" val="10003"/>
                  </a:ext>
                </a:extLst>
              </a:tr>
              <a:tr h="278130">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S2</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1.25</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Uncapping</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fontAlgn="t">
                        <a:lnSpc>
                          <a:spcPct val="150000"/>
                        </a:lnSpc>
                      </a:pPr>
                      <a:r>
                        <a:rPr lang="en-US" altLang="zh-CN" sz="1100" u="none" strike="noStrike" kern="1200" dirty="0">
                          <a:effectLst/>
                        </a:rPr>
                        <a:t>15640260</a:t>
                      </a:r>
                      <a:endParaRPr lang="en-US" sz="1100" b="0" i="0" u="none" strike="noStrike" kern="1200" dirty="0">
                        <a:solidFill>
                          <a:schemeClr val="bg2"/>
                        </a:solidFill>
                        <a:effectLst/>
                        <a:latin typeface="Intel Clear"/>
                        <a:ea typeface="+mn-ea"/>
                        <a:cs typeface="+mn-cs"/>
                      </a:endParaRPr>
                    </a:p>
                  </a:txBody>
                  <a:tcPr marL="7144" marR="7144" marT="7144"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marL="0" algn="l" defTabSz="608965" rtl="0" eaLnBrk="1" fontAlgn="ctr" latinLnBrk="0" hangingPunct="1">
                        <a:lnSpc>
                          <a:spcPct val="150000"/>
                        </a:lnSpc>
                      </a:pPr>
                      <a:r>
                        <a:rPr lang="en-US" sz="1100" u="none" strike="noStrike" kern="1200" dirty="0">
                          <a:effectLst/>
                        </a:rPr>
                        <a:t>36616505.8</a:t>
                      </a:r>
                      <a:endParaRPr lang="en-US" sz="1100" b="0" i="0" u="none" strike="noStrike" kern="1200" dirty="0">
                        <a:solidFill>
                          <a:schemeClr val="bg2"/>
                        </a:solidFill>
                        <a:effectLst/>
                        <a:latin typeface="Intel Clear"/>
                        <a:ea typeface="+mn-ea"/>
                        <a:cs typeface="+mn-cs"/>
                      </a:endParaRPr>
                    </a:p>
                  </a:txBody>
                  <a:tcPr marL="7144" marR="7144" marT="7144"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8505</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8148</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endParaRPr lang="en-US" sz="1400" dirty="0"/>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endParaRPr lang="en-US" sz="1400" dirty="0"/>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20000"/>
                      </a:srgbClr>
                    </a:solidFill>
                  </a:tcPr>
                </a:tc>
                <a:extLst>
                  <a:ext uri="{0D108BD9-81ED-4DB2-BD59-A6C34878D82A}">
                    <a16:rowId xmlns:a16="http://schemas.microsoft.com/office/drawing/2014/main" val="10004"/>
                  </a:ext>
                </a:extLst>
              </a:tr>
              <a:tr h="278130">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S3</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1.25</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Capping</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fontAlgn="t">
                        <a:lnSpc>
                          <a:spcPct val="150000"/>
                        </a:lnSpc>
                      </a:pPr>
                      <a:r>
                        <a:rPr lang="en-US" altLang="zh-CN" sz="1100" u="none" strike="noStrike" kern="1200" dirty="0">
                          <a:effectLst/>
                        </a:rPr>
                        <a:t>15379220</a:t>
                      </a:r>
                      <a:endParaRPr lang="en-US" sz="1100" b="0" i="0" u="none" strike="noStrike" kern="1200" dirty="0">
                        <a:solidFill>
                          <a:schemeClr val="bg2"/>
                        </a:solidFill>
                        <a:effectLst/>
                        <a:latin typeface="Intel Clear"/>
                        <a:ea typeface="+mn-ea"/>
                        <a:cs typeface="+mn-cs"/>
                      </a:endParaRPr>
                    </a:p>
                  </a:txBody>
                  <a:tcPr marL="7144" marR="7144" marT="7144"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fontAlgn="t">
                        <a:lnSpc>
                          <a:spcPct val="150000"/>
                        </a:lnSpc>
                      </a:pPr>
                      <a:r>
                        <a:rPr lang="en-US" sz="1100" u="none" strike="noStrike" kern="1200" dirty="0">
                          <a:effectLst/>
                        </a:rPr>
                        <a:t>34898682.8</a:t>
                      </a:r>
                      <a:endParaRPr lang="en-US" sz="1100" b="0" i="0" u="none" strike="noStrike" kern="1200" dirty="0">
                        <a:solidFill>
                          <a:schemeClr val="bg2"/>
                        </a:solidFill>
                        <a:effectLst/>
                        <a:latin typeface="Intel Clear"/>
                        <a:ea typeface="+mn-ea"/>
                        <a:cs typeface="+mn-cs"/>
                      </a:endParaRPr>
                    </a:p>
                  </a:txBody>
                  <a:tcPr marL="7144" marR="7144" marT="7144"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8501</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l" rtl="0" fontAlgn="ctr"/>
                      <a:r>
                        <a:rPr lang="en-US" sz="1100" u="none" strike="noStrike" dirty="0">
                          <a:effectLst/>
                        </a:rPr>
                        <a:t>8310</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u="none" strike="noStrike" dirty="0">
                          <a:effectLst/>
                        </a:rPr>
                        <a:t>1.6690%</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u="none" strike="noStrike" dirty="0">
                          <a:effectLst/>
                        </a:rPr>
                        <a:t>4.6914%</a:t>
                      </a:r>
                      <a:endParaRPr lang="en-US" sz="1100" b="0" i="0" u="none" strike="noStrike" dirty="0">
                        <a:solidFill>
                          <a:schemeClr val="bg2"/>
                        </a:solidFill>
                        <a:effectLst/>
                        <a:latin typeface="Intel Clear"/>
                      </a:endParaRP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1C5">
                        <a:tint val="40000"/>
                      </a:srgbClr>
                    </a:solidFill>
                  </a:tcPr>
                </a:tc>
                <a:extLst>
                  <a:ext uri="{0D108BD9-81ED-4DB2-BD59-A6C34878D82A}">
                    <a16:rowId xmlns:a16="http://schemas.microsoft.com/office/drawing/2014/main" val="10005"/>
                  </a:ext>
                </a:extLst>
              </a:tr>
            </a:tbl>
          </a:graphicData>
        </a:graphic>
      </p:graphicFrame>
      <p:sp>
        <p:nvSpPr>
          <p:cNvPr id="13" name="Title 1">
            <a:extLst>
              <a:ext uri="{FF2B5EF4-FFF2-40B4-BE49-F238E27FC236}">
                <a16:creationId xmlns:a16="http://schemas.microsoft.com/office/drawing/2014/main" id="{4484F592-8A10-4251-990B-EF66836EF041}"/>
              </a:ext>
            </a:extLst>
          </p:cNvPr>
          <p:cNvSpPr txBox="1">
            <a:spLocks/>
          </p:cNvSpPr>
          <p:nvPr/>
        </p:nvSpPr>
        <p:spPr>
          <a:xfrm>
            <a:off x="217883" y="289798"/>
            <a:ext cx="8229600" cy="466141"/>
          </a:xfrm>
          <a:prstGeom prst="rect">
            <a:avLst/>
          </a:prstGeom>
        </p:spPr>
        <p:txBody>
          <a:bodyPr vert="horz" lIns="0" tIns="0" rIns="0" bIns="0" rtlCol="0" anchor="t" anchorCtr="0">
            <a:normAutofit/>
          </a:bodyPr>
          <a:lstStyle>
            <a:lvl1pPr algn="l" defTabSz="457189" rtl="0" eaLnBrk="1" latinLnBrk="0" hangingPunct="1">
              <a:lnSpc>
                <a:spcPct val="100000"/>
              </a:lnSpc>
              <a:spcBef>
                <a:spcPct val="0"/>
              </a:spcBef>
              <a:buNone/>
              <a:defRPr sz="2700" b="0" i="0" kern="1200" spc="0" baseline="0">
                <a:solidFill>
                  <a:srgbClr val="003C71"/>
                </a:solidFill>
                <a:latin typeface="Intel Clear" panose="020B0604020203020204" pitchFamily="34" charset="0"/>
                <a:ea typeface="Intel Clear"/>
                <a:cs typeface="Intel Clear"/>
              </a:defRPr>
            </a:lvl1pPr>
          </a:lstStyle>
          <a:p>
            <a:pPr marL="0" marR="0" lvl="0" indent="0" algn="l" defTabSz="457189" rtl="0" eaLnBrk="1" fontAlgn="auto" latinLnBrk="0" hangingPunct="1">
              <a:lnSpc>
                <a:spcPct val="100000"/>
              </a:lnSpc>
              <a:spcBef>
                <a:spcPct val="0"/>
              </a:spcBef>
              <a:spcAft>
                <a:spcPts val="0"/>
              </a:spcAft>
              <a:buClrTx/>
              <a:buSzTx/>
              <a:buFontTx/>
              <a:buNone/>
              <a:tabLst/>
              <a:defRPr/>
            </a:pPr>
            <a:r>
              <a:rPr kumimoji="0" lang="en-US" sz="2100" b="1" i="0" u="none" strike="noStrike" kern="1200" cap="none" spc="0" normalizeH="0" baseline="0" noProof="0">
                <a:ln>
                  <a:noFill/>
                </a:ln>
                <a:solidFill>
                  <a:srgbClr val="003C71"/>
                </a:solidFill>
                <a:effectLst/>
                <a:uLnTx/>
                <a:uFillTx/>
                <a:latin typeface="Intel Clear" panose="020B0604020203020204" pitchFamily="34" charset="0"/>
                <a:ea typeface="Intel Clear"/>
                <a:cs typeface="Intel Clear"/>
              </a:rPr>
              <a:t>Case Study - Group Power Capping Evaluation</a:t>
            </a:r>
            <a:endParaRPr kumimoji="0" lang="en-US" sz="2100" b="1" i="0" u="none" strike="noStrike" kern="1200" cap="none" spc="0" normalizeH="0" baseline="0" noProof="0" dirty="0">
              <a:ln>
                <a:noFill/>
              </a:ln>
              <a:solidFill>
                <a:srgbClr val="003C71"/>
              </a:solidFill>
              <a:effectLst/>
              <a:uLnTx/>
              <a:uFillTx/>
              <a:latin typeface="Intel Clear" panose="020B0604020203020204" pitchFamily="34" charset="0"/>
              <a:ea typeface="Intel Clear"/>
              <a:cs typeface="Intel Clear"/>
            </a:endParaRPr>
          </a:p>
        </p:txBody>
      </p:sp>
      <p:sp>
        <p:nvSpPr>
          <p:cNvPr id="14" name="TextBox 13">
            <a:extLst>
              <a:ext uri="{FF2B5EF4-FFF2-40B4-BE49-F238E27FC236}">
                <a16:creationId xmlns:a16="http://schemas.microsoft.com/office/drawing/2014/main" id="{F7A7E6DB-0B7B-45FB-9ECE-B6F273699DC9}"/>
              </a:ext>
            </a:extLst>
          </p:cNvPr>
          <p:cNvSpPr txBox="1"/>
          <p:nvPr/>
        </p:nvSpPr>
        <p:spPr>
          <a:xfrm>
            <a:off x="377681" y="685800"/>
            <a:ext cx="8227217" cy="1574223"/>
          </a:xfrm>
          <a:prstGeom prst="rect">
            <a:avLst/>
          </a:prstGeom>
          <a:solidFill>
            <a:sysClr val="window" lastClr="FFFFFF"/>
          </a:solidFill>
          <a:ln w="25400" cap="flat" cmpd="sng" algn="ctr">
            <a:solidFill>
              <a:srgbClr val="009CDA"/>
            </a:solidFill>
            <a:prstDash val="solid"/>
          </a:ln>
          <a:effectLst/>
        </p:spPr>
        <p:txBody>
          <a:bodyPr vert="horz" wrap="square" lIns="0" tIns="0" rIns="0" bIns="0" rtlCol="0">
            <a:noAutofit/>
          </a:bodyP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latin typeface="Intel Clear"/>
                <a:ea typeface="+mn-ea"/>
                <a:cs typeface="+mn-cs"/>
              </a:rPr>
              <a:t>Background</a:t>
            </a:r>
            <a:r>
              <a:rPr kumimoji="0" lang="en-US" sz="1200" b="0" i="0" u="none" strike="noStrike" kern="0" cap="none" spc="0" normalizeH="0" baseline="0" noProof="0" dirty="0">
                <a:ln>
                  <a:noFill/>
                </a:ln>
                <a:solidFill>
                  <a:prstClr val="black"/>
                </a:solidFill>
                <a:effectLst/>
                <a:uLnTx/>
                <a:uFillTx/>
                <a:latin typeface="Intel Clear"/>
                <a:ea typeface="+mn-ea"/>
                <a:cs typeface="+mn-cs"/>
              </a:rPr>
              <a:t> – </a:t>
            </a:r>
            <a:r>
              <a:rPr kumimoji="0" lang="en-US" sz="1050" b="0" i="0" u="none" strike="noStrike" kern="0" cap="none" spc="0" normalizeH="0" baseline="0" noProof="0" dirty="0">
                <a:ln>
                  <a:noFill/>
                </a:ln>
                <a:solidFill>
                  <a:prstClr val="black"/>
                </a:solidFill>
                <a:effectLst/>
                <a:uLnTx/>
                <a:uFillTx/>
                <a:latin typeface="Intel Clear"/>
                <a:ea typeface="+mn-ea"/>
                <a:cs typeface="+mn-cs"/>
              </a:rPr>
              <a:t>One cloud service provider suffering from rack density and power over budget warning,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the group</a:t>
            </a:r>
            <a:r>
              <a:rPr kumimoji="0" lang="en-US" sz="1050" b="0" i="0" u="none" strike="noStrike" kern="0" cap="none" spc="0" normalizeH="0" baseline="0" noProof="0" dirty="0">
                <a:ln>
                  <a:noFill/>
                </a:ln>
                <a:solidFill>
                  <a:prstClr val="black"/>
                </a:solidFill>
                <a:effectLst/>
                <a:uLnTx/>
                <a:uFillTx/>
                <a:latin typeface="Intel Clear"/>
                <a:ea typeface="+mn-ea"/>
                <a:cs typeface="+mn-cs"/>
              </a:rPr>
              <a:t> power capping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is enabled </a:t>
            </a:r>
            <a:r>
              <a:rPr kumimoji="0" lang="en-US" sz="1050" b="0" i="0" u="none" strike="noStrike" kern="0" cap="none" spc="0" normalizeH="0" baseline="0" noProof="0" dirty="0">
                <a:ln>
                  <a:noFill/>
                </a:ln>
                <a:solidFill>
                  <a:prstClr val="black"/>
                </a:solidFill>
                <a:effectLst/>
                <a:uLnTx/>
                <a:uFillTx/>
                <a:latin typeface="Intel Clear"/>
                <a:ea typeface="+mn-ea"/>
                <a:cs typeface="+mn-cs"/>
              </a:rPr>
              <a:t>and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we </a:t>
            </a:r>
            <a:r>
              <a:rPr kumimoji="0" lang="en-US" sz="1050" b="0" i="0" u="none" strike="noStrike" kern="0" cap="none" spc="0" normalizeH="0" baseline="0" noProof="0" dirty="0">
                <a:ln>
                  <a:noFill/>
                </a:ln>
                <a:solidFill>
                  <a:prstClr val="black"/>
                </a:solidFill>
                <a:effectLst/>
                <a:uLnTx/>
                <a:uFillTx/>
                <a:latin typeface="Intel Clear"/>
                <a:ea typeface="+mn-ea"/>
                <a:cs typeface="+mn-cs"/>
              </a:rPr>
              <a:t>evaluated typical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workload</a:t>
            </a:r>
            <a:r>
              <a:rPr kumimoji="0" lang="en-US" sz="1050" b="0" i="0" u="none" strike="noStrike" kern="0" cap="none" spc="0" normalizeH="0" baseline="30000" noProof="0" dirty="0">
                <a:ln>
                  <a:noFill/>
                </a:ln>
                <a:solidFill>
                  <a:prstClr val="black"/>
                </a:solidFill>
                <a:effectLst/>
                <a:uLnTx/>
                <a:uFillTx/>
                <a:latin typeface="Intel Clear"/>
                <a:ea typeface="+mn-ea"/>
                <a:cs typeface="+mn-cs"/>
              </a:rPr>
              <a:t>[1]</a:t>
            </a:r>
            <a:r>
              <a:rPr kumimoji="0" lang="en-US" sz="1050" b="0" i="0" u="none" strike="noStrike" kern="0" cap="none" spc="0" normalizeH="0" baseline="0" noProof="0" dirty="0">
                <a:ln>
                  <a:noFill/>
                </a:ln>
                <a:solidFill>
                  <a:prstClr val="black"/>
                </a:solidFill>
                <a:effectLst/>
                <a:uLnTx/>
                <a:uFillTx/>
                <a:latin typeface="Intel Clear"/>
                <a:ea typeface="+mn-ea"/>
                <a:cs typeface="+mn-cs"/>
              </a:rPr>
              <a:t>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for </a:t>
            </a:r>
            <a:r>
              <a:rPr kumimoji="0" lang="en-US" sz="1050" b="0" i="0" u="none" strike="noStrike" kern="0" cap="none" spc="0" normalizeH="0" baseline="0" noProof="0" dirty="0">
                <a:ln>
                  <a:noFill/>
                </a:ln>
                <a:solidFill>
                  <a:prstClr val="black"/>
                </a:solidFill>
                <a:effectLst/>
                <a:uLnTx/>
                <a:uFillTx/>
                <a:latin typeface="Intel Clear"/>
                <a:ea typeface="+mn-ea"/>
                <a:cs typeface="+mn-cs"/>
              </a:rPr>
              <a:t>capping and uncapping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with different </a:t>
            </a:r>
            <a:r>
              <a:rPr kumimoji="0" lang="en-US" sz="1050" b="0" i="0" u="none" strike="noStrike" kern="0" cap="none" spc="0" normalizeH="0" baseline="0" noProof="0" dirty="0">
                <a:ln>
                  <a:noFill/>
                </a:ln>
                <a:solidFill>
                  <a:prstClr val="black"/>
                </a:solidFill>
                <a:effectLst/>
                <a:uLnTx/>
                <a:uFillTx/>
                <a:latin typeface="Intel Clear"/>
                <a:ea typeface="+mn-ea"/>
                <a:cs typeface="+mn-cs"/>
              </a:rPr>
              <a:t>density incremental assumptions. </a:t>
            </a:r>
          </a:p>
          <a:p>
            <a:pPr marL="0" marR="0" lvl="0" indent="0" defTabSz="342900" eaLnBrk="1" fontAlgn="auto" latinLnBrk="0" hangingPunct="1">
              <a:lnSpc>
                <a:spcPct val="100000"/>
              </a:lnSpc>
              <a:spcBef>
                <a:spcPts val="0"/>
              </a:spcBef>
              <a:spcAft>
                <a:spcPts val="0"/>
              </a:spcAft>
              <a:buClrTx/>
              <a:buSzTx/>
              <a:buFontTx/>
              <a:buNone/>
              <a:tabLst/>
              <a:defRPr/>
            </a:pPr>
            <a:r>
              <a:rPr kumimoji="0" lang="x-none" altLang="en-US" sz="1050" b="1" i="0" u="none" strike="noStrike" kern="0" cap="none" spc="0" normalizeH="0" baseline="0" noProof="0" dirty="0">
                <a:ln>
                  <a:noFill/>
                </a:ln>
                <a:solidFill>
                  <a:prstClr val="black"/>
                </a:solidFill>
                <a:effectLst/>
                <a:uLnTx/>
                <a:uFillTx/>
                <a:latin typeface="Intel Clear"/>
                <a:ea typeface="+mn-ea"/>
                <a:cs typeface="+mn-cs"/>
              </a:rPr>
              <a:t>UCs</a:t>
            </a:r>
            <a:r>
              <a:rPr kumimoji="0" lang="en-US" sz="1200" b="1" i="0" u="none" strike="noStrike" kern="0" cap="none" spc="0" normalizeH="0" baseline="0" noProof="0" dirty="0">
                <a:ln>
                  <a:noFill/>
                </a:ln>
                <a:solidFill>
                  <a:prstClr val="black"/>
                </a:solidFill>
                <a:effectLst/>
                <a:uLnTx/>
                <a:uFillTx/>
                <a:latin typeface="Intel Clear"/>
                <a:ea typeface="+mn-ea"/>
                <a:cs typeface="+mn-cs"/>
              </a:rPr>
              <a:t>- </a:t>
            </a:r>
            <a:br>
              <a:rPr kumimoji="0" lang="en-US" sz="1050" b="0" i="0" u="none" strike="noStrike" kern="0" cap="none" spc="0" normalizeH="0" baseline="0" noProof="0" dirty="0">
                <a:ln>
                  <a:noFill/>
                </a:ln>
                <a:solidFill>
                  <a:prstClr val="black"/>
                </a:solidFill>
                <a:effectLst/>
                <a:uLnTx/>
                <a:uFillTx/>
                <a:latin typeface="Intel Clear"/>
                <a:ea typeface="+mn-ea"/>
                <a:cs typeface="+mn-cs"/>
              </a:rPr>
            </a:br>
            <a:r>
              <a:rPr kumimoji="0" lang="en-US" sz="1050" b="0" i="0" u="none" strike="noStrike" kern="0" cap="none" spc="0" normalizeH="0" baseline="0" noProof="0" dirty="0">
                <a:ln>
                  <a:noFill/>
                </a:ln>
                <a:solidFill>
                  <a:prstClr val="black"/>
                </a:solidFill>
                <a:effectLst/>
                <a:uLnTx/>
                <a:uFillTx/>
                <a:latin typeface="Intel Clear"/>
                <a:ea typeface="+mn-ea"/>
                <a:cs typeface="+mn-cs"/>
              </a:rPr>
              <a:t>  	S1: The </a:t>
            </a:r>
            <a:r>
              <a:rPr kumimoji="0" lang="x-none" sz="1050" b="0" i="0" u="none" strike="noStrike" kern="0" cap="none" spc="0" normalizeH="0" baseline="0" noProof="0" dirty="0">
                <a:ln>
                  <a:noFill/>
                </a:ln>
                <a:solidFill>
                  <a:prstClr val="black"/>
                </a:solidFill>
                <a:effectLst/>
                <a:uLnTx/>
                <a:uFillTx/>
                <a:latin typeface="Intel Clear"/>
                <a:ea typeface="+mn-ea"/>
                <a:cs typeface="+mn-cs"/>
              </a:rPr>
              <a:t>normal </a:t>
            </a:r>
            <a:r>
              <a:rPr kumimoji="0" lang="en-US" sz="1050" b="0" i="0" u="none" strike="noStrike" kern="0" cap="none" spc="0" normalizeH="0" baseline="0" noProof="0" dirty="0">
                <a:ln>
                  <a:noFill/>
                </a:ln>
                <a:solidFill>
                  <a:prstClr val="black"/>
                </a:solidFill>
                <a:effectLst/>
                <a:uLnTx/>
                <a:uFillTx/>
                <a:latin typeface="Intel Clear"/>
                <a:ea typeface="+mn-ea"/>
                <a:cs typeface="+mn-cs"/>
              </a:rPr>
              <a:t>condition, no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desnity improment a</a:t>
            </a:r>
            <a:r>
              <a:rPr kumimoji="0" lang="en-US" sz="1050" b="0" i="0" u="none" strike="noStrike" kern="0" cap="none" spc="0" normalizeH="0" baseline="0" noProof="0" dirty="0">
                <a:ln>
                  <a:noFill/>
                </a:ln>
                <a:solidFill>
                  <a:prstClr val="black"/>
                </a:solidFill>
                <a:effectLst/>
                <a:uLnTx/>
                <a:uFillTx/>
                <a:latin typeface="Intel Clear"/>
                <a:ea typeface="+mn-ea"/>
                <a:cs typeface="+mn-cs"/>
              </a:rPr>
              <a:t>s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b</a:t>
            </a:r>
            <a:r>
              <a:rPr kumimoji="0" lang="en-US" sz="1050" b="0" i="0" u="none" strike="noStrike" kern="0" cap="none" spc="0" normalizeH="0" baseline="0" noProof="0" dirty="0">
                <a:ln>
                  <a:noFill/>
                </a:ln>
                <a:solidFill>
                  <a:prstClr val="black"/>
                </a:solidFill>
                <a:effectLst/>
                <a:uLnTx/>
                <a:uFillTx/>
                <a:latin typeface="Intel Clear"/>
                <a:ea typeface="+mn-ea"/>
                <a:cs typeface="+mn-cs"/>
              </a:rPr>
              <a:t>aseline.</a:t>
            </a:r>
            <a:br>
              <a:rPr kumimoji="0" lang="en-US" sz="1050" b="0" i="0" u="none" strike="noStrike" kern="0" cap="none" spc="0" normalizeH="0" baseline="0" noProof="0" dirty="0">
                <a:ln>
                  <a:noFill/>
                </a:ln>
                <a:solidFill>
                  <a:prstClr val="black"/>
                </a:solidFill>
                <a:effectLst/>
                <a:uLnTx/>
                <a:uFillTx/>
                <a:latin typeface="Intel Clear"/>
                <a:ea typeface="+mn-ea"/>
                <a:cs typeface="+mn-cs"/>
              </a:rPr>
            </a:br>
            <a:r>
              <a:rPr kumimoji="0" lang="en-US" sz="1050" b="0" i="0" u="none" strike="noStrike" kern="0" cap="none" spc="0" normalizeH="0" baseline="0" noProof="0" dirty="0">
                <a:ln>
                  <a:noFill/>
                </a:ln>
                <a:solidFill>
                  <a:prstClr val="black"/>
                </a:solidFill>
                <a:effectLst/>
                <a:uLnTx/>
                <a:uFillTx/>
                <a:latin typeface="Intel Clear"/>
                <a:ea typeface="+mn-ea"/>
                <a:cs typeface="+mn-cs"/>
              </a:rPr>
              <a:t>	S2: The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r</a:t>
            </a:r>
            <a:r>
              <a:rPr kumimoji="0" lang="en-US" sz="1050" b="0" i="0" u="none" strike="noStrike" kern="0" cap="none" spc="0" normalizeH="0" baseline="0" noProof="0" dirty="0">
                <a:ln>
                  <a:noFill/>
                </a:ln>
                <a:solidFill>
                  <a:prstClr val="black"/>
                </a:solidFill>
                <a:effectLst/>
                <a:uLnTx/>
                <a:uFillTx/>
                <a:latin typeface="Intel Clear"/>
                <a:ea typeface="+mn-ea"/>
                <a:cs typeface="+mn-cs"/>
              </a:rPr>
              <a:t>ack runs in high</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er</a:t>
            </a:r>
            <a:r>
              <a:rPr kumimoji="0" lang="en-US" sz="1050" b="0" i="0" u="none" strike="noStrike" kern="0" cap="none" spc="0" normalizeH="0" baseline="0" noProof="0" dirty="0">
                <a:ln>
                  <a:noFill/>
                </a:ln>
                <a:solidFill>
                  <a:prstClr val="black"/>
                </a:solidFill>
                <a:effectLst/>
                <a:uLnTx/>
                <a:uFillTx/>
                <a:latin typeface="Intel Clear"/>
                <a:ea typeface="+mn-ea"/>
                <a:cs typeface="+mn-cs"/>
              </a:rPr>
              <a:t> density with power violation, but no capping</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 </a:t>
            </a:r>
            <a:br>
              <a:rPr kumimoji="0" lang="en-US" sz="1050" b="0" i="0" u="none" strike="noStrike" kern="0" cap="none" spc="0" normalizeH="0" baseline="0" noProof="0" dirty="0">
                <a:ln>
                  <a:noFill/>
                </a:ln>
                <a:solidFill>
                  <a:prstClr val="black"/>
                </a:solidFill>
                <a:effectLst/>
                <a:uLnTx/>
                <a:uFillTx/>
                <a:latin typeface="Intel Clear"/>
                <a:ea typeface="+mn-ea"/>
                <a:cs typeface="+mn-cs"/>
              </a:rPr>
            </a:br>
            <a:r>
              <a:rPr kumimoji="0" lang="en-US" sz="1050" b="0" i="0" u="none" strike="noStrike" kern="0" cap="none" spc="0" normalizeH="0" baseline="0" noProof="0" dirty="0">
                <a:ln>
                  <a:noFill/>
                </a:ln>
                <a:solidFill>
                  <a:prstClr val="black"/>
                </a:solidFill>
                <a:effectLst/>
                <a:uLnTx/>
                <a:uFillTx/>
                <a:latin typeface="Intel Clear"/>
                <a:ea typeface="+mn-ea"/>
                <a:cs typeface="+mn-cs"/>
              </a:rPr>
              <a:t>	S3: The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r</a:t>
            </a:r>
            <a:r>
              <a:rPr kumimoji="0" lang="en-US" sz="1050" b="0" i="0" u="none" strike="noStrike" kern="0" cap="none" spc="0" normalizeH="0" baseline="0" noProof="0" dirty="0">
                <a:ln>
                  <a:noFill/>
                </a:ln>
                <a:solidFill>
                  <a:prstClr val="black"/>
                </a:solidFill>
                <a:effectLst/>
                <a:uLnTx/>
                <a:uFillTx/>
                <a:latin typeface="Intel Clear"/>
                <a:ea typeface="+mn-ea"/>
                <a:cs typeface="+mn-cs"/>
              </a:rPr>
              <a:t>ack runs in high</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er</a:t>
            </a:r>
            <a:r>
              <a:rPr kumimoji="0" lang="en-US" sz="1050" b="0" i="0" u="none" strike="noStrike" kern="0" cap="none" spc="0" normalizeH="0" baseline="0" noProof="0" dirty="0">
                <a:ln>
                  <a:noFill/>
                </a:ln>
                <a:solidFill>
                  <a:prstClr val="black"/>
                </a:solidFill>
                <a:effectLst/>
                <a:uLnTx/>
                <a:uFillTx/>
                <a:latin typeface="Intel Clear"/>
                <a:ea typeface="+mn-ea"/>
                <a:cs typeface="+mn-cs"/>
              </a:rPr>
              <a:t> density with power capping.</a:t>
            </a:r>
          </a:p>
          <a:p>
            <a:pPr marL="0" marR="0" lvl="0" indent="0" defTabSz="3429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latin typeface="Intel Clear"/>
                <a:ea typeface="+mn-ea"/>
                <a:cs typeface="+mn-cs"/>
              </a:rPr>
              <a:t>Result</a:t>
            </a:r>
            <a:r>
              <a:rPr kumimoji="0" lang="en-US" sz="1200" b="0" i="0" u="none" strike="noStrike" kern="0" cap="none" spc="0" normalizeH="0" baseline="0" noProof="0" dirty="0">
                <a:ln>
                  <a:noFill/>
                </a:ln>
                <a:solidFill>
                  <a:prstClr val="black"/>
                </a:solidFill>
                <a:effectLst/>
                <a:uLnTx/>
                <a:uFillTx/>
                <a:latin typeface="Intel Clear"/>
                <a:ea typeface="+mn-ea"/>
                <a:cs typeface="+mn-cs"/>
              </a:rPr>
              <a:t>: </a:t>
            </a:r>
            <a:r>
              <a:rPr kumimoji="0" lang="en-US" sz="1050" b="0" i="0" u="none" strike="noStrike" kern="0" cap="none" spc="0" normalizeH="0" baseline="0" noProof="0" dirty="0">
                <a:ln>
                  <a:noFill/>
                </a:ln>
                <a:solidFill>
                  <a:prstClr val="black"/>
                </a:solidFill>
                <a:effectLst/>
                <a:uLnTx/>
                <a:uFillTx/>
                <a:latin typeface="Intel Clear"/>
                <a:ea typeface="+mn-ea"/>
                <a:cs typeface="+mn-cs"/>
              </a:rPr>
              <a:t>Power capping system can protect the rack from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contiuning </a:t>
            </a:r>
            <a:r>
              <a:rPr kumimoji="0" lang="en-US" sz="1050" b="0" i="0" u="none" strike="noStrike" kern="0" cap="none" spc="0" normalizeH="0" baseline="0" noProof="0" dirty="0">
                <a:ln>
                  <a:noFill/>
                </a:ln>
                <a:solidFill>
                  <a:prstClr val="black"/>
                </a:solidFill>
                <a:effectLst/>
                <a:uLnTx/>
                <a:uFillTx/>
                <a:latin typeface="Intel Clear"/>
                <a:ea typeface="+mn-ea"/>
                <a:cs typeface="+mn-cs"/>
              </a:rPr>
              <a:t>power violation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with limitted performance degradation while increasing rack density,</a:t>
            </a:r>
            <a:r>
              <a:rPr kumimoji="0" lang="en-US" sz="1050" b="0" i="0" u="none" strike="noStrike" kern="0" cap="none" spc="0" normalizeH="0" baseline="0" noProof="0" dirty="0">
                <a:ln>
                  <a:noFill/>
                </a:ln>
                <a:solidFill>
                  <a:prstClr val="black"/>
                </a:solidFill>
                <a:effectLst/>
                <a:uLnTx/>
                <a:uFillTx/>
                <a:latin typeface="Intel Clear"/>
                <a:ea typeface="+mn-ea"/>
                <a:cs typeface="+mn-cs"/>
              </a:rPr>
              <a:t>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e.g. under 18% rack density improment, </a:t>
            </a:r>
            <a:r>
              <a:rPr kumimoji="0" lang="en-US" sz="1050" b="0" i="0" u="none" strike="noStrike" kern="0" cap="none" spc="0" normalizeH="0" baseline="0" noProof="0" dirty="0">
                <a:ln>
                  <a:noFill/>
                </a:ln>
                <a:solidFill>
                  <a:prstClr val="black"/>
                </a:solidFill>
                <a:effectLst/>
                <a:uLnTx/>
                <a:uFillTx/>
                <a:latin typeface="Intel Clear"/>
                <a:ea typeface="+mn-ea"/>
                <a:cs typeface="+mn-cs"/>
              </a:rPr>
              <a:t>the performance downgrad</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tion</a:t>
            </a:r>
            <a:r>
              <a:rPr kumimoji="0" lang="en-US" sz="1050" b="0" i="0" u="none" strike="noStrike" kern="0" cap="none" spc="0" normalizeH="0" baseline="0" noProof="0" dirty="0">
                <a:ln>
                  <a:noFill/>
                </a:ln>
                <a:solidFill>
                  <a:prstClr val="black"/>
                </a:solidFill>
                <a:effectLst/>
                <a:uLnTx/>
                <a:uFillTx/>
                <a:latin typeface="Intel Clear"/>
                <a:ea typeface="+mn-ea"/>
                <a:cs typeface="+mn-cs"/>
              </a:rPr>
              <a:t> is &lt;=3</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a:t>
            </a:r>
            <a:r>
              <a:rPr kumimoji="0" lang="en-US" sz="1050" b="0" i="0" u="none" strike="noStrike" kern="0" cap="none" spc="0" normalizeH="0" baseline="0" noProof="0" dirty="0">
                <a:ln>
                  <a:noFill/>
                </a:ln>
                <a:solidFill>
                  <a:prstClr val="black"/>
                </a:solidFill>
                <a:effectLst/>
                <a:uLnTx/>
                <a:uFillTx/>
                <a:latin typeface="Intel Clear"/>
                <a:ea typeface="+mn-ea"/>
                <a:cs typeface="+mn-cs"/>
              </a:rPr>
              <a:t>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and </a:t>
            </a:r>
            <a:r>
              <a:rPr kumimoji="0" lang="en-US" sz="1050" b="0" i="0" u="none" strike="noStrike" kern="0" cap="none" spc="0" normalizeH="0" baseline="0" noProof="0" dirty="0">
                <a:ln>
                  <a:noFill/>
                </a:ln>
                <a:solidFill>
                  <a:prstClr val="black"/>
                </a:solidFill>
                <a:effectLst/>
                <a:uLnTx/>
                <a:uFillTx/>
                <a:latin typeface="Intel Clear"/>
                <a:ea typeface="+mn-ea"/>
                <a:cs typeface="+mn-cs"/>
              </a:rPr>
              <a:t>energy capped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ratio is </a:t>
            </a:r>
            <a:r>
              <a:rPr kumimoji="0" lang="en-US" sz="1050" b="0" i="0" u="none" strike="noStrike" kern="0" cap="none" spc="0" normalizeH="0" baseline="0" noProof="0" dirty="0">
                <a:ln>
                  <a:noFill/>
                </a:ln>
                <a:solidFill>
                  <a:prstClr val="black"/>
                </a:solidFill>
                <a:effectLst/>
                <a:uLnTx/>
                <a:uFillTx/>
                <a:latin typeface="Intel Clear"/>
                <a:ea typeface="+mn-ea"/>
                <a:cs typeface="+mn-cs"/>
              </a:rPr>
              <a:t>1% </a:t>
            </a:r>
            <a:r>
              <a:rPr kumimoji="0" lang="x-none" altLang="en-US" sz="1050" b="0" i="0" u="none" strike="noStrike" kern="0" cap="none" spc="0" normalizeH="0" baseline="0" noProof="0" dirty="0">
                <a:ln>
                  <a:noFill/>
                </a:ln>
                <a:solidFill>
                  <a:prstClr val="black"/>
                </a:solidFill>
                <a:effectLst/>
                <a:uLnTx/>
                <a:uFillTx/>
                <a:latin typeface="Intel Clear"/>
                <a:ea typeface="+mn-ea"/>
                <a:cs typeface="+mn-cs"/>
              </a:rPr>
              <a:t>. </a:t>
            </a:r>
          </a:p>
          <a:p>
            <a:pPr marL="0" marR="0" lvl="0" indent="0"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0000"/>
                </a:solidFill>
                <a:effectLst/>
                <a:uLnTx/>
                <a:uFillTx/>
                <a:latin typeface="Intel Clear"/>
                <a:ea typeface="+mn-ea"/>
                <a:cs typeface="+mn-cs"/>
              </a:rPr>
              <a:t>[1] - Random select 24h data and resample to 2h for test. 12 servers are for workload test</a:t>
            </a:r>
          </a:p>
        </p:txBody>
      </p:sp>
      <p:sp>
        <p:nvSpPr>
          <p:cNvPr id="15" name="Rounded Rectangle 2">
            <a:extLst>
              <a:ext uri="{FF2B5EF4-FFF2-40B4-BE49-F238E27FC236}">
                <a16:creationId xmlns:a16="http://schemas.microsoft.com/office/drawing/2014/main" id="{474D7454-4093-4F43-9C78-BAFD9CB54D32}"/>
              </a:ext>
            </a:extLst>
          </p:cNvPr>
          <p:cNvSpPr/>
          <p:nvPr/>
        </p:nvSpPr>
        <p:spPr>
          <a:xfrm>
            <a:off x="297782" y="2866282"/>
            <a:ext cx="8387014" cy="663677"/>
          </a:xfrm>
          <a:prstGeom prst="roundRect">
            <a:avLst/>
          </a:prstGeom>
          <a:solidFill>
            <a:srgbClr val="B7D108">
              <a:alpha val="40000"/>
            </a:srgbClr>
          </a:solidFill>
          <a:ln w="15875" cap="flat" cmpd="sng" algn="ctr">
            <a:solidFill>
              <a:srgbClr val="FF0000"/>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Intel Clear"/>
              <a:ea typeface="+mn-ea"/>
              <a:cs typeface="+mn-cs"/>
            </a:endParaRPr>
          </a:p>
        </p:txBody>
      </p:sp>
      <p:sp>
        <p:nvSpPr>
          <p:cNvPr id="6" name="Rectangle 5">
            <a:extLst>
              <a:ext uri="{FF2B5EF4-FFF2-40B4-BE49-F238E27FC236}">
                <a16:creationId xmlns:a16="http://schemas.microsoft.com/office/drawing/2014/main" id="{84E49122-FE0E-4DC8-8685-7DFCAB614212}"/>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278373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3"/>
          </p:nvPr>
        </p:nvSpPr>
        <p:spPr>
          <a:xfrm>
            <a:off x="455614" y="1203325"/>
            <a:ext cx="3026889" cy="3537288"/>
          </a:xfrm>
        </p:spPr>
        <p:txBody>
          <a:bodyPr/>
          <a:lstStyle/>
          <a:p>
            <a:pPr lvl="1"/>
            <a:r>
              <a:rPr lang="en-US" sz="1600" dirty="0"/>
              <a:t>Node-level workload-power relationships are known</a:t>
            </a:r>
          </a:p>
          <a:p>
            <a:pPr lvl="1"/>
            <a:r>
              <a:rPr lang="en-US" sz="1600" dirty="0"/>
              <a:t>With targeted rack power, the workload generator generates different workloads for every node</a:t>
            </a:r>
          </a:p>
          <a:p>
            <a:pPr lvl="1"/>
            <a:r>
              <a:rPr lang="en-US" sz="1600" dirty="0"/>
              <a:t>All the nodes give out the targeted rack power</a:t>
            </a:r>
            <a:endParaRPr lang="en-US" sz="1400" dirty="0"/>
          </a:p>
          <a:p>
            <a:pPr marL="685783" lvl="2" indent="-342892">
              <a:buFont typeface="+mj-lt"/>
              <a:buAutoNum type="arabicParenR" startAt="3"/>
            </a:pPr>
            <a:endParaRPr lang="en-US" sz="1400" dirty="0"/>
          </a:p>
        </p:txBody>
      </p:sp>
      <p:grpSp>
        <p:nvGrpSpPr>
          <p:cNvPr id="6" name="Group 5"/>
          <p:cNvGrpSpPr/>
          <p:nvPr/>
        </p:nvGrpSpPr>
        <p:grpSpPr>
          <a:xfrm>
            <a:off x="3777188" y="110316"/>
            <a:ext cx="5303241" cy="4987916"/>
            <a:chOff x="3517784" y="71336"/>
            <a:chExt cx="5303241" cy="4987916"/>
          </a:xfrm>
        </p:grpSpPr>
        <p:pic>
          <p:nvPicPr>
            <p:cNvPr id="9" name="Picture 8"/>
            <p:cNvPicPr>
              <a:picLocks noChangeAspect="1"/>
            </p:cNvPicPr>
            <p:nvPr/>
          </p:nvPicPr>
          <p:blipFill>
            <a:blip r:embed="rId3"/>
            <a:stretch>
              <a:fillRect/>
            </a:stretch>
          </p:blipFill>
          <p:spPr>
            <a:xfrm>
              <a:off x="3517784" y="3531672"/>
              <a:ext cx="3102474" cy="1527580"/>
            </a:xfrm>
            <a:prstGeom prst="rect">
              <a:avLst/>
            </a:prstGeom>
          </p:spPr>
        </p:pic>
        <p:grpSp>
          <p:nvGrpSpPr>
            <p:cNvPr id="10" name="Group 9"/>
            <p:cNvGrpSpPr/>
            <p:nvPr/>
          </p:nvGrpSpPr>
          <p:grpSpPr>
            <a:xfrm>
              <a:off x="3550676" y="71336"/>
              <a:ext cx="2668493" cy="1643408"/>
              <a:chOff x="2569384" y="552789"/>
              <a:chExt cx="4765499" cy="3296285"/>
            </a:xfrm>
          </p:grpSpPr>
          <p:pic>
            <p:nvPicPr>
              <p:cNvPr id="54" name="Picture 53"/>
              <p:cNvPicPr>
                <a:picLocks noChangeAspect="1"/>
              </p:cNvPicPr>
              <p:nvPr/>
            </p:nvPicPr>
            <p:blipFill rotWithShape="1">
              <a:blip r:embed="rId4"/>
              <a:srcRect l="1081" t="2777" r="1575" b="4418"/>
              <a:stretch/>
            </p:blipFill>
            <p:spPr>
              <a:xfrm>
                <a:off x="2569384" y="833440"/>
                <a:ext cx="4765499" cy="3015634"/>
              </a:xfrm>
              <a:prstGeom prst="rect">
                <a:avLst/>
              </a:prstGeom>
            </p:spPr>
          </p:pic>
          <p:pic>
            <p:nvPicPr>
              <p:cNvPr id="55" name="Picture 54"/>
              <p:cNvPicPr>
                <a:picLocks noChangeAspect="1"/>
              </p:cNvPicPr>
              <p:nvPr/>
            </p:nvPicPr>
            <p:blipFill>
              <a:blip r:embed="rId5"/>
              <a:stretch>
                <a:fillRect/>
              </a:stretch>
            </p:blipFill>
            <p:spPr>
              <a:xfrm>
                <a:off x="3197969" y="2445807"/>
                <a:ext cx="278048" cy="293846"/>
              </a:xfrm>
              <a:prstGeom prst="rect">
                <a:avLst/>
              </a:prstGeom>
            </p:spPr>
          </p:pic>
          <p:pic>
            <p:nvPicPr>
              <p:cNvPr id="56" name="Picture 55"/>
              <p:cNvPicPr>
                <a:picLocks noChangeAspect="1"/>
              </p:cNvPicPr>
              <p:nvPr/>
            </p:nvPicPr>
            <p:blipFill>
              <a:blip r:embed="rId5"/>
              <a:stretch>
                <a:fillRect/>
              </a:stretch>
            </p:blipFill>
            <p:spPr>
              <a:xfrm>
                <a:off x="3973599" y="2177901"/>
                <a:ext cx="278048" cy="293846"/>
              </a:xfrm>
              <a:prstGeom prst="rect">
                <a:avLst/>
              </a:prstGeom>
            </p:spPr>
          </p:pic>
          <p:pic>
            <p:nvPicPr>
              <p:cNvPr id="57" name="Picture 56"/>
              <p:cNvPicPr>
                <a:picLocks noChangeAspect="1"/>
              </p:cNvPicPr>
              <p:nvPr/>
            </p:nvPicPr>
            <p:blipFill>
              <a:blip r:embed="rId5"/>
              <a:stretch>
                <a:fillRect/>
              </a:stretch>
            </p:blipFill>
            <p:spPr>
              <a:xfrm>
                <a:off x="4251647" y="2181057"/>
                <a:ext cx="278048" cy="293846"/>
              </a:xfrm>
              <a:prstGeom prst="rect">
                <a:avLst/>
              </a:prstGeom>
            </p:spPr>
          </p:pic>
          <p:pic>
            <p:nvPicPr>
              <p:cNvPr id="58" name="Picture 57"/>
              <p:cNvPicPr>
                <a:picLocks noChangeAspect="1"/>
              </p:cNvPicPr>
              <p:nvPr/>
            </p:nvPicPr>
            <p:blipFill>
              <a:blip r:embed="rId5"/>
              <a:stretch>
                <a:fillRect/>
              </a:stretch>
            </p:blipFill>
            <p:spPr>
              <a:xfrm>
                <a:off x="4923745" y="1773314"/>
                <a:ext cx="278048" cy="293846"/>
              </a:xfrm>
              <a:prstGeom prst="rect">
                <a:avLst/>
              </a:prstGeom>
            </p:spPr>
          </p:pic>
          <p:pic>
            <p:nvPicPr>
              <p:cNvPr id="59" name="Picture 58"/>
              <p:cNvPicPr>
                <a:picLocks noChangeAspect="1"/>
              </p:cNvPicPr>
              <p:nvPr/>
            </p:nvPicPr>
            <p:blipFill>
              <a:blip r:embed="rId5"/>
              <a:stretch>
                <a:fillRect/>
              </a:stretch>
            </p:blipFill>
            <p:spPr>
              <a:xfrm>
                <a:off x="4791237" y="2049653"/>
                <a:ext cx="278048" cy="293846"/>
              </a:xfrm>
              <a:prstGeom prst="rect">
                <a:avLst/>
              </a:prstGeom>
            </p:spPr>
          </p:pic>
          <p:pic>
            <p:nvPicPr>
              <p:cNvPr id="60" name="Picture 59"/>
              <p:cNvPicPr>
                <a:picLocks noChangeAspect="1"/>
              </p:cNvPicPr>
              <p:nvPr/>
            </p:nvPicPr>
            <p:blipFill>
              <a:blip r:embed="rId5"/>
              <a:stretch>
                <a:fillRect/>
              </a:stretch>
            </p:blipFill>
            <p:spPr>
              <a:xfrm>
                <a:off x="5072632" y="2049653"/>
                <a:ext cx="278048" cy="293846"/>
              </a:xfrm>
              <a:prstGeom prst="rect">
                <a:avLst/>
              </a:prstGeom>
            </p:spPr>
          </p:pic>
          <p:pic>
            <p:nvPicPr>
              <p:cNvPr id="61" name="Picture 60"/>
              <p:cNvPicPr>
                <a:picLocks noChangeAspect="1"/>
              </p:cNvPicPr>
              <p:nvPr/>
            </p:nvPicPr>
            <p:blipFill>
              <a:blip r:embed="rId5"/>
              <a:stretch>
                <a:fillRect/>
              </a:stretch>
            </p:blipFill>
            <p:spPr>
              <a:xfrm>
                <a:off x="5673495" y="1645846"/>
                <a:ext cx="278048" cy="293846"/>
              </a:xfrm>
              <a:prstGeom prst="rect">
                <a:avLst/>
              </a:prstGeom>
            </p:spPr>
          </p:pic>
          <p:pic>
            <p:nvPicPr>
              <p:cNvPr id="62" name="Picture 61"/>
              <p:cNvPicPr>
                <a:picLocks noChangeAspect="1"/>
              </p:cNvPicPr>
              <p:nvPr/>
            </p:nvPicPr>
            <p:blipFill>
              <a:blip r:embed="rId5"/>
              <a:stretch>
                <a:fillRect/>
              </a:stretch>
            </p:blipFill>
            <p:spPr>
              <a:xfrm>
                <a:off x="5954890" y="1645846"/>
                <a:ext cx="278048" cy="293846"/>
              </a:xfrm>
              <a:prstGeom prst="rect">
                <a:avLst/>
              </a:prstGeom>
            </p:spPr>
          </p:pic>
          <p:pic>
            <p:nvPicPr>
              <p:cNvPr id="63" name="Picture 62"/>
              <p:cNvPicPr>
                <a:picLocks noChangeAspect="1"/>
              </p:cNvPicPr>
              <p:nvPr/>
            </p:nvPicPr>
            <p:blipFill>
              <a:blip r:embed="rId5"/>
              <a:stretch>
                <a:fillRect/>
              </a:stretch>
            </p:blipFill>
            <p:spPr>
              <a:xfrm>
                <a:off x="5670148" y="1358590"/>
                <a:ext cx="278048" cy="293846"/>
              </a:xfrm>
              <a:prstGeom prst="rect">
                <a:avLst/>
              </a:prstGeom>
            </p:spPr>
          </p:pic>
          <p:pic>
            <p:nvPicPr>
              <p:cNvPr id="64" name="Picture 63"/>
              <p:cNvPicPr>
                <a:picLocks noChangeAspect="1"/>
              </p:cNvPicPr>
              <p:nvPr/>
            </p:nvPicPr>
            <p:blipFill>
              <a:blip r:embed="rId5"/>
              <a:stretch>
                <a:fillRect/>
              </a:stretch>
            </p:blipFill>
            <p:spPr>
              <a:xfrm>
                <a:off x="5951543" y="1358590"/>
                <a:ext cx="278048" cy="293846"/>
              </a:xfrm>
              <a:prstGeom prst="rect">
                <a:avLst/>
              </a:prstGeom>
            </p:spPr>
          </p:pic>
          <p:pic>
            <p:nvPicPr>
              <p:cNvPr id="65" name="Picture 64"/>
              <p:cNvPicPr>
                <a:picLocks noChangeAspect="1"/>
              </p:cNvPicPr>
              <p:nvPr/>
            </p:nvPicPr>
            <p:blipFill>
              <a:blip r:embed="rId5"/>
              <a:stretch>
                <a:fillRect/>
              </a:stretch>
            </p:blipFill>
            <p:spPr>
              <a:xfrm>
                <a:off x="6540151" y="1119551"/>
                <a:ext cx="278048" cy="293846"/>
              </a:xfrm>
              <a:prstGeom prst="rect">
                <a:avLst/>
              </a:prstGeom>
            </p:spPr>
          </p:pic>
          <p:pic>
            <p:nvPicPr>
              <p:cNvPr id="66" name="Picture 65"/>
              <p:cNvPicPr>
                <a:picLocks noChangeAspect="1"/>
              </p:cNvPicPr>
              <p:nvPr/>
            </p:nvPicPr>
            <p:blipFill>
              <a:blip r:embed="rId5"/>
              <a:stretch>
                <a:fillRect/>
              </a:stretch>
            </p:blipFill>
            <p:spPr>
              <a:xfrm>
                <a:off x="6821546" y="1119551"/>
                <a:ext cx="278048" cy="293846"/>
              </a:xfrm>
              <a:prstGeom prst="rect">
                <a:avLst/>
              </a:prstGeom>
            </p:spPr>
          </p:pic>
          <p:pic>
            <p:nvPicPr>
              <p:cNvPr id="67" name="Picture 66"/>
              <p:cNvPicPr>
                <a:picLocks noChangeAspect="1"/>
              </p:cNvPicPr>
              <p:nvPr/>
            </p:nvPicPr>
            <p:blipFill>
              <a:blip r:embed="rId5"/>
              <a:stretch>
                <a:fillRect/>
              </a:stretch>
            </p:blipFill>
            <p:spPr>
              <a:xfrm>
                <a:off x="6536804" y="832295"/>
                <a:ext cx="278048" cy="293846"/>
              </a:xfrm>
              <a:prstGeom prst="rect">
                <a:avLst/>
              </a:prstGeom>
            </p:spPr>
          </p:pic>
          <p:pic>
            <p:nvPicPr>
              <p:cNvPr id="68" name="Picture 67"/>
              <p:cNvPicPr>
                <a:picLocks noChangeAspect="1"/>
              </p:cNvPicPr>
              <p:nvPr/>
            </p:nvPicPr>
            <p:blipFill>
              <a:blip r:embed="rId5"/>
              <a:stretch>
                <a:fillRect/>
              </a:stretch>
            </p:blipFill>
            <p:spPr>
              <a:xfrm>
                <a:off x="6818199" y="832295"/>
                <a:ext cx="278048" cy="293846"/>
              </a:xfrm>
              <a:prstGeom prst="rect">
                <a:avLst/>
              </a:prstGeom>
            </p:spPr>
          </p:pic>
          <p:pic>
            <p:nvPicPr>
              <p:cNvPr id="69" name="Picture 68"/>
              <p:cNvPicPr>
                <a:picLocks noChangeAspect="1"/>
              </p:cNvPicPr>
              <p:nvPr/>
            </p:nvPicPr>
            <p:blipFill>
              <a:blip r:embed="rId5"/>
              <a:stretch>
                <a:fillRect/>
              </a:stretch>
            </p:blipFill>
            <p:spPr>
              <a:xfrm>
                <a:off x="6679155" y="552789"/>
                <a:ext cx="278048" cy="293846"/>
              </a:xfrm>
              <a:prstGeom prst="rect">
                <a:avLst/>
              </a:prstGeom>
            </p:spPr>
          </p:pic>
        </p:grpSp>
        <p:sp>
          <p:nvSpPr>
            <p:cNvPr id="11" name="Left Arrow 10"/>
            <p:cNvSpPr/>
            <p:nvPr/>
          </p:nvSpPr>
          <p:spPr>
            <a:xfrm rot="16200000">
              <a:off x="4743971" y="1846776"/>
              <a:ext cx="444272" cy="180208"/>
            </a:xfrm>
            <a:prstGeom prst="leftArrow">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2" name="Group 11"/>
            <p:cNvGrpSpPr/>
            <p:nvPr/>
          </p:nvGrpSpPr>
          <p:grpSpPr>
            <a:xfrm>
              <a:off x="4419900" y="2209812"/>
              <a:ext cx="1118985" cy="1133549"/>
              <a:chOff x="2767290" y="2739224"/>
              <a:chExt cx="1118985" cy="1133549"/>
            </a:xfrm>
          </p:grpSpPr>
          <p:pic>
            <p:nvPicPr>
              <p:cNvPr id="52" name="Picture 51"/>
              <p:cNvPicPr>
                <a:picLocks noChangeAspect="1"/>
              </p:cNvPicPr>
              <p:nvPr/>
            </p:nvPicPr>
            <p:blipFill>
              <a:blip r:embed="rId6"/>
              <a:stretch>
                <a:fillRect/>
              </a:stretch>
            </p:blipFill>
            <p:spPr>
              <a:xfrm>
                <a:off x="2767290" y="2739224"/>
                <a:ext cx="1118985" cy="1133549"/>
              </a:xfrm>
              <a:prstGeom prst="rect">
                <a:avLst/>
              </a:prstGeom>
              <a:ln w="28575">
                <a:solidFill>
                  <a:schemeClr val="accent3"/>
                </a:solidFill>
              </a:ln>
            </p:spPr>
          </p:pic>
          <p:sp>
            <p:nvSpPr>
              <p:cNvPr id="53" name="TextBox 52"/>
              <p:cNvSpPr txBox="1"/>
              <p:nvPr/>
            </p:nvSpPr>
            <p:spPr>
              <a:xfrm>
                <a:off x="2883467" y="3441886"/>
                <a:ext cx="886630" cy="430887"/>
              </a:xfrm>
              <a:prstGeom prst="rect">
                <a:avLst/>
              </a:prstGeom>
              <a:noFill/>
            </p:spPr>
            <p:txBody>
              <a:bodyPr vert="horz" wrap="square" lIns="0" tIns="0" rIns="0" bIns="0" rtlCol="0">
                <a:spAutoFit/>
              </a:bodyPr>
              <a:lstStyle/>
              <a:p>
                <a:pPr algn="ctr"/>
                <a:r>
                  <a:rPr lang="en-US" sz="1400" b="1" dirty="0">
                    <a:solidFill>
                      <a:srgbClr val="003C71"/>
                    </a:solidFill>
                  </a:rPr>
                  <a:t>Workload Generator</a:t>
                </a:r>
              </a:p>
            </p:txBody>
          </p:sp>
        </p:grpSp>
        <p:cxnSp>
          <p:nvCxnSpPr>
            <p:cNvPr id="13" name="Elbow Connector 12"/>
            <p:cNvCxnSpPr>
              <a:stCxn id="52" idx="3"/>
              <a:endCxn id="51" idx="1"/>
            </p:cNvCxnSpPr>
            <p:nvPr/>
          </p:nvCxnSpPr>
          <p:spPr>
            <a:xfrm flipV="1">
              <a:off x="5538885" y="1555259"/>
              <a:ext cx="1076434" cy="1221328"/>
            </a:xfrm>
            <a:prstGeom prst="bentConnector3">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52" idx="3"/>
            </p:cNvCxnSpPr>
            <p:nvPr/>
          </p:nvCxnSpPr>
          <p:spPr>
            <a:xfrm>
              <a:off x="5538885" y="2776587"/>
              <a:ext cx="1083263" cy="850202"/>
            </a:xfrm>
            <a:prstGeom prst="bentConnector3">
              <a:avLst>
                <a:gd name="adj1" fmla="val 4940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077705" y="3319942"/>
              <a:ext cx="538105" cy="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084043" y="3025696"/>
              <a:ext cx="538105" cy="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077214" y="2729655"/>
              <a:ext cx="538105" cy="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075015" y="2441565"/>
              <a:ext cx="538105" cy="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075014" y="2121035"/>
              <a:ext cx="538105" cy="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081349" y="1855888"/>
              <a:ext cx="538105" cy="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1" name="Picture 20"/>
            <p:cNvPicPr>
              <a:picLocks noChangeAspect="1"/>
            </p:cNvPicPr>
            <p:nvPr/>
          </p:nvPicPr>
          <p:blipFill>
            <a:blip r:embed="rId5"/>
            <a:stretch>
              <a:fillRect/>
            </a:stretch>
          </p:blipFill>
          <p:spPr>
            <a:xfrm>
              <a:off x="6245820" y="3448518"/>
              <a:ext cx="155696" cy="146501"/>
            </a:xfrm>
            <a:prstGeom prst="rect">
              <a:avLst/>
            </a:prstGeom>
          </p:spPr>
        </p:pic>
        <p:pic>
          <p:nvPicPr>
            <p:cNvPr id="22" name="Picture 21"/>
            <p:cNvPicPr>
              <a:picLocks noChangeAspect="1"/>
            </p:cNvPicPr>
            <p:nvPr/>
          </p:nvPicPr>
          <p:blipFill>
            <a:blip r:embed="rId5"/>
            <a:stretch>
              <a:fillRect/>
            </a:stretch>
          </p:blipFill>
          <p:spPr>
            <a:xfrm>
              <a:off x="6174453" y="3158633"/>
              <a:ext cx="155696" cy="146501"/>
            </a:xfrm>
            <a:prstGeom prst="rect">
              <a:avLst/>
            </a:prstGeom>
          </p:spPr>
        </p:pic>
        <p:pic>
          <p:nvPicPr>
            <p:cNvPr id="23" name="Picture 22"/>
            <p:cNvPicPr>
              <a:picLocks noChangeAspect="1"/>
            </p:cNvPicPr>
            <p:nvPr/>
          </p:nvPicPr>
          <p:blipFill>
            <a:blip r:embed="rId5"/>
            <a:stretch>
              <a:fillRect/>
            </a:stretch>
          </p:blipFill>
          <p:spPr>
            <a:xfrm>
              <a:off x="6245820" y="2852629"/>
              <a:ext cx="155696" cy="146501"/>
            </a:xfrm>
            <a:prstGeom prst="rect">
              <a:avLst/>
            </a:prstGeom>
          </p:spPr>
        </p:pic>
        <p:pic>
          <p:nvPicPr>
            <p:cNvPr id="24" name="Picture 23"/>
            <p:cNvPicPr>
              <a:picLocks noChangeAspect="1"/>
            </p:cNvPicPr>
            <p:nvPr/>
          </p:nvPicPr>
          <p:blipFill>
            <a:blip r:embed="rId5"/>
            <a:stretch>
              <a:fillRect/>
            </a:stretch>
          </p:blipFill>
          <p:spPr>
            <a:xfrm>
              <a:off x="6177644" y="2564852"/>
              <a:ext cx="155696" cy="146501"/>
            </a:xfrm>
            <a:prstGeom prst="rect">
              <a:avLst/>
            </a:prstGeom>
          </p:spPr>
        </p:pic>
        <p:pic>
          <p:nvPicPr>
            <p:cNvPr id="25" name="Picture 24"/>
            <p:cNvPicPr>
              <a:picLocks noChangeAspect="1"/>
            </p:cNvPicPr>
            <p:nvPr/>
          </p:nvPicPr>
          <p:blipFill>
            <a:blip r:embed="rId5"/>
            <a:stretch>
              <a:fillRect/>
            </a:stretch>
          </p:blipFill>
          <p:spPr>
            <a:xfrm>
              <a:off x="6099922" y="2274829"/>
              <a:ext cx="155696" cy="146501"/>
            </a:xfrm>
            <a:prstGeom prst="rect">
              <a:avLst/>
            </a:prstGeom>
          </p:spPr>
        </p:pic>
        <p:pic>
          <p:nvPicPr>
            <p:cNvPr id="26" name="Picture 25"/>
            <p:cNvPicPr>
              <a:picLocks noChangeAspect="1"/>
            </p:cNvPicPr>
            <p:nvPr/>
          </p:nvPicPr>
          <p:blipFill>
            <a:blip r:embed="rId5"/>
            <a:stretch>
              <a:fillRect/>
            </a:stretch>
          </p:blipFill>
          <p:spPr>
            <a:xfrm>
              <a:off x="6253308" y="2270410"/>
              <a:ext cx="155696" cy="146501"/>
            </a:xfrm>
            <a:prstGeom prst="rect">
              <a:avLst/>
            </a:prstGeom>
          </p:spPr>
        </p:pic>
        <p:pic>
          <p:nvPicPr>
            <p:cNvPr id="27" name="Picture 26"/>
            <p:cNvPicPr>
              <a:picLocks noChangeAspect="1"/>
            </p:cNvPicPr>
            <p:nvPr/>
          </p:nvPicPr>
          <p:blipFill>
            <a:blip r:embed="rId5"/>
            <a:stretch>
              <a:fillRect/>
            </a:stretch>
          </p:blipFill>
          <p:spPr>
            <a:xfrm>
              <a:off x="6394744" y="2266599"/>
              <a:ext cx="155696" cy="146501"/>
            </a:xfrm>
            <a:prstGeom prst="rect">
              <a:avLst/>
            </a:prstGeom>
          </p:spPr>
        </p:pic>
        <p:pic>
          <p:nvPicPr>
            <p:cNvPr id="28" name="Picture 27"/>
            <p:cNvPicPr>
              <a:picLocks noChangeAspect="1"/>
            </p:cNvPicPr>
            <p:nvPr/>
          </p:nvPicPr>
          <p:blipFill>
            <a:blip r:embed="rId5"/>
            <a:stretch>
              <a:fillRect/>
            </a:stretch>
          </p:blipFill>
          <p:spPr>
            <a:xfrm>
              <a:off x="6243721" y="1955902"/>
              <a:ext cx="155696" cy="146501"/>
            </a:xfrm>
            <a:prstGeom prst="rect">
              <a:avLst/>
            </a:prstGeom>
          </p:spPr>
        </p:pic>
        <p:pic>
          <p:nvPicPr>
            <p:cNvPr id="29" name="Picture 28"/>
            <p:cNvPicPr>
              <a:picLocks noChangeAspect="1"/>
            </p:cNvPicPr>
            <p:nvPr/>
          </p:nvPicPr>
          <p:blipFill>
            <a:blip r:embed="rId5"/>
            <a:stretch>
              <a:fillRect/>
            </a:stretch>
          </p:blipFill>
          <p:spPr>
            <a:xfrm>
              <a:off x="6246910" y="1686144"/>
              <a:ext cx="155696" cy="146501"/>
            </a:xfrm>
            <a:prstGeom prst="rect">
              <a:avLst/>
            </a:prstGeom>
          </p:spPr>
        </p:pic>
        <p:pic>
          <p:nvPicPr>
            <p:cNvPr id="30" name="Picture 29"/>
            <p:cNvPicPr>
              <a:picLocks noChangeAspect="1"/>
            </p:cNvPicPr>
            <p:nvPr/>
          </p:nvPicPr>
          <p:blipFill>
            <a:blip r:embed="rId5"/>
            <a:stretch>
              <a:fillRect/>
            </a:stretch>
          </p:blipFill>
          <p:spPr>
            <a:xfrm>
              <a:off x="6248107" y="1390069"/>
              <a:ext cx="155696" cy="146501"/>
            </a:xfrm>
            <a:prstGeom prst="rect">
              <a:avLst/>
            </a:prstGeom>
          </p:spPr>
        </p:pic>
        <p:pic>
          <p:nvPicPr>
            <p:cNvPr id="31" name="Picture 30"/>
            <p:cNvPicPr>
              <a:picLocks noChangeAspect="1"/>
            </p:cNvPicPr>
            <p:nvPr/>
          </p:nvPicPr>
          <p:blipFill>
            <a:blip r:embed="rId5"/>
            <a:stretch>
              <a:fillRect/>
            </a:stretch>
          </p:blipFill>
          <p:spPr>
            <a:xfrm>
              <a:off x="6344066" y="2564852"/>
              <a:ext cx="155696" cy="146501"/>
            </a:xfrm>
            <a:prstGeom prst="rect">
              <a:avLst/>
            </a:prstGeom>
          </p:spPr>
        </p:pic>
        <p:pic>
          <p:nvPicPr>
            <p:cNvPr id="32" name="Picture 31"/>
            <p:cNvPicPr>
              <a:picLocks noChangeAspect="1"/>
            </p:cNvPicPr>
            <p:nvPr/>
          </p:nvPicPr>
          <p:blipFill>
            <a:blip r:embed="rId5"/>
            <a:stretch>
              <a:fillRect/>
            </a:stretch>
          </p:blipFill>
          <p:spPr>
            <a:xfrm>
              <a:off x="6335994" y="3158054"/>
              <a:ext cx="155696" cy="146501"/>
            </a:xfrm>
            <a:prstGeom prst="rect">
              <a:avLst/>
            </a:prstGeom>
          </p:spPr>
        </p:pic>
        <p:pic>
          <p:nvPicPr>
            <p:cNvPr id="33" name="Picture 32"/>
            <p:cNvPicPr>
              <a:picLocks noChangeAspect="1"/>
            </p:cNvPicPr>
            <p:nvPr/>
          </p:nvPicPr>
          <p:blipFill>
            <a:blip r:embed="rId5"/>
            <a:stretch>
              <a:fillRect/>
            </a:stretch>
          </p:blipFill>
          <p:spPr>
            <a:xfrm>
              <a:off x="6175540" y="3035865"/>
              <a:ext cx="155696" cy="146501"/>
            </a:xfrm>
            <a:prstGeom prst="rect">
              <a:avLst/>
            </a:prstGeom>
          </p:spPr>
        </p:pic>
        <p:pic>
          <p:nvPicPr>
            <p:cNvPr id="34" name="Picture 33"/>
            <p:cNvPicPr>
              <a:picLocks noChangeAspect="1"/>
            </p:cNvPicPr>
            <p:nvPr/>
          </p:nvPicPr>
          <p:blipFill>
            <a:blip r:embed="rId5"/>
            <a:stretch>
              <a:fillRect/>
            </a:stretch>
          </p:blipFill>
          <p:spPr>
            <a:xfrm>
              <a:off x="6337081" y="3035286"/>
              <a:ext cx="155696" cy="146501"/>
            </a:xfrm>
            <a:prstGeom prst="rect">
              <a:avLst/>
            </a:prstGeom>
          </p:spPr>
        </p:pic>
        <p:cxnSp>
          <p:nvCxnSpPr>
            <p:cNvPr id="35" name="Elbow Connector 34"/>
            <p:cNvCxnSpPr/>
            <p:nvPr/>
          </p:nvCxnSpPr>
          <p:spPr>
            <a:xfrm rot="16200000" flipH="1">
              <a:off x="7090610" y="2068770"/>
              <a:ext cx="2514044" cy="887713"/>
            </a:xfrm>
            <a:prstGeom prst="bentConnector3">
              <a:avLst>
                <a:gd name="adj1" fmla="val 478"/>
              </a:avLst>
            </a:prstGeom>
            <a:ln w="762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p:nvPr/>
          </p:nvCxnSpPr>
          <p:spPr>
            <a:xfrm>
              <a:off x="7884711" y="1555259"/>
              <a:ext cx="862075" cy="2214390"/>
            </a:xfrm>
            <a:prstGeom prst="bentConnector2">
              <a:avLst/>
            </a:prstGeom>
            <a:ln w="762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7" name="Elbow Connector 36"/>
            <p:cNvCxnSpPr/>
            <p:nvPr/>
          </p:nvCxnSpPr>
          <p:spPr>
            <a:xfrm rot="16200000" flipH="1">
              <a:off x="7342992" y="2418382"/>
              <a:ext cx="1913760" cy="784014"/>
            </a:xfrm>
            <a:prstGeom prst="bentConnector3">
              <a:avLst>
                <a:gd name="adj1" fmla="val -1088"/>
              </a:avLst>
            </a:prstGeom>
            <a:ln w="762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p:nvPr/>
          </p:nvCxnSpPr>
          <p:spPr>
            <a:xfrm rot="16200000" flipH="1">
              <a:off x="7455915" y="2587308"/>
              <a:ext cx="1603726" cy="760955"/>
            </a:xfrm>
            <a:prstGeom prst="bentConnector3">
              <a:avLst>
                <a:gd name="adj1" fmla="val -438"/>
              </a:avLst>
            </a:prstGeom>
            <a:ln w="762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p:nvPr/>
          </p:nvCxnSpPr>
          <p:spPr>
            <a:xfrm rot="16200000" flipH="1">
              <a:off x="7600298" y="2780667"/>
              <a:ext cx="1321550" cy="656413"/>
            </a:xfrm>
            <a:prstGeom prst="bentConnector3">
              <a:avLst>
                <a:gd name="adj1" fmla="val -1627"/>
              </a:avLst>
            </a:prstGeom>
            <a:ln w="762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p:nvPr/>
          </p:nvCxnSpPr>
          <p:spPr>
            <a:xfrm rot="16200000" flipH="1">
              <a:off x="7719451" y="2952344"/>
              <a:ext cx="1006915" cy="627695"/>
            </a:xfrm>
            <a:prstGeom prst="bentConnector3">
              <a:avLst>
                <a:gd name="adj1" fmla="val 1401"/>
              </a:avLst>
            </a:prstGeom>
            <a:ln w="762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1" name="Elbow Connector 40"/>
            <p:cNvCxnSpPr/>
            <p:nvPr/>
          </p:nvCxnSpPr>
          <p:spPr>
            <a:xfrm rot="16200000" flipH="1">
              <a:off x="7831593" y="3116933"/>
              <a:ext cx="734360" cy="571070"/>
            </a:xfrm>
            <a:prstGeom prst="bentConnector3">
              <a:avLst>
                <a:gd name="adj1" fmla="val 4025"/>
              </a:avLst>
            </a:prstGeom>
            <a:ln w="762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49" idx="3"/>
            </p:cNvCxnSpPr>
            <p:nvPr/>
          </p:nvCxnSpPr>
          <p:spPr>
            <a:xfrm>
              <a:off x="7923421" y="3332913"/>
              <a:ext cx="547019" cy="396361"/>
            </a:xfrm>
            <a:prstGeom prst="bentConnector3">
              <a:avLst>
                <a:gd name="adj1" fmla="val 92661"/>
              </a:avLst>
            </a:prstGeom>
            <a:ln w="762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3" name="Elbow Connector 42"/>
            <p:cNvCxnSpPr/>
            <p:nvPr/>
          </p:nvCxnSpPr>
          <p:spPr>
            <a:xfrm>
              <a:off x="7922927" y="3648990"/>
              <a:ext cx="623872" cy="70655"/>
            </a:xfrm>
            <a:prstGeom prst="bentConnector3">
              <a:avLst>
                <a:gd name="adj1" fmla="val 72725"/>
              </a:avLst>
            </a:prstGeom>
            <a:ln w="7620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8283489" y="3678807"/>
              <a:ext cx="537536" cy="288477"/>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6615319" y="788809"/>
              <a:ext cx="1308101" cy="3310553"/>
              <a:chOff x="3678947" y="1141011"/>
              <a:chExt cx="1308101" cy="3310553"/>
            </a:xfrm>
          </p:grpSpPr>
          <p:pic>
            <p:nvPicPr>
              <p:cNvPr id="49" name="Picture 2" descr="Image result for server rack cartoon"/>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3679438" y="2918665"/>
                <a:ext cx="1307610" cy="153289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Image result for server rack cartoon"/>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3679438" y="2029838"/>
                <a:ext cx="1307610" cy="153289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Image result for server rack cartoon"/>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3678947" y="1141011"/>
                <a:ext cx="1307610" cy="1532899"/>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Oval 45"/>
            <p:cNvSpPr/>
            <p:nvPr/>
          </p:nvSpPr>
          <p:spPr>
            <a:xfrm>
              <a:off x="6763025" y="881558"/>
              <a:ext cx="1084001" cy="608711"/>
            </a:xfrm>
            <a:prstGeom prst="ellipse">
              <a:avLst/>
            </a:prstGeom>
            <a:noFill/>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Left Arrow 46"/>
            <p:cNvSpPr/>
            <p:nvPr/>
          </p:nvSpPr>
          <p:spPr>
            <a:xfrm>
              <a:off x="6259212" y="1161215"/>
              <a:ext cx="400526" cy="188780"/>
            </a:xfrm>
            <a:prstGeom prst="leftArrow">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Bent Arrow 47"/>
            <p:cNvSpPr/>
            <p:nvPr/>
          </p:nvSpPr>
          <p:spPr>
            <a:xfrm rot="10800000">
              <a:off x="6330149" y="3880862"/>
              <a:ext cx="2490876" cy="895997"/>
            </a:xfrm>
            <a:prstGeom prst="bentArrow">
              <a:avLst>
                <a:gd name="adj1" fmla="val 59994"/>
                <a:gd name="adj2" fmla="val 46620"/>
                <a:gd name="adj3" fmla="val 50000"/>
                <a:gd name="adj4" fmla="val 43750"/>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455614" y="265874"/>
            <a:ext cx="8229600" cy="868680"/>
          </a:xfrm>
        </p:spPr>
        <p:txBody>
          <a:bodyPr vert="horz" lIns="0" tIns="0" rIns="0" bIns="0" rtlCol="0" anchor="t" anchorCtr="0">
            <a:noAutofit/>
          </a:bodyPr>
          <a:lstStyle/>
          <a:p>
            <a:r>
              <a:rPr lang="en-US" sz="2100" b="1" dirty="0"/>
              <a:t>Workload Simulation Tool (Power) – Page 1</a:t>
            </a:r>
          </a:p>
        </p:txBody>
      </p:sp>
      <p:sp>
        <p:nvSpPr>
          <p:cNvPr id="70" name="Rectangle 69">
            <a:extLst>
              <a:ext uri="{FF2B5EF4-FFF2-40B4-BE49-F238E27FC236}">
                <a16:creationId xmlns:a16="http://schemas.microsoft.com/office/drawing/2014/main" id="{51F1E981-1934-4A2D-857B-85BF0E35AF49}"/>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91280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2</a:t>
            </a:fld>
            <a:endParaRPr lang="en-US" dirty="0">
              <a:solidFill>
                <a:prstClr val="white"/>
              </a:solidFill>
            </a:endParaRPr>
          </a:p>
        </p:txBody>
      </p:sp>
      <p:sp>
        <p:nvSpPr>
          <p:cNvPr id="3" name="Title 2"/>
          <p:cNvSpPr>
            <a:spLocks noGrp="1"/>
          </p:cNvSpPr>
          <p:nvPr>
            <p:ph type="title"/>
          </p:nvPr>
        </p:nvSpPr>
        <p:spPr/>
        <p:txBody>
          <a:bodyPr/>
          <a:lstStyle/>
          <a:p>
            <a:r>
              <a:rPr lang="en-US" dirty="0"/>
              <a:t>Group power performance</a:t>
            </a:r>
          </a:p>
        </p:txBody>
      </p:sp>
      <p:pic>
        <p:nvPicPr>
          <p:cNvPr id="5" name="Content Placeholder 4"/>
          <p:cNvPicPr>
            <a:picLocks noGrp="1"/>
          </p:cNvPicPr>
          <p:nvPr>
            <p:ph sz="quarter" idx="13"/>
          </p:nvPr>
        </p:nvPicPr>
        <p:blipFill>
          <a:blip r:embed="rId2"/>
          <a:stretch>
            <a:fillRect/>
          </a:stretch>
        </p:blipFill>
        <p:spPr>
          <a:xfrm>
            <a:off x="0" y="727023"/>
            <a:ext cx="9144000" cy="4416477"/>
          </a:xfrm>
          <a:prstGeom prst="rect">
            <a:avLst/>
          </a:prstGeom>
        </p:spPr>
      </p:pic>
      <p:sp>
        <p:nvSpPr>
          <p:cNvPr id="6" name="Rectangle 5">
            <a:extLst>
              <a:ext uri="{FF2B5EF4-FFF2-40B4-BE49-F238E27FC236}">
                <a16:creationId xmlns:a16="http://schemas.microsoft.com/office/drawing/2014/main" id="{4C8B0E1C-580E-4454-93EF-B52D59FEB250}"/>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196936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0DA079-31BD-4DEF-861D-2FA9618BD64C}"/>
              </a:ext>
            </a:extLst>
          </p:cNvPr>
          <p:cNvSpPr>
            <a:spLocks noGrp="1"/>
          </p:cNvSpPr>
          <p:nvPr>
            <p:ph type="sldNum" sz="quarter" idx="12"/>
          </p:nvPr>
        </p:nvSpPr>
        <p:spPr/>
        <p:txBody>
          <a:bodyPr/>
          <a:lstStyle/>
          <a:p>
            <a:fld id="{EE2556C5-CE8C-6547-B838-EA80C61A4AF7}" type="slidenum">
              <a:rPr lang="en-US" smtClean="0">
                <a:solidFill>
                  <a:prstClr val="white"/>
                </a:solidFill>
              </a:rPr>
              <a:pPr/>
              <a:t>20</a:t>
            </a:fld>
            <a:endParaRPr lang="en-US" dirty="0">
              <a:solidFill>
                <a:prstClr val="white"/>
              </a:solidFill>
            </a:endParaRPr>
          </a:p>
        </p:txBody>
      </p:sp>
      <p:sp>
        <p:nvSpPr>
          <p:cNvPr id="5" name="Title 1">
            <a:extLst>
              <a:ext uri="{FF2B5EF4-FFF2-40B4-BE49-F238E27FC236}">
                <a16:creationId xmlns:a16="http://schemas.microsoft.com/office/drawing/2014/main" id="{435109DE-867B-45FA-B795-776A6BB7A9FF}"/>
              </a:ext>
            </a:extLst>
          </p:cNvPr>
          <p:cNvSpPr txBox="1">
            <a:spLocks/>
          </p:cNvSpPr>
          <p:nvPr/>
        </p:nvSpPr>
        <p:spPr>
          <a:xfrm>
            <a:off x="453227" y="217868"/>
            <a:ext cx="8229600" cy="434340"/>
          </a:xfrm>
          <a:prstGeom prst="rect">
            <a:avLst/>
          </a:prstGeom>
        </p:spPr>
        <p:txBody>
          <a:bodyPr vert="horz" lIns="0" tIns="0" rIns="0" bIns="0" rtlCol="0" anchor="t" anchorCtr="0">
            <a:noAutofit/>
          </a:bodyPr>
          <a:lstStyle>
            <a:lvl1pPr algn="l" defTabSz="457189" rtl="0" eaLnBrk="1" latinLnBrk="0" hangingPunct="1">
              <a:lnSpc>
                <a:spcPct val="100000"/>
              </a:lnSpc>
              <a:spcBef>
                <a:spcPct val="0"/>
              </a:spcBef>
              <a:buNone/>
              <a:defRPr sz="2800" b="0" i="0" kern="1200" spc="0" baseline="0">
                <a:solidFill>
                  <a:srgbClr val="003C71"/>
                </a:solidFill>
                <a:latin typeface="Intel Clear"/>
                <a:ea typeface="Intel Clear"/>
                <a:cs typeface="Intel Clear"/>
              </a:defRPr>
            </a:lvl1pPr>
          </a:lstStyle>
          <a:p>
            <a:pPr lvl="0"/>
            <a:r>
              <a:rPr lang="en-US" sz="2400" b="1" dirty="0"/>
              <a:t>Workload Simulation Tool (Power) Page-2</a:t>
            </a:r>
            <a:endParaRPr kumimoji="0" lang="en-US" sz="2100" b="1" i="0" u="none" strike="noStrike" kern="1200" cap="none" spc="0" normalizeH="0" baseline="0" noProof="0" dirty="0">
              <a:ln>
                <a:noFill/>
              </a:ln>
              <a:solidFill>
                <a:srgbClr val="003C71"/>
              </a:solidFill>
              <a:effectLst/>
              <a:uLnTx/>
              <a:uFillTx/>
              <a:latin typeface="Intel Clear"/>
              <a:ea typeface="Intel Clear"/>
              <a:cs typeface="Intel Clear"/>
            </a:endParaRPr>
          </a:p>
        </p:txBody>
      </p:sp>
      <p:sp>
        <p:nvSpPr>
          <p:cNvPr id="6" name="TextBox 5">
            <a:extLst>
              <a:ext uri="{FF2B5EF4-FFF2-40B4-BE49-F238E27FC236}">
                <a16:creationId xmlns:a16="http://schemas.microsoft.com/office/drawing/2014/main" id="{A27E82AE-13F4-4419-B403-176495741135}"/>
              </a:ext>
            </a:extLst>
          </p:cNvPr>
          <p:cNvSpPr txBox="1"/>
          <p:nvPr/>
        </p:nvSpPr>
        <p:spPr>
          <a:xfrm>
            <a:off x="455611" y="3688543"/>
            <a:ext cx="8227217" cy="858623"/>
          </a:xfrm>
          <a:prstGeom prst="rect">
            <a:avLst/>
          </a:prstGeom>
          <a:solidFill>
            <a:sysClr val="window" lastClr="FFFFFF"/>
          </a:solidFill>
          <a:ln w="25400" cap="flat" cmpd="sng" algn="ctr">
            <a:solidFill>
              <a:srgbClr val="009CDA"/>
            </a:solidFill>
            <a:prstDash val="solid"/>
          </a:ln>
          <a:effectLst/>
        </p:spPr>
        <p:txBody>
          <a:bodyPr vert="horz" wrap="square" lIns="0" tIns="0" rIns="0" bIns="0" rtlCol="0">
            <a:noAutofit/>
          </a:bodyP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latin typeface="Intel Clear"/>
                <a:ea typeface="+mn-ea"/>
                <a:cs typeface="+mn-cs"/>
              </a:rPr>
              <a:t>It is necessary to evaluation the benefit of Power capping and DRPP with a high accuracy tool.</a:t>
            </a:r>
          </a:p>
          <a:p>
            <a:pPr marL="0" marR="0" lvl="0" indent="0" defTabSz="3429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black"/>
                </a:solidFill>
                <a:effectLst/>
                <a:uLnTx/>
                <a:uFillTx/>
                <a:latin typeface="Intel Clear"/>
                <a:ea typeface="+mn-ea"/>
                <a:cs typeface="+mn-cs"/>
              </a:rPr>
              <a:t>The workload simulation tool has low variances:</a:t>
            </a:r>
          </a:p>
          <a:p>
            <a:pPr marL="214313" marR="0" lvl="0" indent="-214313" defTabSz="3429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0" cap="none" spc="0" normalizeH="0" baseline="0" noProof="0" dirty="0">
                <a:ln>
                  <a:noFill/>
                </a:ln>
                <a:solidFill>
                  <a:prstClr val="black"/>
                </a:solidFill>
                <a:effectLst/>
                <a:uLnTx/>
                <a:uFillTx/>
                <a:latin typeface="Intel Clear"/>
                <a:ea typeface="+mn-ea"/>
                <a:cs typeface="+mn-cs"/>
              </a:rPr>
              <a:t>Performance variance 0</a:t>
            </a:r>
            <a:r>
              <a:rPr kumimoji="0" lang="en-US" altLang="zh-CN" sz="1050" b="1" i="0" u="none" strike="noStrike" kern="0" cap="none" spc="0" normalizeH="0" baseline="0" noProof="0" dirty="0">
                <a:ln>
                  <a:noFill/>
                </a:ln>
                <a:solidFill>
                  <a:prstClr val="black"/>
                </a:solidFill>
                <a:effectLst/>
                <a:uLnTx/>
                <a:uFillTx/>
                <a:latin typeface="Intel Clear"/>
                <a:ea typeface="+mn-ea"/>
                <a:cs typeface="+mn-cs"/>
              </a:rPr>
              <a:t>.3%</a:t>
            </a:r>
          </a:p>
          <a:p>
            <a:pPr marL="214313" marR="0" lvl="0" indent="-214313" defTabSz="3429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1" i="0" u="none" strike="noStrike" kern="0" cap="none" spc="0" normalizeH="0" baseline="0" noProof="0" dirty="0">
                <a:ln>
                  <a:noFill/>
                </a:ln>
                <a:solidFill>
                  <a:prstClr val="black"/>
                </a:solidFill>
                <a:effectLst/>
                <a:uLnTx/>
                <a:uFillTx/>
                <a:latin typeface="Intel Clear"/>
                <a:ea typeface="+mn-ea"/>
                <a:cs typeface="+mn-cs"/>
              </a:rPr>
              <a:t>Power variance about 1% </a:t>
            </a:r>
          </a:p>
        </p:txBody>
      </p:sp>
      <p:graphicFrame>
        <p:nvGraphicFramePr>
          <p:cNvPr id="7" name="Table 6">
            <a:extLst>
              <a:ext uri="{FF2B5EF4-FFF2-40B4-BE49-F238E27FC236}">
                <a16:creationId xmlns:a16="http://schemas.microsoft.com/office/drawing/2014/main" id="{18138068-99C3-44BD-BA85-72362875D1ED}"/>
              </a:ext>
            </a:extLst>
          </p:cNvPr>
          <p:cNvGraphicFramePr>
            <a:graphicFrameLocks noGrp="1"/>
          </p:cNvGraphicFramePr>
          <p:nvPr/>
        </p:nvGraphicFramePr>
        <p:xfrm>
          <a:off x="5233750" y="1708235"/>
          <a:ext cx="4054998" cy="1176814"/>
        </p:xfrm>
        <a:graphic>
          <a:graphicData uri="http://schemas.openxmlformats.org/drawingml/2006/table">
            <a:tbl>
              <a:tblPr firstRow="1" bandRow="1"/>
              <a:tblGrid>
                <a:gridCol w="524410">
                  <a:extLst>
                    <a:ext uri="{9D8B030D-6E8A-4147-A177-3AD203B41FA5}">
                      <a16:colId xmlns:a16="http://schemas.microsoft.com/office/drawing/2014/main" val="20000"/>
                    </a:ext>
                  </a:extLst>
                </a:gridCol>
                <a:gridCol w="841880">
                  <a:extLst>
                    <a:ext uri="{9D8B030D-6E8A-4147-A177-3AD203B41FA5}">
                      <a16:colId xmlns:a16="http://schemas.microsoft.com/office/drawing/2014/main" val="20001"/>
                    </a:ext>
                  </a:extLst>
                </a:gridCol>
                <a:gridCol w="751216">
                  <a:extLst>
                    <a:ext uri="{9D8B030D-6E8A-4147-A177-3AD203B41FA5}">
                      <a16:colId xmlns:a16="http://schemas.microsoft.com/office/drawing/2014/main" val="20002"/>
                    </a:ext>
                  </a:extLst>
                </a:gridCol>
                <a:gridCol w="923701">
                  <a:extLst>
                    <a:ext uri="{9D8B030D-6E8A-4147-A177-3AD203B41FA5}">
                      <a16:colId xmlns:a16="http://schemas.microsoft.com/office/drawing/2014/main" val="20003"/>
                    </a:ext>
                  </a:extLst>
                </a:gridCol>
                <a:gridCol w="1013791">
                  <a:extLst>
                    <a:ext uri="{9D8B030D-6E8A-4147-A177-3AD203B41FA5}">
                      <a16:colId xmlns:a16="http://schemas.microsoft.com/office/drawing/2014/main" val="20004"/>
                    </a:ext>
                  </a:extLst>
                </a:gridCol>
              </a:tblGrid>
              <a:tr h="327184">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fontAlgn="ctr"/>
                      <a:r>
                        <a:rPr lang="en-US" sz="1100" b="1" i="0" u="none" strike="noStrike" dirty="0">
                          <a:solidFill>
                            <a:srgbClr val="FFFFFF"/>
                          </a:solidFill>
                          <a:effectLst/>
                          <a:latin typeface="Intel Clear" panose="020B0604020203020204" pitchFamily="34" charset="0"/>
                        </a:rPr>
                        <a:t>TestID</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7D108"/>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fontAlgn="ctr"/>
                      <a:r>
                        <a:rPr lang="en-US" sz="1100" b="1" i="0" u="none" strike="noStrike" dirty="0">
                          <a:solidFill>
                            <a:srgbClr val="FFFFFF"/>
                          </a:solidFill>
                          <a:effectLst/>
                          <a:latin typeface="Intel Clear" panose="020B0604020203020204" pitchFamily="34" charset="0"/>
                        </a:rPr>
                        <a:t>Performance</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7D108"/>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fontAlgn="ctr"/>
                      <a:r>
                        <a:rPr lang="en-US" sz="1100" b="1" i="0" u="none" strike="noStrike" dirty="0">
                          <a:solidFill>
                            <a:srgbClr val="FFFFFF"/>
                          </a:solidFill>
                          <a:effectLst/>
                          <a:latin typeface="Intel Clear" panose="020B0604020203020204" pitchFamily="34" charset="0"/>
                        </a:rPr>
                        <a:t>Power(w*s)</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7D108"/>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fontAlgn="ctr"/>
                      <a:r>
                        <a:rPr lang="en-US" sz="1100" b="1" i="0" u="none" strike="noStrike" dirty="0">
                          <a:solidFill>
                            <a:srgbClr val="FFFFFF"/>
                          </a:solidFill>
                          <a:effectLst/>
                          <a:latin typeface="Intel Clear" panose="020B0604020203020204" pitchFamily="34" charset="0"/>
                        </a:rPr>
                        <a:t>Performance variance</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7D108"/>
                    </a:solidFill>
                  </a:tcPr>
                </a:tc>
                <a:tc>
                  <a:txBody>
                    <a:bodyPr/>
                    <a:lstStyle>
                      <a:lvl1pPr marL="0" algn="l" defTabSz="457189" rtl="0" eaLnBrk="1" latinLnBrk="0" hangingPunct="1">
                        <a:defRPr sz="1800" b="1" kern="1200">
                          <a:solidFill>
                            <a:schemeClr val="lt1"/>
                          </a:solidFill>
                          <a:latin typeface="Intel Clear"/>
                        </a:defRPr>
                      </a:lvl1pPr>
                      <a:lvl2pPr marL="457189" algn="l" defTabSz="457189" rtl="0" eaLnBrk="1" latinLnBrk="0" hangingPunct="1">
                        <a:defRPr sz="1800" b="1" kern="1200">
                          <a:solidFill>
                            <a:schemeClr val="lt1"/>
                          </a:solidFill>
                          <a:latin typeface="Intel Clear"/>
                        </a:defRPr>
                      </a:lvl2pPr>
                      <a:lvl3pPr marL="914378" algn="l" defTabSz="457189" rtl="0" eaLnBrk="1" latinLnBrk="0" hangingPunct="1">
                        <a:defRPr sz="1800" b="1" kern="1200">
                          <a:solidFill>
                            <a:schemeClr val="lt1"/>
                          </a:solidFill>
                          <a:latin typeface="Intel Clear"/>
                        </a:defRPr>
                      </a:lvl3pPr>
                      <a:lvl4pPr marL="1371566" algn="l" defTabSz="457189" rtl="0" eaLnBrk="1" latinLnBrk="0" hangingPunct="1">
                        <a:defRPr sz="1800" b="1" kern="1200">
                          <a:solidFill>
                            <a:schemeClr val="lt1"/>
                          </a:solidFill>
                          <a:latin typeface="Intel Clear"/>
                        </a:defRPr>
                      </a:lvl4pPr>
                      <a:lvl5pPr marL="1828754" algn="l" defTabSz="457189" rtl="0" eaLnBrk="1" latinLnBrk="0" hangingPunct="1">
                        <a:defRPr sz="1800" b="1" kern="1200">
                          <a:solidFill>
                            <a:schemeClr val="lt1"/>
                          </a:solidFill>
                          <a:latin typeface="Intel Clear"/>
                        </a:defRPr>
                      </a:lvl5pPr>
                      <a:lvl6pPr marL="2285943" algn="l" defTabSz="457189" rtl="0" eaLnBrk="1" latinLnBrk="0" hangingPunct="1">
                        <a:defRPr sz="1800" b="1" kern="1200">
                          <a:solidFill>
                            <a:schemeClr val="lt1"/>
                          </a:solidFill>
                          <a:latin typeface="Intel Clear"/>
                        </a:defRPr>
                      </a:lvl6pPr>
                      <a:lvl7pPr marL="2743132" algn="l" defTabSz="457189" rtl="0" eaLnBrk="1" latinLnBrk="0" hangingPunct="1">
                        <a:defRPr sz="1800" b="1" kern="1200">
                          <a:solidFill>
                            <a:schemeClr val="lt1"/>
                          </a:solidFill>
                          <a:latin typeface="Intel Clear"/>
                        </a:defRPr>
                      </a:lvl7pPr>
                      <a:lvl8pPr marL="3200320" algn="l" defTabSz="457189" rtl="0" eaLnBrk="1" latinLnBrk="0" hangingPunct="1">
                        <a:defRPr sz="1800" b="1" kern="1200">
                          <a:solidFill>
                            <a:schemeClr val="lt1"/>
                          </a:solidFill>
                          <a:latin typeface="Intel Clear"/>
                        </a:defRPr>
                      </a:lvl8pPr>
                      <a:lvl9pPr marL="3657509" algn="l" defTabSz="457189" rtl="0" eaLnBrk="1" latinLnBrk="0" hangingPunct="1">
                        <a:defRPr sz="1800" b="1" kern="1200">
                          <a:solidFill>
                            <a:schemeClr val="lt1"/>
                          </a:solidFill>
                          <a:latin typeface="Intel Clear"/>
                        </a:defRPr>
                      </a:lvl9pPr>
                    </a:lstStyle>
                    <a:p>
                      <a:pPr algn="l" fontAlgn="ctr"/>
                      <a:r>
                        <a:rPr lang="en-US" sz="1100" b="1" i="0" u="none" strike="noStrike" dirty="0">
                          <a:solidFill>
                            <a:srgbClr val="FFFFFF"/>
                          </a:solidFill>
                          <a:effectLst/>
                          <a:latin typeface="Intel Clear" panose="020B0604020203020204" pitchFamily="34" charset="0"/>
                        </a:rPr>
                        <a:t>Power variance</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7D108"/>
                    </a:solidFill>
                  </a:tcPr>
                </a:tc>
                <a:extLst>
                  <a:ext uri="{0D108BD9-81ED-4DB2-BD59-A6C34878D82A}">
                    <a16:rowId xmlns:a16="http://schemas.microsoft.com/office/drawing/2014/main" val="10000"/>
                  </a:ext>
                </a:extLst>
              </a:tr>
              <a:tr h="278130">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Test1</a:t>
                      </a: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28393673</a:t>
                      </a: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228364</a:t>
                      </a: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Baseline</a:t>
                      </a: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Baseline</a:t>
                      </a:r>
                    </a:p>
                  </a:txBody>
                  <a:tcPr marL="7144" marR="7144" marT="7144"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extLst>
                  <a:ext uri="{0D108BD9-81ED-4DB2-BD59-A6C34878D82A}">
                    <a16:rowId xmlns:a16="http://schemas.microsoft.com/office/drawing/2014/main" val="10001"/>
                  </a:ext>
                </a:extLst>
              </a:tr>
              <a:tr h="278130">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Test2</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28399655</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228053</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0.34%</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2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1.21%</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20000"/>
                      </a:srgbClr>
                    </a:solidFill>
                  </a:tcPr>
                </a:tc>
                <a:extLst>
                  <a:ext uri="{0D108BD9-81ED-4DB2-BD59-A6C34878D82A}">
                    <a16:rowId xmlns:a16="http://schemas.microsoft.com/office/drawing/2014/main" val="10002"/>
                  </a:ext>
                </a:extLst>
              </a:tr>
              <a:tr h="278130">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Test3</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28396240</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227532</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0.30%</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tc>
                  <a:txBody>
                    <a:bodyPr/>
                    <a:lstStyle>
                      <a:lvl1pPr marL="0" algn="l" defTabSz="457189" rtl="0" eaLnBrk="1" latinLnBrk="0" hangingPunct="1">
                        <a:defRPr sz="1800" kern="1200">
                          <a:solidFill>
                            <a:schemeClr val="dk1"/>
                          </a:solidFill>
                          <a:latin typeface="Intel Clear"/>
                        </a:defRPr>
                      </a:lvl1pPr>
                      <a:lvl2pPr marL="457189" algn="l" defTabSz="457189" rtl="0" eaLnBrk="1" latinLnBrk="0" hangingPunct="1">
                        <a:defRPr sz="1800" kern="1200">
                          <a:solidFill>
                            <a:schemeClr val="dk1"/>
                          </a:solidFill>
                          <a:latin typeface="Intel Clear"/>
                        </a:defRPr>
                      </a:lvl2pPr>
                      <a:lvl3pPr marL="914378" algn="l" defTabSz="457189" rtl="0" eaLnBrk="1" latinLnBrk="0" hangingPunct="1">
                        <a:defRPr sz="1800" kern="1200">
                          <a:solidFill>
                            <a:schemeClr val="dk1"/>
                          </a:solidFill>
                          <a:latin typeface="Intel Clear"/>
                        </a:defRPr>
                      </a:lvl3pPr>
                      <a:lvl4pPr marL="1371566" algn="l" defTabSz="457189" rtl="0" eaLnBrk="1" latinLnBrk="0" hangingPunct="1">
                        <a:defRPr sz="1800" kern="1200">
                          <a:solidFill>
                            <a:schemeClr val="dk1"/>
                          </a:solidFill>
                          <a:latin typeface="Intel Clear"/>
                        </a:defRPr>
                      </a:lvl4pPr>
                      <a:lvl5pPr marL="1828754" algn="l" defTabSz="457189" rtl="0" eaLnBrk="1" latinLnBrk="0" hangingPunct="1">
                        <a:defRPr sz="1800" kern="1200">
                          <a:solidFill>
                            <a:schemeClr val="dk1"/>
                          </a:solidFill>
                          <a:latin typeface="Intel Clear"/>
                        </a:defRPr>
                      </a:lvl5pPr>
                      <a:lvl6pPr marL="2285943" algn="l" defTabSz="457189" rtl="0" eaLnBrk="1" latinLnBrk="0" hangingPunct="1">
                        <a:defRPr sz="1800" kern="1200">
                          <a:solidFill>
                            <a:schemeClr val="dk1"/>
                          </a:solidFill>
                          <a:latin typeface="Intel Clear"/>
                        </a:defRPr>
                      </a:lvl6pPr>
                      <a:lvl7pPr marL="2743132" algn="l" defTabSz="457189" rtl="0" eaLnBrk="1" latinLnBrk="0" hangingPunct="1">
                        <a:defRPr sz="1800" kern="1200">
                          <a:solidFill>
                            <a:schemeClr val="dk1"/>
                          </a:solidFill>
                          <a:latin typeface="Intel Clear"/>
                        </a:defRPr>
                      </a:lvl7pPr>
                      <a:lvl8pPr marL="3200320" algn="l" defTabSz="457189" rtl="0" eaLnBrk="1" latinLnBrk="0" hangingPunct="1">
                        <a:defRPr sz="1800" kern="1200">
                          <a:solidFill>
                            <a:schemeClr val="dk1"/>
                          </a:solidFill>
                          <a:latin typeface="Intel Clear"/>
                        </a:defRPr>
                      </a:lvl8pPr>
                      <a:lvl9pPr marL="3657509" algn="l" defTabSz="457189" rtl="0" eaLnBrk="1" latinLnBrk="0" hangingPunct="1">
                        <a:defRPr sz="1800" kern="1200">
                          <a:solidFill>
                            <a:schemeClr val="dk1"/>
                          </a:solidFill>
                          <a:latin typeface="Intel Clear"/>
                        </a:defRPr>
                      </a:lvl9pPr>
                    </a:lstStyle>
                    <a:p>
                      <a:pPr algn="ctr" fontAlgn="ctr"/>
                      <a:r>
                        <a:rPr lang="en-US" sz="1100" b="0" i="0" u="none" strike="noStrike" dirty="0">
                          <a:solidFill>
                            <a:srgbClr val="000000"/>
                          </a:solidFill>
                          <a:effectLst/>
                          <a:latin typeface="Intel Clear" panose="020B0604020203020204" pitchFamily="34" charset="0"/>
                        </a:rPr>
                        <a:t>0.08%</a:t>
                      </a:r>
                    </a:p>
                  </a:txBody>
                  <a:tcPr marL="7144" marR="7144" marT="714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D108">
                        <a:tint val="40000"/>
                      </a:srgbClr>
                    </a:solidFill>
                  </a:tcPr>
                </a:tc>
                <a:extLst>
                  <a:ext uri="{0D108BD9-81ED-4DB2-BD59-A6C34878D82A}">
                    <a16:rowId xmlns:a16="http://schemas.microsoft.com/office/drawing/2014/main" val="10003"/>
                  </a:ext>
                </a:extLst>
              </a:tr>
            </a:tbl>
          </a:graphicData>
        </a:graphic>
      </p:graphicFrame>
      <p:pic>
        <p:nvPicPr>
          <p:cNvPr id="8" name="Picture 4" descr="image002">
            <a:extLst>
              <a:ext uri="{FF2B5EF4-FFF2-40B4-BE49-F238E27FC236}">
                <a16:creationId xmlns:a16="http://schemas.microsoft.com/office/drawing/2014/main" id="{90ADFAFD-6164-4452-AF26-C90887EC1671}"/>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10327" y="711725"/>
            <a:ext cx="5060245" cy="286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05C897C0-F6A9-4727-A27C-40A4BF9F2CBA}"/>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273703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32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b="1" dirty="0"/>
              <a:t>Power management SPECIAL Case</a:t>
            </a:r>
            <a:br>
              <a:rPr lang="en-US" b="1" i="1" dirty="0"/>
            </a:br>
            <a:endParaRPr lang="en-US" dirty="0"/>
          </a:p>
        </p:txBody>
      </p:sp>
      <p:sp>
        <p:nvSpPr>
          <p:cNvPr id="5" name="Text Placeholder 4"/>
          <p:cNvSpPr>
            <a:spLocks noGrp="1"/>
          </p:cNvSpPr>
          <p:nvPr>
            <p:ph type="body" idx="1"/>
          </p:nvPr>
        </p:nvSpPr>
        <p:spPr/>
        <p:txBody>
          <a:bodyPr/>
          <a:lstStyle/>
          <a:p>
            <a:endParaRPr lang="en-US" dirty="0"/>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solidFill>
                  <a:prstClr val="white"/>
                </a:solidFill>
              </a:rPr>
              <a:pPr/>
              <a:t>22</a:t>
            </a:fld>
            <a:endParaRPr lang="en-US" dirty="0">
              <a:solidFill>
                <a:prstClr val="white"/>
              </a:solidFill>
            </a:endParaRPr>
          </a:p>
        </p:txBody>
      </p:sp>
      <p:sp>
        <p:nvSpPr>
          <p:cNvPr id="6" name="Rectangle 5">
            <a:extLst>
              <a:ext uri="{FF2B5EF4-FFF2-40B4-BE49-F238E27FC236}">
                <a16:creationId xmlns:a16="http://schemas.microsoft.com/office/drawing/2014/main" id="{35F13272-ECE6-4396-AD44-883E6812CAEF}"/>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61434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23</a:t>
            </a:fld>
            <a:endParaRPr lang="en-US" dirty="0">
              <a:solidFill>
                <a:prstClr val="white"/>
              </a:solidFill>
            </a:endParaRPr>
          </a:p>
        </p:txBody>
      </p:sp>
      <p:sp>
        <p:nvSpPr>
          <p:cNvPr id="3" name="Title 2"/>
          <p:cNvSpPr>
            <a:spLocks noGrp="1"/>
          </p:cNvSpPr>
          <p:nvPr>
            <p:ph type="title"/>
          </p:nvPr>
        </p:nvSpPr>
        <p:spPr/>
        <p:txBody>
          <a:bodyPr/>
          <a:lstStyle/>
          <a:p>
            <a:r>
              <a:rPr lang="en-US" altLang="zh-CN" dirty="0"/>
              <a:t>For node lose control</a:t>
            </a:r>
            <a:endParaRPr lang="en-US" dirty="0"/>
          </a:p>
        </p:txBody>
      </p:sp>
      <p:sp>
        <p:nvSpPr>
          <p:cNvPr id="4" name="Content Placeholder 3"/>
          <p:cNvSpPr>
            <a:spLocks noGrp="1"/>
          </p:cNvSpPr>
          <p:nvPr>
            <p:ph sz="quarter" idx="13"/>
          </p:nvPr>
        </p:nvSpPr>
        <p:spPr/>
        <p:txBody>
          <a:bodyPr/>
          <a:lstStyle/>
          <a:p>
            <a:r>
              <a:rPr lang="en-US" dirty="0"/>
              <a:t>1.	If the node support power-capping and under our power management system:</a:t>
            </a:r>
          </a:p>
          <a:p>
            <a:r>
              <a:rPr lang="en-US" dirty="0"/>
              <a:t>	Give the node a power budget </a:t>
            </a:r>
            <a:r>
              <a:rPr lang="en-US" altLang="zh-CN" dirty="0"/>
              <a:t>t</a:t>
            </a:r>
            <a:r>
              <a:rPr lang="en-US" dirty="0"/>
              <a:t>he system </a:t>
            </a:r>
            <a:r>
              <a:rPr lang="en-US" dirty="0">
                <a:solidFill>
                  <a:schemeClr val="accent5"/>
                </a:solidFill>
              </a:rPr>
              <a:t>allocate to it last-time </a:t>
            </a:r>
            <a:r>
              <a:rPr lang="en-US" dirty="0"/>
              <a:t>and the node will maintain this budget until its reconnection.</a:t>
            </a:r>
          </a:p>
          <a:p>
            <a:pPr marL="342900" indent="-342900">
              <a:buAutoNum type="arabicPeriod"/>
            </a:pPr>
            <a:endParaRPr lang="en-US" dirty="0"/>
          </a:p>
          <a:p>
            <a:r>
              <a:rPr lang="en-US" dirty="0"/>
              <a:t>2.	If the node not support power-capping and cannot controlled by our power management system:</a:t>
            </a:r>
          </a:p>
          <a:p>
            <a:pPr lvl="1" indent="0">
              <a:buNone/>
            </a:pPr>
            <a:r>
              <a:rPr lang="en-US" dirty="0"/>
              <a:t>	</a:t>
            </a:r>
            <a:r>
              <a:rPr lang="en-US" dirty="0">
                <a:solidFill>
                  <a:srgbClr val="0071C5"/>
                </a:solidFill>
              </a:rPr>
              <a:t>Give the node a power budget of its </a:t>
            </a:r>
            <a:r>
              <a:rPr lang="en-US" dirty="0">
                <a:solidFill>
                  <a:schemeClr val="accent5"/>
                </a:solidFill>
              </a:rPr>
              <a:t>TDP</a:t>
            </a:r>
            <a:r>
              <a:rPr lang="en-US" dirty="0">
                <a:solidFill>
                  <a:srgbClr val="0071C5"/>
                </a:solidFill>
              </a:rPr>
              <a:t>.</a:t>
            </a:r>
          </a:p>
        </p:txBody>
      </p:sp>
      <p:sp>
        <p:nvSpPr>
          <p:cNvPr id="5" name="Rectangle 4">
            <a:extLst>
              <a:ext uri="{FF2B5EF4-FFF2-40B4-BE49-F238E27FC236}">
                <a16:creationId xmlns:a16="http://schemas.microsoft.com/office/drawing/2014/main" id="{39153140-7F39-408B-8F28-029AB8558B5D}"/>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110963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24</a:t>
            </a:fld>
            <a:endParaRPr lang="en-US" dirty="0">
              <a:solidFill>
                <a:prstClr val="white"/>
              </a:solidFill>
            </a:endParaRPr>
          </a:p>
        </p:txBody>
      </p:sp>
      <p:sp>
        <p:nvSpPr>
          <p:cNvPr id="3" name="Title 2"/>
          <p:cNvSpPr>
            <a:spLocks noGrp="1"/>
          </p:cNvSpPr>
          <p:nvPr>
            <p:ph type="title"/>
          </p:nvPr>
        </p:nvSpPr>
        <p:spPr/>
        <p:txBody>
          <a:bodyPr/>
          <a:lstStyle/>
          <a:p>
            <a:endParaRPr lang="en-US" dirty="0"/>
          </a:p>
        </p:txBody>
      </p:sp>
      <p:sp>
        <p:nvSpPr>
          <p:cNvPr id="4" name="Content Placeholder 3"/>
          <p:cNvSpPr>
            <a:spLocks noGrp="1"/>
          </p:cNvSpPr>
          <p:nvPr>
            <p:ph sz="quarter" idx="13"/>
          </p:nvPr>
        </p:nvSpPr>
        <p:spPr/>
        <p:txBody>
          <a:bodyPr/>
          <a:lstStyle/>
          <a:p>
            <a:r>
              <a:rPr lang="en-US" dirty="0"/>
              <a:t>Performance Impact:</a:t>
            </a:r>
          </a:p>
          <a:p>
            <a:r>
              <a:rPr lang="en-US" dirty="0"/>
              <a:t>	A small reduction</a:t>
            </a:r>
            <a:br>
              <a:rPr lang="en-US" dirty="0"/>
            </a:br>
            <a:r>
              <a:rPr lang="en-US" dirty="0"/>
              <a:t>in power achieved through existing power capping methods can</a:t>
            </a:r>
            <a:br>
              <a:rPr lang="en-US" dirty="0"/>
            </a:br>
            <a:r>
              <a:rPr lang="en-US" dirty="0"/>
              <a:t>cause the application latency to increase uncontrollably and may</a:t>
            </a:r>
            <a:br>
              <a:rPr lang="en-US" dirty="0"/>
            </a:br>
            <a:r>
              <a:rPr lang="en-US" dirty="0"/>
              <a:t>even reduce throughput to zero.  (risk evaluation)</a:t>
            </a:r>
          </a:p>
          <a:p>
            <a:r>
              <a:rPr lang="en-US" dirty="0"/>
              <a:t>Additionally, even the observed peak is only reached rarely. To</a:t>
            </a:r>
            <a:br>
              <a:rPr lang="en-US" dirty="0"/>
            </a:br>
            <a:r>
              <a:rPr lang="en-US" dirty="0"/>
              <a:t>avoid provisioning for capacity that will be left unused most of the</a:t>
            </a:r>
            <a:br>
              <a:rPr lang="en-US" dirty="0"/>
            </a:br>
            <a:r>
              <a:rPr lang="en-US" dirty="0"/>
              <a:t>time, data centers may provision for the 99th percentile of the peak</a:t>
            </a:r>
            <a:br>
              <a:rPr lang="en-US" dirty="0"/>
            </a:br>
            <a:r>
              <a:rPr lang="en-US" dirty="0"/>
              <a:t>power. Capping would be required for 1% of the time, which may be</a:t>
            </a:r>
            <a:br>
              <a:rPr lang="en-US" dirty="0"/>
            </a:br>
            <a:r>
              <a:rPr lang="en-US" dirty="0"/>
              <a:t>an acceptable hit on performance in relation to cost savings. </a:t>
            </a:r>
            <a:br>
              <a:rPr lang="en-US" dirty="0"/>
            </a:br>
            <a:br>
              <a:rPr lang="en-US" dirty="0"/>
            </a:br>
            <a:endParaRPr lang="en-US" dirty="0"/>
          </a:p>
        </p:txBody>
      </p:sp>
      <p:sp>
        <p:nvSpPr>
          <p:cNvPr id="5" name="Rectangle 4">
            <a:extLst>
              <a:ext uri="{FF2B5EF4-FFF2-40B4-BE49-F238E27FC236}">
                <a16:creationId xmlns:a16="http://schemas.microsoft.com/office/drawing/2014/main" id="{8D4E71DC-25F0-4038-BA17-D4C0A40D335E}"/>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410424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3</a:t>
            </a:fld>
            <a:endParaRPr lang="en-US" dirty="0">
              <a:solidFill>
                <a:prstClr val="white"/>
              </a:solidFill>
            </a:endParaRPr>
          </a:p>
        </p:txBody>
      </p:sp>
      <p:sp>
        <p:nvSpPr>
          <p:cNvPr id="14" name="Content Placeholder 13"/>
          <p:cNvSpPr>
            <a:spLocks noGrp="1"/>
          </p:cNvSpPr>
          <p:nvPr>
            <p:ph sz="half" idx="13"/>
          </p:nvPr>
        </p:nvSpPr>
        <p:spPr/>
        <p:txBody>
          <a:bodyPr/>
          <a:lstStyle/>
          <a:p>
            <a:r>
              <a:rPr lang="en-US" sz="1400" dirty="0"/>
              <a:t>We design a power management hierarchy based on the power delivery hierarchy in a typical</a:t>
            </a:r>
            <a:br>
              <a:rPr lang="en-US" sz="1400" dirty="0"/>
            </a:br>
            <a:r>
              <a:rPr lang="en-US" sz="1400" dirty="0"/>
              <a:t>modern data center. In this management hierarchy, there are 2 types of agent, node and group. A node</a:t>
            </a:r>
            <a:br>
              <a:rPr lang="en-US" sz="1400" dirty="0"/>
            </a:br>
            <a:r>
              <a:rPr lang="en-US" sz="1400" dirty="0"/>
              <a:t>represents a minimal unit (mostly a physical machine) that can be controlled and monitored by its</a:t>
            </a:r>
            <a:br>
              <a:rPr lang="en-US" sz="1400" dirty="0"/>
            </a:br>
            <a:r>
              <a:rPr lang="en-US" sz="1400" dirty="0"/>
              <a:t>parent group, and a group can control its children nodes and its sub-groups using our power</a:t>
            </a:r>
            <a:br>
              <a:rPr lang="en-US" sz="1400" dirty="0"/>
            </a:br>
            <a:r>
              <a:rPr lang="en-US" sz="1400" dirty="0"/>
              <a:t>management algorithm.</a:t>
            </a:r>
            <a:br>
              <a:rPr lang="en-US" sz="1400" dirty="0"/>
            </a:br>
            <a:r>
              <a:rPr lang="en-US" sz="1400" dirty="0"/>
              <a:t>Figure 1 shows a power management hierarchy tree of a typical data center. </a:t>
            </a:r>
            <a:br>
              <a:rPr lang="en-US" sz="1400" dirty="0"/>
            </a:br>
            <a:endParaRPr lang="en-US" sz="1400" dirty="0"/>
          </a:p>
        </p:txBody>
      </p:sp>
      <p:sp>
        <p:nvSpPr>
          <p:cNvPr id="3" name="Title 2"/>
          <p:cNvSpPr>
            <a:spLocks noGrp="1"/>
          </p:cNvSpPr>
          <p:nvPr>
            <p:ph type="title"/>
          </p:nvPr>
        </p:nvSpPr>
        <p:spPr/>
        <p:txBody>
          <a:bodyPr/>
          <a:lstStyle/>
          <a:p>
            <a:pPr lvl="0"/>
            <a:r>
              <a:rPr lang="en-US" b="1" dirty="0"/>
              <a:t>Power management hierarchy</a:t>
            </a:r>
            <a:br>
              <a:rPr lang="en-US" b="1" i="1" dirty="0"/>
            </a:br>
            <a:endParaRPr lang="en-US" dirty="0"/>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Content Placeholder 14"/>
          <p:cNvGraphicFramePr>
            <a:graphicFrameLocks noGrp="1" noChangeAspect="1"/>
          </p:cNvGraphicFramePr>
          <p:nvPr>
            <p:ph sz="half" idx="1"/>
          </p:nvPr>
        </p:nvGraphicFramePr>
        <p:xfrm>
          <a:off x="455613" y="1497013"/>
          <a:ext cx="4006850" cy="2838450"/>
        </p:xfrm>
        <a:graphic>
          <a:graphicData uri="http://schemas.openxmlformats.org/presentationml/2006/ole">
            <mc:AlternateContent xmlns:mc="http://schemas.openxmlformats.org/markup-compatibility/2006">
              <mc:Choice xmlns:v="urn:schemas-microsoft-com:vml" Requires="v">
                <p:oleObj spid="_x0000_s1026" name="Visio" r:id="rId3" imgW="7208653" imgH="5105517" progId="Visio.Drawing.15">
                  <p:embed/>
                </p:oleObj>
              </mc:Choice>
              <mc:Fallback>
                <p:oleObj name="Visio" r:id="rId3" imgW="7208653" imgH="5105517" progId="Visio.Drawing.15">
                  <p:embed/>
                  <p:pic>
                    <p:nvPicPr>
                      <p:cNvPr id="15" name="Content Placeholder 14"/>
                      <p:cNvPicPr>
                        <a:picLocks noChangeAspect="1" noChangeArrowheads="1"/>
                      </p:cNvPicPr>
                      <p:nvPr/>
                    </p:nvPicPr>
                    <p:blipFill>
                      <a:blip r:embed="rId4"/>
                      <a:srcRect/>
                      <a:stretch>
                        <a:fillRect/>
                      </a:stretch>
                    </p:blipFill>
                    <p:spPr bwMode="auto">
                      <a:xfrm>
                        <a:off x="455613" y="1497013"/>
                        <a:ext cx="4006850" cy="2838450"/>
                      </a:xfrm>
                      <a:prstGeom prst="rect">
                        <a:avLst/>
                      </a:prstGeom>
                      <a:noFill/>
                    </p:spPr>
                  </p:pic>
                </p:oleObj>
              </mc:Fallback>
            </mc:AlternateContent>
          </a:graphicData>
        </a:graphic>
      </p:graphicFrame>
      <p:sp>
        <p:nvSpPr>
          <p:cNvPr id="7" name="Rectangle 6">
            <a:extLst>
              <a:ext uri="{FF2B5EF4-FFF2-40B4-BE49-F238E27FC236}">
                <a16:creationId xmlns:a16="http://schemas.microsoft.com/office/drawing/2014/main" id="{F12A6ED5-D83F-453D-B8FA-4A172F133835}"/>
              </a:ext>
            </a:extLst>
          </p:cNvPr>
          <p:cNvSpPr/>
          <p:nvPr/>
        </p:nvSpPr>
        <p:spPr>
          <a:xfrm rot="20047788">
            <a:off x="1049893" y="2335771"/>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336219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a:extLst>
              <a:ext uri="{FF2B5EF4-FFF2-40B4-BE49-F238E27FC236}">
                <a16:creationId xmlns:a16="http://schemas.microsoft.com/office/drawing/2014/main" id="{6BEB34B7-667A-4233-A73C-78EC279A57B9}"/>
              </a:ext>
            </a:extLst>
          </p:cNvPr>
          <p:cNvSpPr txBox="1">
            <a:spLocks/>
          </p:cNvSpPr>
          <p:nvPr/>
        </p:nvSpPr>
        <p:spPr>
          <a:xfrm>
            <a:off x="259619" y="322602"/>
            <a:ext cx="8828604" cy="428134"/>
          </a:xfrm>
          <a:prstGeom prst="rect">
            <a:avLst/>
          </a:prstGeom>
        </p:spPr>
        <p:txBody>
          <a:bodyPr vert="horz" lIns="0" tIns="0" rIns="0" bIns="0" rtlCol="0" anchor="t" anchorCtr="0">
            <a:normAutofit/>
          </a:bodyPr>
          <a:lstStyle>
            <a:lvl1pPr algn="l" defTabSz="457189" rtl="0" eaLnBrk="1" latinLnBrk="0" hangingPunct="1">
              <a:lnSpc>
                <a:spcPct val="100000"/>
              </a:lnSpc>
              <a:spcBef>
                <a:spcPct val="0"/>
              </a:spcBef>
              <a:buNone/>
              <a:defRPr sz="2700" b="0" i="0" kern="1200" spc="0" baseline="0">
                <a:solidFill>
                  <a:srgbClr val="003C71"/>
                </a:solidFill>
                <a:latin typeface="Intel Clear" panose="020B0604020203020204" pitchFamily="34" charset="0"/>
                <a:ea typeface="Intel Clear"/>
                <a:cs typeface="Intel Clear"/>
              </a:defRPr>
            </a:lvl1pPr>
          </a:lstStyle>
          <a:p>
            <a:pPr marL="0" marR="0" lvl="0" indent="0" algn="l" defTabSz="457189" rtl="0" eaLnBrk="1" fontAlgn="auto" latinLnBrk="0" hangingPunct="1">
              <a:lnSpc>
                <a:spcPct val="100000"/>
              </a:lnSpc>
              <a:spcBef>
                <a:spcPct val="0"/>
              </a:spcBef>
              <a:spcAft>
                <a:spcPts val="0"/>
              </a:spcAft>
              <a:buClrTx/>
              <a:buSzTx/>
              <a:buFontTx/>
              <a:buNone/>
              <a:tabLst/>
              <a:defRPr/>
            </a:pPr>
            <a:r>
              <a:rPr kumimoji="0" lang="en-US" sz="2700" b="0" i="0" u="none" strike="noStrike" kern="1200" cap="none" spc="0" normalizeH="0" baseline="0" noProof="0">
                <a:ln>
                  <a:noFill/>
                </a:ln>
                <a:solidFill>
                  <a:srgbClr val="003C71"/>
                </a:solidFill>
                <a:effectLst/>
                <a:uLnTx/>
                <a:uFillTx/>
                <a:latin typeface="Intel Clear" panose="020B0604020203020204" pitchFamily="34" charset="0"/>
                <a:ea typeface="Intel Clear"/>
                <a:cs typeface="Intel Clear"/>
              </a:rPr>
              <a:t>Intel Group Power Control (GPC) Reference Solution</a:t>
            </a:r>
            <a:endParaRPr kumimoji="0" lang="en-US" sz="2700" b="0" i="0" u="none" strike="noStrike" kern="1200" cap="none" spc="0" normalizeH="0" baseline="0" noProof="0" dirty="0">
              <a:ln>
                <a:noFill/>
              </a:ln>
              <a:solidFill>
                <a:srgbClr val="003C71"/>
              </a:solidFill>
              <a:effectLst/>
              <a:uLnTx/>
              <a:uFillTx/>
              <a:latin typeface="Intel Clear" panose="020B0604020203020204" pitchFamily="34" charset="0"/>
              <a:ea typeface="Intel Clear"/>
              <a:cs typeface="Intel Clear"/>
            </a:endParaRPr>
          </a:p>
        </p:txBody>
      </p:sp>
      <p:sp>
        <p:nvSpPr>
          <p:cNvPr id="105" name="Snip Diagonal Corner Rectangle 9">
            <a:extLst>
              <a:ext uri="{FF2B5EF4-FFF2-40B4-BE49-F238E27FC236}">
                <a16:creationId xmlns:a16="http://schemas.microsoft.com/office/drawing/2014/main" id="{91F514D9-42AD-429B-BE44-3201179088FA}"/>
              </a:ext>
            </a:extLst>
          </p:cNvPr>
          <p:cNvSpPr/>
          <p:nvPr/>
        </p:nvSpPr>
        <p:spPr>
          <a:xfrm>
            <a:off x="4815340" y="3897880"/>
            <a:ext cx="1967594" cy="547007"/>
          </a:xfrm>
          <a:prstGeom prst="snip2DiagRect">
            <a:avLst/>
          </a:prstGeom>
          <a:solidFill>
            <a:srgbClr val="FFC000"/>
          </a:solidFill>
          <a:ln w="25400" cap="flat" cmpd="sng" algn="ctr">
            <a:solidFill>
              <a:srgbClr val="003C71">
                <a:lumMod val="40000"/>
                <a:lumOff val="60000"/>
              </a:srgbClr>
            </a:solidFill>
            <a:prstDash val="solid"/>
          </a:ln>
          <a:effectLst/>
        </p:spPr>
        <p:txBody>
          <a:bodyPr rtlCol="0" anchor="ct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Control knobs:</a:t>
            </a:r>
          </a:p>
          <a:p>
            <a:pPr marL="0" marR="0" lvl="0" indent="0"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RAPL, NM, Legacy P, HWP, CCx</a:t>
            </a:r>
          </a:p>
        </p:txBody>
      </p:sp>
      <p:sp>
        <p:nvSpPr>
          <p:cNvPr id="106" name="Snip Diagonal Corner Rectangle 10">
            <a:extLst>
              <a:ext uri="{FF2B5EF4-FFF2-40B4-BE49-F238E27FC236}">
                <a16:creationId xmlns:a16="http://schemas.microsoft.com/office/drawing/2014/main" id="{42B4BD18-410B-46E0-BDCD-4E08CAFA95AF}"/>
              </a:ext>
            </a:extLst>
          </p:cNvPr>
          <p:cNvSpPr/>
          <p:nvPr/>
        </p:nvSpPr>
        <p:spPr>
          <a:xfrm>
            <a:off x="4801831" y="2251445"/>
            <a:ext cx="1967594" cy="658687"/>
          </a:xfrm>
          <a:prstGeom prst="snip2DiagRect">
            <a:avLst/>
          </a:prstGeom>
          <a:solidFill>
            <a:srgbClr val="FFC000"/>
          </a:solidFill>
          <a:ln w="25400" cap="flat" cmpd="sng" algn="ctr">
            <a:solidFill>
              <a:srgbClr val="003C71">
                <a:lumMod val="40000"/>
                <a:lumOff val="60000"/>
              </a:srgbClr>
            </a:solidFill>
            <a:prstDash val="solid"/>
          </a:ln>
          <a:effectLst/>
        </p:spPr>
        <p:txBody>
          <a:bodyPr rtlCol="0" anchor="ct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GPC Control algorithms: Power capping, cluster P-states management, dynamic CCx mgmt. </a:t>
            </a:r>
          </a:p>
        </p:txBody>
      </p:sp>
      <p:sp>
        <p:nvSpPr>
          <p:cNvPr id="107" name="Snip Diagonal Corner Rectangle 11">
            <a:extLst>
              <a:ext uri="{FF2B5EF4-FFF2-40B4-BE49-F238E27FC236}">
                <a16:creationId xmlns:a16="http://schemas.microsoft.com/office/drawing/2014/main" id="{9F94DF24-33E2-4AF5-8F84-55192FB8AA3F}"/>
              </a:ext>
            </a:extLst>
          </p:cNvPr>
          <p:cNvSpPr/>
          <p:nvPr/>
        </p:nvSpPr>
        <p:spPr>
          <a:xfrm>
            <a:off x="4801831" y="3188155"/>
            <a:ext cx="1967594" cy="547007"/>
          </a:xfrm>
          <a:prstGeom prst="snip2DiagRect">
            <a:avLst/>
          </a:prstGeom>
          <a:solidFill>
            <a:srgbClr val="FFC000"/>
          </a:solidFill>
          <a:ln w="25400" cap="flat" cmpd="sng" algn="ctr">
            <a:solidFill>
              <a:srgbClr val="003C71">
                <a:lumMod val="40000"/>
                <a:lumOff val="60000"/>
              </a:srgbClr>
            </a:solidFill>
            <a:prstDash val="solid"/>
          </a:ln>
          <a:effectLst/>
        </p:spPr>
        <p:txBody>
          <a:bodyPr rtlCol="0" anchor="ct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Telemetry:</a:t>
            </a:r>
          </a:p>
          <a:p>
            <a:pPr marL="0" marR="0" lvl="0" indent="0"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System power, Resource utilization, temperature</a:t>
            </a:r>
          </a:p>
        </p:txBody>
      </p:sp>
      <p:grpSp>
        <p:nvGrpSpPr>
          <p:cNvPr id="108" name="Group 107">
            <a:extLst>
              <a:ext uri="{FF2B5EF4-FFF2-40B4-BE49-F238E27FC236}">
                <a16:creationId xmlns:a16="http://schemas.microsoft.com/office/drawing/2014/main" id="{E02297FC-3DAD-4E03-8120-6341579211B9}"/>
              </a:ext>
            </a:extLst>
          </p:cNvPr>
          <p:cNvGrpSpPr/>
          <p:nvPr/>
        </p:nvGrpSpPr>
        <p:grpSpPr>
          <a:xfrm>
            <a:off x="422956" y="3243262"/>
            <a:ext cx="3618366" cy="1189040"/>
            <a:chOff x="596598" y="4650920"/>
            <a:chExt cx="4824488" cy="1585386"/>
          </a:xfrm>
          <a:solidFill>
            <a:sysClr val="window" lastClr="FFFFFF"/>
          </a:solidFill>
        </p:grpSpPr>
        <p:grpSp>
          <p:nvGrpSpPr>
            <p:cNvPr id="109" name="Group 108">
              <a:extLst>
                <a:ext uri="{FF2B5EF4-FFF2-40B4-BE49-F238E27FC236}">
                  <a16:creationId xmlns:a16="http://schemas.microsoft.com/office/drawing/2014/main" id="{ACEB3A5D-85A8-4B20-987B-372F5A81763A}"/>
                </a:ext>
              </a:extLst>
            </p:cNvPr>
            <p:cNvGrpSpPr/>
            <p:nvPr/>
          </p:nvGrpSpPr>
          <p:grpSpPr>
            <a:xfrm>
              <a:off x="596598" y="4650920"/>
              <a:ext cx="4824488" cy="1585386"/>
              <a:chOff x="1023256" y="4550229"/>
              <a:chExt cx="4593773" cy="1585386"/>
            </a:xfrm>
            <a:grpFill/>
          </p:grpSpPr>
          <p:sp>
            <p:nvSpPr>
              <p:cNvPr id="113" name="Rectangle 112">
                <a:extLst>
                  <a:ext uri="{FF2B5EF4-FFF2-40B4-BE49-F238E27FC236}">
                    <a16:creationId xmlns:a16="http://schemas.microsoft.com/office/drawing/2014/main" id="{943B709B-2D31-499B-A426-D5CA1E0EE57C}"/>
                  </a:ext>
                </a:extLst>
              </p:cNvPr>
              <p:cNvSpPr/>
              <p:nvPr/>
            </p:nvSpPr>
            <p:spPr>
              <a:xfrm>
                <a:off x="1023256" y="4550229"/>
                <a:ext cx="4593773" cy="1585386"/>
              </a:xfrm>
              <a:prstGeom prst="rect">
                <a:avLst/>
              </a:prstGeom>
              <a:grp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Intel Clear"/>
                  <a:ea typeface="+mn-ea"/>
                  <a:cs typeface="+mn-cs"/>
                </a:endParaRPr>
              </a:p>
            </p:txBody>
          </p:sp>
          <p:sp>
            <p:nvSpPr>
              <p:cNvPr id="114" name="Rounded Rectangle 35">
                <a:extLst>
                  <a:ext uri="{FF2B5EF4-FFF2-40B4-BE49-F238E27FC236}">
                    <a16:creationId xmlns:a16="http://schemas.microsoft.com/office/drawing/2014/main" id="{4EFF8857-582F-4BDE-82E6-B991A078C50A}"/>
                  </a:ext>
                </a:extLst>
              </p:cNvPr>
              <p:cNvSpPr/>
              <p:nvPr/>
            </p:nvSpPr>
            <p:spPr>
              <a:xfrm>
                <a:off x="1295398" y="5676902"/>
                <a:ext cx="4155788" cy="370114"/>
              </a:xfrm>
              <a:prstGeom prst="roundRect">
                <a:avLst/>
              </a:prstGeom>
              <a:grpFill/>
              <a:ln w="25400" cap="flat" cmpd="sng" algn="ctr">
                <a:solidFill>
                  <a:srgbClr val="0071C5"/>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Hardware</a:t>
                </a:r>
              </a:p>
            </p:txBody>
          </p:sp>
          <p:sp>
            <p:nvSpPr>
              <p:cNvPr id="115" name="Rounded Rectangle 36">
                <a:extLst>
                  <a:ext uri="{FF2B5EF4-FFF2-40B4-BE49-F238E27FC236}">
                    <a16:creationId xmlns:a16="http://schemas.microsoft.com/office/drawing/2014/main" id="{D1814E96-756A-4C9E-8EA5-3B6D93FAFA77}"/>
                  </a:ext>
                </a:extLst>
              </p:cNvPr>
              <p:cNvSpPr/>
              <p:nvPr/>
            </p:nvSpPr>
            <p:spPr>
              <a:xfrm>
                <a:off x="1295397" y="5257802"/>
                <a:ext cx="3538987" cy="330501"/>
              </a:xfrm>
              <a:prstGeom prst="roundRect">
                <a:avLst/>
              </a:prstGeom>
              <a:grpFill/>
              <a:ln w="25400" cap="flat" cmpd="sng" algn="ctr">
                <a:solidFill>
                  <a:srgbClr val="0071C5"/>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Operation System</a:t>
                </a:r>
              </a:p>
            </p:txBody>
          </p:sp>
        </p:grpSp>
        <p:sp>
          <p:nvSpPr>
            <p:cNvPr id="110" name="TextBox 109">
              <a:extLst>
                <a:ext uri="{FF2B5EF4-FFF2-40B4-BE49-F238E27FC236}">
                  <a16:creationId xmlns:a16="http://schemas.microsoft.com/office/drawing/2014/main" id="{70AC32C9-3ECA-46BF-AA14-9B7583FB19A6}"/>
                </a:ext>
              </a:extLst>
            </p:cNvPr>
            <p:cNvSpPr txBox="1"/>
            <p:nvPr/>
          </p:nvSpPr>
          <p:spPr>
            <a:xfrm>
              <a:off x="751113" y="4746171"/>
              <a:ext cx="1545771" cy="269421"/>
            </a:xfrm>
            <a:prstGeom prst="rect">
              <a:avLst/>
            </a:prstGeom>
            <a:grpFill/>
            <a:ln w="25400" cap="flat" cmpd="sng" algn="ctr">
              <a:noFill/>
              <a:prstDash val="solid"/>
            </a:ln>
            <a:effectLst/>
          </p:spPr>
          <p:txBody>
            <a:bodyPr vert="horz" wrap="none" lIns="0" tIns="0" rIns="0" bIns="0" rtlCol="0">
              <a:noAutofit/>
            </a:bodyP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Worker node</a:t>
              </a:r>
            </a:p>
          </p:txBody>
        </p:sp>
        <p:sp>
          <p:nvSpPr>
            <p:cNvPr id="111" name="Rounded Rectangle 32">
              <a:extLst>
                <a:ext uri="{FF2B5EF4-FFF2-40B4-BE49-F238E27FC236}">
                  <a16:creationId xmlns:a16="http://schemas.microsoft.com/office/drawing/2014/main" id="{D260E72F-AC01-4095-9BE9-0829E5B39098}"/>
                </a:ext>
              </a:extLst>
            </p:cNvPr>
            <p:cNvSpPr/>
            <p:nvPr/>
          </p:nvSpPr>
          <p:spPr>
            <a:xfrm>
              <a:off x="2164027" y="4792435"/>
              <a:ext cx="2435107" cy="495301"/>
            </a:xfrm>
            <a:prstGeom prst="roundRect">
              <a:avLst/>
            </a:prstGeom>
            <a:solidFill>
              <a:srgbClr val="003C71">
                <a:lumMod val="40000"/>
                <a:lumOff val="60000"/>
              </a:srgbClr>
            </a:solidFill>
            <a:ln w="25400" cap="flat" cmpd="sng" algn="ctr">
              <a:solidFill>
                <a:srgbClr val="003C71">
                  <a:lumMod val="60000"/>
                  <a:lumOff val="40000"/>
                </a:srgbClr>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Intel Power Telemetry and Management SDK</a:t>
              </a:r>
            </a:p>
          </p:txBody>
        </p:sp>
        <p:sp>
          <p:nvSpPr>
            <p:cNvPr id="112" name="Rounded Rectangle 33">
              <a:extLst>
                <a:ext uri="{FF2B5EF4-FFF2-40B4-BE49-F238E27FC236}">
                  <a16:creationId xmlns:a16="http://schemas.microsoft.com/office/drawing/2014/main" id="{6FC0E5E3-9FEF-42AE-83E5-7525B77DC999}"/>
                </a:ext>
              </a:extLst>
            </p:cNvPr>
            <p:cNvSpPr/>
            <p:nvPr/>
          </p:nvSpPr>
          <p:spPr>
            <a:xfrm>
              <a:off x="4734813" y="4792435"/>
              <a:ext cx="512101" cy="896559"/>
            </a:xfrm>
            <a:prstGeom prst="roundRect">
              <a:avLst/>
            </a:prstGeom>
            <a:grpFill/>
            <a:ln w="25400" cap="flat" cmpd="sng" algn="ctr">
              <a:solidFill>
                <a:srgbClr val="0071C5"/>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NM 4.0</a:t>
              </a:r>
            </a:p>
          </p:txBody>
        </p:sp>
      </p:grpSp>
      <p:cxnSp>
        <p:nvCxnSpPr>
          <p:cNvPr id="116" name="Elbow Connector 38">
            <a:extLst>
              <a:ext uri="{FF2B5EF4-FFF2-40B4-BE49-F238E27FC236}">
                <a16:creationId xmlns:a16="http://schemas.microsoft.com/office/drawing/2014/main" id="{23883824-DBC9-4A70-A26F-404C77F48095}"/>
              </a:ext>
            </a:extLst>
          </p:cNvPr>
          <p:cNvCxnSpPr>
            <a:endCxn id="112" idx="0"/>
          </p:cNvCxnSpPr>
          <p:nvPr/>
        </p:nvCxnSpPr>
        <p:spPr>
          <a:xfrm rot="16200000" flipH="1">
            <a:off x="3161911" y="2792653"/>
            <a:ext cx="848705" cy="264784"/>
          </a:xfrm>
          <a:prstGeom prst="bentConnector3">
            <a:avLst/>
          </a:prstGeom>
          <a:noFill/>
          <a:ln w="12700" cap="flat" cmpd="sng" algn="ctr">
            <a:solidFill>
              <a:sysClr val="windowText" lastClr="000000"/>
            </a:solidFill>
            <a:prstDash val="solid"/>
            <a:headEnd type="triangle"/>
            <a:tailEnd type="triangle"/>
          </a:ln>
          <a:effectLst>
            <a:outerShdw blurRad="40000" dist="20000" dir="5400000" rotWithShape="0">
              <a:srgbClr val="000000">
                <a:alpha val="38000"/>
              </a:srgbClr>
            </a:outerShdw>
          </a:effectLst>
        </p:spPr>
      </p:cxnSp>
      <p:cxnSp>
        <p:nvCxnSpPr>
          <p:cNvPr id="117" name="Elbow Connector 40">
            <a:extLst>
              <a:ext uri="{FF2B5EF4-FFF2-40B4-BE49-F238E27FC236}">
                <a16:creationId xmlns:a16="http://schemas.microsoft.com/office/drawing/2014/main" id="{17419BC7-5AD8-48FE-B0AC-782D20CDDC93}"/>
              </a:ext>
            </a:extLst>
          </p:cNvPr>
          <p:cNvCxnSpPr>
            <a:endCxn id="111" idx="0"/>
          </p:cNvCxnSpPr>
          <p:nvPr/>
        </p:nvCxnSpPr>
        <p:spPr>
          <a:xfrm rot="5400000">
            <a:off x="2341003" y="2671383"/>
            <a:ext cx="848705" cy="507324"/>
          </a:xfrm>
          <a:prstGeom prst="bentConnector3">
            <a:avLst/>
          </a:prstGeom>
          <a:noFill/>
          <a:ln w="12700" cap="flat" cmpd="sng" algn="ctr">
            <a:solidFill>
              <a:sysClr val="windowText" lastClr="000000"/>
            </a:solidFill>
            <a:prstDash val="solid"/>
            <a:headEnd type="triangle"/>
            <a:tailEnd type="triangle"/>
          </a:ln>
          <a:effectLst>
            <a:outerShdw blurRad="40000" dist="20000" dir="5400000" rotWithShape="0">
              <a:srgbClr val="000000">
                <a:alpha val="38000"/>
              </a:srgbClr>
            </a:outerShdw>
          </a:effectLst>
        </p:spPr>
      </p:cxnSp>
      <p:sp>
        <p:nvSpPr>
          <p:cNvPr id="118" name="TextBox 117">
            <a:extLst>
              <a:ext uri="{FF2B5EF4-FFF2-40B4-BE49-F238E27FC236}">
                <a16:creationId xmlns:a16="http://schemas.microsoft.com/office/drawing/2014/main" id="{63CC4692-3578-41F5-91C0-5C0D5A575EB1}"/>
              </a:ext>
            </a:extLst>
          </p:cNvPr>
          <p:cNvSpPr txBox="1"/>
          <p:nvPr/>
        </p:nvSpPr>
        <p:spPr>
          <a:xfrm>
            <a:off x="2566845" y="2746278"/>
            <a:ext cx="397020" cy="173000"/>
          </a:xfrm>
          <a:prstGeom prst="rect">
            <a:avLst/>
          </a:prstGeom>
          <a:solidFill>
            <a:sysClr val="window" lastClr="FFFFFF"/>
          </a:solidFill>
          <a:ln w="25400" cap="flat" cmpd="sng" algn="ctr">
            <a:noFill/>
            <a:prstDash val="solid"/>
          </a:ln>
          <a:effectLst/>
        </p:spPr>
        <p:txBody>
          <a:bodyPr vert="horz" wrap="none" lIns="0" tIns="0" rIns="0" bIns="0" rtlCol="0">
            <a:noAutofit/>
          </a:bodyPr>
          <a:lstStyle>
            <a:defPPr>
              <a:defRPr lang="en-US"/>
            </a:defPPr>
            <a:lvl1pPr>
              <a:defRPr sz="1200"/>
            </a:lvl1pP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Restful</a:t>
            </a:r>
          </a:p>
        </p:txBody>
      </p:sp>
      <p:sp>
        <p:nvSpPr>
          <p:cNvPr id="119" name="TextBox 118">
            <a:extLst>
              <a:ext uri="{FF2B5EF4-FFF2-40B4-BE49-F238E27FC236}">
                <a16:creationId xmlns:a16="http://schemas.microsoft.com/office/drawing/2014/main" id="{55150101-15CB-4D6A-B4C8-FC4AB1107A5E}"/>
              </a:ext>
            </a:extLst>
          </p:cNvPr>
          <p:cNvSpPr txBox="1"/>
          <p:nvPr/>
        </p:nvSpPr>
        <p:spPr>
          <a:xfrm>
            <a:off x="3495954" y="2704897"/>
            <a:ext cx="564212" cy="205235"/>
          </a:xfrm>
          <a:prstGeom prst="rect">
            <a:avLst/>
          </a:prstGeom>
          <a:solidFill>
            <a:sysClr val="window" lastClr="FFFFFF"/>
          </a:solidFill>
          <a:ln w="25400" cap="flat" cmpd="sng" algn="ctr">
            <a:noFill/>
            <a:prstDash val="solid"/>
          </a:ln>
          <a:effectLst/>
        </p:spPr>
        <p:txBody>
          <a:bodyPr vert="horz" wrap="none" lIns="0" tIns="0" rIns="0" bIns="0" rtlCol="0">
            <a:noAutofit/>
          </a:bodyP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IPMI</a:t>
            </a:r>
          </a:p>
        </p:txBody>
      </p:sp>
      <p:cxnSp>
        <p:nvCxnSpPr>
          <p:cNvPr id="120" name="Elbow Connector 45">
            <a:extLst>
              <a:ext uri="{FF2B5EF4-FFF2-40B4-BE49-F238E27FC236}">
                <a16:creationId xmlns:a16="http://schemas.microsoft.com/office/drawing/2014/main" id="{18BC0EF2-E025-42DE-8554-B6539394EFDC}"/>
              </a:ext>
            </a:extLst>
          </p:cNvPr>
          <p:cNvCxnSpPr>
            <a:stCxn id="125" idx="2"/>
          </p:cNvCxnSpPr>
          <p:nvPr/>
        </p:nvCxnSpPr>
        <p:spPr>
          <a:xfrm rot="16200000" flipH="1">
            <a:off x="1418784" y="2746543"/>
            <a:ext cx="874522" cy="382823"/>
          </a:xfrm>
          <a:prstGeom prst="bentConnector3">
            <a:avLst>
              <a:gd name="adj1" fmla="val 50000"/>
            </a:avLst>
          </a:prstGeom>
          <a:noFill/>
          <a:ln w="12700" cap="flat" cmpd="sng" algn="ctr">
            <a:solidFill>
              <a:sysClr val="windowText" lastClr="000000"/>
            </a:solidFill>
            <a:prstDash val="solid"/>
            <a:headEnd type="triangle"/>
            <a:tailEnd type="triangle"/>
          </a:ln>
          <a:effectLst>
            <a:outerShdw blurRad="40000" dist="20000" dir="5400000" rotWithShape="0">
              <a:srgbClr val="000000">
                <a:alpha val="38000"/>
              </a:srgbClr>
            </a:outerShdw>
          </a:effectLst>
        </p:spPr>
      </p:cxnSp>
      <p:sp>
        <p:nvSpPr>
          <p:cNvPr id="121" name="Rounded Rectangle 55">
            <a:extLst>
              <a:ext uri="{FF2B5EF4-FFF2-40B4-BE49-F238E27FC236}">
                <a16:creationId xmlns:a16="http://schemas.microsoft.com/office/drawing/2014/main" id="{3B7F45BA-C82F-457B-B87C-236A5F8FB1E8}"/>
              </a:ext>
            </a:extLst>
          </p:cNvPr>
          <p:cNvSpPr/>
          <p:nvPr/>
        </p:nvSpPr>
        <p:spPr>
          <a:xfrm>
            <a:off x="1273630" y="1070263"/>
            <a:ext cx="622214" cy="289705"/>
          </a:xfrm>
          <a:prstGeom prst="roundRect">
            <a:avLst/>
          </a:prstGeom>
          <a:solidFill>
            <a:sysClr val="window" lastClr="FFFFFF"/>
          </a:solidFill>
          <a:ln w="25400" cap="flat" cmpd="sng" algn="ctr">
            <a:solidFill>
              <a:srgbClr val="0071C5"/>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K8S</a:t>
            </a:r>
          </a:p>
        </p:txBody>
      </p:sp>
      <p:sp>
        <p:nvSpPr>
          <p:cNvPr id="122" name="Rounded Rectangle 56">
            <a:extLst>
              <a:ext uri="{FF2B5EF4-FFF2-40B4-BE49-F238E27FC236}">
                <a16:creationId xmlns:a16="http://schemas.microsoft.com/office/drawing/2014/main" id="{82424FC0-F021-4AB4-AE32-E73A53423A86}"/>
              </a:ext>
            </a:extLst>
          </p:cNvPr>
          <p:cNvSpPr/>
          <p:nvPr/>
        </p:nvSpPr>
        <p:spPr>
          <a:xfrm>
            <a:off x="363825" y="1072381"/>
            <a:ext cx="811833" cy="289705"/>
          </a:xfrm>
          <a:prstGeom prst="roundRect">
            <a:avLst/>
          </a:prstGeom>
          <a:solidFill>
            <a:sysClr val="window" lastClr="FFFFFF"/>
          </a:solidFill>
          <a:ln w="25400" cap="flat" cmpd="sng" algn="ctr">
            <a:solidFill>
              <a:srgbClr val="0071C5"/>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Openstack</a:t>
            </a:r>
          </a:p>
        </p:txBody>
      </p:sp>
      <p:sp>
        <p:nvSpPr>
          <p:cNvPr id="123" name="TextBox 122">
            <a:extLst>
              <a:ext uri="{FF2B5EF4-FFF2-40B4-BE49-F238E27FC236}">
                <a16:creationId xmlns:a16="http://schemas.microsoft.com/office/drawing/2014/main" id="{54773594-00FD-4809-BFEF-3D8D8C7E9AC0}"/>
              </a:ext>
            </a:extLst>
          </p:cNvPr>
          <p:cNvSpPr txBox="1"/>
          <p:nvPr/>
        </p:nvSpPr>
        <p:spPr>
          <a:xfrm>
            <a:off x="1743840" y="2719810"/>
            <a:ext cx="397020" cy="173000"/>
          </a:xfrm>
          <a:prstGeom prst="rect">
            <a:avLst/>
          </a:prstGeom>
          <a:solidFill>
            <a:sysClr val="window" lastClr="FFFFFF"/>
          </a:solidFill>
          <a:ln w="25400" cap="flat" cmpd="sng" algn="ctr">
            <a:noFill/>
            <a:prstDash val="solid"/>
          </a:ln>
          <a:effectLst/>
        </p:spPr>
        <p:txBody>
          <a:bodyPr vert="horz" wrap="none" lIns="0" tIns="0" rIns="0" bIns="0" rtlCol="0">
            <a:noAutofit/>
          </a:bodyPr>
          <a:lstStyle>
            <a:defPPr>
              <a:defRPr lang="en-US"/>
            </a:defPPr>
            <a:lvl1pPr>
              <a:defRPr sz="1200"/>
            </a:lvl1pP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Restful</a:t>
            </a:r>
          </a:p>
        </p:txBody>
      </p:sp>
      <p:sp>
        <p:nvSpPr>
          <p:cNvPr id="124" name="Rectangle 123">
            <a:extLst>
              <a:ext uri="{FF2B5EF4-FFF2-40B4-BE49-F238E27FC236}">
                <a16:creationId xmlns:a16="http://schemas.microsoft.com/office/drawing/2014/main" id="{32D5B425-5409-4C3E-A2A7-E65A515F160D}"/>
              </a:ext>
            </a:extLst>
          </p:cNvPr>
          <p:cNvSpPr/>
          <p:nvPr/>
        </p:nvSpPr>
        <p:spPr>
          <a:xfrm>
            <a:off x="881743" y="1569498"/>
            <a:ext cx="3231716" cy="1055222"/>
          </a:xfrm>
          <a:prstGeom prst="rect">
            <a:avLst/>
          </a:prstGeom>
          <a:no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Intel Clear"/>
              <a:ea typeface="+mn-ea"/>
              <a:cs typeface="+mn-cs"/>
            </a:endParaRPr>
          </a:p>
        </p:txBody>
      </p:sp>
      <p:sp>
        <p:nvSpPr>
          <p:cNvPr id="125" name="Rounded Rectangle 68">
            <a:extLst>
              <a:ext uri="{FF2B5EF4-FFF2-40B4-BE49-F238E27FC236}">
                <a16:creationId xmlns:a16="http://schemas.microsoft.com/office/drawing/2014/main" id="{9B8241EF-796F-4FDB-8ACB-6B1FC280EDE1}"/>
              </a:ext>
            </a:extLst>
          </p:cNvPr>
          <p:cNvSpPr/>
          <p:nvPr/>
        </p:nvSpPr>
        <p:spPr>
          <a:xfrm>
            <a:off x="998451" y="2015146"/>
            <a:ext cx="1332365" cy="485548"/>
          </a:xfrm>
          <a:prstGeom prst="roundRect">
            <a:avLst/>
          </a:prstGeom>
          <a:solidFill>
            <a:srgbClr val="003C71">
              <a:lumMod val="40000"/>
              <a:lumOff val="60000"/>
            </a:srgbClr>
          </a:solidFill>
          <a:ln w="25400" cap="flat" cmpd="sng" algn="ctr">
            <a:solidFill>
              <a:srgbClr val="003C71">
                <a:lumMod val="60000"/>
                <a:lumOff val="40000"/>
              </a:srgbClr>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Workload Generator</a:t>
            </a:r>
          </a:p>
        </p:txBody>
      </p:sp>
      <p:sp>
        <p:nvSpPr>
          <p:cNvPr id="126" name="Rounded Rectangle 69">
            <a:extLst>
              <a:ext uri="{FF2B5EF4-FFF2-40B4-BE49-F238E27FC236}">
                <a16:creationId xmlns:a16="http://schemas.microsoft.com/office/drawing/2014/main" id="{43814A79-B634-4246-8215-9452BAFCFF93}"/>
              </a:ext>
            </a:extLst>
          </p:cNvPr>
          <p:cNvSpPr/>
          <p:nvPr/>
        </p:nvSpPr>
        <p:spPr>
          <a:xfrm>
            <a:off x="2457450" y="2015147"/>
            <a:ext cx="1583872" cy="485548"/>
          </a:xfrm>
          <a:prstGeom prst="roundRect">
            <a:avLst/>
          </a:prstGeom>
          <a:solidFill>
            <a:srgbClr val="003C71">
              <a:lumMod val="40000"/>
              <a:lumOff val="60000"/>
            </a:srgbClr>
          </a:solidFill>
          <a:ln w="25400" cap="flat" cmpd="sng" algn="ctr">
            <a:solidFill>
              <a:srgbClr val="003C71">
                <a:lumMod val="60000"/>
                <a:lumOff val="40000"/>
              </a:srgbClr>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Group level Controller Agent</a:t>
            </a:r>
          </a:p>
        </p:txBody>
      </p:sp>
      <p:sp>
        <p:nvSpPr>
          <p:cNvPr id="127" name="Rounded Rectangle 70">
            <a:extLst>
              <a:ext uri="{FF2B5EF4-FFF2-40B4-BE49-F238E27FC236}">
                <a16:creationId xmlns:a16="http://schemas.microsoft.com/office/drawing/2014/main" id="{FDE1FC58-4203-4EFE-B3E4-15242AE2C47D}"/>
              </a:ext>
            </a:extLst>
          </p:cNvPr>
          <p:cNvSpPr/>
          <p:nvPr/>
        </p:nvSpPr>
        <p:spPr>
          <a:xfrm>
            <a:off x="998450" y="1664588"/>
            <a:ext cx="3042872" cy="263866"/>
          </a:xfrm>
          <a:prstGeom prst="roundRect">
            <a:avLst/>
          </a:prstGeom>
          <a:solidFill>
            <a:srgbClr val="003C71">
              <a:lumMod val="40000"/>
              <a:lumOff val="60000"/>
            </a:srgbClr>
          </a:solidFill>
          <a:ln w="25400" cap="flat" cmpd="sng" algn="ctr">
            <a:solidFill>
              <a:srgbClr val="003C71">
                <a:lumMod val="60000"/>
                <a:lumOff val="40000"/>
              </a:srgbClr>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API (Restful, e.g. Redfish)</a:t>
            </a:r>
          </a:p>
        </p:txBody>
      </p:sp>
      <p:sp>
        <p:nvSpPr>
          <p:cNvPr id="128" name="TextBox 127">
            <a:extLst>
              <a:ext uri="{FF2B5EF4-FFF2-40B4-BE49-F238E27FC236}">
                <a16:creationId xmlns:a16="http://schemas.microsoft.com/office/drawing/2014/main" id="{97C3BD67-613F-4124-A6F8-616CCDB63839}"/>
              </a:ext>
            </a:extLst>
          </p:cNvPr>
          <p:cNvSpPr txBox="1"/>
          <p:nvPr/>
        </p:nvSpPr>
        <p:spPr>
          <a:xfrm>
            <a:off x="569635" y="2632041"/>
            <a:ext cx="1011212" cy="204067"/>
          </a:xfrm>
          <a:prstGeom prst="rect">
            <a:avLst/>
          </a:prstGeom>
          <a:solidFill>
            <a:sysClr val="window" lastClr="FFFFFF"/>
          </a:solidFill>
          <a:ln w="25400" cap="flat" cmpd="sng" algn="ctr">
            <a:noFill/>
            <a:prstDash val="solid"/>
          </a:ln>
          <a:effectLst/>
        </p:spPr>
        <p:txBody>
          <a:bodyPr vert="horz" wrap="none" lIns="0" tIns="0" rIns="0" bIns="0" rtlCol="0">
            <a:noAutofit/>
          </a:bodyP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Controller node</a:t>
            </a:r>
          </a:p>
        </p:txBody>
      </p:sp>
      <p:sp>
        <p:nvSpPr>
          <p:cNvPr id="129" name="Snip Diagonal Corner Rectangle 73">
            <a:extLst>
              <a:ext uri="{FF2B5EF4-FFF2-40B4-BE49-F238E27FC236}">
                <a16:creationId xmlns:a16="http://schemas.microsoft.com/office/drawing/2014/main" id="{77E2D827-EB5E-40C4-97B1-7060A18CF60C}"/>
              </a:ext>
            </a:extLst>
          </p:cNvPr>
          <p:cNvSpPr/>
          <p:nvPr/>
        </p:nvSpPr>
        <p:spPr>
          <a:xfrm>
            <a:off x="4801831" y="932406"/>
            <a:ext cx="1967594" cy="441200"/>
          </a:xfrm>
          <a:prstGeom prst="snip2DiagRect">
            <a:avLst/>
          </a:prstGeom>
          <a:solidFill>
            <a:srgbClr val="FFC000"/>
          </a:solidFill>
          <a:ln w="25400" cap="flat" cmpd="sng" algn="ctr">
            <a:solidFill>
              <a:srgbClr val="003C71">
                <a:lumMod val="40000"/>
                <a:lumOff val="60000"/>
              </a:srgbClr>
            </a:solidFill>
            <a:prstDash val="solid"/>
          </a:ln>
          <a:effectLst/>
        </p:spPr>
        <p:txBody>
          <a:bodyPr rtlCol="0" anchor="ct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Orchestration and DCM Algorithms: PAS, ITM etc. </a:t>
            </a:r>
          </a:p>
        </p:txBody>
      </p:sp>
      <p:cxnSp>
        <p:nvCxnSpPr>
          <p:cNvPr id="130" name="Straight Connector 129">
            <a:extLst>
              <a:ext uri="{FF2B5EF4-FFF2-40B4-BE49-F238E27FC236}">
                <a16:creationId xmlns:a16="http://schemas.microsoft.com/office/drawing/2014/main" id="{299A574A-C943-4AFB-8DAA-EDC7C8E7CB9C}"/>
              </a:ext>
            </a:extLst>
          </p:cNvPr>
          <p:cNvCxnSpPr/>
          <p:nvPr/>
        </p:nvCxnSpPr>
        <p:spPr>
          <a:xfrm>
            <a:off x="289013" y="3025437"/>
            <a:ext cx="6628527" cy="19843"/>
          </a:xfrm>
          <a:prstGeom prst="line">
            <a:avLst/>
          </a:prstGeom>
          <a:noFill/>
          <a:ln w="25400" cap="flat" cmpd="sng" algn="ctr">
            <a:solidFill>
              <a:srgbClr val="003C71"/>
            </a:solidFill>
            <a:prstDash val="solid"/>
          </a:ln>
          <a:effectLst>
            <a:outerShdw blurRad="40000" dist="20000" dir="5400000" rotWithShape="0">
              <a:srgbClr val="000000">
                <a:alpha val="38000"/>
              </a:srgbClr>
            </a:outerShdw>
          </a:effectLst>
        </p:spPr>
      </p:cxnSp>
      <p:cxnSp>
        <p:nvCxnSpPr>
          <p:cNvPr id="131" name="Straight Connector 130">
            <a:extLst>
              <a:ext uri="{FF2B5EF4-FFF2-40B4-BE49-F238E27FC236}">
                <a16:creationId xmlns:a16="http://schemas.microsoft.com/office/drawing/2014/main" id="{23566340-20BC-4DBF-9E91-1635E42FF59A}"/>
              </a:ext>
            </a:extLst>
          </p:cNvPr>
          <p:cNvCxnSpPr/>
          <p:nvPr/>
        </p:nvCxnSpPr>
        <p:spPr>
          <a:xfrm>
            <a:off x="289013" y="1485900"/>
            <a:ext cx="6628527" cy="5068"/>
          </a:xfrm>
          <a:prstGeom prst="line">
            <a:avLst/>
          </a:prstGeom>
          <a:noFill/>
          <a:ln w="25400" cap="flat" cmpd="sng" algn="ctr">
            <a:solidFill>
              <a:srgbClr val="003C71"/>
            </a:solidFill>
            <a:prstDash val="solid"/>
          </a:ln>
          <a:effectLst>
            <a:outerShdw blurRad="40000" dist="20000" dir="5400000" rotWithShape="0">
              <a:srgbClr val="000000">
                <a:alpha val="38000"/>
              </a:srgbClr>
            </a:outerShdw>
          </a:effectLst>
        </p:spPr>
      </p:cxnSp>
      <p:sp>
        <p:nvSpPr>
          <p:cNvPr id="132" name="Rounded Rectangle 77">
            <a:extLst>
              <a:ext uri="{FF2B5EF4-FFF2-40B4-BE49-F238E27FC236}">
                <a16:creationId xmlns:a16="http://schemas.microsoft.com/office/drawing/2014/main" id="{AA0F6F4E-CD13-4298-9C37-7E1B2A3DCB0F}"/>
              </a:ext>
            </a:extLst>
          </p:cNvPr>
          <p:cNvSpPr/>
          <p:nvPr/>
        </p:nvSpPr>
        <p:spPr>
          <a:xfrm>
            <a:off x="7556952" y="4486730"/>
            <a:ext cx="1459262" cy="295842"/>
          </a:xfrm>
          <a:prstGeom prst="roundRect">
            <a:avLst/>
          </a:prstGeom>
          <a:solidFill>
            <a:srgbClr val="003C71">
              <a:lumMod val="40000"/>
              <a:lumOff val="60000"/>
            </a:srgbClr>
          </a:solidFill>
          <a:ln w="25400" cap="flat" cmpd="sng" algn="ctr">
            <a:solidFill>
              <a:srgbClr val="003C71">
                <a:lumMod val="40000"/>
                <a:lumOff val="60000"/>
              </a:srgbClr>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Intel Reference Codes</a:t>
            </a:r>
          </a:p>
        </p:txBody>
      </p:sp>
      <p:sp>
        <p:nvSpPr>
          <p:cNvPr id="133" name="Snip Diagonal Corner Rectangle 78">
            <a:extLst>
              <a:ext uri="{FF2B5EF4-FFF2-40B4-BE49-F238E27FC236}">
                <a16:creationId xmlns:a16="http://schemas.microsoft.com/office/drawing/2014/main" id="{73B9719D-FA9B-4399-9A46-CD228DB24F8B}"/>
              </a:ext>
            </a:extLst>
          </p:cNvPr>
          <p:cNvSpPr/>
          <p:nvPr/>
        </p:nvSpPr>
        <p:spPr>
          <a:xfrm>
            <a:off x="7556951" y="4122398"/>
            <a:ext cx="1459262" cy="295842"/>
          </a:xfrm>
          <a:prstGeom prst="snip2DiagRect">
            <a:avLst/>
          </a:prstGeom>
          <a:solidFill>
            <a:srgbClr val="FFC000"/>
          </a:solidFill>
          <a:ln w="25400" cap="flat" cmpd="sng" algn="ctr">
            <a:solidFill>
              <a:srgbClr val="003C71">
                <a:lumMod val="40000"/>
                <a:lumOff val="60000"/>
              </a:srgbClr>
            </a:solidFill>
            <a:prstDash val="solid"/>
          </a:ln>
          <a:effectLst/>
        </p:spPr>
        <p:txBody>
          <a:bodyPr rtlCol="0" anchor="ct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Intel BKM, Algorithms, Design Guide, Spec.</a:t>
            </a:r>
          </a:p>
        </p:txBody>
      </p:sp>
      <p:sp>
        <p:nvSpPr>
          <p:cNvPr id="134" name="Right Arrow 93">
            <a:extLst>
              <a:ext uri="{FF2B5EF4-FFF2-40B4-BE49-F238E27FC236}">
                <a16:creationId xmlns:a16="http://schemas.microsoft.com/office/drawing/2014/main" id="{0600DCF7-C68C-4D32-8754-E202B2748387}"/>
              </a:ext>
            </a:extLst>
          </p:cNvPr>
          <p:cNvSpPr/>
          <p:nvPr/>
        </p:nvSpPr>
        <p:spPr>
          <a:xfrm>
            <a:off x="4272972" y="958289"/>
            <a:ext cx="264784" cy="363474"/>
          </a:xfrm>
          <a:prstGeom prst="rightArrow">
            <a:avLst/>
          </a:prstGeom>
          <a:solidFill>
            <a:srgbClr val="B7D10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Intel Clear"/>
              <a:ea typeface="+mn-ea"/>
              <a:cs typeface="+mn-cs"/>
            </a:endParaRPr>
          </a:p>
        </p:txBody>
      </p:sp>
      <p:sp>
        <p:nvSpPr>
          <p:cNvPr id="135" name="Right Arrow 94">
            <a:extLst>
              <a:ext uri="{FF2B5EF4-FFF2-40B4-BE49-F238E27FC236}">
                <a16:creationId xmlns:a16="http://schemas.microsoft.com/office/drawing/2014/main" id="{E1CAC0C8-06FA-4848-B414-289F156B4352}"/>
              </a:ext>
            </a:extLst>
          </p:cNvPr>
          <p:cNvSpPr/>
          <p:nvPr/>
        </p:nvSpPr>
        <p:spPr>
          <a:xfrm>
            <a:off x="4299351" y="1859402"/>
            <a:ext cx="264784" cy="363474"/>
          </a:xfrm>
          <a:prstGeom prst="rightArrow">
            <a:avLst/>
          </a:prstGeom>
          <a:solidFill>
            <a:srgbClr val="B7D10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Intel Clear"/>
              <a:ea typeface="+mn-ea"/>
              <a:cs typeface="+mn-cs"/>
            </a:endParaRPr>
          </a:p>
        </p:txBody>
      </p:sp>
      <p:sp>
        <p:nvSpPr>
          <p:cNvPr id="136" name="Right Arrow 95">
            <a:extLst>
              <a:ext uri="{FF2B5EF4-FFF2-40B4-BE49-F238E27FC236}">
                <a16:creationId xmlns:a16="http://schemas.microsoft.com/office/drawing/2014/main" id="{9E4BE040-463B-4C92-AEB1-D7CA90DBA135}"/>
              </a:ext>
            </a:extLst>
          </p:cNvPr>
          <p:cNvSpPr/>
          <p:nvPr/>
        </p:nvSpPr>
        <p:spPr>
          <a:xfrm>
            <a:off x="4352151" y="3646740"/>
            <a:ext cx="264784" cy="363474"/>
          </a:xfrm>
          <a:prstGeom prst="rightArrow">
            <a:avLst/>
          </a:prstGeom>
          <a:solidFill>
            <a:srgbClr val="B7D10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Intel Clear"/>
              <a:ea typeface="+mn-ea"/>
              <a:cs typeface="+mn-cs"/>
            </a:endParaRPr>
          </a:p>
        </p:txBody>
      </p:sp>
      <p:sp>
        <p:nvSpPr>
          <p:cNvPr id="137" name="Snip Diagonal Corner Rectangle 96">
            <a:extLst>
              <a:ext uri="{FF2B5EF4-FFF2-40B4-BE49-F238E27FC236}">
                <a16:creationId xmlns:a16="http://schemas.microsoft.com/office/drawing/2014/main" id="{79E0F402-7E5C-4927-A845-67E010484473}"/>
              </a:ext>
            </a:extLst>
          </p:cNvPr>
          <p:cNvSpPr/>
          <p:nvPr/>
        </p:nvSpPr>
        <p:spPr>
          <a:xfrm>
            <a:off x="4801831" y="1588913"/>
            <a:ext cx="1967594" cy="426234"/>
          </a:xfrm>
          <a:prstGeom prst="snip2DiagRect">
            <a:avLst/>
          </a:prstGeom>
          <a:solidFill>
            <a:srgbClr val="FFC000"/>
          </a:solidFill>
          <a:ln w="25400" cap="flat" cmpd="sng" algn="ctr">
            <a:solidFill>
              <a:srgbClr val="003C71">
                <a:lumMod val="40000"/>
                <a:lumOff val="60000"/>
              </a:srgbClr>
            </a:solidFill>
            <a:prstDash val="solid"/>
          </a:ln>
          <a:effectLst/>
        </p:spPr>
        <p:txBody>
          <a:bodyPr rtlCol="0" anchor="ct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Intel Clear"/>
                <a:ea typeface="+mn-ea"/>
                <a:cs typeface="+mn-cs"/>
              </a:rPr>
              <a:t>API Spec.  And Redfish alignment</a:t>
            </a:r>
          </a:p>
        </p:txBody>
      </p:sp>
      <p:sp>
        <p:nvSpPr>
          <p:cNvPr id="138" name="Rounded Rectangle 97">
            <a:extLst>
              <a:ext uri="{FF2B5EF4-FFF2-40B4-BE49-F238E27FC236}">
                <a16:creationId xmlns:a16="http://schemas.microsoft.com/office/drawing/2014/main" id="{ED04169F-77E0-40C2-B4DC-CC914A138797}"/>
              </a:ext>
            </a:extLst>
          </p:cNvPr>
          <p:cNvSpPr/>
          <p:nvPr/>
        </p:nvSpPr>
        <p:spPr>
          <a:xfrm>
            <a:off x="2047457" y="1070263"/>
            <a:ext cx="638594" cy="289705"/>
          </a:xfrm>
          <a:prstGeom prst="roundRect">
            <a:avLst/>
          </a:prstGeom>
          <a:solidFill>
            <a:sysClr val="window" lastClr="FFFFFF"/>
          </a:solidFill>
          <a:ln w="25400" cap="flat" cmpd="sng" algn="ctr">
            <a:solidFill>
              <a:srgbClr val="0071C5"/>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DCM</a:t>
            </a:r>
          </a:p>
        </p:txBody>
      </p:sp>
      <p:sp>
        <p:nvSpPr>
          <p:cNvPr id="139" name="Rounded Rectangle 98">
            <a:extLst>
              <a:ext uri="{FF2B5EF4-FFF2-40B4-BE49-F238E27FC236}">
                <a16:creationId xmlns:a16="http://schemas.microsoft.com/office/drawing/2014/main" id="{B9EA921B-50F3-4350-B3C1-CC2C0E9E2D30}"/>
              </a:ext>
            </a:extLst>
          </p:cNvPr>
          <p:cNvSpPr/>
          <p:nvPr/>
        </p:nvSpPr>
        <p:spPr>
          <a:xfrm>
            <a:off x="2802380" y="1070263"/>
            <a:ext cx="680385" cy="289705"/>
          </a:xfrm>
          <a:prstGeom prst="roundRect">
            <a:avLst/>
          </a:prstGeom>
          <a:solidFill>
            <a:sysClr val="window" lastClr="FFFFFF"/>
          </a:solidFill>
          <a:ln w="25400" cap="flat" cmpd="sng" algn="ctr">
            <a:solidFill>
              <a:srgbClr val="0071C5"/>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prstClr val="black"/>
                </a:solidFill>
                <a:effectLst/>
                <a:uLnTx/>
                <a:uFillTx/>
                <a:latin typeface="Intel Clear"/>
                <a:ea typeface="+mn-ea"/>
                <a:cs typeface="+mn-cs"/>
              </a:rPr>
              <a:t>Matrix HAS</a:t>
            </a:r>
          </a:p>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prstClr val="black"/>
                </a:solidFill>
                <a:effectLst/>
                <a:uLnTx/>
                <a:uFillTx/>
                <a:latin typeface="Intel Clear"/>
                <a:ea typeface="+mn-ea"/>
                <a:cs typeface="+mn-cs"/>
              </a:rPr>
              <a:t>(Baidu)</a:t>
            </a:r>
          </a:p>
        </p:txBody>
      </p:sp>
      <p:sp>
        <p:nvSpPr>
          <p:cNvPr id="140" name="Rounded Rectangle 99">
            <a:extLst>
              <a:ext uri="{FF2B5EF4-FFF2-40B4-BE49-F238E27FC236}">
                <a16:creationId xmlns:a16="http://schemas.microsoft.com/office/drawing/2014/main" id="{A974C017-B58B-43E1-9135-372787230FEE}"/>
              </a:ext>
            </a:extLst>
          </p:cNvPr>
          <p:cNvSpPr/>
          <p:nvPr/>
        </p:nvSpPr>
        <p:spPr>
          <a:xfrm>
            <a:off x="3599093" y="1076171"/>
            <a:ext cx="553194" cy="289705"/>
          </a:xfrm>
          <a:prstGeom prst="roundRect">
            <a:avLst/>
          </a:prstGeom>
          <a:solidFill>
            <a:sysClr val="window" lastClr="FFFFFF"/>
          </a:solidFill>
          <a:ln w="25400" cap="flat" cmpd="sng" algn="ctr">
            <a:solidFill>
              <a:srgbClr val="0071C5"/>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Tianji</a:t>
            </a:r>
          </a:p>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Intel Clear"/>
                <a:ea typeface="+mn-ea"/>
                <a:cs typeface="+mn-cs"/>
              </a:rPr>
              <a:t>(Ali)</a:t>
            </a:r>
          </a:p>
        </p:txBody>
      </p:sp>
      <p:sp>
        <p:nvSpPr>
          <p:cNvPr id="141" name="Rectangle 140">
            <a:extLst>
              <a:ext uri="{FF2B5EF4-FFF2-40B4-BE49-F238E27FC236}">
                <a16:creationId xmlns:a16="http://schemas.microsoft.com/office/drawing/2014/main" id="{DE9655B8-DFBF-4EE5-A039-BC6F5EE3481B}"/>
              </a:ext>
            </a:extLst>
          </p:cNvPr>
          <p:cNvSpPr/>
          <p:nvPr/>
        </p:nvSpPr>
        <p:spPr>
          <a:xfrm>
            <a:off x="6914885" y="1076170"/>
            <a:ext cx="2335046" cy="3000821"/>
          </a:xfrm>
          <a:prstGeom prst="rect">
            <a:avLst/>
          </a:prstGeom>
          <a:solidFill>
            <a:srgbClr val="0071C5">
              <a:lumMod val="20000"/>
              <a:lumOff val="80000"/>
            </a:srgbClr>
          </a:solidFill>
        </p:spPr>
        <p:txBody>
          <a:bodyPr wrap="square" anchor="t">
            <a:spAutoFit/>
          </a:bodyPr>
          <a:lstStyle/>
          <a:p>
            <a:pPr marL="257175" marR="0" lvl="0" indent="-257175" defTabSz="3429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rPr>
              <a:t>Alpha quality reference module to support quick prototype at CSP environment </a:t>
            </a:r>
          </a:p>
          <a:p>
            <a:pPr marL="257175" marR="0" lvl="0" indent="-257175" defTabSz="3429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rPr>
              <a:t>Reference design guide, algorithms, BKM for CSP customization</a:t>
            </a:r>
          </a:p>
          <a:p>
            <a:pPr marL="257175" marR="0" lvl="0" indent="-257175" defTabSz="3429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rPr>
              <a:t>Provide workload generator to simulate power runtime pattern according to historical data</a:t>
            </a:r>
          </a:p>
          <a:p>
            <a:pPr marL="257175" marR="0" lvl="0" indent="-257175" defTabSz="3429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rPr>
              <a:t>Rick PnP telemetry and control capability support on IA platform </a:t>
            </a:r>
          </a:p>
          <a:p>
            <a:pPr marL="257175" marR="0" lvl="0" indent="-257175" defTabSz="342900" eaLnBrk="1" fontAlgn="auto" latinLnBrk="0" hangingPunct="1">
              <a:lnSpc>
                <a:spcPct val="100000"/>
              </a:lnSpc>
              <a:spcBef>
                <a:spcPts val="0"/>
              </a:spcBef>
              <a:spcAft>
                <a:spcPts val="0"/>
              </a:spcAft>
              <a:buClrTx/>
              <a:buSzTx/>
              <a:buFontTx/>
              <a:buAutoNum type="arabicParenR"/>
              <a:tabLst/>
              <a:defRPr/>
            </a:pPr>
            <a:endParaRPr kumimoji="0" lang="en-US" sz="1050" b="1" i="1" u="sng" strike="noStrike" kern="0" cap="none" spc="0" normalizeH="0" baseline="0" noProof="0" dirty="0">
              <a:ln>
                <a:noFill/>
              </a:ln>
              <a:solidFill>
                <a:prstClr val="black"/>
              </a:solidFill>
              <a:effectLst/>
              <a:uLnTx/>
              <a:uFillTx/>
            </a:endParaRPr>
          </a:p>
          <a:p>
            <a:pPr marL="257175" marR="0" lvl="0" indent="-257175" defTabSz="342900" eaLnBrk="1" fontAlgn="auto" latinLnBrk="0" hangingPunct="1">
              <a:lnSpc>
                <a:spcPct val="100000"/>
              </a:lnSpc>
              <a:spcBef>
                <a:spcPts val="0"/>
              </a:spcBef>
              <a:spcAft>
                <a:spcPts val="0"/>
              </a:spcAft>
              <a:buClrTx/>
              <a:buSzTx/>
              <a:buFontTx/>
              <a:buAutoNum type="arabicParenR"/>
              <a:tabLst/>
              <a:defRPr/>
            </a:pPr>
            <a:endParaRPr kumimoji="0" lang="en-US" sz="1050" b="1" i="1" u="sng" strike="noStrike" kern="0" cap="none" spc="0" normalizeH="0" baseline="0" noProof="0" dirty="0">
              <a:ln>
                <a:noFill/>
              </a:ln>
              <a:solidFill>
                <a:prstClr val="black"/>
              </a:solidFill>
              <a:effectLst/>
              <a:uLnTx/>
              <a:uFillTx/>
            </a:endParaRPr>
          </a:p>
        </p:txBody>
      </p:sp>
      <p:sp>
        <p:nvSpPr>
          <p:cNvPr id="40" name="Rectangle 39">
            <a:extLst>
              <a:ext uri="{FF2B5EF4-FFF2-40B4-BE49-F238E27FC236}">
                <a16:creationId xmlns:a16="http://schemas.microsoft.com/office/drawing/2014/main" id="{E92B43A8-B586-4B1C-931B-40747E2C040A}"/>
              </a:ext>
            </a:extLst>
          </p:cNvPr>
          <p:cNvSpPr/>
          <p:nvPr/>
        </p:nvSpPr>
        <p:spPr>
          <a:xfrm rot="20047788">
            <a:off x="1049893" y="2332574"/>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97830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b="1" dirty="0"/>
              <a:t>Power management algorithm</a:t>
            </a:r>
            <a:br>
              <a:rPr lang="en-US" b="1" i="1" dirty="0"/>
            </a:b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6" name="Rectangle 5">
            <a:extLst>
              <a:ext uri="{FF2B5EF4-FFF2-40B4-BE49-F238E27FC236}">
                <a16:creationId xmlns:a16="http://schemas.microsoft.com/office/drawing/2014/main" id="{C1D7C877-4B19-4C3B-ABAE-334332F928F1}"/>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302948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6</a:t>
            </a:fld>
            <a:endParaRPr lang="en-US" dirty="0">
              <a:solidFill>
                <a:prstClr val="white"/>
              </a:solidFill>
            </a:endParaRPr>
          </a:p>
        </p:txBody>
      </p:sp>
      <p:sp>
        <p:nvSpPr>
          <p:cNvPr id="3" name="Title 2"/>
          <p:cNvSpPr>
            <a:spLocks noGrp="1"/>
          </p:cNvSpPr>
          <p:nvPr>
            <p:ph type="title"/>
          </p:nvPr>
        </p:nvSpPr>
        <p:spPr/>
        <p:txBody>
          <a:bodyPr/>
          <a:lstStyle/>
          <a:p>
            <a:pPr lvl="1" algn="l" defTabSz="457189" rtl="0">
              <a:spcBef>
                <a:spcPct val="0"/>
              </a:spcBef>
            </a:pPr>
            <a:r>
              <a:rPr lang="en-US" b="1" dirty="0"/>
              <a:t>Terminology</a:t>
            </a:r>
            <a:br>
              <a:rPr lang="en-US" dirty="0"/>
            </a:br>
            <a:endParaRPr lang="en-US" dirty="0"/>
          </a:p>
        </p:txBody>
      </p:sp>
      <p:sp>
        <p:nvSpPr>
          <p:cNvPr id="4" name="Content Placeholder 3"/>
          <p:cNvSpPr>
            <a:spLocks noGrp="1"/>
          </p:cNvSpPr>
          <p:nvPr>
            <p:ph sz="quarter" idx="13"/>
          </p:nvPr>
        </p:nvSpPr>
        <p:spPr/>
        <p:txBody>
          <a:bodyPr/>
          <a:lstStyle/>
          <a:p>
            <a:r>
              <a:rPr lang="en-US" sz="1400" b="1" dirty="0"/>
              <a:t>Actual Power</a:t>
            </a:r>
            <a:r>
              <a:rPr lang="en-US" sz="1400" dirty="0"/>
              <a:t>: Actual power consumption of group/node. For a physical machine node, this value can be obtained by NM/RAPL/ACPI/Power Meter. For a group, this value can be obtained by count of children’s Actual Power or Power Meter.</a:t>
            </a:r>
          </a:p>
          <a:p>
            <a:r>
              <a:rPr lang="en-US" sz="1400" b="1" dirty="0"/>
              <a:t>Power Capacity</a:t>
            </a:r>
            <a:r>
              <a:rPr lang="en-US" sz="1400" dirty="0"/>
              <a:t>: The power budget of group/node. For head-group, this value is set by the admin, for others, this value is allocated by its parent. For any controller, insurance of the Actual Power under the Power Capacity takes the 1</a:t>
            </a:r>
            <a:r>
              <a:rPr lang="en-US" sz="1400" baseline="30000" dirty="0"/>
              <a:t>st</a:t>
            </a:r>
            <a:r>
              <a:rPr lang="en-US" sz="1400" dirty="0"/>
              <a:t> priority in our algorithm.</a:t>
            </a:r>
          </a:p>
          <a:p>
            <a:r>
              <a:rPr lang="en-US" sz="1400" b="1" dirty="0"/>
              <a:t>Power Provision</a:t>
            </a:r>
            <a:r>
              <a:rPr lang="en-US" sz="1400" dirty="0"/>
              <a:t>: The power that a group/node can actual use.  For a node, it’s the capping value, for a parent group, it’s the power that it can allocate to its children.</a:t>
            </a:r>
          </a:p>
          <a:p>
            <a:r>
              <a:rPr lang="en-US" sz="1400" b="1" dirty="0"/>
              <a:t>Default Power</a:t>
            </a:r>
            <a:r>
              <a:rPr lang="en-US" sz="1400" dirty="0"/>
              <a:t>: A value that represents the power level of baseline performance, a child’s Default Power is calculated is calculated by its parents through its priority, the sum of all children’s default power equals to parent’s Power Provision. The application from any child to parent to get its default power takes the 2</a:t>
            </a:r>
            <a:r>
              <a:rPr lang="en-US" sz="1400" baseline="30000" dirty="0"/>
              <a:t>nd</a:t>
            </a:r>
            <a:r>
              <a:rPr lang="en-US" sz="1400" dirty="0"/>
              <a:t> priority in our algorithm.  </a:t>
            </a:r>
          </a:p>
          <a:p>
            <a:r>
              <a:rPr lang="en-US" sz="1400" b="1" dirty="0"/>
              <a:t>Power Pool</a:t>
            </a:r>
            <a:r>
              <a:rPr lang="en-US" sz="1400" dirty="0"/>
              <a:t>: A pool that contains the unused power budget.</a:t>
            </a:r>
          </a:p>
        </p:txBody>
      </p:sp>
      <p:sp>
        <p:nvSpPr>
          <p:cNvPr id="5" name="Rectangle 4">
            <a:extLst>
              <a:ext uri="{FF2B5EF4-FFF2-40B4-BE49-F238E27FC236}">
                <a16:creationId xmlns:a16="http://schemas.microsoft.com/office/drawing/2014/main" id="{F44107BE-5652-4390-98D3-E63A5A015987}"/>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341622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7</a:t>
            </a:fld>
            <a:endParaRPr lang="en-US" dirty="0">
              <a:solidFill>
                <a:prstClr val="white"/>
              </a:solidFill>
            </a:endParaRPr>
          </a:p>
        </p:txBody>
      </p:sp>
      <p:sp>
        <p:nvSpPr>
          <p:cNvPr id="3" name="Title 2"/>
          <p:cNvSpPr>
            <a:spLocks noGrp="1"/>
          </p:cNvSpPr>
          <p:nvPr>
            <p:ph type="title"/>
          </p:nvPr>
        </p:nvSpPr>
        <p:spPr/>
        <p:txBody>
          <a:bodyPr/>
          <a:lstStyle/>
          <a:p>
            <a:pPr lvl="1" algn="l" defTabSz="457189" rtl="0">
              <a:spcBef>
                <a:spcPct val="0"/>
              </a:spcBef>
            </a:pPr>
            <a:r>
              <a:rPr lang="en-US" b="1" dirty="0"/>
              <a:t>Terminology</a:t>
            </a:r>
            <a:br>
              <a:rPr lang="en-US" dirty="0"/>
            </a:br>
            <a:endParaRPr lang="en-US" dirty="0"/>
          </a:p>
        </p:txBody>
      </p:sp>
      <p:sp>
        <p:nvSpPr>
          <p:cNvPr id="4" name="Content Placeholder 3"/>
          <p:cNvSpPr>
            <a:spLocks noGrp="1"/>
          </p:cNvSpPr>
          <p:nvPr>
            <p:ph sz="quarter" idx="13"/>
          </p:nvPr>
        </p:nvSpPr>
        <p:spPr/>
        <p:txBody>
          <a:bodyPr/>
          <a:lstStyle/>
          <a:p>
            <a:r>
              <a:rPr lang="en-US" sz="1600" b="1" dirty="0"/>
              <a:t>Time Interval</a:t>
            </a:r>
            <a:r>
              <a:rPr lang="en-US" sz="1600" dirty="0"/>
              <a:t>: The interval of power control time, and the time interval is different between different control-level.</a:t>
            </a:r>
          </a:p>
          <a:p>
            <a:r>
              <a:rPr lang="en-US" sz="1600" b="1" dirty="0"/>
              <a:t>Power Action</a:t>
            </a:r>
            <a:r>
              <a:rPr lang="en-US" sz="1600" dirty="0"/>
              <a:t>: When there is a need for node or group to adjust its power budget, it will apply for a power action from its parent. If a power action is approved, for node, it will change its power capping value; for group, it will reallocated power to its children.</a:t>
            </a:r>
          </a:p>
          <a:p>
            <a:r>
              <a:rPr lang="en-US" sz="1600" b="1" dirty="0"/>
              <a:t>Power Action Margin</a:t>
            </a:r>
            <a:r>
              <a:rPr lang="en-US" sz="1600" dirty="0"/>
              <a:t>:  a value that</a:t>
            </a:r>
            <a:r>
              <a:rPr lang="zh-CN" altLang="en-US" sz="1600" dirty="0"/>
              <a:t>，</a:t>
            </a:r>
            <a:r>
              <a:rPr lang="en-US" sz="1600" dirty="0"/>
              <a:t>when the Actual Power reach the line (Power Provision - Power Action Margin), it triggers a power action.</a:t>
            </a:r>
          </a:p>
          <a:p>
            <a:endParaRPr lang="en-US" sz="1600" dirty="0"/>
          </a:p>
        </p:txBody>
      </p:sp>
      <p:sp>
        <p:nvSpPr>
          <p:cNvPr id="5" name="Rectangle 4">
            <a:extLst>
              <a:ext uri="{FF2B5EF4-FFF2-40B4-BE49-F238E27FC236}">
                <a16:creationId xmlns:a16="http://schemas.microsoft.com/office/drawing/2014/main" id="{588C1CBF-9067-40EF-A93A-C1C54F07EDD2}"/>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339706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8</a:t>
            </a:fld>
            <a:endParaRPr lang="en-US" dirty="0">
              <a:solidFill>
                <a:prstClr val="white"/>
              </a:solidFill>
            </a:endParaRPr>
          </a:p>
        </p:txBody>
      </p:sp>
      <p:sp>
        <p:nvSpPr>
          <p:cNvPr id="3" name="Title 2"/>
          <p:cNvSpPr>
            <a:spLocks noGrp="1"/>
          </p:cNvSpPr>
          <p:nvPr>
            <p:ph type="title"/>
          </p:nvPr>
        </p:nvSpPr>
        <p:spPr/>
        <p:txBody>
          <a:bodyPr/>
          <a:lstStyle/>
          <a:p>
            <a:pPr lvl="1" algn="l" defTabSz="457189" rtl="0">
              <a:spcBef>
                <a:spcPct val="0"/>
              </a:spcBef>
            </a:pPr>
            <a:r>
              <a:rPr lang="en-US" b="1" dirty="0"/>
              <a:t>Power consumption prediction &amp; power pre-allocation</a:t>
            </a:r>
            <a:br>
              <a:rPr lang="en-US" dirty="0"/>
            </a:br>
            <a:endParaRPr lang="en-US" dirty="0"/>
          </a:p>
        </p:txBody>
      </p:sp>
      <p:sp>
        <p:nvSpPr>
          <p:cNvPr id="4" name="Content Placeholder 3"/>
          <p:cNvSpPr>
            <a:spLocks noGrp="1"/>
          </p:cNvSpPr>
          <p:nvPr>
            <p:ph sz="quarter" idx="13"/>
          </p:nvPr>
        </p:nvSpPr>
        <p:spPr/>
        <p:txBody>
          <a:bodyPr/>
          <a:lstStyle/>
          <a:p>
            <a:r>
              <a:rPr lang="en-US" sz="1400" dirty="0"/>
              <a:t>By now there is no method to mapping complex workloads and power consumption</a:t>
            </a:r>
            <a:br>
              <a:rPr lang="en-US" sz="1400" dirty="0"/>
            </a:br>
            <a:r>
              <a:rPr lang="en-US" sz="1400" dirty="0"/>
              <a:t>computing cluster, the types of workloads are relatively stable, which means the</a:t>
            </a:r>
            <a:br>
              <a:rPr lang="en-US" sz="1400" dirty="0"/>
            </a:br>
            <a:r>
              <a:rPr lang="en-US" sz="1400" dirty="0"/>
              <a:t>prediction and power pre-allocation based on the time-series data of Actual Pow</a:t>
            </a:r>
            <a:br>
              <a:rPr lang="en-US" sz="1400" dirty="0"/>
            </a:br>
            <a:r>
              <a:rPr lang="en-US" sz="1400" dirty="0"/>
              <a:t>We import 2 time-window to do prediction: long-window and short-window. </a:t>
            </a:r>
          </a:p>
          <a:p>
            <a:r>
              <a:rPr lang="en-US" sz="1400" dirty="0"/>
              <a:t>Under two situations a child will try to apply for more power from its parent: </a:t>
            </a:r>
            <a:br>
              <a:rPr lang="en-US" sz="1400" dirty="0"/>
            </a:br>
            <a:endParaRPr lang="en-US" altLang="zh-CN" sz="1400" dirty="0"/>
          </a:p>
          <a:p>
            <a:pPr marL="511169" lvl="1" indent="-285750"/>
            <a:r>
              <a:rPr lang="en-US" sz="1400" dirty="0" err="1"/>
              <a:t>Avg</a:t>
            </a:r>
            <a:r>
              <a:rPr lang="en-US" sz="1400" dirty="0"/>
              <a:t>(short-window) &gt; </a:t>
            </a:r>
            <a:r>
              <a:rPr lang="en-US" sz="1400" dirty="0" err="1"/>
              <a:t>Avg</a:t>
            </a:r>
            <a:r>
              <a:rPr lang="en-US" sz="1400" dirty="0"/>
              <a:t>(long window)+△ </a:t>
            </a:r>
            <a:r>
              <a:rPr lang="zh-CN" altLang="en-US" sz="1400" dirty="0"/>
              <a:t>                                                                       </a:t>
            </a:r>
            <a:r>
              <a:rPr lang="en-US" altLang="zh-CN" sz="1400" dirty="0"/>
              <a:t>(2-1)</a:t>
            </a:r>
            <a:endParaRPr lang="en-US" sz="1400" dirty="0"/>
          </a:p>
          <a:p>
            <a:pPr marL="511169" lvl="1" indent="-285750"/>
            <a:r>
              <a:rPr lang="en-US" sz="1400" dirty="0"/>
              <a:t>Actual Power &gt; Power Provision - Power Action Margin                                                 (2-2)</a:t>
            </a:r>
          </a:p>
          <a:p>
            <a:pPr lvl="1" indent="0">
              <a:buNone/>
            </a:pPr>
            <a:r>
              <a:rPr lang="en-US" altLang="zh-CN" sz="1400" dirty="0"/>
              <a:t>Where △ is a set value to block noise, and there is a cooling-off period (same to long time</a:t>
            </a:r>
          </a:p>
          <a:p>
            <a:pPr lvl="1" indent="0">
              <a:buNone/>
            </a:pPr>
            <a:r>
              <a:rPr lang="en-US" altLang="zh-CN" sz="1400" dirty="0"/>
              <a:t>window time period in our example) for this in order to avoid re-trigger in a short period.</a:t>
            </a:r>
            <a:endParaRPr lang="en-US" sz="1400" dirty="0"/>
          </a:p>
        </p:txBody>
      </p:sp>
      <p:sp>
        <p:nvSpPr>
          <p:cNvPr id="5" name="Rectangle 4">
            <a:extLst>
              <a:ext uri="{FF2B5EF4-FFF2-40B4-BE49-F238E27FC236}">
                <a16:creationId xmlns:a16="http://schemas.microsoft.com/office/drawing/2014/main" id="{2F447EAD-2DD4-4CA6-B7B9-EA60177D12B5}"/>
              </a:ext>
            </a:extLst>
          </p:cNvPr>
          <p:cNvSpPr/>
          <p:nvPr/>
        </p:nvSpPr>
        <p:spPr>
          <a:xfrm>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277574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9</a:t>
            </a:fld>
            <a:endParaRPr lang="en-US" dirty="0">
              <a:solidFill>
                <a:prstClr val="white"/>
              </a:solidFill>
            </a:endParaRPr>
          </a:p>
        </p:txBody>
      </p:sp>
      <p:sp>
        <p:nvSpPr>
          <p:cNvPr id="3" name="Title 2"/>
          <p:cNvSpPr>
            <a:spLocks noGrp="1"/>
          </p:cNvSpPr>
          <p:nvPr>
            <p:ph type="title"/>
          </p:nvPr>
        </p:nvSpPr>
        <p:spPr/>
        <p:txBody>
          <a:bodyPr/>
          <a:lstStyle/>
          <a:p>
            <a:pPr lvl="1" algn="l" defTabSz="457189" rtl="0">
              <a:spcBef>
                <a:spcPct val="0"/>
              </a:spcBef>
            </a:pPr>
            <a:r>
              <a:rPr lang="en-US" b="1" dirty="0"/>
              <a:t>Power Pool</a:t>
            </a:r>
            <a:br>
              <a:rPr lang="en-US" dirty="0"/>
            </a:br>
            <a:endParaRPr lang="en-US" dirty="0"/>
          </a:p>
        </p:txBody>
      </p:sp>
      <p:sp>
        <p:nvSpPr>
          <p:cNvPr id="4" name="Content Placeholder 3"/>
          <p:cNvSpPr>
            <a:spLocks noGrp="1"/>
          </p:cNvSpPr>
          <p:nvPr>
            <p:ph sz="quarter" idx="13"/>
          </p:nvPr>
        </p:nvSpPr>
        <p:spPr/>
        <p:txBody>
          <a:bodyPr/>
          <a:lstStyle/>
          <a:p>
            <a:r>
              <a:rPr lang="en-US" sz="1400" dirty="0"/>
              <a:t>Any group in our power management system has a power pool to collect power unused from its</a:t>
            </a:r>
            <a:br>
              <a:rPr lang="en-US" sz="1400" dirty="0"/>
            </a:br>
            <a:r>
              <a:rPr lang="en-US" sz="1400" dirty="0"/>
              <a:t>children, when there is a child apply for a Power Action to get more power budget, its parent will</a:t>
            </a:r>
            <a:br>
              <a:rPr lang="en-US" sz="1400" dirty="0"/>
            </a:br>
            <a:r>
              <a:rPr lang="en-US" sz="1400" dirty="0"/>
              <a:t>allocate power to it from the Power Pool rapidly. When the Power Pool have no enough power,</a:t>
            </a:r>
            <a:br>
              <a:rPr lang="en-US" sz="1400" dirty="0"/>
            </a:br>
            <a:r>
              <a:rPr lang="en-US" sz="1400" dirty="0"/>
              <a:t>the parent will make a decision to judge whether make a power repossession from other children</a:t>
            </a:r>
            <a:br>
              <a:rPr lang="en-US" sz="1400" dirty="0"/>
            </a:br>
            <a:r>
              <a:rPr lang="en-US" sz="1400" dirty="0"/>
              <a:t>according to the Default Power (which is calculated by priority). </a:t>
            </a:r>
            <a:br>
              <a:rPr lang="en-US" dirty="0"/>
            </a:br>
            <a:r>
              <a:rPr lang="en-US" sz="1400" dirty="0"/>
              <a:t>To decide whether a child has power unused, we use Max(long window), for a child when: </a:t>
            </a:r>
            <a:endParaRPr lang="en-US" altLang="zh-CN" dirty="0"/>
          </a:p>
          <a:p>
            <a:pPr marL="568319" lvl="1" indent="-342900"/>
            <a:r>
              <a:rPr lang="en-US" sz="1600" dirty="0"/>
              <a:t>Max(long window)  &lt; Power Provision - Power Action Margin +△                           (2-3)</a:t>
            </a:r>
          </a:p>
          <a:p>
            <a:pPr lvl="1" indent="0">
              <a:buNone/>
            </a:pPr>
            <a:r>
              <a:rPr lang="en-US" sz="1600" dirty="0"/>
              <a:t>Power from child to parent and the new Power Provision of the node:</a:t>
            </a:r>
          </a:p>
          <a:p>
            <a:pPr marL="568319" lvl="1" indent="-342900"/>
            <a:r>
              <a:rPr lang="en-US" sz="1600" dirty="0"/>
              <a:t>Power to parent = Power Provision - Power Action Margin  -Max(long window) (2-4)     </a:t>
            </a:r>
          </a:p>
          <a:p>
            <a:pPr marL="568319" lvl="1" indent="-342900"/>
            <a:r>
              <a:rPr lang="en-US" sz="1600" dirty="0"/>
              <a:t>New Power Provision = Max(long window)  + Power Action Margin                        (2-5)            </a:t>
            </a:r>
          </a:p>
          <a:p>
            <a:pPr lvl="1" indent="0">
              <a:buNone/>
            </a:pPr>
            <a:r>
              <a:rPr lang="en-US" sz="1600" dirty="0"/>
              <a:t>Where △ is a set value to block noise</a:t>
            </a:r>
          </a:p>
          <a:p>
            <a:endParaRPr lang="en-US" sz="1600" dirty="0"/>
          </a:p>
        </p:txBody>
      </p:sp>
      <p:sp>
        <p:nvSpPr>
          <p:cNvPr id="5" name="Rectangle 4">
            <a:extLst>
              <a:ext uri="{FF2B5EF4-FFF2-40B4-BE49-F238E27FC236}">
                <a16:creationId xmlns:a16="http://schemas.microsoft.com/office/drawing/2014/main" id="{5814D812-46E9-48C8-AFC4-097F78826392}"/>
              </a:ext>
            </a:extLst>
          </p:cNvPr>
          <p:cNvSpPr/>
          <p:nvPr/>
        </p:nvSpPr>
        <p:spPr>
          <a:xfrm rot="20047788">
            <a:off x="1049893" y="2329377"/>
            <a:ext cx="7044236" cy="484748"/>
          </a:xfrm>
          <a:prstGeom prst="rect">
            <a:avLst/>
          </a:prstGeom>
          <a:noFill/>
        </p:spPr>
        <p:txBody>
          <a:bodyPr wrap="none" lIns="68580" tIns="34290" rIns="68580" bIns="34290">
            <a:spAutoFit/>
          </a:bodyPr>
          <a:lstStyle/>
          <a:p>
            <a:pPr algn="ctr"/>
            <a:r>
              <a:rPr lang="en-US" sz="2700" b="0" cap="none" spc="0" baseline="0" dirty="0">
                <a:ln w="0"/>
                <a:solidFill>
                  <a:schemeClr val="bg2">
                    <a:lumMod val="40000"/>
                    <a:lumOff val="60000"/>
                  </a:schemeClr>
                </a:solidFill>
                <a:effectLst/>
              </a:rPr>
              <a:t>Shared under </a:t>
            </a:r>
            <a:r>
              <a:rPr lang="en-US" sz="2700" b="0" cap="none" spc="0" dirty="0">
                <a:ln w="0"/>
                <a:solidFill>
                  <a:schemeClr val="bg2">
                    <a:lumMod val="40000"/>
                    <a:lumOff val="60000"/>
                  </a:schemeClr>
                </a:solidFill>
                <a:effectLst/>
              </a:rPr>
              <a:t>Intel</a:t>
            </a:r>
            <a:r>
              <a:rPr lang="en-US" sz="2700" b="0" cap="none" spc="0" baseline="0" dirty="0">
                <a:ln w="0"/>
                <a:solidFill>
                  <a:schemeClr val="bg2">
                    <a:lumMod val="40000"/>
                    <a:lumOff val="60000"/>
                  </a:schemeClr>
                </a:solidFill>
                <a:effectLst/>
              </a:rPr>
              <a:t> - Inspur CNDA: 8980227 </a:t>
            </a:r>
            <a:endParaRPr lang="en-US" sz="2700" b="0" cap="none" spc="0" dirty="0">
              <a:ln w="0"/>
              <a:solidFill>
                <a:schemeClr val="bg2">
                  <a:lumMod val="40000"/>
                  <a:lumOff val="60000"/>
                </a:schemeClr>
              </a:solidFill>
              <a:effectLst/>
            </a:endParaRPr>
          </a:p>
        </p:txBody>
      </p:sp>
    </p:spTree>
    <p:extLst>
      <p:ext uri="{BB962C8B-B14F-4D97-AF65-F5344CB8AC3E}">
        <p14:creationId xmlns:p14="http://schemas.microsoft.com/office/powerpoint/2010/main" val="12750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1.0.2296"/>
  <p:tag name="PPTVERSION" val="14"/>
  <p:tag name="TPOS" val="2"/>
</p:tagLst>
</file>

<file path=ppt/theme/theme1.xml><?xml version="1.0" encoding="utf-8"?>
<a:theme xmlns:a="http://schemas.openxmlformats.org/drawingml/2006/main" name="1_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intel_PPT_LgtTmplt_WideScrn_v13.potx</Template>
  <TotalTime>47070</TotalTime>
  <Words>2296</Words>
  <Application>Microsoft Office PowerPoint</Application>
  <PresentationFormat>On-screen Show (16:9)</PresentationFormat>
  <Paragraphs>247</Paragraphs>
  <Slides>24</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Lucida Grande</vt:lpstr>
      <vt:lpstr>Neo Sans Intel Light</vt:lpstr>
      <vt:lpstr>Neo Sans Intel Medium</vt:lpstr>
      <vt:lpstr>Arial</vt:lpstr>
      <vt:lpstr>Calibri</vt:lpstr>
      <vt:lpstr>Intel Clear</vt:lpstr>
      <vt:lpstr>Intel Clear Pro</vt:lpstr>
      <vt:lpstr>Verdana</vt:lpstr>
      <vt:lpstr>Wingdings</vt:lpstr>
      <vt:lpstr>1_Int_PPT Template_ClearPro_16x9</vt:lpstr>
      <vt:lpstr>Visio</vt:lpstr>
      <vt:lpstr>Intel Group Power Capping </vt:lpstr>
      <vt:lpstr>Group power performance</vt:lpstr>
      <vt:lpstr>Power management hierarchy </vt:lpstr>
      <vt:lpstr>PowerPoint Presentation</vt:lpstr>
      <vt:lpstr>Power management algorithm </vt:lpstr>
      <vt:lpstr>Terminology </vt:lpstr>
      <vt:lpstr>Terminology </vt:lpstr>
      <vt:lpstr>Power consumption prediction &amp; power pre-allocation </vt:lpstr>
      <vt:lpstr>Power Pool </vt:lpstr>
      <vt:lpstr>Priority and Default Power allocation </vt:lpstr>
      <vt:lpstr>Borrow &amp; Lend power budget to power pool</vt:lpstr>
      <vt:lpstr>Group Power Management Strategies/Policy</vt:lpstr>
      <vt:lpstr>GPC-ARCH/FLOW</vt:lpstr>
      <vt:lpstr>GPC - Arch</vt:lpstr>
      <vt:lpstr>GPC-Power Capping Flow</vt:lpstr>
      <vt:lpstr>GPC-Power Capping Sequence</vt:lpstr>
      <vt:lpstr>Power management Test Report </vt:lpstr>
      <vt:lpstr>PowerPoint Presentation</vt:lpstr>
      <vt:lpstr>Workload Simulation Tool (Power) – Page 1</vt:lpstr>
      <vt:lpstr>PowerPoint Presentation</vt:lpstr>
      <vt:lpstr>PowerPoint Presentation</vt:lpstr>
      <vt:lpstr>Power management SPECIAL Case </vt:lpstr>
      <vt:lpstr>For node lose control</vt:lpstr>
      <vt:lpstr>PowerPoint Presentation</vt:lpstr>
    </vt:vector>
  </TitlesOfParts>
  <Company>Red Peak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 Solomon</dc:creator>
  <cp:keywords>CTPClassification=CTP_IC:VisualMarkings=, CTPClassification=CTP_IC</cp:keywords>
  <cp:lastModifiedBy>Cao, Yang2</cp:lastModifiedBy>
  <cp:revision>1582</cp:revision>
  <cp:lastPrinted>2013-12-18T00:54:53Z</cp:lastPrinted>
  <dcterms:created xsi:type="dcterms:W3CDTF">2013-06-17T18:04:50Z</dcterms:created>
  <dcterms:modified xsi:type="dcterms:W3CDTF">2021-07-13T09:04:34Z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983a64e9-3a8c-4699-9d62-fd1e18b4660e</vt:lpwstr>
  </property>
  <property fmtid="{D5CDD505-2E9C-101B-9397-08002B2CF9AE}" pid="3" name="CTP_BU">
    <vt:lpwstr>DATACENTER ENGI &amp; ARCH GROUP</vt:lpwstr>
  </property>
  <property fmtid="{D5CDD505-2E9C-101B-9397-08002B2CF9AE}" pid="4" name="CTP_TimeStamp">
    <vt:lpwstr>2019-03-27 03:49:28Z</vt:lpwstr>
  </property>
  <property fmtid="{D5CDD505-2E9C-101B-9397-08002B2CF9AE}" pid="5" name="IntelDataClassification">
    <vt:lpwstr>NA</vt:lpwstr>
  </property>
  <property fmtid="{D5CDD505-2E9C-101B-9397-08002B2CF9AE}" pid="6" name="CTPClassification">
    <vt:lpwstr>CTP_IC</vt:lpwstr>
  </property>
  <property fmtid="{D5CDD505-2E9C-101B-9397-08002B2CF9AE}" pid="7" name="MSIP_Label_9aa06179-68b3-4e2b-b09b-a2424735516b_Enabled">
    <vt:lpwstr>True</vt:lpwstr>
  </property>
  <property fmtid="{D5CDD505-2E9C-101B-9397-08002B2CF9AE}" pid="8" name="MSIP_Label_9aa06179-68b3-4e2b-b09b-a2424735516b_SiteId">
    <vt:lpwstr>46c98d88-e344-4ed4-8496-4ed7712e255d</vt:lpwstr>
  </property>
  <property fmtid="{D5CDD505-2E9C-101B-9397-08002B2CF9AE}" pid="9" name="MSIP_Label_9aa06179-68b3-4e2b-b09b-a2424735516b_Owner">
    <vt:lpwstr>yang2.cao@intel.com</vt:lpwstr>
  </property>
  <property fmtid="{D5CDD505-2E9C-101B-9397-08002B2CF9AE}" pid="10" name="MSIP_Label_9aa06179-68b3-4e2b-b09b-a2424735516b_SetDate">
    <vt:lpwstr>2021-07-06T08:08:11.9146187Z</vt:lpwstr>
  </property>
  <property fmtid="{D5CDD505-2E9C-101B-9397-08002B2CF9AE}" pid="11" name="MSIP_Label_9aa06179-68b3-4e2b-b09b-a2424735516b_Name">
    <vt:lpwstr>Intel Confidential</vt:lpwstr>
  </property>
  <property fmtid="{D5CDD505-2E9C-101B-9397-08002B2CF9AE}" pid="12" name="MSIP_Label_9aa06179-68b3-4e2b-b09b-a2424735516b_Application">
    <vt:lpwstr>Microsoft Azure Information Protection</vt:lpwstr>
  </property>
  <property fmtid="{D5CDD505-2E9C-101B-9397-08002B2CF9AE}" pid="13" name="MSIP_Label_9aa06179-68b3-4e2b-b09b-a2424735516b_ActionId">
    <vt:lpwstr>9c0f41ad-cd9c-4675-bf5d-766f366bc807</vt:lpwstr>
  </property>
  <property fmtid="{D5CDD505-2E9C-101B-9397-08002B2CF9AE}" pid="14" name="MSIP_Label_9aa06179-68b3-4e2b-b09b-a2424735516b_Extended_MSFT_Method">
    <vt:lpwstr>Manual</vt:lpwstr>
  </property>
  <property fmtid="{D5CDD505-2E9C-101B-9397-08002B2CF9AE}" pid="15" name="Sensitivity">
    <vt:lpwstr>Intel Confidential</vt:lpwstr>
  </property>
</Properties>
</file>