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0000101010101" charset="0"/>
      <p:regular r:id="rId30"/>
      <p:bold r:id="rId31"/>
      <p:italic r:id="rId32"/>
      <p:boldItalic r:id="rId33"/>
    </p:embeddedFont>
    <p:embeddedFont>
      <p:font typeface="Raleway" panose="020B0600000101010101"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3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5ecbf4a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5ecbf4aa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9f9b820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9f9b820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9f9b820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9f9b820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5daaa83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5daaa83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5a52af56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5a52af56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imbalance - positive and negative polarity </a:t>
            </a:r>
            <a:endParaRPr/>
          </a:p>
          <a:p>
            <a:pPr marL="0" lvl="0" indent="0" algn="l" rtl="0">
              <a:spcBef>
                <a:spcPts val="0"/>
              </a:spcBef>
              <a:spcAft>
                <a:spcPts val="0"/>
              </a:spcAft>
              <a:buNone/>
            </a:pPr>
            <a:r>
              <a:rPr lang="en"/>
              <a:t>Need to further explain process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5a52af56c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5a52af56c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Products: Science Diet, Juniper Ridge Mint Tea, Sea Salt Vinegar Chips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44a97641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44a9764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6e48df2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6e48df2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Coffee, Amazon product, cat food appear a lot.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5a52af56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5a52af56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the sentiment analysis, we perform a logistic regression analysis on the helpfulness. </a:t>
            </a:r>
            <a:endParaRPr/>
          </a:p>
          <a:p>
            <a:pPr marL="0" lvl="0" indent="0" algn="l" rtl="0">
              <a:spcBef>
                <a:spcPts val="0"/>
              </a:spcBef>
              <a:spcAft>
                <a:spcPts val="0"/>
              </a:spcAft>
              <a:buNone/>
            </a:pPr>
            <a:endParaRPr/>
          </a:p>
          <a:p>
            <a:pPr marL="0" lvl="0" indent="0" algn="l" rtl="0">
              <a:spcBef>
                <a:spcPts val="0"/>
              </a:spcBef>
              <a:spcAft>
                <a:spcPts val="0"/>
              </a:spcAft>
              <a:buNone/>
            </a:pPr>
            <a:r>
              <a:rPr lang="en"/>
              <a:t>Everything that has helpfulness &gt;=0.5 considered as helpful and anything below 0.5 is not helpful. We run a logistic regression analysis to see the relationship between helpfulness and the other variables. </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results above, score (ratings), length of review, and subjectivity are significant. </a:t>
            </a:r>
            <a:endParaRPr/>
          </a:p>
          <a:p>
            <a:pPr marL="0" lvl="0" indent="0" algn="l" rtl="0">
              <a:spcBef>
                <a:spcPts val="0"/>
              </a:spcBef>
              <a:spcAft>
                <a:spcPts val="0"/>
              </a:spcAft>
              <a:buNone/>
            </a:pPr>
            <a:r>
              <a:rPr lang="en"/>
              <a:t>While polarity is not. This all does make sense. </a:t>
            </a:r>
            <a:endParaRPr/>
          </a:p>
          <a:p>
            <a:pPr marL="0" lvl="0" indent="0" algn="l" rtl="0">
              <a:spcBef>
                <a:spcPts val="0"/>
              </a:spcBef>
              <a:spcAft>
                <a:spcPts val="0"/>
              </a:spcAft>
              <a:buNone/>
            </a:pPr>
            <a:r>
              <a:rPr lang="en"/>
              <a:t>The higher the ratings, the higher the helpfulness. </a:t>
            </a:r>
            <a:endParaRPr/>
          </a:p>
          <a:p>
            <a:pPr marL="0" lvl="0" indent="0" algn="l" rtl="0">
              <a:spcBef>
                <a:spcPts val="0"/>
              </a:spcBef>
              <a:spcAft>
                <a:spcPts val="0"/>
              </a:spcAft>
              <a:buNone/>
            </a:pPr>
            <a:r>
              <a:rPr lang="en"/>
              <a:t>The longer the review, the more helpful the review</a:t>
            </a:r>
            <a:endParaRPr/>
          </a:p>
          <a:p>
            <a:pPr marL="0" lvl="0" indent="0" algn="l" rtl="0">
              <a:spcBef>
                <a:spcPts val="0"/>
              </a:spcBef>
              <a:spcAft>
                <a:spcPts val="0"/>
              </a:spcAft>
              <a:buNone/>
            </a:pPr>
            <a:r>
              <a:rPr lang="en"/>
              <a:t>The more negative the polarity, the more helpful the review</a:t>
            </a:r>
            <a:endParaRPr/>
          </a:p>
          <a:p>
            <a:pPr marL="0" lvl="0" indent="0" algn="l" rtl="0">
              <a:spcBef>
                <a:spcPts val="0"/>
              </a:spcBef>
              <a:spcAft>
                <a:spcPts val="0"/>
              </a:spcAft>
              <a:buNone/>
            </a:pPr>
            <a:r>
              <a:rPr lang="en"/>
              <a:t>While subjectivity doesn’t really matter in terms of polarity</a:t>
            </a:r>
            <a:endParaRPr/>
          </a:p>
          <a:p>
            <a:pPr marL="0" lvl="0" indent="0" algn="l" rtl="0">
              <a:spcBef>
                <a:spcPts val="0"/>
              </a:spcBef>
              <a:spcAft>
                <a:spcPts val="0"/>
              </a:spcAft>
              <a:buNone/>
            </a:pPr>
            <a:endParaRPr/>
          </a:p>
          <a:p>
            <a:pPr marL="0" lvl="0" indent="0" algn="l" rtl="0">
              <a:spcBef>
                <a:spcPts val="0"/>
              </a:spcBef>
              <a:spcAft>
                <a:spcPts val="0"/>
              </a:spcAft>
              <a:buNone/>
            </a:pPr>
            <a:r>
              <a:rPr lang="en"/>
              <a:t>Looking at the coefficient, the higher the rating the more helpful</a:t>
            </a:r>
            <a:endParaRPr/>
          </a:p>
          <a:p>
            <a:pPr marL="0" lvl="0" indent="0" algn="l" rtl="0">
              <a:spcBef>
                <a:spcPts val="0"/>
              </a:spcBef>
              <a:spcAft>
                <a:spcPts val="0"/>
              </a:spcAft>
              <a:buNone/>
            </a:pPr>
            <a:r>
              <a:rPr lang="en"/>
              <a:t>The longer the review,the more helpful</a:t>
            </a:r>
            <a:endParaRPr/>
          </a:p>
          <a:p>
            <a:pPr marL="0" lvl="0" indent="0" algn="l" rtl="0">
              <a:spcBef>
                <a:spcPts val="0"/>
              </a:spcBef>
              <a:spcAft>
                <a:spcPts val="0"/>
              </a:spcAft>
              <a:buNone/>
            </a:pPr>
            <a:r>
              <a:rPr lang="en"/>
              <a:t>The more negative the polarity, the more helpful</a:t>
            </a:r>
            <a:endParaRPr/>
          </a:p>
          <a:p>
            <a:pPr marL="0" lvl="0" indent="0" algn="l" rtl="0">
              <a:spcBef>
                <a:spcPts val="0"/>
              </a:spcBef>
              <a:spcAft>
                <a:spcPts val="0"/>
              </a:spcAft>
              <a:buNone/>
            </a:pPr>
            <a:r>
              <a:rPr lang="en"/>
              <a:t>The less subjective,the more helpful</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69ea3d352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c69ea3d352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the relationship between polarity and subjectivity grouped by helpfulness</a:t>
            </a:r>
            <a:endParaRPr/>
          </a:p>
          <a:p>
            <a:pPr marL="0" lvl="0" indent="0" algn="l" rtl="0">
              <a:spcBef>
                <a:spcPts val="0"/>
              </a:spcBef>
              <a:spcAft>
                <a:spcPts val="0"/>
              </a:spcAft>
              <a:buNone/>
            </a:pPr>
            <a:endParaRPr/>
          </a:p>
          <a:p>
            <a:pPr marL="0" lvl="0" indent="0" algn="l" rtl="0">
              <a:spcBef>
                <a:spcPts val="0"/>
              </a:spcBef>
              <a:spcAft>
                <a:spcPts val="0"/>
              </a:spcAft>
              <a:buNone/>
            </a:pPr>
            <a:r>
              <a:rPr lang="en"/>
              <a:t>As we can see the data has a positive relationship. So as the subjectivity increases,the higher the polarity- which means, the subjective reviews are usually the positive reviews.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5a52af56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5a52af56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e48df22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e48df2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distribution of length of review and helpfulness. As we can see, the negative reviews are relatively shorter than the positive reviews. We can also see how most of the data the longer reviews tend to fall in helpfulness score around 1 .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6e48df228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6e48df228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from the graph above, there is no relationship between being subjective/ objective with helpfulness. The dots are scattered all over the place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5a52af56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c5a52af5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6cdd42bd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6cdd42bd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9f9b820a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9f9b820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9f9b820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9f9b820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9f9b820a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9f9b820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5a52af56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5a52af56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9f9b820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9f9b820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5ecbf4a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5ecbf4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69f9b820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69f9b82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Amazon Food Review Analysis</a:t>
            </a:r>
            <a:endParaRPr/>
          </a:p>
        </p:txBody>
      </p:sp>
      <p:sp>
        <p:nvSpPr>
          <p:cNvPr id="87" name="Google Shape;87;p13"/>
          <p:cNvSpPr txBox="1">
            <a:spLocks noGrp="1"/>
          </p:cNvSpPr>
          <p:nvPr>
            <p:ph type="subTitle" idx="1"/>
          </p:nvPr>
        </p:nvSpPr>
        <p:spPr>
          <a:xfrm>
            <a:off x="638725" y="3150475"/>
            <a:ext cx="4595100" cy="14070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Clr>
                <a:srgbClr val="000000"/>
              </a:buClr>
              <a:buSzPts val="770"/>
              <a:buFont typeface="Arial"/>
              <a:buNone/>
            </a:pPr>
            <a:r>
              <a:rPr lang="en" b="1">
                <a:solidFill>
                  <a:srgbClr val="000000"/>
                </a:solidFill>
                <a:latin typeface="Arial"/>
                <a:ea typeface="Arial"/>
                <a:cs typeface="Arial"/>
                <a:sym typeface="Arial"/>
              </a:rPr>
              <a:t>Group 2A: Shefali Kumar, Martin Gui, Changyeol Lee,  Vincentia Angelica, Kirti Bhalgat</a:t>
            </a:r>
            <a:endParaRPr b="1">
              <a:solidFill>
                <a:srgbClr val="000000"/>
              </a:solidFill>
            </a:endParaRPr>
          </a:p>
        </p:txBody>
      </p:sp>
      <p:pic>
        <p:nvPicPr>
          <p:cNvPr id="88" name="Google Shape;88;p13"/>
          <p:cNvPicPr preferRelativeResize="0"/>
          <p:nvPr/>
        </p:nvPicPr>
        <p:blipFill>
          <a:blip r:embed="rId3">
            <a:alphaModFix/>
          </a:blip>
          <a:stretch>
            <a:fillRect/>
          </a:stretch>
        </p:blipFill>
        <p:spPr>
          <a:xfrm>
            <a:off x="5809590" y="2354241"/>
            <a:ext cx="2910911" cy="140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helpfulness of Top Reviewers</a:t>
            </a:r>
            <a:endParaRPr/>
          </a:p>
        </p:txBody>
      </p:sp>
      <p:pic>
        <p:nvPicPr>
          <p:cNvPr id="163" name="Google Shape;163;p22"/>
          <p:cNvPicPr preferRelativeResize="0"/>
          <p:nvPr/>
        </p:nvPicPr>
        <p:blipFill>
          <a:blip r:embed="rId3">
            <a:alphaModFix/>
          </a:blip>
          <a:stretch>
            <a:fillRect/>
          </a:stretch>
        </p:blipFill>
        <p:spPr>
          <a:xfrm>
            <a:off x="1039650" y="1980525"/>
            <a:ext cx="3268425" cy="2067200"/>
          </a:xfrm>
          <a:prstGeom prst="rect">
            <a:avLst/>
          </a:prstGeom>
          <a:noFill/>
          <a:ln>
            <a:noFill/>
          </a:ln>
        </p:spPr>
      </p:pic>
      <p:pic>
        <p:nvPicPr>
          <p:cNvPr id="164" name="Google Shape;164;p22"/>
          <p:cNvPicPr preferRelativeResize="0"/>
          <p:nvPr/>
        </p:nvPicPr>
        <p:blipFill>
          <a:blip r:embed="rId4">
            <a:alphaModFix/>
          </a:blip>
          <a:stretch>
            <a:fillRect/>
          </a:stretch>
        </p:blipFill>
        <p:spPr>
          <a:xfrm>
            <a:off x="4898455" y="1980525"/>
            <a:ext cx="3262520" cy="2067200"/>
          </a:xfrm>
          <a:prstGeom prst="rect">
            <a:avLst/>
          </a:prstGeom>
          <a:noFill/>
          <a:ln>
            <a:noFill/>
          </a:ln>
        </p:spPr>
      </p:pic>
      <p:sp>
        <p:nvSpPr>
          <p:cNvPr id="165" name="Google Shape;165;p22"/>
          <p:cNvSpPr txBox="1"/>
          <p:nvPr/>
        </p:nvSpPr>
        <p:spPr>
          <a:xfrm>
            <a:off x="489025" y="4102825"/>
            <a:ext cx="6802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Histogram1 is left skewed -Top reviewers receive higher helpfulness scores.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From histogram2 on average, top reviewers write 20 reviews.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kind of reviews do users find helpful?</a:t>
            </a:r>
            <a:endParaRPr/>
          </a:p>
        </p:txBody>
      </p:sp>
      <p:sp>
        <p:nvSpPr>
          <p:cNvPr id="171" name="Google Shape;171;p23"/>
          <p:cNvSpPr txBox="1"/>
          <p:nvPr/>
        </p:nvSpPr>
        <p:spPr>
          <a:xfrm>
            <a:off x="386150" y="3999975"/>
            <a:ext cx="7290900" cy="104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Lato"/>
                <a:ea typeface="Lato"/>
                <a:cs typeface="Lato"/>
                <a:sym typeface="Lato"/>
              </a:rPr>
              <a:t>We see positive feedback from communities of the following groups: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Scatter plot1 - Users  find lengthy reviews (more than 200 words) more helpful</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Scatter plot2-  Users find highly active reviewers  (given more than 100 reviews) more helpful.</a:t>
            </a:r>
            <a:endParaRPr>
              <a:latin typeface="Lato"/>
              <a:ea typeface="Lato"/>
              <a:cs typeface="Lato"/>
              <a:sym typeface="Lato"/>
            </a:endParaRPr>
          </a:p>
        </p:txBody>
      </p:sp>
      <p:pic>
        <p:nvPicPr>
          <p:cNvPr id="172" name="Google Shape;172;p23"/>
          <p:cNvPicPr preferRelativeResize="0"/>
          <p:nvPr/>
        </p:nvPicPr>
        <p:blipFill>
          <a:blip r:embed="rId3">
            <a:alphaModFix/>
          </a:blip>
          <a:stretch>
            <a:fillRect/>
          </a:stretch>
        </p:blipFill>
        <p:spPr>
          <a:xfrm>
            <a:off x="729450" y="2006250"/>
            <a:ext cx="3328549" cy="1841325"/>
          </a:xfrm>
          <a:prstGeom prst="rect">
            <a:avLst/>
          </a:prstGeom>
          <a:noFill/>
          <a:ln>
            <a:noFill/>
          </a:ln>
        </p:spPr>
      </p:pic>
      <p:pic>
        <p:nvPicPr>
          <p:cNvPr id="173" name="Google Shape;173;p23"/>
          <p:cNvPicPr preferRelativeResize="0"/>
          <p:nvPr/>
        </p:nvPicPr>
        <p:blipFill>
          <a:blip r:embed="rId4">
            <a:alphaModFix/>
          </a:blip>
          <a:stretch>
            <a:fillRect/>
          </a:stretch>
        </p:blipFill>
        <p:spPr>
          <a:xfrm>
            <a:off x="4210399" y="2006250"/>
            <a:ext cx="3140008" cy="184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579025" y="1254350"/>
            <a:ext cx="9144000" cy="98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Do reviewers with higher review counts write long reviews?</a:t>
            </a:r>
            <a:endParaRPr sz="2100"/>
          </a:p>
        </p:txBody>
      </p:sp>
      <p:pic>
        <p:nvPicPr>
          <p:cNvPr id="179" name="Google Shape;179;p24"/>
          <p:cNvPicPr preferRelativeResize="0"/>
          <p:nvPr/>
        </p:nvPicPr>
        <p:blipFill>
          <a:blip r:embed="rId3">
            <a:alphaModFix/>
          </a:blip>
          <a:stretch>
            <a:fillRect/>
          </a:stretch>
        </p:blipFill>
        <p:spPr>
          <a:xfrm>
            <a:off x="2171225" y="1851650"/>
            <a:ext cx="3994952" cy="2225325"/>
          </a:xfrm>
          <a:prstGeom prst="rect">
            <a:avLst/>
          </a:prstGeom>
          <a:noFill/>
          <a:ln>
            <a:noFill/>
          </a:ln>
        </p:spPr>
      </p:pic>
      <p:sp>
        <p:nvSpPr>
          <p:cNvPr id="180" name="Google Shape;180;p24"/>
          <p:cNvSpPr txBox="1"/>
          <p:nvPr/>
        </p:nvSpPr>
        <p:spPr>
          <a:xfrm>
            <a:off x="283275" y="4102825"/>
            <a:ext cx="7406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Top reviewers with very high review count(Number of reviews&gt;80) tend to write shorter reviews.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Usually number of words is less than 200 for the reviewers with highest review count.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686225" y="62707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40"/>
              <a:t>Most common words in lower and higher rating scores</a:t>
            </a:r>
            <a:endParaRPr sz="2140"/>
          </a:p>
        </p:txBody>
      </p:sp>
      <p:sp>
        <p:nvSpPr>
          <p:cNvPr id="186" name="Google Shape;186;p25"/>
          <p:cNvSpPr txBox="1"/>
          <p:nvPr/>
        </p:nvSpPr>
        <p:spPr>
          <a:xfrm>
            <a:off x="384500" y="4119575"/>
            <a:ext cx="8076900" cy="5232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Lato"/>
              <a:buChar char="●"/>
            </a:pPr>
            <a:r>
              <a:rPr lang="en" sz="1100">
                <a:latin typeface="Lato"/>
                <a:ea typeface="Lato"/>
                <a:cs typeface="Lato"/>
                <a:sym typeface="Lato"/>
              </a:rPr>
              <a:t>Most commonly associated words with positive and negative reviews according to  Scores. </a:t>
            </a:r>
            <a:endParaRPr sz="1100">
              <a:latin typeface="Lato"/>
              <a:ea typeface="Lato"/>
              <a:cs typeface="Lato"/>
              <a:sym typeface="Lato"/>
            </a:endParaRPr>
          </a:p>
          <a:p>
            <a:pPr marL="457200" lvl="0" indent="0" algn="l" rtl="0">
              <a:spcBef>
                <a:spcPts val="0"/>
              </a:spcBef>
              <a:spcAft>
                <a:spcPts val="0"/>
              </a:spcAft>
              <a:buNone/>
            </a:pPr>
            <a:endParaRPr sz="1100">
              <a:latin typeface="Lato"/>
              <a:ea typeface="Lato"/>
              <a:cs typeface="Lato"/>
              <a:sym typeface="Lato"/>
            </a:endParaRPr>
          </a:p>
        </p:txBody>
      </p:sp>
      <p:pic>
        <p:nvPicPr>
          <p:cNvPr id="187" name="Google Shape;187;p25"/>
          <p:cNvPicPr preferRelativeResize="0"/>
          <p:nvPr/>
        </p:nvPicPr>
        <p:blipFill rotWithShape="1">
          <a:blip r:embed="rId3">
            <a:alphaModFix/>
          </a:blip>
          <a:srcRect l="5314" t="8045" r="5812" b="7793"/>
          <a:stretch/>
        </p:blipFill>
        <p:spPr>
          <a:xfrm>
            <a:off x="384500" y="1540999"/>
            <a:ext cx="4122175" cy="2067625"/>
          </a:xfrm>
          <a:prstGeom prst="rect">
            <a:avLst/>
          </a:prstGeom>
          <a:noFill/>
          <a:ln>
            <a:noFill/>
          </a:ln>
        </p:spPr>
      </p:pic>
      <p:pic>
        <p:nvPicPr>
          <p:cNvPr id="188" name="Google Shape;188;p25"/>
          <p:cNvPicPr preferRelativeResize="0"/>
          <p:nvPr/>
        </p:nvPicPr>
        <p:blipFill rotWithShape="1">
          <a:blip r:embed="rId4">
            <a:alphaModFix/>
          </a:blip>
          <a:srcRect l="3514" t="11948" r="4251" b="6823"/>
          <a:stretch/>
        </p:blipFill>
        <p:spPr>
          <a:xfrm>
            <a:off x="4669975" y="1537938"/>
            <a:ext cx="4278075" cy="206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32900" y="59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pic>
        <p:nvPicPr>
          <p:cNvPr id="194" name="Google Shape;194;p26"/>
          <p:cNvPicPr preferRelativeResize="0"/>
          <p:nvPr/>
        </p:nvPicPr>
        <p:blipFill>
          <a:blip r:embed="rId3">
            <a:alphaModFix/>
          </a:blip>
          <a:stretch>
            <a:fillRect/>
          </a:stretch>
        </p:blipFill>
        <p:spPr>
          <a:xfrm>
            <a:off x="155600" y="1716325"/>
            <a:ext cx="6105400" cy="3292076"/>
          </a:xfrm>
          <a:prstGeom prst="rect">
            <a:avLst/>
          </a:prstGeom>
          <a:noFill/>
          <a:ln>
            <a:noFill/>
          </a:ln>
        </p:spPr>
      </p:pic>
      <p:pic>
        <p:nvPicPr>
          <p:cNvPr id="195" name="Google Shape;195;p26"/>
          <p:cNvPicPr preferRelativeResize="0"/>
          <p:nvPr/>
        </p:nvPicPr>
        <p:blipFill rotWithShape="1">
          <a:blip r:embed="rId4">
            <a:alphaModFix/>
          </a:blip>
          <a:srcRect b="4113"/>
          <a:stretch/>
        </p:blipFill>
        <p:spPr>
          <a:xfrm>
            <a:off x="6261000" y="1716325"/>
            <a:ext cx="1718150" cy="3198126"/>
          </a:xfrm>
          <a:prstGeom prst="rect">
            <a:avLst/>
          </a:prstGeom>
          <a:noFill/>
          <a:ln>
            <a:noFill/>
          </a:ln>
        </p:spPr>
      </p:pic>
      <p:sp>
        <p:nvSpPr>
          <p:cNvPr id="196" name="Google Shape;196;p26"/>
          <p:cNvSpPr txBox="1"/>
          <p:nvPr/>
        </p:nvSpPr>
        <p:spPr>
          <a:xfrm>
            <a:off x="3812250" y="821225"/>
            <a:ext cx="47805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Lato"/>
              <a:buChar char="●"/>
            </a:pPr>
            <a:r>
              <a:rPr lang="en" sz="1100">
                <a:latin typeface="Lato"/>
                <a:ea typeface="Lato"/>
                <a:cs typeface="Lato"/>
                <a:sym typeface="Lato"/>
              </a:rPr>
              <a:t>Used TextBlob package</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a:latin typeface="Lato"/>
                <a:ea typeface="Lato"/>
                <a:cs typeface="Lato"/>
                <a:sym typeface="Lato"/>
              </a:rPr>
              <a:t>Polarity: [-1,1]</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a:latin typeface="Lato"/>
                <a:ea typeface="Lato"/>
                <a:cs typeface="Lato"/>
                <a:sym typeface="Lato"/>
              </a:rPr>
              <a:t>Subjectivity: [0,1]</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a:latin typeface="Lato"/>
                <a:ea typeface="Lato"/>
                <a:cs typeface="Lato"/>
                <a:sym typeface="Lato"/>
              </a:rPr>
              <a:t>Top 100 food products</a:t>
            </a:r>
            <a:endParaRPr sz="1100">
              <a:latin typeface="Lato"/>
              <a:ea typeface="Lato"/>
              <a:cs typeface="Lato"/>
              <a:sym typeface="Lato"/>
            </a:endParaRPr>
          </a:p>
        </p:txBody>
      </p:sp>
      <p:sp>
        <p:nvSpPr>
          <p:cNvPr id="197" name="Google Shape;197;p26"/>
          <p:cNvSpPr/>
          <p:nvPr/>
        </p:nvSpPr>
        <p:spPr>
          <a:xfrm>
            <a:off x="7036850" y="1615125"/>
            <a:ext cx="942300" cy="3400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632900" y="597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sp>
        <p:nvSpPr>
          <p:cNvPr id="203" name="Google Shape;203;p27"/>
          <p:cNvSpPr txBox="1"/>
          <p:nvPr/>
        </p:nvSpPr>
        <p:spPr>
          <a:xfrm>
            <a:off x="207775" y="1426425"/>
            <a:ext cx="4495200" cy="1031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Calibri"/>
              <a:buChar char="●"/>
            </a:pPr>
            <a:r>
              <a:rPr lang="en" sz="1100">
                <a:latin typeface="Calibri"/>
                <a:ea typeface="Calibri"/>
                <a:cs typeface="Calibri"/>
                <a:sym typeface="Calibri"/>
              </a:rPr>
              <a:t>This table shows the sentiment analysis based on the rating scale from 1 to 5</a:t>
            </a:r>
            <a:endParaRPr sz="1100">
              <a:latin typeface="Calibri"/>
              <a:ea typeface="Calibri"/>
              <a:cs typeface="Calibri"/>
              <a:sym typeface="Calibri"/>
            </a:endParaRPr>
          </a:p>
          <a:p>
            <a:pPr marL="457200" lvl="0" indent="-298450" algn="l" rtl="0">
              <a:spcBef>
                <a:spcPts val="0"/>
              </a:spcBef>
              <a:spcAft>
                <a:spcPts val="0"/>
              </a:spcAft>
              <a:buSzPts val="1100"/>
              <a:buFont typeface="Calibri"/>
              <a:buChar char="●"/>
            </a:pPr>
            <a:r>
              <a:rPr lang="en" sz="1100">
                <a:latin typeface="Calibri"/>
                <a:ea typeface="Calibri"/>
                <a:cs typeface="Calibri"/>
                <a:sym typeface="Calibri"/>
              </a:rPr>
              <a:t>Graph on top right shows the average rating of top 10 products</a:t>
            </a:r>
            <a:endParaRPr sz="1100">
              <a:latin typeface="Calibri"/>
              <a:ea typeface="Calibri"/>
              <a:cs typeface="Calibri"/>
              <a:sym typeface="Calibri"/>
            </a:endParaRPr>
          </a:p>
          <a:p>
            <a:pPr marL="457200" lvl="0" indent="-298450" algn="l" rtl="0">
              <a:spcBef>
                <a:spcPts val="0"/>
              </a:spcBef>
              <a:spcAft>
                <a:spcPts val="0"/>
              </a:spcAft>
              <a:buSzPts val="1100"/>
              <a:buFont typeface="Calibri"/>
              <a:buChar char="●"/>
            </a:pPr>
            <a:r>
              <a:rPr lang="en" sz="1100">
                <a:latin typeface="Calibri"/>
                <a:ea typeface="Calibri"/>
                <a:cs typeface="Calibri"/>
                <a:sym typeface="Calibri"/>
              </a:rPr>
              <a:t>Graph on bottom right shows the average polarity of top 10 products</a:t>
            </a:r>
            <a:endParaRPr sz="1100">
              <a:latin typeface="Calibri"/>
              <a:ea typeface="Calibri"/>
              <a:cs typeface="Calibri"/>
              <a:sym typeface="Calibri"/>
            </a:endParaRPr>
          </a:p>
        </p:txBody>
      </p:sp>
      <p:pic>
        <p:nvPicPr>
          <p:cNvPr id="204" name="Google Shape;204;p27"/>
          <p:cNvPicPr preferRelativeResize="0"/>
          <p:nvPr/>
        </p:nvPicPr>
        <p:blipFill>
          <a:blip r:embed="rId3">
            <a:alphaModFix/>
          </a:blip>
          <a:stretch>
            <a:fillRect/>
          </a:stretch>
        </p:blipFill>
        <p:spPr>
          <a:xfrm>
            <a:off x="0" y="2962075"/>
            <a:ext cx="5569324" cy="2096275"/>
          </a:xfrm>
          <a:prstGeom prst="rect">
            <a:avLst/>
          </a:prstGeom>
          <a:noFill/>
          <a:ln>
            <a:noFill/>
          </a:ln>
        </p:spPr>
      </p:pic>
      <p:pic>
        <p:nvPicPr>
          <p:cNvPr id="205" name="Google Shape;205;p27"/>
          <p:cNvPicPr preferRelativeResize="0"/>
          <p:nvPr/>
        </p:nvPicPr>
        <p:blipFill>
          <a:blip r:embed="rId4">
            <a:alphaModFix/>
          </a:blip>
          <a:stretch>
            <a:fillRect/>
          </a:stretch>
        </p:blipFill>
        <p:spPr>
          <a:xfrm>
            <a:off x="5251125" y="745675"/>
            <a:ext cx="3622300" cy="2054798"/>
          </a:xfrm>
          <a:prstGeom prst="rect">
            <a:avLst/>
          </a:prstGeom>
          <a:noFill/>
          <a:ln>
            <a:noFill/>
          </a:ln>
        </p:spPr>
      </p:pic>
      <p:pic>
        <p:nvPicPr>
          <p:cNvPr id="206" name="Google Shape;206;p27"/>
          <p:cNvPicPr preferRelativeResize="0"/>
          <p:nvPr/>
        </p:nvPicPr>
        <p:blipFill>
          <a:blip r:embed="rId5">
            <a:alphaModFix/>
          </a:blip>
          <a:stretch>
            <a:fillRect/>
          </a:stretch>
        </p:blipFill>
        <p:spPr>
          <a:xfrm>
            <a:off x="5457875" y="2902325"/>
            <a:ext cx="3574976" cy="2156025"/>
          </a:xfrm>
          <a:prstGeom prst="rect">
            <a:avLst/>
          </a:prstGeom>
          <a:noFill/>
          <a:ln>
            <a:noFill/>
          </a:ln>
        </p:spPr>
      </p:pic>
      <p:sp>
        <p:nvSpPr>
          <p:cNvPr id="207" name="Google Shape;207;p27"/>
          <p:cNvSpPr/>
          <p:nvPr/>
        </p:nvSpPr>
        <p:spPr>
          <a:xfrm>
            <a:off x="5551713" y="3328150"/>
            <a:ext cx="3387300" cy="53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5368613" y="1132250"/>
            <a:ext cx="3387300" cy="53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5507" y="4394950"/>
            <a:ext cx="5372400" cy="53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Boxplot using polarity from sentiment analysis</a:t>
            </a:r>
            <a:endParaRPr/>
          </a:p>
        </p:txBody>
      </p:sp>
      <p:pic>
        <p:nvPicPr>
          <p:cNvPr id="215" name="Google Shape;215;p28"/>
          <p:cNvPicPr preferRelativeResize="0"/>
          <p:nvPr/>
        </p:nvPicPr>
        <p:blipFill>
          <a:blip r:embed="rId3">
            <a:alphaModFix/>
          </a:blip>
          <a:stretch>
            <a:fillRect/>
          </a:stretch>
        </p:blipFill>
        <p:spPr>
          <a:xfrm>
            <a:off x="729450" y="2012250"/>
            <a:ext cx="7310074" cy="2261100"/>
          </a:xfrm>
          <a:prstGeom prst="rect">
            <a:avLst/>
          </a:prstGeom>
          <a:noFill/>
          <a:ln>
            <a:noFill/>
          </a:ln>
        </p:spPr>
      </p:pic>
      <p:sp>
        <p:nvSpPr>
          <p:cNvPr id="216" name="Google Shape;216;p28"/>
          <p:cNvSpPr txBox="1"/>
          <p:nvPr/>
        </p:nvSpPr>
        <p:spPr>
          <a:xfrm>
            <a:off x="822588" y="4431750"/>
            <a:ext cx="71238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11" name="Picture 10">
            <a:extLst>
              <a:ext uri="{FF2B5EF4-FFF2-40B4-BE49-F238E27FC236}">
                <a16:creationId xmlns:a16="http://schemas.microsoft.com/office/drawing/2014/main" id="{E3C99B4B-7A4F-4386-9945-DB53F15333BD}"/>
              </a:ext>
            </a:extLst>
          </p:cNvPr>
          <p:cNvPicPr>
            <a:picLocks noChangeAspect="1"/>
          </p:cNvPicPr>
          <p:nvPr/>
        </p:nvPicPr>
        <p:blipFill>
          <a:blip r:embed="rId3"/>
          <a:stretch>
            <a:fillRect/>
          </a:stretch>
        </p:blipFill>
        <p:spPr>
          <a:xfrm>
            <a:off x="6962818" y="2325936"/>
            <a:ext cx="1346503" cy="2211018"/>
          </a:xfrm>
          <a:prstGeom prst="rect">
            <a:avLst/>
          </a:prstGeom>
        </p:spPr>
      </p:pic>
      <p:pic>
        <p:nvPicPr>
          <p:cNvPr id="3" name="Picture 2">
            <a:extLst>
              <a:ext uri="{FF2B5EF4-FFF2-40B4-BE49-F238E27FC236}">
                <a16:creationId xmlns:a16="http://schemas.microsoft.com/office/drawing/2014/main" id="{D59A467D-EDD3-4D81-B17B-60D7397C8A52}"/>
              </a:ext>
            </a:extLst>
          </p:cNvPr>
          <p:cNvPicPr>
            <a:picLocks noChangeAspect="1"/>
          </p:cNvPicPr>
          <p:nvPr/>
        </p:nvPicPr>
        <p:blipFill>
          <a:blip r:embed="rId4"/>
          <a:stretch>
            <a:fillRect/>
          </a:stretch>
        </p:blipFill>
        <p:spPr>
          <a:xfrm>
            <a:off x="178262" y="2375878"/>
            <a:ext cx="1351626" cy="2161075"/>
          </a:xfrm>
          <a:prstGeom prst="rect">
            <a:avLst/>
          </a:prstGeom>
        </p:spPr>
      </p:pic>
      <p:sp>
        <p:nvSpPr>
          <p:cNvPr id="221" name="Google Shape;221;p2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common words by score</a:t>
            </a:r>
            <a:endParaRPr/>
          </a:p>
        </p:txBody>
      </p:sp>
      <p:sp>
        <p:nvSpPr>
          <p:cNvPr id="227" name="Google Shape;227;p29"/>
          <p:cNvSpPr txBox="1"/>
          <p:nvPr/>
        </p:nvSpPr>
        <p:spPr>
          <a:xfrm>
            <a:off x="515775" y="2064825"/>
            <a:ext cx="8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Score1</a:t>
            </a:r>
            <a:endParaRPr>
              <a:latin typeface="Lato"/>
              <a:ea typeface="Lato"/>
              <a:cs typeface="Lato"/>
              <a:sym typeface="Lato"/>
            </a:endParaRPr>
          </a:p>
        </p:txBody>
      </p:sp>
      <p:sp>
        <p:nvSpPr>
          <p:cNvPr id="228" name="Google Shape;228;p29"/>
          <p:cNvSpPr txBox="1"/>
          <p:nvPr/>
        </p:nvSpPr>
        <p:spPr>
          <a:xfrm>
            <a:off x="2223838" y="2064825"/>
            <a:ext cx="8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Score2</a:t>
            </a:r>
            <a:endParaRPr>
              <a:latin typeface="Lato"/>
              <a:ea typeface="Lato"/>
              <a:cs typeface="Lato"/>
              <a:sym typeface="Lato"/>
            </a:endParaRPr>
          </a:p>
        </p:txBody>
      </p:sp>
      <p:sp>
        <p:nvSpPr>
          <p:cNvPr id="229" name="Google Shape;229;p29"/>
          <p:cNvSpPr txBox="1"/>
          <p:nvPr/>
        </p:nvSpPr>
        <p:spPr>
          <a:xfrm>
            <a:off x="3893675" y="2064825"/>
            <a:ext cx="8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Score3</a:t>
            </a:r>
            <a:endParaRPr>
              <a:latin typeface="Lato"/>
              <a:ea typeface="Lato"/>
              <a:cs typeface="Lato"/>
              <a:sym typeface="Lato"/>
            </a:endParaRPr>
          </a:p>
        </p:txBody>
      </p:sp>
      <p:sp>
        <p:nvSpPr>
          <p:cNvPr id="230" name="Google Shape;230;p29"/>
          <p:cNvSpPr txBox="1"/>
          <p:nvPr/>
        </p:nvSpPr>
        <p:spPr>
          <a:xfrm>
            <a:off x="5636375" y="2064825"/>
            <a:ext cx="8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Score4</a:t>
            </a:r>
            <a:endParaRPr>
              <a:latin typeface="Lato"/>
              <a:ea typeface="Lato"/>
              <a:cs typeface="Lato"/>
              <a:sym typeface="Lato"/>
            </a:endParaRPr>
          </a:p>
        </p:txBody>
      </p:sp>
      <p:sp>
        <p:nvSpPr>
          <p:cNvPr id="231" name="Google Shape;231;p29"/>
          <p:cNvSpPr txBox="1"/>
          <p:nvPr/>
        </p:nvSpPr>
        <p:spPr>
          <a:xfrm>
            <a:off x="7225825" y="2064825"/>
            <a:ext cx="8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Score5</a:t>
            </a:r>
            <a:endParaRPr>
              <a:latin typeface="Lato"/>
              <a:ea typeface="Lato"/>
              <a:cs typeface="Lato"/>
              <a:sym typeface="Lato"/>
            </a:endParaRPr>
          </a:p>
        </p:txBody>
      </p:sp>
      <p:sp>
        <p:nvSpPr>
          <p:cNvPr id="232" name="Google Shape;232;p29"/>
          <p:cNvSpPr/>
          <p:nvPr/>
        </p:nvSpPr>
        <p:spPr>
          <a:xfrm>
            <a:off x="461650" y="4131964"/>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61650" y="2782429"/>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7199592" y="2542902"/>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7256900" y="3915000"/>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B6D02A5-3EE6-4C12-9E87-FE6B462B3DF9}"/>
              </a:ext>
            </a:extLst>
          </p:cNvPr>
          <p:cNvPicPr>
            <a:picLocks noChangeAspect="1"/>
          </p:cNvPicPr>
          <p:nvPr/>
        </p:nvPicPr>
        <p:blipFill>
          <a:blip r:embed="rId5"/>
          <a:stretch>
            <a:fillRect/>
          </a:stretch>
        </p:blipFill>
        <p:spPr>
          <a:xfrm>
            <a:off x="1970497" y="2375877"/>
            <a:ext cx="1319001" cy="2161076"/>
          </a:xfrm>
          <a:prstGeom prst="rect">
            <a:avLst/>
          </a:prstGeom>
        </p:spPr>
      </p:pic>
      <p:pic>
        <p:nvPicPr>
          <p:cNvPr id="7" name="Picture 6">
            <a:extLst>
              <a:ext uri="{FF2B5EF4-FFF2-40B4-BE49-F238E27FC236}">
                <a16:creationId xmlns:a16="http://schemas.microsoft.com/office/drawing/2014/main" id="{ED03CED5-C158-4C16-BFE5-F10FC46FE4BC}"/>
              </a:ext>
            </a:extLst>
          </p:cNvPr>
          <p:cNvPicPr>
            <a:picLocks noChangeAspect="1"/>
          </p:cNvPicPr>
          <p:nvPr/>
        </p:nvPicPr>
        <p:blipFill>
          <a:blip r:embed="rId6"/>
          <a:stretch>
            <a:fillRect/>
          </a:stretch>
        </p:blipFill>
        <p:spPr>
          <a:xfrm>
            <a:off x="3671354" y="2397377"/>
            <a:ext cx="1295390" cy="2139576"/>
          </a:xfrm>
          <a:prstGeom prst="rect">
            <a:avLst/>
          </a:prstGeom>
        </p:spPr>
      </p:pic>
      <p:pic>
        <p:nvPicPr>
          <p:cNvPr id="9" name="Picture 8">
            <a:extLst>
              <a:ext uri="{FF2B5EF4-FFF2-40B4-BE49-F238E27FC236}">
                <a16:creationId xmlns:a16="http://schemas.microsoft.com/office/drawing/2014/main" id="{71213F60-188B-421E-9AC8-6B8A1A15FC24}"/>
              </a:ext>
            </a:extLst>
          </p:cNvPr>
          <p:cNvPicPr>
            <a:picLocks noChangeAspect="1"/>
          </p:cNvPicPr>
          <p:nvPr/>
        </p:nvPicPr>
        <p:blipFill>
          <a:blip r:embed="rId7"/>
          <a:stretch>
            <a:fillRect/>
          </a:stretch>
        </p:blipFill>
        <p:spPr>
          <a:xfrm>
            <a:off x="5379570" y="2375878"/>
            <a:ext cx="1319002" cy="2161076"/>
          </a:xfrm>
          <a:prstGeom prst="rect">
            <a:avLst/>
          </a:prstGeom>
        </p:spPr>
      </p:pic>
      <p:sp>
        <p:nvSpPr>
          <p:cNvPr id="28" name="Google Shape;236;p29">
            <a:extLst>
              <a:ext uri="{FF2B5EF4-FFF2-40B4-BE49-F238E27FC236}">
                <a16:creationId xmlns:a16="http://schemas.microsoft.com/office/drawing/2014/main" id="{DD602E39-C498-42A5-91E6-7338C86EA764}"/>
              </a:ext>
            </a:extLst>
          </p:cNvPr>
          <p:cNvSpPr/>
          <p:nvPr/>
        </p:nvSpPr>
        <p:spPr>
          <a:xfrm>
            <a:off x="7288967" y="3367482"/>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p29">
            <a:extLst>
              <a:ext uri="{FF2B5EF4-FFF2-40B4-BE49-F238E27FC236}">
                <a16:creationId xmlns:a16="http://schemas.microsoft.com/office/drawing/2014/main" id="{9A562927-DD3A-4BB3-940F-5E0FEC60F281}"/>
              </a:ext>
            </a:extLst>
          </p:cNvPr>
          <p:cNvSpPr/>
          <p:nvPr/>
        </p:nvSpPr>
        <p:spPr>
          <a:xfrm>
            <a:off x="7241908" y="3551345"/>
            <a:ext cx="598200" cy="155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and Insights</a:t>
            </a:r>
            <a:endParaRPr/>
          </a:p>
        </p:txBody>
      </p:sp>
      <p:sp>
        <p:nvSpPr>
          <p:cNvPr id="242" name="Google Shape;242;p30"/>
          <p:cNvSpPr txBox="1"/>
          <p:nvPr/>
        </p:nvSpPr>
        <p:spPr>
          <a:xfrm>
            <a:off x="650000" y="2270375"/>
            <a:ext cx="3407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significant attributes to determine helpfulness of review  are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Score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Length of review</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Polarity</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43" name="Google Shape;243;p30"/>
          <p:cNvPicPr preferRelativeResize="0"/>
          <p:nvPr/>
        </p:nvPicPr>
        <p:blipFill>
          <a:blip r:embed="rId3">
            <a:alphaModFix/>
          </a:blip>
          <a:stretch>
            <a:fillRect/>
          </a:stretch>
        </p:blipFill>
        <p:spPr>
          <a:xfrm>
            <a:off x="4724450" y="1531475"/>
            <a:ext cx="3603925" cy="330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729450" y="1166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Polarity vs Subjectivity</a:t>
            </a:r>
            <a:endParaRPr/>
          </a:p>
        </p:txBody>
      </p:sp>
      <p:sp>
        <p:nvSpPr>
          <p:cNvPr id="249" name="Google Shape;249;p31"/>
          <p:cNvSpPr txBox="1"/>
          <p:nvPr/>
        </p:nvSpPr>
        <p:spPr>
          <a:xfrm>
            <a:off x="955275" y="4312775"/>
            <a:ext cx="6439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As the subjectivity increases, polarity increases.</a:t>
            </a:r>
            <a:endParaRPr>
              <a:latin typeface="Lato"/>
              <a:ea typeface="Lato"/>
              <a:cs typeface="Lato"/>
              <a:sym typeface="Lato"/>
            </a:endParaRPr>
          </a:p>
        </p:txBody>
      </p:sp>
      <p:pic>
        <p:nvPicPr>
          <p:cNvPr id="250" name="Google Shape;250;p31"/>
          <p:cNvPicPr preferRelativeResize="0"/>
          <p:nvPr/>
        </p:nvPicPr>
        <p:blipFill>
          <a:blip r:embed="rId3">
            <a:alphaModFix/>
          </a:blip>
          <a:stretch>
            <a:fillRect/>
          </a:stretch>
        </p:blipFill>
        <p:spPr>
          <a:xfrm>
            <a:off x="729450" y="1853850"/>
            <a:ext cx="3551178" cy="2306525"/>
          </a:xfrm>
          <a:prstGeom prst="rect">
            <a:avLst/>
          </a:prstGeom>
          <a:noFill/>
          <a:ln>
            <a:noFill/>
          </a:ln>
        </p:spPr>
      </p:pic>
      <p:pic>
        <p:nvPicPr>
          <p:cNvPr id="251" name="Google Shape;251;p31"/>
          <p:cNvPicPr preferRelativeResize="0"/>
          <p:nvPr/>
        </p:nvPicPr>
        <p:blipFill>
          <a:blip r:embed="rId4">
            <a:alphaModFix/>
          </a:blip>
          <a:stretch>
            <a:fillRect/>
          </a:stretch>
        </p:blipFill>
        <p:spPr>
          <a:xfrm>
            <a:off x="4484303" y="1853850"/>
            <a:ext cx="2910769" cy="230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94" name="Google Shape;94;p14"/>
          <p:cNvSpPr txBox="1">
            <a:spLocks noGrp="1"/>
          </p:cNvSpPr>
          <p:nvPr>
            <p:ph type="body" idx="1"/>
          </p:nvPr>
        </p:nvSpPr>
        <p:spPr>
          <a:xfrm>
            <a:off x="729450" y="20702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Arial"/>
                <a:ea typeface="Arial"/>
                <a:cs typeface="Arial"/>
                <a:sym typeface="Arial"/>
              </a:rPr>
              <a:t>Analyzing reviews given on Amazon food products between October 1999 and October 2012</a:t>
            </a:r>
            <a:endParaRPr sz="1400">
              <a:latin typeface="Arial"/>
              <a:ea typeface="Arial"/>
              <a:cs typeface="Arial"/>
              <a:sym typeface="Arial"/>
            </a:endParaRPr>
          </a:p>
          <a:p>
            <a:pPr marL="457200" lvl="0" indent="-317500" algn="l" rtl="0">
              <a:spcBef>
                <a:spcPts val="1200"/>
              </a:spcBef>
              <a:spcAft>
                <a:spcPts val="0"/>
              </a:spcAft>
              <a:buSzPts val="1400"/>
              <a:buFont typeface="Arial"/>
              <a:buAutoNum type="arabicPeriod"/>
            </a:pPr>
            <a:r>
              <a:rPr lang="en" sz="1400">
                <a:latin typeface="Arial"/>
                <a:ea typeface="Arial"/>
                <a:cs typeface="Arial"/>
                <a:sym typeface="Arial"/>
              </a:rPr>
              <a:t>Do we see any trends in the review count over the years?</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Are reviews from top reviewers more helpful? </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Conducting sentiment analysis.</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Logistic regression to identify which features are important for a review to be helpful</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Study relationship between polarity and Subjectivity?</a:t>
            </a:r>
            <a:endParaRPr sz="1400">
              <a:latin typeface="Arial"/>
              <a:ea typeface="Arial"/>
              <a:cs typeface="Arial"/>
              <a:sym typeface="Arial"/>
            </a:endParaRPr>
          </a:p>
          <a:p>
            <a:pPr marL="457200" lvl="0" indent="0" algn="l" rtl="0">
              <a:spcBef>
                <a:spcPts val="1200"/>
              </a:spcBef>
              <a:spcAft>
                <a:spcPts val="1200"/>
              </a:spcAft>
              <a:buNone/>
            </a:pP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of Review  vs Helpfulness</a:t>
            </a:r>
            <a:endParaRPr/>
          </a:p>
        </p:txBody>
      </p:sp>
      <p:sp>
        <p:nvSpPr>
          <p:cNvPr id="257" name="Google Shape;257;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8" name="Google Shape;258;p32"/>
          <p:cNvPicPr preferRelativeResize="0"/>
          <p:nvPr/>
        </p:nvPicPr>
        <p:blipFill>
          <a:blip r:embed="rId3">
            <a:alphaModFix/>
          </a:blip>
          <a:stretch>
            <a:fillRect/>
          </a:stretch>
        </p:blipFill>
        <p:spPr>
          <a:xfrm>
            <a:off x="561138" y="1995813"/>
            <a:ext cx="3781425" cy="2562225"/>
          </a:xfrm>
          <a:prstGeom prst="rect">
            <a:avLst/>
          </a:prstGeom>
          <a:noFill/>
          <a:ln>
            <a:noFill/>
          </a:ln>
        </p:spPr>
      </p:pic>
      <p:pic>
        <p:nvPicPr>
          <p:cNvPr id="259" name="Google Shape;259;p32"/>
          <p:cNvPicPr preferRelativeResize="0"/>
          <p:nvPr/>
        </p:nvPicPr>
        <p:blipFill>
          <a:blip r:embed="rId4">
            <a:alphaModFix/>
          </a:blip>
          <a:stretch>
            <a:fillRect/>
          </a:stretch>
        </p:blipFill>
        <p:spPr>
          <a:xfrm>
            <a:off x="4769900" y="1881325"/>
            <a:ext cx="3648250" cy="2791225"/>
          </a:xfrm>
          <a:prstGeom prst="rect">
            <a:avLst/>
          </a:prstGeom>
          <a:noFill/>
          <a:ln>
            <a:noFill/>
          </a:ln>
        </p:spPr>
      </p:pic>
      <p:sp>
        <p:nvSpPr>
          <p:cNvPr id="260" name="Google Shape;260;p32"/>
          <p:cNvSpPr txBox="1"/>
          <p:nvPr/>
        </p:nvSpPr>
        <p:spPr>
          <a:xfrm>
            <a:off x="1706850" y="4700025"/>
            <a:ext cx="573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longer the review, the more helpful.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Subjectivity vs Helpfulness</a:t>
            </a:r>
            <a:endParaRPr/>
          </a:p>
        </p:txBody>
      </p:sp>
      <p:pic>
        <p:nvPicPr>
          <p:cNvPr id="266" name="Google Shape;266;p33"/>
          <p:cNvPicPr preferRelativeResize="0"/>
          <p:nvPr/>
        </p:nvPicPr>
        <p:blipFill>
          <a:blip r:embed="rId3">
            <a:alphaModFix/>
          </a:blip>
          <a:stretch>
            <a:fillRect/>
          </a:stretch>
        </p:blipFill>
        <p:spPr>
          <a:xfrm>
            <a:off x="2502713" y="1853851"/>
            <a:ext cx="4138575" cy="2826600"/>
          </a:xfrm>
          <a:prstGeom prst="rect">
            <a:avLst/>
          </a:prstGeom>
          <a:noFill/>
          <a:ln>
            <a:noFill/>
          </a:ln>
        </p:spPr>
      </p:pic>
      <p:sp>
        <p:nvSpPr>
          <p:cNvPr id="267" name="Google Shape;267;p33"/>
          <p:cNvSpPr txBox="1"/>
          <p:nvPr/>
        </p:nvSpPr>
        <p:spPr>
          <a:xfrm>
            <a:off x="2393250" y="4680450"/>
            <a:ext cx="436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No relationship between subjectivity and helpfulness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Takeaways</a:t>
            </a:r>
            <a:endParaRPr/>
          </a:p>
        </p:txBody>
      </p:sp>
      <p:sp>
        <p:nvSpPr>
          <p:cNvPr id="273" name="Google Shape;273;p34"/>
          <p:cNvSpPr txBox="1">
            <a:spLocks noGrp="1"/>
          </p:cNvSpPr>
          <p:nvPr>
            <p:ph type="body" idx="1"/>
          </p:nvPr>
        </p:nvSpPr>
        <p:spPr>
          <a:xfrm>
            <a:off x="608075" y="1853850"/>
            <a:ext cx="7688700" cy="2617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endParaRPr sz="980"/>
          </a:p>
          <a:p>
            <a:pPr marL="457200" lvl="0" indent="-313675" algn="l" rtl="0">
              <a:spcBef>
                <a:spcPts val="1200"/>
              </a:spcBef>
              <a:spcAft>
                <a:spcPts val="0"/>
              </a:spcAft>
              <a:buSzPct val="100000"/>
              <a:buChar char="●"/>
            </a:pPr>
            <a:r>
              <a:rPr lang="en" sz="2143"/>
              <a:t>Buyers need to perform higher due diligence especially for highly rated products.</a:t>
            </a:r>
            <a:endParaRPr sz="2143"/>
          </a:p>
          <a:p>
            <a:pPr marL="457200" lvl="0" indent="-313675" algn="l" rtl="0">
              <a:spcBef>
                <a:spcPts val="0"/>
              </a:spcBef>
              <a:spcAft>
                <a:spcPts val="0"/>
              </a:spcAft>
              <a:buSzPct val="100000"/>
              <a:buChar char="●"/>
            </a:pPr>
            <a:r>
              <a:rPr lang="en" sz="2143"/>
              <a:t>Create  awareness  about what makes a review more beneficial to users.</a:t>
            </a:r>
            <a:endParaRPr sz="2143"/>
          </a:p>
          <a:p>
            <a:pPr marL="0" lvl="0" indent="0" algn="l" rtl="0">
              <a:spcBef>
                <a:spcPts val="1200"/>
              </a:spcBef>
              <a:spcAft>
                <a:spcPts val="0"/>
              </a:spcAft>
              <a:buNone/>
            </a:pPr>
            <a:r>
              <a:rPr lang="en" sz="2143"/>
              <a:t>Based on our analysis, below is some guidance to differentiate good/bad reviews:</a:t>
            </a:r>
            <a:endParaRPr sz="2143"/>
          </a:p>
          <a:p>
            <a:pPr marL="914400" lvl="1" indent="-302003" algn="l" rtl="0">
              <a:spcBef>
                <a:spcPts val="1200"/>
              </a:spcBef>
              <a:spcAft>
                <a:spcPts val="0"/>
              </a:spcAft>
              <a:buSzPct val="100000"/>
              <a:buChar char="○"/>
            </a:pPr>
            <a:r>
              <a:rPr lang="en" sz="1849"/>
              <a:t>Most helpful reviews usually come from reviewers who write :</a:t>
            </a:r>
            <a:endParaRPr sz="1849"/>
          </a:p>
          <a:p>
            <a:pPr marL="1371600" lvl="2" indent="-302003" algn="l" rtl="0">
              <a:spcBef>
                <a:spcPts val="0"/>
              </a:spcBef>
              <a:spcAft>
                <a:spcPts val="0"/>
              </a:spcAft>
              <a:buSzPct val="100000"/>
              <a:buChar char="■"/>
            </a:pPr>
            <a:r>
              <a:rPr lang="en" sz="1849"/>
              <a:t>Many reviews - usually  short reviews </a:t>
            </a:r>
            <a:endParaRPr sz="1849"/>
          </a:p>
          <a:p>
            <a:pPr marL="1371600" lvl="2" indent="-302003" algn="l" rtl="0">
              <a:spcBef>
                <a:spcPts val="0"/>
              </a:spcBef>
              <a:spcAft>
                <a:spcPts val="0"/>
              </a:spcAft>
              <a:buSzPct val="100000"/>
              <a:buChar char="■"/>
            </a:pPr>
            <a:r>
              <a:rPr lang="en" sz="1849"/>
              <a:t>Lengthy reviews.</a:t>
            </a:r>
            <a:endParaRPr sz="1849"/>
          </a:p>
          <a:p>
            <a:pPr marL="914400" lvl="1" indent="-302003" algn="l" rtl="0">
              <a:spcBef>
                <a:spcPts val="0"/>
              </a:spcBef>
              <a:spcAft>
                <a:spcPts val="0"/>
              </a:spcAft>
              <a:buSzPct val="100000"/>
              <a:buChar char="○"/>
            </a:pPr>
            <a:r>
              <a:rPr lang="en" sz="1849"/>
              <a:t>Length of review, score and polarity are significant factors that determine  helpfulness of review. </a:t>
            </a:r>
            <a:endParaRPr sz="1849"/>
          </a:p>
          <a:p>
            <a:pPr marL="914400" lvl="1" indent="-302003" algn="l" rtl="0">
              <a:spcBef>
                <a:spcPts val="0"/>
              </a:spcBef>
              <a:spcAft>
                <a:spcPts val="0"/>
              </a:spcAft>
              <a:buSzPct val="100000"/>
              <a:buChar char="○"/>
            </a:pPr>
            <a:r>
              <a:rPr lang="en" sz="1849"/>
              <a:t>Users should not only consider Score (rating) as a factor in determining a product’s quality.</a:t>
            </a:r>
            <a:endParaRPr sz="1849"/>
          </a:p>
          <a:p>
            <a:pPr marL="914400" lvl="1" indent="-302003" algn="l" rtl="0">
              <a:spcBef>
                <a:spcPts val="0"/>
              </a:spcBef>
              <a:spcAft>
                <a:spcPts val="0"/>
              </a:spcAft>
              <a:buSzPct val="100000"/>
              <a:buChar char="○"/>
            </a:pPr>
            <a:r>
              <a:rPr lang="en" sz="1849"/>
              <a:t>Negative reviews tend to be more helpful. </a:t>
            </a:r>
            <a:endParaRPr sz="1849"/>
          </a:p>
          <a:p>
            <a:pPr marL="914400" lvl="1" indent="-302003" algn="l" rtl="0">
              <a:spcBef>
                <a:spcPts val="0"/>
              </a:spcBef>
              <a:spcAft>
                <a:spcPts val="0"/>
              </a:spcAft>
              <a:buSzPct val="100000"/>
              <a:buChar char="○"/>
            </a:pPr>
            <a:r>
              <a:rPr lang="en" sz="1849"/>
              <a:t>Negative reviews tend to be shorter than positive reviews.</a:t>
            </a:r>
            <a:endParaRPr sz="1849"/>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ctrTitle"/>
          </p:nvPr>
        </p:nvSpPr>
        <p:spPr>
          <a:xfrm>
            <a:off x="177825" y="1534125"/>
            <a:ext cx="7688100" cy="278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4600"/>
              <a:t>Thank you ! </a:t>
            </a:r>
            <a:endParaRPr sz="4600"/>
          </a:p>
          <a:p>
            <a:pPr marL="0" lvl="0" indent="0" algn="l" rtl="0">
              <a:spcBef>
                <a:spcPts val="0"/>
              </a:spcBef>
              <a:spcAft>
                <a:spcPts val="0"/>
              </a:spcAft>
              <a:buNone/>
            </a:pPr>
            <a:endParaRPr/>
          </a:p>
          <a:p>
            <a:pPr marL="0" lvl="0" indent="0" algn="l" rtl="0">
              <a:spcBef>
                <a:spcPts val="0"/>
              </a:spcBef>
              <a:spcAft>
                <a:spcPts val="0"/>
              </a:spcAft>
              <a:buNone/>
            </a:pPr>
            <a:r>
              <a:rPr lang="en"/>
              <a:t>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Flow</a:t>
            </a:r>
            <a:endParaRPr/>
          </a:p>
        </p:txBody>
      </p:sp>
      <p:pic>
        <p:nvPicPr>
          <p:cNvPr id="100" name="Google Shape;100;p15"/>
          <p:cNvPicPr preferRelativeResize="0"/>
          <p:nvPr/>
        </p:nvPicPr>
        <p:blipFill>
          <a:blip r:embed="rId3">
            <a:alphaModFix/>
          </a:blip>
          <a:stretch>
            <a:fillRect/>
          </a:stretch>
        </p:blipFill>
        <p:spPr>
          <a:xfrm>
            <a:off x="434050" y="2357288"/>
            <a:ext cx="1638349" cy="1337350"/>
          </a:xfrm>
          <a:prstGeom prst="rect">
            <a:avLst/>
          </a:prstGeom>
          <a:noFill/>
          <a:ln>
            <a:noFill/>
          </a:ln>
        </p:spPr>
      </p:pic>
      <p:sp>
        <p:nvSpPr>
          <p:cNvPr id="101" name="Google Shape;101;p15"/>
          <p:cNvSpPr/>
          <p:nvPr/>
        </p:nvSpPr>
        <p:spPr>
          <a:xfrm>
            <a:off x="434050" y="3961376"/>
            <a:ext cx="1580100" cy="3471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Data Cleaning</a:t>
            </a:r>
            <a:endParaRPr sz="1200">
              <a:solidFill>
                <a:schemeClr val="lt1"/>
              </a:solidFill>
            </a:endParaRPr>
          </a:p>
        </p:txBody>
      </p:sp>
      <p:pic>
        <p:nvPicPr>
          <p:cNvPr id="102" name="Google Shape;102;p15"/>
          <p:cNvPicPr preferRelativeResize="0"/>
          <p:nvPr/>
        </p:nvPicPr>
        <p:blipFill>
          <a:blip r:embed="rId4">
            <a:alphaModFix/>
          </a:blip>
          <a:stretch>
            <a:fillRect/>
          </a:stretch>
        </p:blipFill>
        <p:spPr>
          <a:xfrm>
            <a:off x="2683075" y="2401925"/>
            <a:ext cx="1708801" cy="1246970"/>
          </a:xfrm>
          <a:prstGeom prst="rect">
            <a:avLst/>
          </a:prstGeom>
          <a:noFill/>
          <a:ln>
            <a:noFill/>
          </a:ln>
        </p:spPr>
      </p:pic>
      <p:sp>
        <p:nvSpPr>
          <p:cNvPr id="103" name="Google Shape;103;p15"/>
          <p:cNvSpPr/>
          <p:nvPr/>
        </p:nvSpPr>
        <p:spPr>
          <a:xfrm>
            <a:off x="2654477" y="3961375"/>
            <a:ext cx="1708800" cy="3471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Exploratory Data    Analysis</a:t>
            </a:r>
            <a:endParaRPr sz="1200">
              <a:solidFill>
                <a:schemeClr val="lt1"/>
              </a:solidFill>
            </a:endParaRPr>
          </a:p>
        </p:txBody>
      </p:sp>
      <p:pic>
        <p:nvPicPr>
          <p:cNvPr id="104" name="Google Shape;104;p15"/>
          <p:cNvPicPr preferRelativeResize="0"/>
          <p:nvPr/>
        </p:nvPicPr>
        <p:blipFill>
          <a:blip r:embed="rId5">
            <a:alphaModFix/>
          </a:blip>
          <a:stretch>
            <a:fillRect/>
          </a:stretch>
        </p:blipFill>
        <p:spPr>
          <a:xfrm>
            <a:off x="5118175" y="2357300"/>
            <a:ext cx="1479140" cy="1292724"/>
          </a:xfrm>
          <a:prstGeom prst="rect">
            <a:avLst/>
          </a:prstGeom>
          <a:noFill/>
          <a:ln>
            <a:noFill/>
          </a:ln>
        </p:spPr>
      </p:pic>
      <p:sp>
        <p:nvSpPr>
          <p:cNvPr id="105" name="Google Shape;105;p15"/>
          <p:cNvSpPr/>
          <p:nvPr/>
        </p:nvSpPr>
        <p:spPr>
          <a:xfrm>
            <a:off x="4811090" y="3961376"/>
            <a:ext cx="1708800" cy="3471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Sentiment Analysis</a:t>
            </a:r>
            <a:endParaRPr sz="1200">
              <a:solidFill>
                <a:schemeClr val="lt1"/>
              </a:solidFill>
            </a:endParaRPr>
          </a:p>
        </p:txBody>
      </p:sp>
      <p:pic>
        <p:nvPicPr>
          <p:cNvPr id="106" name="Google Shape;106;p15"/>
          <p:cNvPicPr preferRelativeResize="0"/>
          <p:nvPr/>
        </p:nvPicPr>
        <p:blipFill>
          <a:blip r:embed="rId6">
            <a:alphaModFix/>
          </a:blip>
          <a:stretch>
            <a:fillRect/>
          </a:stretch>
        </p:blipFill>
        <p:spPr>
          <a:xfrm>
            <a:off x="7186900" y="2375851"/>
            <a:ext cx="1708800" cy="1344885"/>
          </a:xfrm>
          <a:prstGeom prst="rect">
            <a:avLst/>
          </a:prstGeom>
          <a:noFill/>
          <a:ln>
            <a:noFill/>
          </a:ln>
        </p:spPr>
      </p:pic>
      <p:sp>
        <p:nvSpPr>
          <p:cNvPr id="107" name="Google Shape;107;p15"/>
          <p:cNvSpPr/>
          <p:nvPr/>
        </p:nvSpPr>
        <p:spPr>
          <a:xfrm>
            <a:off x="7033740" y="3961376"/>
            <a:ext cx="1708800" cy="3471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Findings and insights</a:t>
            </a:r>
            <a:endParaRPr sz="1200">
              <a:solidFill>
                <a:schemeClr val="lt1"/>
              </a:solidFill>
            </a:endParaRPr>
          </a:p>
        </p:txBody>
      </p:sp>
      <p:sp>
        <p:nvSpPr>
          <p:cNvPr id="108" name="Google Shape;108;p15"/>
          <p:cNvSpPr/>
          <p:nvPr/>
        </p:nvSpPr>
        <p:spPr>
          <a:xfrm>
            <a:off x="2212100" y="2906975"/>
            <a:ext cx="372900" cy="14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9" name="Google Shape;109;p15"/>
          <p:cNvSpPr/>
          <p:nvPr/>
        </p:nvSpPr>
        <p:spPr>
          <a:xfrm>
            <a:off x="4568575" y="2906975"/>
            <a:ext cx="372900" cy="14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lt1"/>
              </a:solidFill>
            </a:endParaRPr>
          </a:p>
        </p:txBody>
      </p:sp>
      <p:sp>
        <p:nvSpPr>
          <p:cNvPr id="110" name="Google Shape;110;p15"/>
          <p:cNvSpPr/>
          <p:nvPr/>
        </p:nvSpPr>
        <p:spPr>
          <a:xfrm>
            <a:off x="6774025" y="2906975"/>
            <a:ext cx="372900" cy="14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description</a:t>
            </a:r>
            <a:endParaRPr/>
          </a:p>
        </p:txBody>
      </p:sp>
      <p:pic>
        <p:nvPicPr>
          <p:cNvPr id="116" name="Google Shape;116;p16"/>
          <p:cNvPicPr preferRelativeResize="0"/>
          <p:nvPr/>
        </p:nvPicPr>
        <p:blipFill>
          <a:blip r:embed="rId3">
            <a:alphaModFix/>
          </a:blip>
          <a:stretch>
            <a:fillRect/>
          </a:stretch>
        </p:blipFill>
        <p:spPr>
          <a:xfrm>
            <a:off x="498000" y="2044366"/>
            <a:ext cx="8262151" cy="23866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896275" y="641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steps</a:t>
            </a:r>
            <a:endParaRPr/>
          </a:p>
        </p:txBody>
      </p:sp>
      <p:sp>
        <p:nvSpPr>
          <p:cNvPr id="122" name="Google Shape;122;p17"/>
          <p:cNvSpPr/>
          <p:nvPr/>
        </p:nvSpPr>
        <p:spPr>
          <a:xfrm>
            <a:off x="386150" y="1389650"/>
            <a:ext cx="4662600" cy="47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Removed attributes ID and ProfileName</a:t>
            </a:r>
            <a:endParaRPr/>
          </a:p>
        </p:txBody>
      </p:sp>
      <p:sp>
        <p:nvSpPr>
          <p:cNvPr id="123" name="Google Shape;123;p17"/>
          <p:cNvSpPr/>
          <p:nvPr/>
        </p:nvSpPr>
        <p:spPr>
          <a:xfrm>
            <a:off x="1216819" y="2186613"/>
            <a:ext cx="4662600" cy="47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Removing rows with missing values</a:t>
            </a:r>
            <a:endParaRPr/>
          </a:p>
        </p:txBody>
      </p:sp>
      <p:sp>
        <p:nvSpPr>
          <p:cNvPr id="124" name="Google Shape;124;p17"/>
          <p:cNvSpPr/>
          <p:nvPr/>
        </p:nvSpPr>
        <p:spPr>
          <a:xfrm>
            <a:off x="2240711" y="2903200"/>
            <a:ext cx="4662600" cy="47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Removed newline tabs and white spaces, punctuations. </a:t>
            </a:r>
            <a:endParaRPr/>
          </a:p>
        </p:txBody>
      </p:sp>
      <p:sp>
        <p:nvSpPr>
          <p:cNvPr id="125" name="Google Shape;125;p17"/>
          <p:cNvSpPr/>
          <p:nvPr/>
        </p:nvSpPr>
        <p:spPr>
          <a:xfrm>
            <a:off x="3152140" y="3737088"/>
            <a:ext cx="4662600" cy="47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Changed all words in the reviews to lowercase</a:t>
            </a:r>
            <a:endParaRPr/>
          </a:p>
          <a:p>
            <a:pPr marL="0" lvl="0" indent="0" algn="l" rtl="0">
              <a:spcBef>
                <a:spcPts val="0"/>
              </a:spcBef>
              <a:spcAft>
                <a:spcPts val="0"/>
              </a:spcAft>
              <a:buNone/>
            </a:pPr>
            <a:endParaRPr/>
          </a:p>
        </p:txBody>
      </p:sp>
      <p:pic>
        <p:nvPicPr>
          <p:cNvPr id="126" name="Google Shape;126;p17"/>
          <p:cNvPicPr preferRelativeResize="0"/>
          <p:nvPr/>
        </p:nvPicPr>
        <p:blipFill>
          <a:blip r:embed="rId3">
            <a:alphaModFix/>
          </a:blip>
          <a:stretch>
            <a:fillRect/>
          </a:stretch>
        </p:blipFill>
        <p:spPr>
          <a:xfrm>
            <a:off x="731050" y="1964988"/>
            <a:ext cx="485775" cy="657225"/>
          </a:xfrm>
          <a:prstGeom prst="rect">
            <a:avLst/>
          </a:prstGeom>
          <a:noFill/>
          <a:ln>
            <a:noFill/>
          </a:ln>
        </p:spPr>
      </p:pic>
      <p:pic>
        <p:nvPicPr>
          <p:cNvPr id="127" name="Google Shape;127;p17"/>
          <p:cNvPicPr preferRelativeResize="0"/>
          <p:nvPr/>
        </p:nvPicPr>
        <p:blipFill>
          <a:blip r:embed="rId3">
            <a:alphaModFix/>
          </a:blip>
          <a:stretch>
            <a:fillRect/>
          </a:stretch>
        </p:blipFill>
        <p:spPr>
          <a:xfrm>
            <a:off x="1656875" y="2721763"/>
            <a:ext cx="485775" cy="657225"/>
          </a:xfrm>
          <a:prstGeom prst="rect">
            <a:avLst/>
          </a:prstGeom>
          <a:noFill/>
          <a:ln>
            <a:noFill/>
          </a:ln>
        </p:spPr>
      </p:pic>
      <p:pic>
        <p:nvPicPr>
          <p:cNvPr id="128" name="Google Shape;128;p17"/>
          <p:cNvPicPr preferRelativeResize="0"/>
          <p:nvPr/>
        </p:nvPicPr>
        <p:blipFill>
          <a:blip r:embed="rId3">
            <a:alphaModFix/>
          </a:blip>
          <a:stretch>
            <a:fillRect/>
          </a:stretch>
        </p:blipFill>
        <p:spPr>
          <a:xfrm>
            <a:off x="2531250" y="3431400"/>
            <a:ext cx="485775" cy="657225"/>
          </a:xfrm>
          <a:prstGeom prst="rect">
            <a:avLst/>
          </a:prstGeom>
          <a:noFill/>
          <a:ln>
            <a:noFill/>
          </a:ln>
        </p:spPr>
      </p:pic>
      <p:sp>
        <p:nvSpPr>
          <p:cNvPr id="129" name="Google Shape;129;p17"/>
          <p:cNvSpPr/>
          <p:nvPr/>
        </p:nvSpPr>
        <p:spPr>
          <a:xfrm>
            <a:off x="3982377" y="4519550"/>
            <a:ext cx="4662600" cy="47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Replaced common apostrophe words into their full form</a:t>
            </a:r>
            <a:endParaRPr/>
          </a:p>
          <a:p>
            <a:pPr marL="0" lvl="0" indent="0" algn="l" rtl="0">
              <a:spcBef>
                <a:spcPts val="0"/>
              </a:spcBef>
              <a:spcAft>
                <a:spcPts val="0"/>
              </a:spcAft>
              <a:buNone/>
            </a:pPr>
            <a:endParaRPr/>
          </a:p>
        </p:txBody>
      </p:sp>
      <p:pic>
        <p:nvPicPr>
          <p:cNvPr id="130" name="Google Shape;130;p17"/>
          <p:cNvPicPr preferRelativeResize="0"/>
          <p:nvPr/>
        </p:nvPicPr>
        <p:blipFill>
          <a:blip r:embed="rId3">
            <a:alphaModFix/>
          </a:blip>
          <a:stretch>
            <a:fillRect/>
          </a:stretch>
        </p:blipFill>
        <p:spPr>
          <a:xfrm>
            <a:off x="3420950" y="4277175"/>
            <a:ext cx="485775" cy="65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413100" y="618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36" name="Google Shape;136;p18"/>
          <p:cNvSpPr txBox="1"/>
          <p:nvPr/>
        </p:nvSpPr>
        <p:spPr>
          <a:xfrm>
            <a:off x="643325" y="3989875"/>
            <a:ext cx="7303800" cy="984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Char char="●"/>
            </a:pPr>
            <a:r>
              <a:rPr lang="en" sz="1100"/>
              <a:t>The bar chart displays that users tend to give a score of 5 on majority of reviews. </a:t>
            </a:r>
            <a:endParaRPr sz="1100"/>
          </a:p>
          <a:p>
            <a:pPr marL="457200" lvl="0" indent="-298450" algn="l" rtl="0">
              <a:lnSpc>
                <a:spcPct val="115000"/>
              </a:lnSpc>
              <a:spcBef>
                <a:spcPts val="0"/>
              </a:spcBef>
              <a:spcAft>
                <a:spcPts val="0"/>
              </a:spcAft>
              <a:buSzPts val="1100"/>
              <a:buChar char="●"/>
            </a:pPr>
            <a:r>
              <a:rPr lang="en" sz="1100"/>
              <a:t>There is an imbalance in the dataset with most reviews inclined towards positive.</a:t>
            </a:r>
            <a:endParaRPr sz="1100"/>
          </a:p>
          <a:p>
            <a:pPr marL="457200" lvl="0" indent="-298450" algn="l" rtl="0">
              <a:lnSpc>
                <a:spcPct val="115000"/>
              </a:lnSpc>
              <a:spcBef>
                <a:spcPts val="0"/>
              </a:spcBef>
              <a:spcAft>
                <a:spcPts val="0"/>
              </a:spcAft>
              <a:buSzPts val="1100"/>
              <a:buChar char="●"/>
            </a:pPr>
            <a:r>
              <a:rPr lang="en" sz="1100"/>
              <a:t>The</a:t>
            </a:r>
            <a:r>
              <a:rPr lang="en" sz="1100">
                <a:latin typeface="Lato"/>
                <a:ea typeface="Lato"/>
                <a:cs typeface="Lato"/>
                <a:sym typeface="Lato"/>
              </a:rPr>
              <a:t> average ratings users give to products on Amazon is 3.979, as described in our summary statistics. </a:t>
            </a:r>
            <a:endParaRPr sz="1100"/>
          </a:p>
          <a:p>
            <a:pPr marL="0" lvl="0" indent="0" algn="l" rtl="0">
              <a:spcBef>
                <a:spcPts val="0"/>
              </a:spcBef>
              <a:spcAft>
                <a:spcPts val="0"/>
              </a:spcAft>
              <a:buNone/>
            </a:pPr>
            <a:endParaRPr>
              <a:latin typeface="Lato"/>
              <a:ea typeface="Lato"/>
              <a:cs typeface="Lato"/>
              <a:sym typeface="Lato"/>
            </a:endParaRPr>
          </a:p>
        </p:txBody>
      </p:sp>
      <p:pic>
        <p:nvPicPr>
          <p:cNvPr id="137" name="Google Shape;137;p18"/>
          <p:cNvPicPr preferRelativeResize="0"/>
          <p:nvPr/>
        </p:nvPicPr>
        <p:blipFill>
          <a:blip r:embed="rId3">
            <a:alphaModFix/>
          </a:blip>
          <a:stretch>
            <a:fillRect/>
          </a:stretch>
        </p:blipFill>
        <p:spPr>
          <a:xfrm>
            <a:off x="2097238" y="1153637"/>
            <a:ext cx="4633582" cy="273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pic>
        <p:nvPicPr>
          <p:cNvPr id="143" name="Google Shape;143;p19"/>
          <p:cNvPicPr preferRelativeResize="0"/>
          <p:nvPr/>
        </p:nvPicPr>
        <p:blipFill>
          <a:blip r:embed="rId3">
            <a:alphaModFix/>
          </a:blip>
          <a:stretch>
            <a:fillRect/>
          </a:stretch>
        </p:blipFill>
        <p:spPr>
          <a:xfrm>
            <a:off x="1862400" y="1926463"/>
            <a:ext cx="3975750" cy="2162800"/>
          </a:xfrm>
          <a:prstGeom prst="rect">
            <a:avLst/>
          </a:prstGeom>
          <a:noFill/>
          <a:ln>
            <a:noFill/>
          </a:ln>
        </p:spPr>
      </p:pic>
      <p:sp>
        <p:nvSpPr>
          <p:cNvPr id="144" name="Google Shape;144;p19"/>
          <p:cNvSpPr txBox="1"/>
          <p:nvPr/>
        </p:nvSpPr>
        <p:spPr>
          <a:xfrm>
            <a:off x="868475" y="4161875"/>
            <a:ext cx="6495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The histogram shows the distribution of length of reviews.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On average, people write reviews with 100 words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727650" y="444250"/>
            <a:ext cx="7688700" cy="535200"/>
          </a:xfrm>
          <a:prstGeom prst="rect">
            <a:avLst/>
          </a:prstGeom>
        </p:spPr>
        <p:txBody>
          <a:bodyPr spcFirstLastPara="1" wrap="square" lIns="91425" tIns="91425" rIns="91425" bIns="91425" anchor="t" anchorCtr="0">
            <a:normAutofit fontScale="90000"/>
          </a:bodyPr>
          <a:lstStyle/>
          <a:p>
            <a:pPr marL="457200" lvl="0" indent="457200" algn="l" rtl="0">
              <a:spcBef>
                <a:spcPts val="0"/>
              </a:spcBef>
              <a:spcAft>
                <a:spcPts val="0"/>
              </a:spcAft>
              <a:buNone/>
            </a:pPr>
            <a:r>
              <a:rPr lang="en"/>
              <a:t>Trend in review scores from 1999 to 2012</a:t>
            </a:r>
            <a:endParaRPr/>
          </a:p>
        </p:txBody>
      </p:sp>
      <p:pic>
        <p:nvPicPr>
          <p:cNvPr id="150" name="Google Shape;150;p20"/>
          <p:cNvPicPr preferRelativeResize="0"/>
          <p:nvPr/>
        </p:nvPicPr>
        <p:blipFill>
          <a:blip r:embed="rId3">
            <a:alphaModFix/>
          </a:blip>
          <a:stretch>
            <a:fillRect/>
          </a:stretch>
        </p:blipFill>
        <p:spPr>
          <a:xfrm>
            <a:off x="1859200" y="1037924"/>
            <a:ext cx="5663552" cy="3096451"/>
          </a:xfrm>
          <a:prstGeom prst="rect">
            <a:avLst/>
          </a:prstGeom>
          <a:noFill/>
          <a:ln>
            <a:noFill/>
          </a:ln>
        </p:spPr>
      </p:pic>
      <p:sp>
        <p:nvSpPr>
          <p:cNvPr id="151" name="Google Shape;151;p20"/>
          <p:cNvSpPr txBox="1"/>
          <p:nvPr/>
        </p:nvSpPr>
        <p:spPr>
          <a:xfrm>
            <a:off x="1697650" y="4192850"/>
            <a:ext cx="5825100" cy="6927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Lato"/>
              <a:buChar char="●"/>
            </a:pPr>
            <a:r>
              <a:rPr lang="en" sz="1100">
                <a:latin typeface="Lato"/>
                <a:ea typeface="Lato"/>
                <a:cs typeface="Lato"/>
                <a:sym typeface="Lato"/>
              </a:rPr>
              <a:t>Gradual increase in number of reviews for score 1-4</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a:latin typeface="Lato"/>
                <a:ea typeface="Lato"/>
                <a:cs typeface="Lato"/>
                <a:sym typeface="Lato"/>
              </a:rPr>
              <a:t>Exponential increase in number of reviews with a score 5</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a:latin typeface="Lato"/>
                <a:ea typeface="Lato"/>
                <a:cs typeface="Lato"/>
                <a:sym typeface="Lato"/>
              </a:rPr>
              <a:t>Possible explanation is that after 2006, many fake accounts have been created</a:t>
            </a:r>
            <a:endParaRPr sz="1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Reviewers analysis</a:t>
            </a:r>
            <a:endParaRPr/>
          </a:p>
        </p:txBody>
      </p:sp>
      <p:sp>
        <p:nvSpPr>
          <p:cNvPr id="157" name="Google Shape;15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Top reviewers are one with number of reviews &gt;10</a:t>
            </a:r>
            <a:endParaRPr/>
          </a:p>
          <a:p>
            <a:pPr marL="457200" lvl="0" indent="-311150" algn="l" rtl="0">
              <a:spcBef>
                <a:spcPts val="0"/>
              </a:spcBef>
              <a:spcAft>
                <a:spcPts val="0"/>
              </a:spcAft>
              <a:buSzPts val="1300"/>
              <a:buChar char="●"/>
            </a:pPr>
            <a:r>
              <a:rPr lang="en"/>
              <a:t>Top reviewers spend more time on website and may have higher engagement with community.</a:t>
            </a:r>
            <a:endParaRPr/>
          </a:p>
          <a:p>
            <a:pPr marL="457200" lvl="0" indent="-311150" algn="l" rtl="0">
              <a:spcBef>
                <a:spcPts val="0"/>
              </a:spcBef>
              <a:spcAft>
                <a:spcPts val="0"/>
              </a:spcAft>
              <a:buSzPts val="1300"/>
              <a:buChar char="●"/>
            </a:pPr>
            <a:r>
              <a:rPr lang="en"/>
              <a:t>Are reviews from top reviewers more helpful?</a:t>
            </a:r>
            <a:endParaRPr/>
          </a:p>
          <a:p>
            <a:pPr marL="457200" lvl="0" indent="-311150" algn="l" rtl="0">
              <a:spcBef>
                <a:spcPts val="0"/>
              </a:spcBef>
              <a:spcAft>
                <a:spcPts val="0"/>
              </a:spcAft>
              <a:buSzPts val="1300"/>
              <a:buChar char="●"/>
            </a:pPr>
            <a:r>
              <a:rPr lang="en"/>
              <a:t>How does length of review affect helpfulness?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1003</Words>
  <Application>Microsoft Office PowerPoint</Application>
  <PresentationFormat>On-screen Show (16:9)</PresentationFormat>
  <Paragraphs>115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Arial</vt:lpstr>
      <vt:lpstr>Raleway</vt:lpstr>
      <vt:lpstr>Lato</vt:lpstr>
      <vt:lpstr>Streamline</vt:lpstr>
      <vt:lpstr>Amazon Food Review Analysis</vt:lpstr>
      <vt:lpstr>Objectives</vt:lpstr>
      <vt:lpstr>Project Flow</vt:lpstr>
      <vt:lpstr>Attribute description</vt:lpstr>
      <vt:lpstr>Data cleaning steps</vt:lpstr>
      <vt:lpstr>Exploratory Data Analysis</vt:lpstr>
      <vt:lpstr>Exploratory Data Analysis</vt:lpstr>
      <vt:lpstr>Trend in review scores from 1999 to 2012</vt:lpstr>
      <vt:lpstr>Top Reviewers analysis</vt:lpstr>
      <vt:lpstr>Review helpfulness of Top Reviewers</vt:lpstr>
      <vt:lpstr>What kind of reviews do users find helpful?</vt:lpstr>
      <vt:lpstr>Do reviewers with higher review counts write long reviews?</vt:lpstr>
      <vt:lpstr>Most common words in lower and higher rating scores</vt:lpstr>
      <vt:lpstr>Sentiment Analysis</vt:lpstr>
      <vt:lpstr>Sentiment Analysis</vt:lpstr>
      <vt:lpstr>Boxplot using polarity from sentiment analysis</vt:lpstr>
      <vt:lpstr>Most common words by score</vt:lpstr>
      <vt:lpstr>Analysis and Insights</vt:lpstr>
      <vt:lpstr>Polarity vs Subjectivity</vt:lpstr>
      <vt:lpstr>Length of Review  vs Helpfulness</vt:lpstr>
      <vt:lpstr>Subjectivity vs Helpfulness</vt:lpstr>
      <vt:lpstr>Key Takeaways</vt:lpstr>
      <vt:lpstr>                    Thank you !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Food Review Analysis</dc:title>
  <cp:lastModifiedBy>LeeChangyeol</cp:lastModifiedBy>
  <cp:revision>1</cp:revision>
  <dcterms:modified xsi:type="dcterms:W3CDTF">2021-03-18T21:03:44Z</dcterms:modified>
</cp:coreProperties>
</file>