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63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0224-017D-4D00-A2B4-7C0FF82F207D}" type="datetimeFigureOut">
              <a:rPr lang="zh-CN" altLang="en-US" smtClean="0"/>
              <a:t>2020/10/14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BEA22-AF07-4E2F-AD20-776C750400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4045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0224-017D-4D00-A2B4-7C0FF82F207D}" type="datetimeFigureOut">
              <a:rPr lang="zh-CN" altLang="en-US" smtClean="0"/>
              <a:t>2020/10/14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BEA22-AF07-4E2F-AD20-776C750400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349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0224-017D-4D00-A2B4-7C0FF82F207D}" type="datetimeFigureOut">
              <a:rPr lang="zh-CN" altLang="en-US" smtClean="0"/>
              <a:t>2020/10/14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BEA22-AF07-4E2F-AD20-776C750400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21343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950" y="114301"/>
            <a:ext cx="7766050" cy="723900"/>
          </a:xfrm>
          <a:prstGeom prst="rect">
            <a:avLst/>
          </a:prstGeom>
        </p:spPr>
        <p:txBody>
          <a:bodyPr/>
          <a:lstStyle>
            <a:lvl1pPr algn="l">
              <a:defRPr sz="3600" b="1" spc="30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66801"/>
            <a:ext cx="8229600" cy="5059363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1800"/>
            </a:lvl3pPr>
            <a:lvl4pPr>
              <a:lnSpc>
                <a:spcPct val="150000"/>
              </a:lnSpc>
              <a:defRPr sz="1600"/>
            </a:lvl4pPr>
            <a:lvl5pPr>
              <a:lnSpc>
                <a:spcPct val="150000"/>
              </a:lnSpc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03758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0224-017D-4D00-A2B4-7C0FF82F207D}" type="datetimeFigureOut">
              <a:rPr lang="zh-CN" altLang="en-US" smtClean="0"/>
              <a:t>2020/10/14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BEA22-AF07-4E2F-AD20-776C750400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0038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0224-017D-4D00-A2B4-7C0FF82F207D}" type="datetimeFigureOut">
              <a:rPr lang="zh-CN" altLang="en-US" smtClean="0"/>
              <a:t>2020/10/14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BEA22-AF07-4E2F-AD20-776C750400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3769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0224-017D-4D00-A2B4-7C0FF82F207D}" type="datetimeFigureOut">
              <a:rPr lang="zh-CN" altLang="en-US" smtClean="0"/>
              <a:t>2020/10/14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BEA22-AF07-4E2F-AD20-776C750400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4306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0224-017D-4D00-A2B4-7C0FF82F207D}" type="datetimeFigureOut">
              <a:rPr lang="zh-CN" altLang="en-US" smtClean="0"/>
              <a:t>2020/10/14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BEA22-AF07-4E2F-AD20-776C750400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8228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0224-017D-4D00-A2B4-7C0FF82F207D}" type="datetimeFigureOut">
              <a:rPr lang="zh-CN" altLang="en-US" smtClean="0"/>
              <a:t>2020/10/14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BEA22-AF07-4E2F-AD20-776C750400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2881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0224-017D-4D00-A2B4-7C0FF82F207D}" type="datetimeFigureOut">
              <a:rPr lang="zh-CN" altLang="en-US" smtClean="0"/>
              <a:t>2020/10/14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BEA22-AF07-4E2F-AD20-776C750400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7666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0224-017D-4D00-A2B4-7C0FF82F207D}" type="datetimeFigureOut">
              <a:rPr lang="zh-CN" altLang="en-US" smtClean="0"/>
              <a:t>2020/10/14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BEA22-AF07-4E2F-AD20-776C750400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9784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0224-017D-4D00-A2B4-7C0FF82F207D}" type="datetimeFigureOut">
              <a:rPr lang="zh-CN" altLang="en-US" smtClean="0"/>
              <a:t>2020/10/14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BEA22-AF07-4E2F-AD20-776C750400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0374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DB0224-017D-4D00-A2B4-7C0FF82F207D}" type="datetimeFigureOut">
              <a:rPr lang="zh-CN" altLang="en-US" smtClean="0"/>
              <a:t>2020/10/14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ABEA22-AF07-4E2F-AD20-776C750400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6286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内容占位符 2"/>
          <p:cNvSpPr>
            <a:spLocks noGrp="1"/>
          </p:cNvSpPr>
          <p:nvPr>
            <p:ph idx="1"/>
          </p:nvPr>
        </p:nvSpPr>
        <p:spPr>
          <a:xfrm>
            <a:off x="3954463" y="1639888"/>
            <a:ext cx="4710112" cy="3846512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 indent="457200">
              <a:buFontTx/>
              <a:buNone/>
            </a:pPr>
            <a:r>
              <a:rPr lang="zh-CN" altLang="en-US" sz="1800" dirty="0" smtClean="0">
                <a:ea typeface="宋体" pitchFamily="2" charset="-122"/>
              </a:rPr>
              <a:t>前面的章节内容</a:t>
            </a:r>
            <a:r>
              <a:rPr lang="zh-CN" altLang="zh-CN" sz="1800" dirty="0" smtClean="0">
                <a:ea typeface="宋体" pitchFamily="2" charset="-122"/>
              </a:rPr>
              <a:t>讲解了</a:t>
            </a:r>
            <a:r>
              <a:rPr lang="en-US" altLang="zh-CN" sz="1800" dirty="0" smtClean="0">
                <a:solidFill>
                  <a:srgbClr val="009ED6"/>
                </a:solidFill>
                <a:ea typeface="宋体" pitchFamily="2" charset="-122"/>
              </a:rPr>
              <a:t>HTML</a:t>
            </a:r>
            <a:r>
              <a:rPr lang="zh-CN" altLang="zh-CN" sz="1800" dirty="0" smtClean="0">
                <a:solidFill>
                  <a:srgbClr val="009ED6"/>
                </a:solidFill>
                <a:ea typeface="宋体" pitchFamily="2" charset="-122"/>
              </a:rPr>
              <a:t>语法及标记</a:t>
            </a:r>
            <a:r>
              <a:rPr lang="zh-CN" altLang="zh-CN" sz="1800" dirty="0" smtClean="0">
                <a:ea typeface="宋体" pitchFamily="2" charset="-122"/>
              </a:rPr>
              <a:t>、</a:t>
            </a:r>
            <a:r>
              <a:rPr lang="zh-CN" altLang="zh-CN" sz="1800" dirty="0" smtClean="0">
                <a:solidFill>
                  <a:srgbClr val="009ED6"/>
                </a:solidFill>
                <a:ea typeface="宋体" pitchFamily="2" charset="-122"/>
              </a:rPr>
              <a:t>文本控制标记</a:t>
            </a:r>
            <a:r>
              <a:rPr lang="zh-CN" altLang="zh-CN" sz="1800" dirty="0" smtClean="0">
                <a:ea typeface="宋体" pitchFamily="2" charset="-122"/>
              </a:rPr>
              <a:t>以及</a:t>
            </a:r>
            <a:r>
              <a:rPr lang="zh-CN" altLang="zh-CN" sz="1800" dirty="0" smtClean="0">
                <a:solidFill>
                  <a:srgbClr val="009ED6"/>
                </a:solidFill>
                <a:ea typeface="宋体" pitchFamily="2" charset="-122"/>
              </a:rPr>
              <a:t>图像标记</a:t>
            </a:r>
            <a:r>
              <a:rPr lang="zh-CN" altLang="zh-CN" sz="1800" dirty="0" smtClean="0">
                <a:ea typeface="宋体" pitchFamily="2" charset="-122"/>
              </a:rPr>
              <a:t>等。为了使</a:t>
            </a:r>
            <a:r>
              <a:rPr lang="zh-CN" altLang="en-US" sz="1800" dirty="0" smtClean="0">
                <a:ea typeface="宋体" pitchFamily="2" charset="-122"/>
              </a:rPr>
              <a:t>大家</a:t>
            </a:r>
            <a:r>
              <a:rPr lang="zh-CN" altLang="zh-CN" sz="1800" dirty="0" smtClean="0">
                <a:ea typeface="宋体" pitchFamily="2" charset="-122"/>
              </a:rPr>
              <a:t>能够更好地</a:t>
            </a:r>
            <a:r>
              <a:rPr lang="zh-CN" altLang="zh-CN" sz="1800" dirty="0" smtClean="0">
                <a:solidFill>
                  <a:srgbClr val="009ED6"/>
                </a:solidFill>
                <a:ea typeface="宋体" pitchFamily="2" charset="-122"/>
              </a:rPr>
              <a:t>认识</a:t>
            </a:r>
            <a:r>
              <a:rPr lang="en-US" altLang="zh-CN" sz="1800" dirty="0" smtClean="0">
                <a:solidFill>
                  <a:srgbClr val="009ED6"/>
                </a:solidFill>
                <a:ea typeface="宋体" pitchFamily="2" charset="-122"/>
              </a:rPr>
              <a:t>HTML</a:t>
            </a:r>
            <a:r>
              <a:rPr lang="zh-CN" altLang="zh-CN" sz="1800" dirty="0" smtClean="0">
                <a:ea typeface="宋体" pitchFamily="2" charset="-122"/>
              </a:rPr>
              <a:t>，本节将通过</a:t>
            </a:r>
            <a:r>
              <a:rPr lang="zh-CN" altLang="en-US" sz="1800" dirty="0" smtClean="0">
                <a:ea typeface="宋体" pitchFamily="2" charset="-122"/>
              </a:rPr>
              <a:t>实验</a:t>
            </a:r>
            <a:r>
              <a:rPr lang="zh-CN" altLang="zh-CN" sz="1800" dirty="0" smtClean="0">
                <a:ea typeface="宋体" pitchFamily="2" charset="-122"/>
              </a:rPr>
              <a:t>的形式分制作一个</a:t>
            </a:r>
            <a:r>
              <a:rPr lang="en-US" altLang="zh-CN" sz="1800" dirty="0" smtClean="0">
                <a:solidFill>
                  <a:srgbClr val="009ED6"/>
                </a:solidFill>
                <a:ea typeface="宋体" pitchFamily="2" charset="-122"/>
              </a:rPr>
              <a:t>HTML</a:t>
            </a:r>
            <a:r>
              <a:rPr lang="zh-CN" altLang="zh-CN" sz="1800" dirty="0" smtClean="0">
                <a:solidFill>
                  <a:srgbClr val="009ED6"/>
                </a:solidFill>
                <a:ea typeface="宋体" pitchFamily="2" charset="-122"/>
              </a:rPr>
              <a:t>百科页面</a:t>
            </a:r>
            <a:r>
              <a:rPr lang="zh-CN" altLang="zh-CN" sz="1800" dirty="0" smtClean="0">
                <a:ea typeface="宋体" pitchFamily="2" charset="-122"/>
              </a:rPr>
              <a:t>，</a:t>
            </a:r>
            <a:r>
              <a:rPr lang="zh-CN" altLang="en-US" sz="1800" dirty="0" smtClean="0">
                <a:ea typeface="宋体" pitchFamily="2" charset="-122"/>
              </a:rPr>
              <a:t>如下图所示。</a:t>
            </a:r>
            <a:endParaRPr lang="en-US" altLang="zh-CN" sz="1800" dirty="0" smtClean="0">
              <a:ea typeface="宋体" pitchFamily="2" charset="-122"/>
            </a:endParaRPr>
          </a:p>
        </p:txBody>
      </p:sp>
      <p:pic>
        <p:nvPicPr>
          <p:cNvPr id="98307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195388"/>
            <a:ext cx="3957638" cy="270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685925" y="2555875"/>
            <a:ext cx="1839913" cy="584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3200" b="1" smtClean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作业说明</a:t>
            </a:r>
            <a:endParaRPr lang="zh-CN" altLang="en-US" sz="3200" b="1" dirty="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8309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7213" y="3754438"/>
            <a:ext cx="3238500" cy="259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145362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内容占位符 2"/>
          <p:cNvSpPr>
            <a:spLocks noGrp="1"/>
          </p:cNvSpPr>
          <p:nvPr>
            <p:ph idx="1"/>
          </p:nvPr>
        </p:nvSpPr>
        <p:spPr>
          <a:xfrm>
            <a:off x="549275" y="1177925"/>
            <a:ext cx="8207375" cy="3846513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 indent="457200">
              <a:buFont typeface="Wingdings" pitchFamily="2" charset="2"/>
              <a:buNone/>
            </a:pPr>
            <a:r>
              <a:rPr lang="zh-CN" altLang="zh-CN" sz="1800" smtClean="0">
                <a:ea typeface="宋体" pitchFamily="2" charset="-122"/>
              </a:rPr>
              <a:t>当在</a:t>
            </a:r>
            <a:r>
              <a:rPr lang="zh-CN" altLang="en-US" sz="1800" smtClean="0">
                <a:ea typeface="宋体" pitchFamily="2" charset="-122"/>
              </a:rPr>
              <a:t>上图</a:t>
            </a:r>
            <a:r>
              <a:rPr lang="zh-CN" altLang="zh-CN" sz="1800" smtClean="0">
                <a:ea typeface="宋体" pitchFamily="2" charset="-122"/>
              </a:rPr>
              <a:t>所示的页面区域单击时，跳转至“</a:t>
            </a:r>
            <a:r>
              <a:rPr lang="en-US" altLang="zh-CN" sz="1800" smtClean="0">
                <a:solidFill>
                  <a:srgbClr val="009ED6"/>
                </a:solidFill>
                <a:ea typeface="宋体" pitchFamily="2" charset="-122"/>
              </a:rPr>
              <a:t>HTML</a:t>
            </a:r>
            <a:r>
              <a:rPr lang="zh-CN" altLang="zh-CN" sz="1800" smtClean="0">
                <a:solidFill>
                  <a:srgbClr val="009ED6"/>
                </a:solidFill>
                <a:ea typeface="宋体" pitchFamily="2" charset="-122"/>
              </a:rPr>
              <a:t>百科—</a:t>
            </a:r>
            <a:r>
              <a:rPr lang="en-US" altLang="zh-CN" sz="1800" smtClean="0">
                <a:solidFill>
                  <a:srgbClr val="009ED6"/>
                </a:solidFill>
                <a:ea typeface="宋体" pitchFamily="2" charset="-122"/>
              </a:rPr>
              <a:t>page01.html</a:t>
            </a:r>
            <a:r>
              <a:rPr lang="zh-CN" altLang="zh-CN" sz="1800" smtClean="0">
                <a:ea typeface="宋体" pitchFamily="2" charset="-122"/>
              </a:rPr>
              <a:t>”页面，效果如</a:t>
            </a:r>
            <a:r>
              <a:rPr lang="zh-CN" altLang="en-US" sz="1800" smtClean="0">
                <a:ea typeface="宋体" pitchFamily="2" charset="-122"/>
              </a:rPr>
              <a:t>下图</a:t>
            </a:r>
            <a:r>
              <a:rPr lang="zh-CN" altLang="zh-CN" sz="1800" smtClean="0">
                <a:ea typeface="宋体" pitchFamily="2" charset="-122"/>
              </a:rPr>
              <a:t>所示。</a:t>
            </a:r>
          </a:p>
        </p:txBody>
      </p:sp>
      <p:pic>
        <p:nvPicPr>
          <p:cNvPr id="99331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5163" y="1689100"/>
            <a:ext cx="3956050" cy="138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内容占位符 2"/>
          <p:cNvSpPr txBox="1">
            <a:spLocks/>
          </p:cNvSpPr>
          <p:nvPr/>
        </p:nvSpPr>
        <p:spPr bwMode="auto">
          <a:xfrm>
            <a:off x="549275" y="3067050"/>
            <a:ext cx="8115300" cy="869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lvl="1" indent="457200">
              <a:buFontTx/>
              <a:buNone/>
              <a:defRPr/>
            </a:pPr>
            <a:r>
              <a:rPr lang="zh-CN" altLang="zh-CN" sz="1800" kern="0" dirty="0" smtClean="0"/>
              <a:t>点击</a:t>
            </a:r>
            <a:r>
              <a:rPr lang="zh-CN" altLang="en-US" sz="1800" kern="0" dirty="0" smtClean="0"/>
              <a:t>上图</a:t>
            </a:r>
            <a:r>
              <a:rPr lang="zh-CN" altLang="zh-CN" sz="1800" kern="0" dirty="0" smtClean="0"/>
              <a:t>所示页面中的“返回”按钮时，返回至首页面；点击“下一页”按钮时，跳转至“</a:t>
            </a:r>
            <a:r>
              <a:rPr lang="en-US" altLang="zh-CN" sz="1800" kern="0" dirty="0" smtClean="0">
                <a:solidFill>
                  <a:srgbClr val="009ED6"/>
                </a:solidFill>
              </a:rPr>
              <a:t>HTML5</a:t>
            </a:r>
            <a:r>
              <a:rPr lang="zh-CN" altLang="zh-CN" sz="1800" kern="0" dirty="0" smtClean="0">
                <a:solidFill>
                  <a:srgbClr val="009ED6"/>
                </a:solidFill>
              </a:rPr>
              <a:t>百科—</a:t>
            </a:r>
            <a:r>
              <a:rPr lang="en-US" altLang="zh-CN" sz="1800" kern="0" dirty="0" smtClean="0">
                <a:solidFill>
                  <a:srgbClr val="009ED6"/>
                </a:solidFill>
              </a:rPr>
              <a:t>page02.html</a:t>
            </a:r>
            <a:r>
              <a:rPr lang="zh-CN" altLang="zh-CN" sz="1800" kern="0" dirty="0" smtClean="0"/>
              <a:t>”页面，效果如</a:t>
            </a:r>
            <a:r>
              <a:rPr lang="zh-CN" altLang="en-US" sz="1800" kern="0" dirty="0" smtClean="0"/>
              <a:t>下</a:t>
            </a:r>
            <a:r>
              <a:rPr lang="zh-CN" altLang="zh-CN" sz="1800" kern="0" dirty="0" smtClean="0"/>
              <a:t>图所示。</a:t>
            </a:r>
            <a:endParaRPr lang="zh-CN" altLang="en-US" sz="1800" kern="0" dirty="0" smtClean="0"/>
          </a:p>
          <a:p>
            <a:pPr marL="0" lvl="1" indent="457200">
              <a:buFontTx/>
              <a:buNone/>
              <a:defRPr/>
            </a:pPr>
            <a:endParaRPr lang="zh-CN" altLang="zh-CN" sz="1800" kern="0" dirty="0"/>
          </a:p>
        </p:txBody>
      </p:sp>
      <p:pic>
        <p:nvPicPr>
          <p:cNvPr id="99333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3937000"/>
            <a:ext cx="4681538" cy="136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9334" name="矩形 8"/>
          <p:cNvSpPr>
            <a:spLocks noChangeArrowheads="1"/>
          </p:cNvSpPr>
          <p:nvPr/>
        </p:nvSpPr>
        <p:spPr bwMode="auto">
          <a:xfrm>
            <a:off x="406400" y="5302250"/>
            <a:ext cx="8593138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800"/>
              <a:t>      </a:t>
            </a:r>
            <a:r>
              <a:rPr lang="zh-CN" altLang="zh-CN" sz="1800"/>
              <a:t>点击</a:t>
            </a:r>
            <a:r>
              <a:rPr lang="zh-CN" altLang="en-US" sz="1800"/>
              <a:t>上图</a:t>
            </a:r>
            <a:r>
              <a:rPr lang="zh-CN" altLang="zh-CN" sz="1800"/>
              <a:t>所示页面中的“返回”按钮时，返回至首页面；点击 “上一页”按钮时，跳转至“</a:t>
            </a:r>
            <a:r>
              <a:rPr lang="en-US" altLang="zh-CN" sz="1800">
                <a:solidFill>
                  <a:srgbClr val="009ED6"/>
                </a:solidFill>
              </a:rPr>
              <a:t>HTML</a:t>
            </a:r>
            <a:r>
              <a:rPr lang="zh-CN" altLang="zh-CN" sz="1800">
                <a:solidFill>
                  <a:srgbClr val="009ED6"/>
                </a:solidFill>
              </a:rPr>
              <a:t>百科—</a:t>
            </a:r>
            <a:r>
              <a:rPr lang="en-US" altLang="zh-CN" sz="1800">
                <a:solidFill>
                  <a:srgbClr val="009ED6"/>
                </a:solidFill>
              </a:rPr>
              <a:t>page01.html</a:t>
            </a:r>
            <a:r>
              <a:rPr lang="zh-CN" altLang="zh-CN" sz="1800"/>
              <a:t>”页面。</a:t>
            </a:r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390125898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152</Words>
  <Application>Microsoft Office PowerPoint</Application>
  <PresentationFormat>全屏显示(4:3)</PresentationFormat>
  <Paragraphs>5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主题​​</vt:lpstr>
      <vt:lpstr>PowerPoint 演示文稿</vt:lpstr>
      <vt:lpstr>PowerPoint 演示文稿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hp0451</dc:creator>
  <cp:lastModifiedBy>hp0451</cp:lastModifiedBy>
  <cp:revision>4</cp:revision>
  <dcterms:created xsi:type="dcterms:W3CDTF">2019-10-09T01:31:33Z</dcterms:created>
  <dcterms:modified xsi:type="dcterms:W3CDTF">2020-10-14T01:37:36Z</dcterms:modified>
</cp:coreProperties>
</file>