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2" r:id="rId5"/>
    <p:sldId id="263" r:id="rId6"/>
    <p:sldId id="264" r:id="rId7"/>
    <p:sldId id="265" r:id="rId8"/>
    <p:sldId id="266" r:id="rId9"/>
    <p:sldId id="260" r:id="rId10"/>
    <p:sldId id="267" r:id="rId11"/>
    <p:sldId id="268" r:id="rId12"/>
    <p:sldId id="269" r:id="rId13"/>
    <p:sldId id="270" r:id="rId14"/>
    <p:sldId id="271" r:id="rId15"/>
    <p:sldId id="272" r:id="rId16"/>
    <p:sldId id="261" r:id="rId17"/>
    <p:sldId id="273" r:id="rId18"/>
    <p:sldId id="274" r:id="rId19"/>
    <p:sldId id="2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F5DCF-26C9-4851-B470-A19007F6AE4E}" type="datetimeFigureOut">
              <a:rPr lang="zh-CN" altLang="en-US" smtClean="0"/>
              <a:t>2016/3/29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DDD782-A99B-47C6-A42C-D68A6E2494F9}" type="slidenum">
              <a:rPr lang="zh-CN" altLang="en-US" smtClean="0"/>
              <a:t>‹#›</a:t>
            </a:fld>
            <a:endParaRPr lang="zh-CN" altLang="en-US"/>
          </a:p>
        </p:txBody>
      </p:sp>
    </p:spTree>
    <p:extLst>
      <p:ext uri="{BB962C8B-B14F-4D97-AF65-F5344CB8AC3E}">
        <p14:creationId xmlns:p14="http://schemas.microsoft.com/office/powerpoint/2010/main" val="270859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DDD782-A99B-47C6-A42C-D68A6E2494F9}" type="slidenum">
              <a:rPr lang="zh-CN" altLang="en-US" smtClean="0"/>
              <a:t>2</a:t>
            </a:fld>
            <a:endParaRPr lang="zh-CN" altLang="en-US"/>
          </a:p>
        </p:txBody>
      </p:sp>
    </p:spTree>
    <p:extLst>
      <p:ext uri="{BB962C8B-B14F-4D97-AF65-F5344CB8AC3E}">
        <p14:creationId xmlns:p14="http://schemas.microsoft.com/office/powerpoint/2010/main" val="312917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DDD782-A99B-47C6-A42C-D68A6E2494F9}" type="slidenum">
              <a:rPr lang="zh-CN" altLang="en-US" smtClean="0"/>
              <a:t>17</a:t>
            </a:fld>
            <a:endParaRPr lang="zh-CN" altLang="en-US"/>
          </a:p>
        </p:txBody>
      </p:sp>
    </p:spTree>
    <p:extLst>
      <p:ext uri="{BB962C8B-B14F-4D97-AF65-F5344CB8AC3E}">
        <p14:creationId xmlns:p14="http://schemas.microsoft.com/office/powerpoint/2010/main" val="8034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7193051-82EE-4E67-9C60-B493F95A2B57}" type="datetime1">
              <a:rPr lang="zh-CN" altLang="en-US" smtClean="0"/>
              <a:pPr>
                <a:defRPr/>
              </a:pPr>
              <a:t>2016/3/29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DDA208F-721E-4CCF-8F41-9BB053D4BF97}" type="slidenum">
              <a:rPr lang="zh-CN" altLang="en-US"/>
              <a:pPr/>
              <a:t>‹#›</a:t>
            </a:fld>
            <a:endParaRPr lang="zh-CN" altLang="en-US"/>
          </a:p>
        </p:txBody>
      </p:sp>
    </p:spTree>
    <p:extLst>
      <p:ext uri="{BB962C8B-B14F-4D97-AF65-F5344CB8AC3E}">
        <p14:creationId xmlns:p14="http://schemas.microsoft.com/office/powerpoint/2010/main" val="54140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FBE5C34-3CD2-49D1-B2F8-67C40BEA6D7A}" type="datetime1">
              <a:rPr lang="zh-CN" altLang="en-US" smtClean="0"/>
              <a:pPr>
                <a:defRPr/>
              </a:pPr>
              <a:t>2016/3/29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5C5FEC0-B62A-4209-BB8A-F911179A6087}" type="slidenum">
              <a:rPr lang="zh-CN" altLang="en-US"/>
              <a:pPr/>
              <a:t>‹#›</a:t>
            </a:fld>
            <a:endParaRPr lang="zh-CN" altLang="en-US"/>
          </a:p>
        </p:txBody>
      </p:sp>
    </p:spTree>
    <p:extLst>
      <p:ext uri="{BB962C8B-B14F-4D97-AF65-F5344CB8AC3E}">
        <p14:creationId xmlns:p14="http://schemas.microsoft.com/office/powerpoint/2010/main" val="209213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3D3D6CB-D2FC-462E-9D96-6F6CE7F9773F}" type="datetime1">
              <a:rPr lang="zh-CN" altLang="en-US" smtClean="0"/>
              <a:pPr>
                <a:defRPr/>
              </a:pPr>
              <a:t>2016/3/29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D4228FF-CC97-4F81-B924-C6C23D7C3986}" type="slidenum">
              <a:rPr lang="zh-CN" altLang="en-US"/>
              <a:pPr/>
              <a:t>‹#›</a:t>
            </a:fld>
            <a:endParaRPr lang="zh-CN" altLang="en-US"/>
          </a:p>
        </p:txBody>
      </p:sp>
    </p:spTree>
    <p:extLst>
      <p:ext uri="{BB962C8B-B14F-4D97-AF65-F5344CB8AC3E}">
        <p14:creationId xmlns:p14="http://schemas.microsoft.com/office/powerpoint/2010/main" val="158917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805B3B0-9AA6-482B-8BB8-98E962E1190B}" type="datetime1">
              <a:rPr lang="zh-CN" altLang="en-US" smtClean="0"/>
              <a:pPr>
                <a:defRPr/>
              </a:pPr>
              <a:t>2016/3/29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3885D5A-439B-449E-A015-4D116E4B505C}" type="slidenum">
              <a:rPr lang="zh-CN" altLang="en-US"/>
              <a:pPr/>
              <a:t>‹#›</a:t>
            </a:fld>
            <a:endParaRPr lang="zh-CN" altLang="en-US"/>
          </a:p>
        </p:txBody>
      </p:sp>
    </p:spTree>
    <p:extLst>
      <p:ext uri="{BB962C8B-B14F-4D97-AF65-F5344CB8AC3E}">
        <p14:creationId xmlns:p14="http://schemas.microsoft.com/office/powerpoint/2010/main" val="73858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064C409-F823-46FA-B149-A02397DB2C50}" type="datetime1">
              <a:rPr lang="zh-CN" altLang="en-US" smtClean="0"/>
              <a:pPr>
                <a:defRPr/>
              </a:pPr>
              <a:t>2016/3/29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D66D97C-F38D-49E7-80AA-3732B83A07E3}" type="slidenum">
              <a:rPr lang="zh-CN" altLang="en-US"/>
              <a:pPr/>
              <a:t>‹#›</a:t>
            </a:fld>
            <a:endParaRPr lang="zh-CN" altLang="en-US"/>
          </a:p>
        </p:txBody>
      </p:sp>
    </p:spTree>
    <p:extLst>
      <p:ext uri="{BB962C8B-B14F-4D97-AF65-F5344CB8AC3E}">
        <p14:creationId xmlns:p14="http://schemas.microsoft.com/office/powerpoint/2010/main" val="220164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6443B81-AC7A-44AA-96A9-695F37F91C2F}" type="datetime1">
              <a:rPr lang="zh-CN" altLang="en-US" smtClean="0"/>
              <a:pPr>
                <a:defRPr/>
              </a:pPr>
              <a:t>2016/3/29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774D179-3035-461B-98FE-E0B78B4AEB8A}" type="slidenum">
              <a:rPr lang="zh-CN" altLang="en-US"/>
              <a:pPr/>
              <a:t>‹#›</a:t>
            </a:fld>
            <a:endParaRPr lang="zh-CN" altLang="en-US"/>
          </a:p>
        </p:txBody>
      </p:sp>
    </p:spTree>
    <p:extLst>
      <p:ext uri="{BB962C8B-B14F-4D97-AF65-F5344CB8AC3E}">
        <p14:creationId xmlns:p14="http://schemas.microsoft.com/office/powerpoint/2010/main" val="149812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3D8B3FE-5074-49F1-807C-EEE2C8159560}" type="datetime1">
              <a:rPr lang="zh-CN" altLang="en-US" smtClean="0"/>
              <a:pPr>
                <a:defRPr/>
              </a:pPr>
              <a:t>2016/3/29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249B48B7-B305-4F65-8011-71A05611279A}" type="slidenum">
              <a:rPr lang="zh-CN" altLang="en-US"/>
              <a:pPr/>
              <a:t>‹#›</a:t>
            </a:fld>
            <a:endParaRPr lang="zh-CN" altLang="en-US"/>
          </a:p>
        </p:txBody>
      </p:sp>
    </p:spTree>
    <p:extLst>
      <p:ext uri="{BB962C8B-B14F-4D97-AF65-F5344CB8AC3E}">
        <p14:creationId xmlns:p14="http://schemas.microsoft.com/office/powerpoint/2010/main" val="196272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07B0C98F-5B55-4B71-BB95-9485FAE1361A}" type="datetime1">
              <a:rPr lang="zh-CN" altLang="en-US" smtClean="0"/>
              <a:pPr>
                <a:defRPr/>
              </a:pPr>
              <a:t>2016/3/29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3426032F-0930-4681-A62E-5479A3D602F7}" type="slidenum">
              <a:rPr lang="zh-CN" altLang="en-US"/>
              <a:pPr/>
              <a:t>‹#›</a:t>
            </a:fld>
            <a:endParaRPr lang="zh-CN" altLang="en-US"/>
          </a:p>
        </p:txBody>
      </p:sp>
    </p:spTree>
    <p:extLst>
      <p:ext uri="{BB962C8B-B14F-4D97-AF65-F5344CB8AC3E}">
        <p14:creationId xmlns:p14="http://schemas.microsoft.com/office/powerpoint/2010/main" val="105497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567AB0A-8A3F-4F45-A387-AF89C5105152}" type="datetime1">
              <a:rPr lang="zh-CN" altLang="en-US" smtClean="0"/>
              <a:pPr>
                <a:defRPr/>
              </a:pPr>
              <a:t>2016/3/29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B1421585-EB14-4C08-A8ED-415D82D60F14}" type="slidenum">
              <a:rPr lang="zh-CN" altLang="en-US"/>
              <a:pPr/>
              <a:t>‹#›</a:t>
            </a:fld>
            <a:endParaRPr lang="zh-CN" altLang="en-US"/>
          </a:p>
        </p:txBody>
      </p:sp>
    </p:spTree>
    <p:extLst>
      <p:ext uri="{BB962C8B-B14F-4D97-AF65-F5344CB8AC3E}">
        <p14:creationId xmlns:p14="http://schemas.microsoft.com/office/powerpoint/2010/main" val="27616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E030683-F16A-4D56-86A9-F620761B4285}" type="datetime1">
              <a:rPr lang="zh-CN" altLang="en-US" smtClean="0"/>
              <a:pPr>
                <a:defRPr/>
              </a:pPr>
              <a:t>2016/3/29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C03B4E9-E871-4D40-A8FB-93640CB00B3F}" type="slidenum">
              <a:rPr lang="zh-CN" altLang="en-US"/>
              <a:pPr/>
              <a:t>‹#›</a:t>
            </a:fld>
            <a:endParaRPr lang="zh-CN" altLang="en-US"/>
          </a:p>
        </p:txBody>
      </p:sp>
    </p:spTree>
    <p:extLst>
      <p:ext uri="{BB962C8B-B14F-4D97-AF65-F5344CB8AC3E}">
        <p14:creationId xmlns:p14="http://schemas.microsoft.com/office/powerpoint/2010/main" val="2293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A80445E-10B2-488D-A495-E443003E9E0B}" type="datetime1">
              <a:rPr lang="zh-CN" altLang="en-US" smtClean="0"/>
              <a:pPr>
                <a:defRPr/>
              </a:pPr>
              <a:t>2016/3/29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20913FA-1F46-4482-83AC-91D20EB90371}" type="slidenum">
              <a:rPr lang="zh-CN" altLang="en-US"/>
              <a:pPr/>
              <a:t>‹#›</a:t>
            </a:fld>
            <a:endParaRPr lang="zh-CN" altLang="en-US"/>
          </a:p>
        </p:txBody>
      </p:sp>
    </p:spTree>
    <p:extLst>
      <p:ext uri="{BB962C8B-B14F-4D97-AF65-F5344CB8AC3E}">
        <p14:creationId xmlns:p14="http://schemas.microsoft.com/office/powerpoint/2010/main" val="274334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fontAlgn="base">
              <a:spcBef>
                <a:spcPct val="0"/>
              </a:spcBef>
              <a:spcAft>
                <a:spcPct val="0"/>
              </a:spcAft>
              <a:defRPr/>
            </a:pPr>
            <a:fld id="{0842D7CB-FB26-4771-BD7A-4F3C4DACE67D}" type="datetime1">
              <a:rPr lang="zh-CN" altLang="en-US" smtClean="0"/>
              <a:pPr fontAlgn="base">
                <a:spcBef>
                  <a:spcPct val="0"/>
                </a:spcBef>
                <a:spcAft>
                  <a:spcPct val="0"/>
                </a:spcAft>
                <a:defRPr/>
              </a:pPr>
              <a:t>2016/3/29</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Calibri" pitchFamily="34" charset="0"/>
              </a:defRPr>
            </a:lvl1pPr>
          </a:lstStyle>
          <a:p>
            <a:pPr fontAlgn="base">
              <a:spcBef>
                <a:spcPct val="0"/>
              </a:spcBef>
              <a:spcAft>
                <a:spcPct val="0"/>
              </a:spcAft>
            </a:pPr>
            <a:fld id="{05F6CB80-3BB3-40E0-8A8F-A7CA6B786B7B}" type="slidenum">
              <a:rPr lang="zh-CN" altLang="en-US" smtClean="0"/>
              <a:pPr fontAlgn="base">
                <a:spcBef>
                  <a:spcPct val="0"/>
                </a:spcBef>
                <a:spcAft>
                  <a:spcPct val="0"/>
                </a:spcAft>
              </a:pPr>
              <a:t>‹#›</a:t>
            </a:fld>
            <a:endParaRPr lang="zh-CN" altLang="en-US" smtClean="0"/>
          </a:p>
        </p:txBody>
      </p:sp>
    </p:spTree>
    <p:extLst>
      <p:ext uri="{BB962C8B-B14F-4D97-AF65-F5344CB8AC3E}">
        <p14:creationId xmlns:p14="http://schemas.microsoft.com/office/powerpoint/2010/main" val="925066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ChangeArrowheads="1"/>
          </p:cNvSpPr>
          <p:nvPr/>
        </p:nvSpPr>
        <p:spPr bwMode="auto">
          <a:xfrm>
            <a:off x="0" y="-23813"/>
            <a:ext cx="9251950" cy="6884988"/>
          </a:xfrm>
          <a:prstGeom prst="rtTriangle">
            <a:avLst/>
          </a:prstGeom>
          <a:solidFill>
            <a:srgbClr val="A2C0E8">
              <a:alpha val="84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0000"/>
              </a:solidFill>
            </a:endParaRPr>
          </a:p>
        </p:txBody>
      </p:sp>
      <p:sp>
        <p:nvSpPr>
          <p:cNvPr id="3075" name="AutoShape 3"/>
          <p:cNvSpPr>
            <a:spLocks noChangeArrowheads="1"/>
          </p:cNvSpPr>
          <p:nvPr/>
        </p:nvSpPr>
        <p:spPr bwMode="auto">
          <a:xfrm rot="10800000">
            <a:off x="0" y="-23813"/>
            <a:ext cx="9180513" cy="6884988"/>
          </a:xfrm>
          <a:prstGeom prst="rtTriangle">
            <a:avLst/>
          </a:prstGeom>
          <a:gradFill rotWithShape="0">
            <a:gsLst>
              <a:gs pos="0">
                <a:srgbClr val="A2C0E8"/>
              </a:gs>
              <a:gs pos="50000">
                <a:srgbClr val="A2C0E8"/>
              </a:gs>
              <a:gs pos="100000">
                <a:srgbClr val="A2C0E8"/>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0000"/>
              </a:solidFill>
            </a:endParaRPr>
          </a:p>
        </p:txBody>
      </p:sp>
      <p:sp>
        <p:nvSpPr>
          <p:cNvPr id="3076" name="AutoShape 4"/>
          <p:cNvSpPr>
            <a:spLocks noChangeArrowheads="1"/>
          </p:cNvSpPr>
          <p:nvPr/>
        </p:nvSpPr>
        <p:spPr bwMode="auto">
          <a:xfrm>
            <a:off x="539749" y="4324590"/>
            <a:ext cx="1655763" cy="1655762"/>
          </a:xfrm>
          <a:prstGeom prst="flowChartSummingJunction">
            <a:avLst/>
          </a:prstGeom>
          <a:solidFill>
            <a:srgbClr val="FFFFFF"/>
          </a:solidFill>
          <a:ln w="9525" cmpd="sng">
            <a:solidFill>
              <a:srgbClr val="A2C0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0000"/>
              </a:solidFill>
            </a:endParaRPr>
          </a:p>
        </p:txBody>
      </p:sp>
      <p:sp>
        <p:nvSpPr>
          <p:cNvPr id="3078" name="Rectangle 6"/>
          <p:cNvSpPr>
            <a:spLocks noChangeArrowheads="1"/>
          </p:cNvSpPr>
          <p:nvPr/>
        </p:nvSpPr>
        <p:spPr bwMode="auto">
          <a:xfrm rot="15420000">
            <a:off x="7099510" y="4992520"/>
            <a:ext cx="274637" cy="2555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0000"/>
              </a:solidFill>
            </a:endParaRPr>
          </a:p>
        </p:txBody>
      </p:sp>
      <p:sp>
        <p:nvSpPr>
          <p:cNvPr id="3079" name="Rectangle 7"/>
          <p:cNvSpPr>
            <a:spLocks noChangeArrowheads="1"/>
          </p:cNvSpPr>
          <p:nvPr/>
        </p:nvSpPr>
        <p:spPr bwMode="auto">
          <a:xfrm rot="1080000">
            <a:off x="7532897" y="5302082"/>
            <a:ext cx="271463" cy="27146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000000"/>
              </a:solidFill>
            </a:endParaRPr>
          </a:p>
        </p:txBody>
      </p:sp>
      <p:sp>
        <p:nvSpPr>
          <p:cNvPr id="3" name="矩形 2"/>
          <p:cNvSpPr/>
          <p:nvPr/>
        </p:nvSpPr>
        <p:spPr>
          <a:xfrm>
            <a:off x="-43739" y="1052736"/>
            <a:ext cx="9187739" cy="707886"/>
          </a:xfrm>
          <a:prstGeom prst="rect">
            <a:avLst/>
          </a:prstGeom>
          <a:noFill/>
        </p:spPr>
        <p:txBody>
          <a:bodyPr wrap="square" lIns="91440" tIns="45720" rIns="91440" bIns="45720">
            <a:spAutoFit/>
          </a:bodyPr>
          <a:lstStyle/>
          <a:p>
            <a:pPr algn="ct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GridSim</a:t>
            </a:r>
            <a:r>
              <a:rPr lang="zh-CN" alt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网格模拟器基本使用方法总结</a:t>
            </a:r>
            <a:endParaRPr lang="zh-CN" alt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矩形 8"/>
          <p:cNvSpPr/>
          <p:nvPr/>
        </p:nvSpPr>
        <p:spPr>
          <a:xfrm>
            <a:off x="4860032" y="5161504"/>
            <a:ext cx="2108775" cy="584775"/>
          </a:xfrm>
          <a:prstGeom prst="rect">
            <a:avLst/>
          </a:prstGeom>
          <a:noFill/>
        </p:spPr>
        <p:txBody>
          <a:bodyPr wrap="square" lIns="91440" tIns="45720" rIns="91440" bIns="45720">
            <a:spAutoFit/>
          </a:bodyPr>
          <a:lstStyle/>
          <a:p>
            <a:pPr algn="ctr"/>
            <a:r>
              <a:rPr lang="zh-CN" alt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刘</a:t>
            </a:r>
            <a:r>
              <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莹</a:t>
            </a:r>
          </a:p>
        </p:txBody>
      </p:sp>
    </p:spTree>
    <p:extLst>
      <p:ext uri="{BB962C8B-B14F-4D97-AF65-F5344CB8AC3E}">
        <p14:creationId xmlns:p14="http://schemas.microsoft.com/office/powerpoint/2010/main" val="2585330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10</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19678" y="75982"/>
            <a:ext cx="8496944" cy="369332"/>
          </a:xfrm>
          <a:prstGeom prst="rect">
            <a:avLst/>
          </a:prstGeom>
          <a:noFill/>
        </p:spPr>
        <p:txBody>
          <a:bodyPr wrap="square" rtlCol="0">
            <a:spAutoFit/>
          </a:bodyPr>
          <a:lstStyle/>
          <a:p>
            <a:r>
              <a:rPr lang="en-US" altLang="zh-CN" b="1" kern="0" dirty="0">
                <a:solidFill>
                  <a:srgbClr val="000000"/>
                </a:solidFill>
                <a:latin typeface="Times New Roman"/>
                <a:cs typeface="Times New Roman"/>
              </a:rPr>
              <a:t>Example2</a:t>
            </a:r>
            <a:endParaRPr lang="zh-CN" altLang="zh-CN" sz="1200" kern="100" dirty="0">
              <a:cs typeface="Times New Roman"/>
            </a:endParaRPr>
          </a:p>
        </p:txBody>
      </p:sp>
      <p:sp>
        <p:nvSpPr>
          <p:cNvPr id="7" name="TextBox 6"/>
          <p:cNvSpPr txBox="1"/>
          <p:nvPr/>
        </p:nvSpPr>
        <p:spPr>
          <a:xfrm>
            <a:off x="294810" y="764704"/>
            <a:ext cx="8496944" cy="5663089"/>
          </a:xfrm>
          <a:prstGeom prst="rect">
            <a:avLst/>
          </a:prstGeom>
          <a:noFill/>
        </p:spPr>
        <p:txBody>
          <a:bodyPr wrap="square" rtlCol="0">
            <a:spAutoFit/>
          </a:bodyPr>
          <a:lstStyle/>
          <a:p>
            <a:pPr algn="just"/>
            <a:r>
              <a:rPr lang="zh-CN" altLang="zh-CN" kern="0" dirty="0">
                <a:solidFill>
                  <a:srgbClr val="000000"/>
                </a:solidFill>
                <a:latin typeface="Times New Roman"/>
                <a:cs typeface="Times New Roman"/>
              </a:rPr>
              <a:t>功能：创建网格任务，并打印任务</a:t>
            </a:r>
            <a:r>
              <a:rPr lang="zh-CN" altLang="zh-CN" kern="0" dirty="0" smtClean="0">
                <a:solidFill>
                  <a:srgbClr val="000000"/>
                </a:solidFill>
                <a:latin typeface="Times New Roman"/>
                <a:cs typeface="Times New Roman"/>
              </a:rPr>
              <a:t>列表</a:t>
            </a:r>
            <a:endParaRPr lang="en-US" altLang="zh-CN" kern="0" dirty="0" smtClean="0">
              <a:solidFill>
                <a:srgbClr val="000000"/>
              </a:solidFill>
              <a:latin typeface="Times New Roman"/>
              <a:cs typeface="Times New Roman"/>
            </a:endParaRPr>
          </a:p>
          <a:p>
            <a:pPr algn="just"/>
            <a:endParaRPr lang="en-US" altLang="zh-CN" kern="0" dirty="0" smtClean="0">
              <a:solidFill>
                <a:srgbClr val="000000"/>
              </a:solidFill>
              <a:latin typeface="Times New Roman"/>
              <a:cs typeface="Times New Roman"/>
            </a:endParaRPr>
          </a:p>
          <a:p>
            <a:pPr algn="just"/>
            <a:r>
              <a:rPr lang="zh-CN" altLang="zh-CN" kern="0" dirty="0">
                <a:solidFill>
                  <a:srgbClr val="000000"/>
                </a:solidFill>
                <a:latin typeface="Times New Roman"/>
                <a:cs typeface="Times New Roman"/>
              </a:rPr>
              <a:t>程序结构：</a:t>
            </a:r>
            <a:endParaRPr lang="zh-CN" altLang="zh-CN" kern="100" dirty="0">
              <a:cs typeface="Times New Roman"/>
            </a:endParaRPr>
          </a:p>
          <a:p>
            <a:pPr algn="just"/>
            <a:r>
              <a:rPr lang="en-US" altLang="zh-CN" b="1" kern="0" dirty="0">
                <a:solidFill>
                  <a:srgbClr val="7F0055"/>
                </a:solidFill>
                <a:latin typeface="Times New Roman"/>
                <a:cs typeface="Times New Roman"/>
              </a:rPr>
              <a:t>public</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Test2 </a:t>
            </a:r>
            <a:r>
              <a:rPr lang="en-US" altLang="zh-CN" kern="0" dirty="0" smtClean="0">
                <a:solidFill>
                  <a:srgbClr val="000000"/>
                </a:solidFill>
                <a:latin typeface="Times New Roman"/>
                <a:cs typeface="Times New Roman"/>
              </a:rPr>
              <a:t>{</a:t>
            </a:r>
          </a:p>
          <a:p>
            <a:pPr algn="just"/>
            <a:endParaRPr lang="zh-CN" altLang="zh-CN" sz="800" kern="100" dirty="0">
              <a:cs typeface="Times New Roman"/>
            </a:endParaRPr>
          </a:p>
          <a:p>
            <a:pPr algn="just"/>
            <a:r>
              <a:rPr lang="en-US" altLang="zh-CN" kern="0" dirty="0" smtClean="0">
                <a:solidFill>
                  <a:srgbClr val="000000"/>
                </a:solidFill>
                <a:latin typeface="Times New Roman"/>
                <a:cs typeface="Times New Roman"/>
              </a:rPr>
              <a:t>    </a:t>
            </a:r>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static</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 {</a:t>
            </a:r>
            <a:endParaRPr lang="zh-CN" altLang="zh-CN" kern="100" dirty="0">
              <a:cs typeface="Times New Roman"/>
            </a:endParaRPr>
          </a:p>
          <a:p>
            <a:pPr lvl="1" algn="just"/>
            <a:r>
              <a:rPr lang="zh-CN" altLang="zh-CN" sz="1200" kern="0" dirty="0" smtClean="0">
                <a:solidFill>
                  <a:srgbClr val="000000"/>
                </a:solidFill>
                <a:latin typeface="Times New Roman"/>
                <a:cs typeface="Times New Roman"/>
              </a:rPr>
              <a:t>创建</a:t>
            </a:r>
            <a:r>
              <a:rPr lang="zh-CN" altLang="zh-CN" sz="1200" kern="0" dirty="0">
                <a:solidFill>
                  <a:srgbClr val="000000"/>
                </a:solidFill>
                <a:latin typeface="Times New Roman"/>
                <a:cs typeface="Times New Roman"/>
              </a:rPr>
              <a:t>一个或多个网格</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一</a:t>
            </a:r>
            <a:r>
              <a:rPr lang="zh-CN" altLang="zh-CN" sz="1200" kern="0" dirty="0">
                <a:solidFill>
                  <a:srgbClr val="000000"/>
                </a:solidFill>
                <a:latin typeface="Times New Roman"/>
                <a:cs typeface="Times New Roman"/>
              </a:rPr>
              <a:t>个或多个网格</a:t>
            </a:r>
            <a:r>
              <a:rPr lang="zh-CN" altLang="zh-CN" sz="1200" kern="0" dirty="0" smtClean="0">
                <a:solidFill>
                  <a:srgbClr val="000000"/>
                </a:solidFill>
                <a:latin typeface="Times New Roman"/>
                <a:cs typeface="Times New Roman"/>
              </a:rPr>
              <a:t>用户，</a:t>
            </a:r>
            <a:r>
              <a:rPr lang="zh-CN" altLang="zh-CN" sz="1200" kern="0" dirty="0">
                <a:solidFill>
                  <a:srgbClr val="000000"/>
                </a:solidFill>
                <a:latin typeface="Times New Roman"/>
                <a:cs typeface="Times New Roman"/>
              </a:rPr>
              <a:t>打印任务</a:t>
            </a:r>
            <a:r>
              <a:rPr lang="zh-CN" altLang="zh-CN" sz="1200" kern="0" dirty="0" smtClean="0">
                <a:solidFill>
                  <a:srgbClr val="000000"/>
                </a:solidFill>
                <a:latin typeface="Times New Roman"/>
                <a:cs typeface="Times New Roman"/>
              </a:rPr>
              <a:t>列表</a:t>
            </a:r>
            <a:endParaRPr lang="en-US" altLang="zh-CN" sz="1200" kern="100" dirty="0" smtClean="0">
              <a:cs typeface="Times New Roman"/>
            </a:endParaRPr>
          </a:p>
          <a:p>
            <a:pPr marL="226800" lvl="1" algn="just"/>
            <a:r>
              <a:rPr lang="en-US" altLang="zh-CN" kern="0" dirty="0" smtClean="0">
                <a:solidFill>
                  <a:srgbClr val="000000"/>
                </a:solidFill>
                <a:latin typeface="Times New Roman"/>
                <a:cs typeface="Times New Roman"/>
              </a:rPr>
              <a:t>}</a:t>
            </a:r>
          </a:p>
          <a:p>
            <a:pPr marL="226800" lvl="1" algn="just"/>
            <a:endParaRPr lang="zh-CN" altLang="zh-CN" sz="800" kern="100" dirty="0">
              <a:cs typeface="Times New Roman"/>
            </a:endParaRPr>
          </a:p>
          <a:p>
            <a:pPr marL="226800" algn="just"/>
            <a:r>
              <a:rPr lang="en-US" altLang="zh-CN" sz="1200" kern="0" dirty="0">
                <a:solidFill>
                  <a:srgbClr val="0000FF"/>
                </a:solidFill>
                <a:latin typeface="Times New Roman"/>
                <a:cs typeface="Times New Roman"/>
              </a:rPr>
              <a:t>/**</a:t>
            </a:r>
            <a:r>
              <a:rPr lang="zh-CN" altLang="zh-CN" sz="1200" kern="0" dirty="0">
                <a:solidFill>
                  <a:srgbClr val="0000FF"/>
                </a:solidFill>
                <a:latin typeface="Times New Roman"/>
                <a:cs typeface="Times New Roman"/>
              </a:rPr>
              <a:t>使用两种方式创建网格任务，手动创建或借助</a:t>
            </a:r>
            <a:r>
              <a:rPr lang="en-US" altLang="zh-CN" sz="1200" kern="0" dirty="0" err="1">
                <a:solidFill>
                  <a:srgbClr val="0000FF"/>
                </a:solidFill>
                <a:latin typeface="Times New Roman"/>
                <a:cs typeface="Times New Roman"/>
              </a:rPr>
              <a:t>GridSimRandom</a:t>
            </a:r>
            <a:r>
              <a:rPr lang="zh-CN" altLang="zh-CN" sz="1200" kern="0" dirty="0">
                <a:solidFill>
                  <a:srgbClr val="0000FF"/>
                </a:solidFill>
                <a:latin typeface="Times New Roman"/>
                <a:cs typeface="Times New Roman"/>
              </a:rPr>
              <a:t>类</a:t>
            </a:r>
            <a:r>
              <a:rPr lang="en-US" altLang="zh-CN" sz="1200" kern="0" dirty="0">
                <a:solidFill>
                  <a:srgbClr val="0000FF"/>
                </a:solidFill>
                <a:latin typeface="Times New Roman"/>
                <a:cs typeface="Times New Roman"/>
              </a:rPr>
              <a:t>*/</a:t>
            </a:r>
            <a:endParaRPr lang="zh-CN" altLang="zh-CN" sz="1200" kern="0" dirty="0">
              <a:solidFill>
                <a:srgbClr val="0000FF"/>
              </a:solidFill>
              <a:latin typeface="Times New Roman"/>
              <a:cs typeface="Times New Roman"/>
            </a:endParaRPr>
          </a:p>
          <a:p>
            <a:pPr marL="2268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createGridlet</a:t>
            </a:r>
            <a:r>
              <a:rPr lang="en-US" altLang="zh-CN" kern="0" dirty="0">
                <a:solidFill>
                  <a:srgbClr val="000000"/>
                </a:solidFill>
                <a:latin typeface="Times New Roman"/>
                <a:cs typeface="Times New Roman"/>
              </a:rPr>
              <a:t>(){</a:t>
            </a:r>
            <a:endParaRPr lang="zh-CN" altLang="zh-CN" kern="100" dirty="0">
              <a:cs typeface="Times New Roman"/>
            </a:endParaRPr>
          </a:p>
          <a:p>
            <a:pPr marL="457200" lvl="0" algn="just"/>
            <a:r>
              <a:rPr lang="zh-CN" altLang="zh-CN" sz="1200" kern="0" dirty="0">
                <a:solidFill>
                  <a:srgbClr val="000000"/>
                </a:solidFill>
                <a:latin typeface="Times New Roman"/>
                <a:cs typeface="Times New Roman"/>
              </a:rPr>
              <a:t>创建一个网格任务集合</a:t>
            </a:r>
            <a:r>
              <a:rPr lang="zh-CN" altLang="zh-CN" sz="1200" kern="0" dirty="0" smtClean="0">
                <a:solidFill>
                  <a:srgbClr val="000000"/>
                </a:solidFill>
                <a:latin typeface="Times New Roman"/>
                <a:cs typeface="Times New Roman"/>
              </a:rPr>
              <a:t>，手动</a:t>
            </a:r>
            <a:r>
              <a:rPr lang="zh-CN" altLang="zh-CN" sz="1200" kern="0" dirty="0">
                <a:solidFill>
                  <a:srgbClr val="000000"/>
                </a:solidFill>
                <a:latin typeface="Times New Roman"/>
                <a:cs typeface="Times New Roman"/>
              </a:rPr>
              <a:t>创建</a:t>
            </a:r>
            <a:r>
              <a:rPr lang="en-US" altLang="zh-CN" sz="1200" kern="0" dirty="0">
                <a:solidFill>
                  <a:srgbClr val="000000"/>
                </a:solidFill>
                <a:latin typeface="Times New Roman"/>
                <a:cs typeface="Times New Roman"/>
              </a:rPr>
              <a:t>3</a:t>
            </a:r>
            <a:r>
              <a:rPr lang="zh-CN" altLang="zh-CN" sz="1200" kern="0" dirty="0" smtClean="0">
                <a:solidFill>
                  <a:srgbClr val="000000"/>
                </a:solidFill>
                <a:latin typeface="Times New Roman"/>
                <a:cs typeface="Times New Roman"/>
              </a:rPr>
              <a:t>个</a:t>
            </a:r>
            <a:r>
              <a:rPr lang="zh-CN" altLang="en-US" sz="1200" kern="0" dirty="0" smtClean="0">
                <a:solidFill>
                  <a:srgbClr val="000000"/>
                </a:solidFill>
                <a:latin typeface="Times New Roman"/>
                <a:cs typeface="Times New Roman"/>
              </a:rPr>
              <a:t>任务，</a:t>
            </a:r>
            <a:r>
              <a:rPr lang="zh-CN" altLang="zh-CN" sz="1200" kern="0" dirty="0" smtClean="0">
                <a:solidFill>
                  <a:srgbClr val="000000"/>
                </a:solidFill>
                <a:latin typeface="Times New Roman"/>
                <a:cs typeface="Times New Roman"/>
              </a:rPr>
              <a:t>借助</a:t>
            </a:r>
            <a:r>
              <a:rPr lang="en-US" altLang="zh-CN" sz="1200" kern="0" dirty="0" err="1">
                <a:solidFill>
                  <a:srgbClr val="000000"/>
                </a:solidFill>
                <a:latin typeface="Times New Roman"/>
                <a:cs typeface="Times New Roman"/>
              </a:rPr>
              <a:t>GridSimRandom</a:t>
            </a:r>
            <a:r>
              <a:rPr lang="zh-CN" altLang="zh-CN" sz="1200" kern="0" dirty="0">
                <a:solidFill>
                  <a:srgbClr val="000000"/>
                </a:solidFill>
                <a:latin typeface="Times New Roman"/>
                <a:cs typeface="Times New Roman"/>
              </a:rPr>
              <a:t>和</a:t>
            </a:r>
            <a:r>
              <a:rPr lang="en-US" altLang="zh-CN" sz="1200" kern="0" dirty="0" err="1">
                <a:solidFill>
                  <a:srgbClr val="000000"/>
                </a:solidFill>
                <a:latin typeface="Times New Roman"/>
                <a:cs typeface="Times New Roman"/>
              </a:rPr>
              <a:t>GridSimStandardPE</a:t>
            </a:r>
            <a:r>
              <a:rPr lang="zh-CN" altLang="zh-CN" sz="1200" kern="0" dirty="0">
                <a:solidFill>
                  <a:srgbClr val="000000"/>
                </a:solidFill>
                <a:latin typeface="Times New Roman"/>
                <a:cs typeface="Times New Roman"/>
              </a:rPr>
              <a:t>类循环创建</a:t>
            </a:r>
            <a:r>
              <a:rPr lang="en-US" altLang="zh-CN" sz="1200" kern="0" dirty="0">
                <a:solidFill>
                  <a:srgbClr val="000000"/>
                </a:solidFill>
                <a:latin typeface="Times New Roman"/>
                <a:cs typeface="Times New Roman"/>
              </a:rPr>
              <a:t>5</a:t>
            </a:r>
            <a:r>
              <a:rPr lang="zh-CN" altLang="zh-CN" sz="1200" kern="0" dirty="0">
                <a:solidFill>
                  <a:srgbClr val="000000"/>
                </a:solidFill>
                <a:latin typeface="Times New Roman"/>
                <a:cs typeface="Times New Roman"/>
              </a:rPr>
              <a:t>个</a:t>
            </a:r>
            <a:r>
              <a:rPr lang="zh-CN" altLang="zh-CN" sz="1200" kern="0" dirty="0" smtClean="0">
                <a:solidFill>
                  <a:srgbClr val="000000"/>
                </a:solidFill>
                <a:latin typeface="Times New Roman"/>
                <a:cs typeface="Times New Roman"/>
              </a:rPr>
              <a:t>任务</a:t>
            </a:r>
            <a:r>
              <a:rPr lang="zh-CN" altLang="en-US" sz="1200" kern="100" dirty="0" smtClean="0">
                <a:cs typeface="Times New Roman"/>
              </a:rPr>
              <a:t>，然后</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网格任务列表</a:t>
            </a:r>
            <a:endParaRPr lang="zh-CN" altLang="zh-CN" sz="1200" kern="100" dirty="0">
              <a:cs typeface="Times New Roman"/>
            </a:endParaRPr>
          </a:p>
          <a:p>
            <a:pPr marL="226800" algn="just"/>
            <a:r>
              <a:rPr lang="en-US" altLang="zh-CN" kern="0" dirty="0" smtClean="0">
                <a:solidFill>
                  <a:srgbClr val="000000"/>
                </a:solidFill>
                <a:latin typeface="Times New Roman"/>
                <a:cs typeface="Times New Roman"/>
              </a:rPr>
              <a:t>}</a:t>
            </a:r>
          </a:p>
          <a:p>
            <a:pPr marL="226800" algn="just"/>
            <a:endParaRPr lang="zh-CN" altLang="zh-CN" sz="800" kern="100" dirty="0">
              <a:cs typeface="Times New Roman"/>
            </a:endParaRPr>
          </a:p>
          <a:p>
            <a:pPr marL="226800" algn="just"/>
            <a:r>
              <a:rPr lang="en-US" altLang="zh-CN" sz="1200" kern="0" dirty="0">
                <a:solidFill>
                  <a:srgbClr val="0000FF"/>
                </a:solidFill>
                <a:latin typeface="Times New Roman"/>
                <a:cs typeface="Times New Roman"/>
              </a:rPr>
              <a:t>/**</a:t>
            </a:r>
            <a:r>
              <a:rPr lang="zh-CN" altLang="zh-CN" sz="1200" kern="0" dirty="0">
                <a:solidFill>
                  <a:srgbClr val="0000FF"/>
                </a:solidFill>
                <a:latin typeface="Times New Roman"/>
                <a:cs typeface="Times New Roman"/>
              </a:rPr>
              <a:t>创建网格用户，并将其指派给网格任务，这种创建用户方式好像不常用</a:t>
            </a:r>
            <a:r>
              <a:rPr lang="en-US" altLang="zh-CN" sz="1200" kern="0" dirty="0">
                <a:solidFill>
                  <a:srgbClr val="0000FF"/>
                </a:solidFill>
                <a:latin typeface="Times New Roman"/>
                <a:cs typeface="Times New Roman"/>
              </a:rPr>
              <a:t>*/</a:t>
            </a:r>
            <a:endParaRPr lang="zh-CN" altLang="zh-CN" sz="1200" kern="0" dirty="0">
              <a:solidFill>
                <a:srgbClr val="0000FF"/>
              </a:solidFill>
              <a:latin typeface="Times New Roman"/>
              <a:cs typeface="Times New Roman"/>
            </a:endParaRPr>
          </a:p>
          <a:p>
            <a:pPr marL="2268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ResourceUserList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createGridUser</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endParaRPr lang="zh-CN" altLang="zh-CN" kern="100" dirty="0">
              <a:cs typeface="Times New Roman"/>
            </a:endParaRPr>
          </a:p>
          <a:p>
            <a:pPr marL="457200" lvl="0" algn="just"/>
            <a:r>
              <a:rPr lang="zh-CN" altLang="zh-CN" sz="1200" kern="0" dirty="0">
                <a:solidFill>
                  <a:srgbClr val="000000"/>
                </a:solidFill>
                <a:latin typeface="Times New Roman"/>
                <a:cs typeface="Times New Roman"/>
              </a:rPr>
              <a:t>创建一个资源用户集合</a:t>
            </a:r>
            <a:r>
              <a:rPr lang="zh-CN" altLang="zh-CN" sz="1200" kern="0" dirty="0" smtClean="0">
                <a:solidFill>
                  <a:srgbClr val="000000"/>
                </a:solidFill>
                <a:latin typeface="Times New Roman"/>
                <a:cs typeface="Times New Roman"/>
              </a:rPr>
              <a:t>，向集合</a:t>
            </a:r>
            <a:r>
              <a:rPr lang="zh-CN" altLang="zh-CN" sz="1200" kern="0" dirty="0">
                <a:solidFill>
                  <a:srgbClr val="000000"/>
                </a:solidFill>
                <a:latin typeface="Times New Roman"/>
                <a:cs typeface="Times New Roman"/>
              </a:rPr>
              <a:t>添加新用户</a:t>
            </a:r>
            <a:r>
              <a:rPr lang="zh-CN" altLang="zh-CN" sz="1200" kern="0" dirty="0" smtClean="0">
                <a:solidFill>
                  <a:srgbClr val="000000"/>
                </a:solidFill>
                <a:latin typeface="Times New Roman"/>
                <a:cs typeface="Times New Roman"/>
              </a:rPr>
              <a:t>，将</a:t>
            </a:r>
            <a:r>
              <a:rPr lang="zh-CN" altLang="zh-CN" sz="1200" kern="0" dirty="0">
                <a:solidFill>
                  <a:srgbClr val="000000"/>
                </a:solidFill>
                <a:latin typeface="Times New Roman"/>
                <a:cs typeface="Times New Roman"/>
              </a:rPr>
              <a:t>用户</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分配给指定的</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并</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用户集合</a:t>
            </a:r>
            <a:endParaRPr lang="zh-CN" altLang="zh-CN" sz="1200" kern="100" dirty="0">
              <a:cs typeface="Times New Roman"/>
            </a:endParaRPr>
          </a:p>
          <a:p>
            <a:pPr marL="226800" algn="just"/>
            <a:r>
              <a:rPr lang="en-US" altLang="zh-CN" kern="0" dirty="0">
                <a:solidFill>
                  <a:srgbClr val="000000"/>
                </a:solidFill>
                <a:latin typeface="Times New Roman"/>
                <a:cs typeface="Times New Roman"/>
              </a:rPr>
              <a:t>}</a:t>
            </a:r>
            <a:endParaRPr lang="zh-CN" altLang="zh-CN" kern="100" dirty="0">
              <a:cs typeface="Times New Roman"/>
            </a:endParaRPr>
          </a:p>
          <a:p>
            <a:pPr marL="266700" indent="266700" algn="just"/>
            <a:r>
              <a:rPr lang="en-US" altLang="zh-CN" sz="800" kern="0" dirty="0">
                <a:solidFill>
                  <a:srgbClr val="000000"/>
                </a:solidFill>
                <a:latin typeface="Times New Roman"/>
                <a:cs typeface="Times New Roman"/>
              </a:rPr>
              <a:t> </a:t>
            </a:r>
            <a:endParaRPr lang="zh-CN" altLang="zh-CN" sz="800" kern="100" dirty="0">
              <a:cs typeface="Times New Roman"/>
            </a:endParaRPr>
          </a:p>
          <a:p>
            <a:pPr marL="226800" algn="just"/>
            <a:r>
              <a:rPr lang="en-US" altLang="zh-CN" sz="1200" kern="0" dirty="0">
                <a:solidFill>
                  <a:srgbClr val="0000FF"/>
                </a:solidFill>
                <a:latin typeface="Times New Roman"/>
                <a:cs typeface="Times New Roman"/>
              </a:rPr>
              <a:t>/**</a:t>
            </a:r>
            <a:r>
              <a:rPr lang="zh-CN" altLang="zh-CN" sz="1200" kern="0" dirty="0">
                <a:solidFill>
                  <a:srgbClr val="0000FF"/>
                </a:solidFill>
                <a:latin typeface="Times New Roman"/>
                <a:cs typeface="Times New Roman"/>
              </a:rPr>
              <a:t>打印任务列表，包含：任务</a:t>
            </a:r>
            <a:r>
              <a:rPr lang="en-US" altLang="zh-CN" sz="1200" kern="0" dirty="0">
                <a:solidFill>
                  <a:srgbClr val="0000FF"/>
                </a:solidFill>
                <a:latin typeface="Times New Roman"/>
                <a:cs typeface="Times New Roman"/>
              </a:rPr>
              <a:t>ID</a:t>
            </a:r>
            <a:r>
              <a:rPr lang="zh-CN" altLang="zh-CN" sz="1200" kern="0" dirty="0">
                <a:solidFill>
                  <a:srgbClr val="0000FF"/>
                </a:solidFill>
                <a:latin typeface="Times New Roman"/>
                <a:cs typeface="Times New Roman"/>
              </a:rPr>
              <a:t>，用户</a:t>
            </a:r>
            <a:r>
              <a:rPr lang="en-US" altLang="zh-CN" sz="1200" kern="0" dirty="0">
                <a:solidFill>
                  <a:srgbClr val="0000FF"/>
                </a:solidFill>
                <a:latin typeface="Times New Roman"/>
                <a:cs typeface="Times New Roman"/>
              </a:rPr>
              <a:t>ID</a:t>
            </a:r>
            <a:r>
              <a:rPr lang="zh-CN" altLang="zh-CN" sz="1200" kern="0" dirty="0">
                <a:solidFill>
                  <a:srgbClr val="0000FF"/>
                </a:solidFill>
                <a:latin typeface="Times New Roman"/>
                <a:cs typeface="Times New Roman"/>
              </a:rPr>
              <a:t>，任务长度，文件大小和输出大小</a:t>
            </a:r>
            <a:r>
              <a:rPr lang="en-US" altLang="zh-CN" sz="1200" kern="0" dirty="0">
                <a:solidFill>
                  <a:srgbClr val="0000FF"/>
                </a:solidFill>
                <a:latin typeface="Times New Roman"/>
                <a:cs typeface="Times New Roman"/>
              </a:rPr>
              <a:t>*/</a:t>
            </a:r>
            <a:endParaRPr lang="zh-CN" altLang="zh-CN" sz="1200" kern="0" dirty="0">
              <a:solidFill>
                <a:srgbClr val="0000FF"/>
              </a:solidFill>
              <a:latin typeface="Times New Roman"/>
              <a:cs typeface="Times New Roman"/>
            </a:endParaRPr>
          </a:p>
          <a:p>
            <a:pPr marL="226800" algn="just"/>
            <a:r>
              <a:rPr lang="en-US" altLang="zh-CN" b="1" kern="0" dirty="0">
                <a:solidFill>
                  <a:srgbClr val="7F0055"/>
                </a:solidFill>
                <a:latin typeface="Times New Roman"/>
                <a:cs typeface="Times New Roman"/>
              </a:rPr>
              <a:t>private static void </a:t>
            </a:r>
            <a:r>
              <a:rPr lang="en-US" altLang="zh-CN" kern="0" dirty="0" err="1">
                <a:solidFill>
                  <a:srgbClr val="000000"/>
                </a:solidFill>
                <a:latin typeface="Times New Roman"/>
                <a:cs typeface="Times New Roman"/>
              </a:rPr>
              <a:t>printGridletList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endParaRPr lang="zh-CN" altLang="zh-CN" kern="100" dirty="0">
              <a:cs typeface="Times New Roman"/>
            </a:endParaRPr>
          </a:p>
          <a:p>
            <a:pPr marL="457200" algn="just"/>
            <a:r>
              <a:rPr lang="zh-CN" altLang="zh-CN" sz="1200" kern="0" dirty="0" smtClean="0">
                <a:solidFill>
                  <a:srgbClr val="000000"/>
                </a:solidFill>
                <a:latin typeface="Times New Roman"/>
                <a:cs typeface="Times New Roman"/>
              </a:rPr>
              <a:t>打印</a:t>
            </a:r>
            <a:r>
              <a:rPr lang="zh-CN" altLang="zh-CN" sz="1200" kern="0" dirty="0">
                <a:solidFill>
                  <a:srgbClr val="000000"/>
                </a:solidFill>
                <a:latin typeface="Times New Roman"/>
                <a:cs typeface="Times New Roman"/>
              </a:rPr>
              <a:t>第一行的属性，然后</a:t>
            </a:r>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循环，打印每个任务的各个属性值；</a:t>
            </a:r>
            <a:endParaRPr lang="zh-CN" altLang="zh-CN" sz="1200" kern="100" dirty="0">
              <a:cs typeface="Times New Roman"/>
            </a:endParaRPr>
          </a:p>
          <a:p>
            <a:pPr marL="226800" algn="just"/>
            <a:r>
              <a:rPr lang="en-US" altLang="zh-CN" kern="0" dirty="0" smtClean="0">
                <a:solidFill>
                  <a:srgbClr val="000000"/>
                </a:solidFill>
                <a:latin typeface="Times New Roman"/>
                <a:cs typeface="Times New Roman"/>
              </a:rPr>
              <a:t>}</a:t>
            </a:r>
            <a:endParaRPr lang="en-US" altLang="zh-CN" kern="100" dirty="0" smtClean="0">
              <a:cs typeface="Times New Roman"/>
            </a:endParaRPr>
          </a:p>
          <a:p>
            <a:pPr algn="just"/>
            <a:r>
              <a:rPr lang="en-US" altLang="zh-CN" kern="0" dirty="0" smtClean="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218968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11</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6948" y="72942"/>
            <a:ext cx="8496944" cy="369332"/>
          </a:xfrm>
          <a:prstGeom prst="rect">
            <a:avLst/>
          </a:prstGeom>
          <a:noFill/>
        </p:spPr>
        <p:txBody>
          <a:bodyPr wrap="square" rtlCol="0">
            <a:spAutoFit/>
          </a:bodyPr>
          <a:lstStyle/>
          <a:p>
            <a:r>
              <a:rPr lang="en-US" altLang="zh-CN" b="1" kern="0" dirty="0" smtClean="0">
                <a:solidFill>
                  <a:srgbClr val="000000"/>
                </a:solidFill>
                <a:latin typeface="Times New Roman"/>
                <a:cs typeface="Times New Roman"/>
              </a:rPr>
              <a:t>Example3</a:t>
            </a:r>
            <a:endParaRPr lang="zh-CN" altLang="zh-CN" sz="1200" kern="100" dirty="0">
              <a:cs typeface="Times New Roman"/>
            </a:endParaRPr>
          </a:p>
        </p:txBody>
      </p:sp>
      <p:sp>
        <p:nvSpPr>
          <p:cNvPr id="6" name="TextBox 5"/>
          <p:cNvSpPr txBox="1"/>
          <p:nvPr/>
        </p:nvSpPr>
        <p:spPr>
          <a:xfrm>
            <a:off x="306948" y="764704"/>
            <a:ext cx="8496944" cy="5262979"/>
          </a:xfrm>
          <a:prstGeom prst="rect">
            <a:avLst/>
          </a:prstGeom>
          <a:noFill/>
        </p:spPr>
        <p:txBody>
          <a:bodyPr wrap="square" rtlCol="0">
            <a:spAutoFit/>
          </a:bodyPr>
          <a:lstStyle/>
          <a:p>
            <a:pPr algn="just"/>
            <a:r>
              <a:rPr lang="zh-CN" altLang="zh-CN" kern="0" dirty="0">
                <a:solidFill>
                  <a:srgbClr val="000000"/>
                </a:solidFill>
                <a:latin typeface="Times New Roman"/>
                <a:cs typeface="Times New Roman"/>
              </a:rPr>
              <a:t>功能：两个</a:t>
            </a:r>
            <a:r>
              <a:rPr lang="en-US" altLang="zh-CN" kern="0" dirty="0" err="1">
                <a:solidFill>
                  <a:srgbClr val="000000"/>
                </a:solidFill>
                <a:latin typeface="Times New Roman"/>
                <a:cs typeface="Times New Roman"/>
              </a:rPr>
              <a:t>GridSim</a:t>
            </a:r>
            <a:r>
              <a:rPr lang="zh-CN" altLang="zh-CN" kern="0" dirty="0">
                <a:solidFill>
                  <a:srgbClr val="000000"/>
                </a:solidFill>
                <a:latin typeface="Times New Roman"/>
                <a:cs typeface="Times New Roman"/>
              </a:rPr>
              <a:t>实体之间互相联系，从一个实体发送网格任务到另一个</a:t>
            </a:r>
            <a:r>
              <a:rPr lang="zh-CN" altLang="zh-CN" kern="0" dirty="0" smtClean="0">
                <a:solidFill>
                  <a:srgbClr val="000000"/>
                </a:solidFill>
                <a:latin typeface="Times New Roman"/>
                <a:cs typeface="Times New Roman"/>
              </a:rPr>
              <a:t>实体，</a:t>
            </a:r>
            <a:r>
              <a:rPr lang="en-US" altLang="zh-CN" kern="0" dirty="0" smtClean="0">
                <a:solidFill>
                  <a:srgbClr val="000000"/>
                </a:solidFill>
                <a:latin typeface="Times New Roman"/>
                <a:cs typeface="Times New Roman"/>
              </a:rPr>
              <a:t>  </a:t>
            </a:r>
            <a:r>
              <a:rPr lang="zh-CN" altLang="zh-CN" kern="0" dirty="0" smtClean="0">
                <a:solidFill>
                  <a:srgbClr val="000000"/>
                </a:solidFill>
                <a:latin typeface="Times New Roman"/>
                <a:cs typeface="Times New Roman"/>
              </a:rPr>
              <a:t>并</a:t>
            </a:r>
            <a:r>
              <a:rPr lang="zh-CN" altLang="zh-CN" kern="0" dirty="0">
                <a:solidFill>
                  <a:srgbClr val="000000"/>
                </a:solidFill>
                <a:latin typeface="Times New Roman"/>
                <a:cs typeface="Times New Roman"/>
              </a:rPr>
              <a:t>更改任务</a:t>
            </a:r>
            <a:r>
              <a:rPr lang="zh-CN" altLang="zh-CN" kern="0" dirty="0" smtClean="0">
                <a:solidFill>
                  <a:srgbClr val="000000"/>
                </a:solidFill>
                <a:latin typeface="Times New Roman"/>
                <a:cs typeface="Times New Roman"/>
              </a:rPr>
              <a:t>状态值</a:t>
            </a:r>
            <a:endParaRPr lang="en-US" altLang="zh-CN" kern="0" dirty="0" smtClean="0">
              <a:solidFill>
                <a:srgbClr val="000000"/>
              </a:solidFill>
              <a:latin typeface="Times New Roman"/>
              <a:cs typeface="Times New Roman"/>
            </a:endParaRPr>
          </a:p>
          <a:p>
            <a:pPr algn="just"/>
            <a:endParaRPr lang="en-US" altLang="zh-CN" kern="0" dirty="0" smtClean="0">
              <a:solidFill>
                <a:srgbClr val="000000"/>
              </a:solidFill>
              <a:latin typeface="Times New Roman"/>
              <a:cs typeface="Times New Roman"/>
            </a:endParaRPr>
          </a:p>
          <a:p>
            <a:pPr algn="just"/>
            <a:r>
              <a:rPr lang="zh-CN" altLang="zh-CN" kern="0" dirty="0">
                <a:solidFill>
                  <a:srgbClr val="000000"/>
                </a:solidFill>
                <a:latin typeface="Times New Roman"/>
                <a:cs typeface="Times New Roman"/>
              </a:rPr>
              <a:t>程序</a:t>
            </a:r>
            <a:r>
              <a:rPr lang="zh-CN" altLang="zh-CN" kern="0" dirty="0" smtClean="0">
                <a:solidFill>
                  <a:srgbClr val="000000"/>
                </a:solidFill>
                <a:latin typeface="Times New Roman"/>
                <a:cs typeface="Times New Roman"/>
              </a:rPr>
              <a:t>结构：</a:t>
            </a:r>
            <a:r>
              <a:rPr lang="zh-CN" altLang="en-US" kern="0" dirty="0" smtClean="0">
                <a:solidFill>
                  <a:srgbClr val="000000"/>
                </a:solidFill>
                <a:latin typeface="Times New Roman"/>
                <a:cs typeface="Times New Roman"/>
              </a:rPr>
              <a:t>（本例里有两个类）</a:t>
            </a:r>
            <a:endParaRPr lang="en-US" altLang="zh-CN" kern="0" dirty="0" smtClean="0">
              <a:solidFill>
                <a:srgbClr val="000000"/>
              </a:solidFill>
              <a:latin typeface="Times New Roman"/>
              <a:cs typeface="Times New Roman"/>
            </a:endParaRPr>
          </a:p>
          <a:p>
            <a:pPr algn="just"/>
            <a:endParaRPr lang="en-US" altLang="zh-CN" kern="0" dirty="0" smtClean="0">
              <a:solidFill>
                <a:srgbClr val="000000"/>
              </a:solidFill>
              <a:latin typeface="Times New Roman"/>
              <a:cs typeface="Times New Roman"/>
            </a:endParaRPr>
          </a:p>
          <a:p>
            <a:pPr algn="just"/>
            <a:r>
              <a:rPr lang="en-US" altLang="zh-CN" kern="0" dirty="0" smtClean="0">
                <a:solidFill>
                  <a:srgbClr val="000000"/>
                </a:solidFill>
                <a:latin typeface="Times New Roman"/>
                <a:cs typeface="Times New Roman"/>
              </a:rPr>
              <a:t>1.Test</a:t>
            </a:r>
            <a:r>
              <a:rPr lang="zh-CN" altLang="en-US" kern="0" dirty="0" smtClean="0">
                <a:solidFill>
                  <a:srgbClr val="000000"/>
                </a:solidFill>
                <a:latin typeface="Times New Roman"/>
                <a:cs typeface="Times New Roman"/>
              </a:rPr>
              <a:t>类：</a:t>
            </a:r>
            <a:endParaRPr lang="en-US" altLang="zh-CN" kern="0" dirty="0" smtClean="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Test </a:t>
            </a:r>
            <a:r>
              <a:rPr lang="en-US" altLang="zh-CN" b="1" kern="0" dirty="0">
                <a:solidFill>
                  <a:srgbClr val="7F0055"/>
                </a:solidFill>
                <a:latin typeface="Times New Roman"/>
                <a:cs typeface="Times New Roman"/>
              </a:rPr>
              <a:t>extends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GridSim</a:t>
            </a:r>
            <a:r>
              <a:rPr lang="en-US" altLang="zh-CN" kern="0" dirty="0" smtClean="0">
                <a:solidFill>
                  <a:srgbClr val="000000"/>
                </a:solidFill>
                <a:latin typeface="Times New Roman"/>
                <a:cs typeface="Times New Roman"/>
              </a:rPr>
              <a:t>{</a:t>
            </a:r>
          </a:p>
          <a:p>
            <a:pPr algn="just"/>
            <a:endParaRPr lang="zh-CN" altLang="zh-CN" kern="100" dirty="0">
              <a:cs typeface="Times New Roman"/>
            </a:endParaRPr>
          </a:p>
          <a:p>
            <a:pPr marL="266700" algn="just"/>
            <a:r>
              <a:rPr lang="en-US" altLang="zh-CN" kern="0" dirty="0">
                <a:solidFill>
                  <a:srgbClr val="000000"/>
                </a:solidFill>
                <a:latin typeface="Times New Roman"/>
                <a:cs typeface="Times New Roman"/>
              </a:rPr>
              <a:t>Test(String 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endParaRPr lang="zh-CN" altLang="zh-CN" kern="100" dirty="0">
              <a:cs typeface="Times New Roman"/>
            </a:endParaRPr>
          </a:p>
          <a:p>
            <a:pPr marL="533400" algn="just"/>
            <a:r>
              <a:rPr lang="zh-CN" altLang="zh-CN" sz="1200" kern="0" dirty="0">
                <a:solidFill>
                  <a:srgbClr val="000000"/>
                </a:solidFill>
                <a:latin typeface="Times New Roman"/>
                <a:cs typeface="Times New Roman"/>
              </a:rPr>
              <a:t>分配一个新的</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对象，调用父类的构造方法，</a:t>
            </a:r>
            <a:r>
              <a:rPr lang="en-US" altLang="zh-CN" sz="1200" kern="0" dirty="0">
                <a:solidFill>
                  <a:srgbClr val="000000"/>
                </a:solidFill>
                <a:latin typeface="Times New Roman"/>
                <a:cs typeface="Times New Roman"/>
              </a:rPr>
              <a:t>super</a:t>
            </a:r>
            <a:r>
              <a:rPr lang="zh-CN" altLang="zh-CN" sz="1200" kern="0" dirty="0">
                <a:solidFill>
                  <a:srgbClr val="000000"/>
                </a:solidFill>
                <a:latin typeface="Times New Roman"/>
                <a:cs typeface="Times New Roman"/>
              </a:rPr>
              <a:t>（</a:t>
            </a:r>
            <a:r>
              <a:rPr lang="en-US" altLang="zh-CN" sz="1200" kern="0" dirty="0">
                <a:solidFill>
                  <a:srgbClr val="000000"/>
                </a:solidFill>
                <a:latin typeface="Times New Roman"/>
                <a:cs typeface="Times New Roman"/>
              </a:rPr>
              <a:t>name</a:t>
            </a:r>
            <a:r>
              <a:rPr lang="zh-CN" altLang="zh-CN" sz="1200" kern="0" dirty="0">
                <a:solidFill>
                  <a:srgbClr val="000000"/>
                </a:solidFill>
                <a:latin typeface="Times New Roman"/>
                <a:cs typeface="Times New Roman"/>
              </a:rPr>
              <a:t>，</a:t>
            </a:r>
            <a:r>
              <a:rPr lang="en-US" altLang="zh-CN" sz="1200" kern="0" dirty="0" err="1">
                <a:solidFill>
                  <a:srgbClr val="000000"/>
                </a:solidFill>
                <a:latin typeface="Times New Roman"/>
                <a:cs typeface="Times New Roman"/>
              </a:rPr>
              <a:t>baudRate</a:t>
            </a:r>
            <a:r>
              <a:rPr lang="zh-CN" altLang="zh-CN" sz="1200" kern="0" dirty="0">
                <a:solidFill>
                  <a:srgbClr val="000000"/>
                </a:solidFill>
                <a:latin typeface="Times New Roman"/>
                <a:cs typeface="Times New Roman"/>
              </a:rPr>
              <a:t>）；</a:t>
            </a:r>
            <a:endParaRPr lang="zh-CN" altLang="zh-CN" sz="1200" kern="100" dirty="0">
              <a:cs typeface="Times New Roman"/>
            </a:endParaRPr>
          </a:p>
          <a:p>
            <a:pPr marL="266700" algn="just"/>
            <a:r>
              <a:rPr lang="en-US" altLang="zh-CN" kern="0" dirty="0">
                <a:solidFill>
                  <a:srgbClr val="000000"/>
                </a:solidFill>
                <a:latin typeface="Times New Roman"/>
                <a:cs typeface="Times New Roman"/>
              </a:rPr>
              <a:t>}</a:t>
            </a:r>
            <a:endParaRPr lang="zh-CN" altLang="zh-CN" kern="100" dirty="0">
              <a:cs typeface="Times New Roman"/>
            </a:endParaRPr>
          </a:p>
          <a:p>
            <a:pPr marL="266700" algn="just"/>
            <a:r>
              <a:rPr lang="en-US" altLang="zh-CN" kern="0" dirty="0">
                <a:solidFill>
                  <a:srgbClr val="000000"/>
                </a:solidFill>
                <a:latin typeface="Times New Roman"/>
                <a:cs typeface="Times New Roman"/>
              </a:rPr>
              <a:t> </a:t>
            </a:r>
            <a:endParaRPr lang="zh-CN" altLang="zh-CN" kern="100" dirty="0">
              <a:cs typeface="Times New Roman"/>
            </a:endParaRPr>
          </a:p>
          <a:p>
            <a:pPr marL="266700" algn="just"/>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body(){</a:t>
            </a:r>
            <a:endParaRPr lang="zh-CN" altLang="zh-CN" kern="100" dirty="0">
              <a:cs typeface="Times New Roman"/>
            </a:endParaRPr>
          </a:p>
          <a:p>
            <a:pPr marL="533400" algn="just"/>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循环，一次处理一个事件</a:t>
            </a:r>
            <a:r>
              <a:rPr lang="en-US" altLang="zh-CN" sz="1200" kern="0" dirty="0">
                <a:solidFill>
                  <a:srgbClr val="000000"/>
                </a:solidFill>
                <a:latin typeface="Times New Roman"/>
                <a:cs typeface="Times New Roman"/>
              </a:rPr>
              <a:t>{</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从</a:t>
            </a:r>
            <a:r>
              <a:rPr lang="zh-CN" altLang="zh-CN" sz="1200" kern="0" dirty="0" smtClean="0">
                <a:solidFill>
                  <a:srgbClr val="000000"/>
                </a:solidFill>
                <a:latin typeface="Times New Roman"/>
                <a:cs typeface="Times New Roman"/>
              </a:rPr>
              <a:t>事件</a:t>
            </a:r>
            <a:r>
              <a:rPr lang="zh-CN" altLang="en-US" sz="1200" kern="0" dirty="0" smtClean="0">
                <a:solidFill>
                  <a:srgbClr val="000000"/>
                </a:solidFill>
                <a:latin typeface="Times New Roman"/>
                <a:cs typeface="Times New Roman"/>
              </a:rPr>
              <a:t>（</a:t>
            </a:r>
            <a:r>
              <a:rPr lang="en-US" altLang="zh-CN" sz="1200" kern="0" dirty="0" smtClean="0">
                <a:solidFill>
                  <a:srgbClr val="000000"/>
                </a:solidFill>
                <a:latin typeface="Times New Roman"/>
                <a:cs typeface="Times New Roman"/>
              </a:rPr>
              <a:t>Example3</a:t>
            </a:r>
            <a:r>
              <a:rPr lang="zh-CN" altLang="en-US" sz="1200" kern="0" dirty="0" smtClean="0">
                <a:solidFill>
                  <a:srgbClr val="000000"/>
                </a:solidFill>
                <a:latin typeface="Times New Roman"/>
                <a:cs typeface="Times New Roman"/>
              </a:rPr>
              <a:t>对象向</a:t>
            </a:r>
            <a:r>
              <a:rPr lang="en-US" altLang="zh-CN" sz="1200" kern="0" dirty="0" smtClean="0">
                <a:solidFill>
                  <a:srgbClr val="000000"/>
                </a:solidFill>
                <a:latin typeface="Times New Roman"/>
                <a:cs typeface="Times New Roman"/>
              </a:rPr>
              <a:t>Test</a:t>
            </a:r>
            <a:r>
              <a:rPr lang="zh-CN" altLang="en-US" sz="1200" kern="0" dirty="0" smtClean="0">
                <a:solidFill>
                  <a:srgbClr val="000000"/>
                </a:solidFill>
                <a:latin typeface="Times New Roman"/>
                <a:cs typeface="Times New Roman"/>
              </a:rPr>
              <a:t>对象发送一个网格任务的事件）</a:t>
            </a:r>
            <a:r>
              <a:rPr lang="zh-CN" altLang="zh-CN" sz="1200" kern="0" dirty="0" smtClean="0">
                <a:solidFill>
                  <a:srgbClr val="000000"/>
                </a:solidFill>
                <a:latin typeface="Times New Roman"/>
                <a:cs typeface="Times New Roman"/>
              </a:rPr>
              <a:t>中</a:t>
            </a:r>
            <a:r>
              <a:rPr lang="zh-CN" altLang="zh-CN" sz="1200" kern="0" dirty="0">
                <a:solidFill>
                  <a:srgbClr val="000000"/>
                </a:solidFill>
                <a:latin typeface="Times New Roman"/>
                <a:cs typeface="Times New Roman"/>
              </a:rPr>
              <a:t>获得</a:t>
            </a:r>
            <a:r>
              <a:rPr lang="en-US" altLang="zh-CN" sz="1200" kern="0" dirty="0">
                <a:solidFill>
                  <a:srgbClr val="000000"/>
                </a:solidFill>
                <a:latin typeface="Times New Roman"/>
                <a:cs typeface="Times New Roman"/>
              </a:rPr>
              <a:t>data</a:t>
            </a:r>
            <a:r>
              <a:rPr lang="zh-CN" altLang="zh-CN" sz="1200" kern="0" dirty="0">
                <a:solidFill>
                  <a:srgbClr val="000000"/>
                </a:solidFill>
                <a:latin typeface="Times New Roman"/>
                <a:cs typeface="Times New Roman"/>
              </a:rPr>
              <a:t>域（即网格任务）；</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更改网格任务的状态码为</a:t>
            </a:r>
            <a:r>
              <a:rPr lang="en-US" altLang="zh-CN" sz="1200" kern="0" dirty="0" err="1">
                <a:solidFill>
                  <a:srgbClr val="000000"/>
                </a:solidFill>
                <a:latin typeface="Times New Roman"/>
                <a:cs typeface="Times New Roman"/>
              </a:rPr>
              <a:t>Gridlet.SUCCESS</a:t>
            </a:r>
            <a:r>
              <a:rPr lang="zh-CN" altLang="zh-CN" sz="1200" kern="0" dirty="0">
                <a:solidFill>
                  <a:srgbClr val="000000"/>
                </a:solidFill>
                <a:latin typeface="Times New Roman"/>
                <a:cs typeface="Times New Roman"/>
              </a:rPr>
              <a:t>；</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将网格任务发回给源实体；</a:t>
            </a:r>
            <a:endParaRPr lang="zh-CN" altLang="zh-CN" sz="1200" kern="100" dirty="0">
              <a:cs typeface="Times New Roman"/>
            </a:endParaRPr>
          </a:p>
          <a:p>
            <a:pPr marL="533400" algn="just"/>
            <a:r>
              <a:rPr lang="en-US" altLang="zh-CN" sz="1200" kern="0" dirty="0">
                <a:solidFill>
                  <a:srgbClr val="000000"/>
                </a:solidFill>
                <a:latin typeface="Times New Roman"/>
                <a:cs typeface="Times New Roman"/>
              </a:rPr>
              <a:t>}</a:t>
            </a:r>
            <a:endParaRPr lang="zh-CN" altLang="zh-CN" sz="1200" kern="100" dirty="0">
              <a:cs typeface="Times New Roman"/>
            </a:endParaRPr>
          </a:p>
          <a:p>
            <a:pPr marL="533400" algn="just"/>
            <a:r>
              <a:rPr lang="zh-CN" altLang="zh-CN" sz="1200" kern="0" dirty="0">
                <a:solidFill>
                  <a:srgbClr val="000000"/>
                </a:solidFill>
                <a:latin typeface="Times New Roman"/>
                <a:cs typeface="Times New Roman"/>
              </a:rPr>
              <a:t>调用父类方法，终止输入输出实体；</a:t>
            </a:r>
            <a:endParaRPr lang="zh-CN" altLang="zh-CN" sz="1200" kern="100" dirty="0">
              <a:cs typeface="Times New Roman"/>
            </a:endParaRPr>
          </a:p>
          <a:p>
            <a:pPr marL="266700" algn="just"/>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8543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12</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6915" y="238239"/>
            <a:ext cx="8640960" cy="6619761"/>
          </a:xfrm>
          <a:prstGeom prst="rect">
            <a:avLst/>
          </a:prstGeom>
          <a:noFill/>
        </p:spPr>
        <p:txBody>
          <a:bodyPr wrap="square" rtlCol="0">
            <a:spAutoFit/>
          </a:bodyPr>
          <a:lstStyle/>
          <a:p>
            <a:pPr algn="just"/>
            <a:r>
              <a:rPr lang="en-US" altLang="zh-CN" kern="0" dirty="0" smtClean="0">
                <a:solidFill>
                  <a:srgbClr val="000000"/>
                </a:solidFill>
                <a:latin typeface="Times New Roman"/>
                <a:cs typeface="Times New Roman"/>
              </a:rPr>
              <a:t>2.Example3</a:t>
            </a:r>
            <a:r>
              <a:rPr lang="zh-CN" altLang="en-US" kern="0" dirty="0" smtClean="0">
                <a:solidFill>
                  <a:srgbClr val="000000"/>
                </a:solidFill>
                <a:latin typeface="Times New Roman"/>
                <a:cs typeface="Times New Roman"/>
              </a:rPr>
              <a:t>类：</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class</a:t>
            </a:r>
            <a:r>
              <a:rPr lang="en-US" altLang="zh-CN" kern="0" dirty="0" smtClean="0">
                <a:solidFill>
                  <a:srgbClr val="000000"/>
                </a:solidFill>
                <a:latin typeface="Times New Roman"/>
                <a:cs typeface="Times New Roman"/>
              </a:rPr>
              <a:t> </a:t>
            </a:r>
            <a:r>
              <a:rPr lang="en-US" altLang="zh-CN" kern="0" dirty="0">
                <a:solidFill>
                  <a:srgbClr val="000000"/>
                </a:solidFill>
                <a:latin typeface="Times New Roman"/>
                <a:cs typeface="Times New Roman"/>
              </a:rPr>
              <a:t>Example3 </a:t>
            </a:r>
            <a:r>
              <a:rPr lang="en-US" altLang="zh-CN" b="1" kern="0" dirty="0">
                <a:solidFill>
                  <a:srgbClr val="7F0055"/>
                </a:solidFill>
                <a:latin typeface="Times New Roman"/>
                <a:cs typeface="Times New Roman"/>
              </a:rPr>
              <a:t>extends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GridSim</a:t>
            </a:r>
            <a:r>
              <a:rPr lang="en-US" altLang="zh-CN" kern="0" dirty="0" smtClean="0">
                <a:solidFill>
                  <a:srgbClr val="000000"/>
                </a:solidFill>
                <a:latin typeface="Times New Roman"/>
                <a:cs typeface="Times New Roman"/>
              </a:rPr>
              <a:t>{</a:t>
            </a:r>
          </a:p>
          <a:p>
            <a:pPr algn="just"/>
            <a:endParaRPr lang="zh-CN" altLang="zh-CN" sz="800" kern="100" dirty="0">
              <a:cs typeface="Times New Roman"/>
            </a:endParaRPr>
          </a:p>
          <a:p>
            <a:pPr marL="266700" algn="just"/>
            <a:r>
              <a:rPr lang="en-US" altLang="zh-CN" kern="0" dirty="0">
                <a:solidFill>
                  <a:srgbClr val="000000"/>
                </a:solidFill>
                <a:latin typeface="Times New Roman"/>
                <a:cs typeface="Times New Roman"/>
              </a:rPr>
              <a:t>Example3(String 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endParaRPr lang="zh-CN" altLang="zh-CN" kern="100" dirty="0">
              <a:cs typeface="Times New Roman"/>
            </a:endParaRPr>
          </a:p>
          <a:p>
            <a:pPr marL="457200" lvl="0" algn="just"/>
            <a:r>
              <a:rPr lang="zh-CN" altLang="zh-CN" sz="1200" kern="0" dirty="0">
                <a:solidFill>
                  <a:srgbClr val="000000"/>
                </a:solidFill>
                <a:latin typeface="Times New Roman"/>
                <a:cs typeface="Times New Roman"/>
              </a:rPr>
              <a:t>分配一</a:t>
            </a:r>
            <a:r>
              <a:rPr lang="zh-CN" altLang="zh-CN" sz="1200" kern="0" dirty="0" smtClean="0">
                <a:solidFill>
                  <a:srgbClr val="000000"/>
                </a:solidFill>
                <a:latin typeface="Times New Roman"/>
                <a:cs typeface="Times New Roman"/>
              </a:rPr>
              <a:t>个</a:t>
            </a:r>
            <a:r>
              <a:rPr lang="en-US" altLang="zh-CN" sz="1200" kern="0" dirty="0" smtClean="0">
                <a:solidFill>
                  <a:srgbClr val="000000"/>
                </a:solidFill>
                <a:latin typeface="Times New Roman"/>
                <a:cs typeface="Times New Roman"/>
              </a:rPr>
              <a:t>Example3</a:t>
            </a:r>
            <a:r>
              <a:rPr lang="zh-CN" altLang="zh-CN" sz="1200" kern="0" dirty="0" smtClean="0">
                <a:solidFill>
                  <a:srgbClr val="000000"/>
                </a:solidFill>
                <a:latin typeface="Times New Roman"/>
                <a:cs typeface="Times New Roman"/>
              </a:rPr>
              <a:t>实体</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给</a:t>
            </a:r>
            <a:r>
              <a:rPr lang="zh-CN" altLang="zh-CN" sz="1200" kern="0" dirty="0">
                <a:solidFill>
                  <a:srgbClr val="000000"/>
                </a:solidFill>
                <a:latin typeface="Times New Roman"/>
                <a:cs typeface="Times New Roman"/>
              </a:rPr>
              <a:t>成员变量</a:t>
            </a:r>
            <a:r>
              <a:rPr lang="zh-CN" altLang="zh-CN" sz="1200" kern="0" dirty="0" smtClean="0">
                <a:solidFill>
                  <a:srgbClr val="000000"/>
                </a:solidFill>
                <a:latin typeface="Times New Roman"/>
                <a:cs typeface="Times New Roman"/>
              </a:rPr>
              <a:t>赋值</a:t>
            </a:r>
            <a:r>
              <a:rPr lang="zh-CN" altLang="en-US" sz="1200" kern="0" dirty="0" smtClean="0">
                <a:solidFill>
                  <a:srgbClr val="000000"/>
                </a:solidFill>
                <a:latin typeface="Times New Roman"/>
                <a:cs typeface="Times New Roman"/>
              </a:rPr>
              <a:t>并</a:t>
            </a:r>
            <a:r>
              <a:rPr lang="zh-CN" altLang="zh-CN" sz="1200" kern="0" dirty="0" smtClean="0">
                <a:solidFill>
                  <a:srgbClr val="000000"/>
                </a:solidFill>
                <a:latin typeface="Times New Roman"/>
                <a:cs typeface="Times New Roman"/>
              </a:rPr>
              <a:t>创建</a:t>
            </a:r>
            <a:r>
              <a:rPr lang="zh-CN" altLang="zh-CN" sz="1200" kern="0" dirty="0">
                <a:solidFill>
                  <a:srgbClr val="000000"/>
                </a:solidFill>
                <a:latin typeface="Times New Roman"/>
                <a:cs typeface="Times New Roman"/>
              </a:rPr>
              <a:t>一个</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实体；</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spcBef>
                <a:spcPts val="50"/>
              </a:spcBef>
            </a:pPr>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body(){</a:t>
            </a:r>
            <a:endParaRPr lang="zh-CN" altLang="zh-CN" kern="100" dirty="0">
              <a:cs typeface="Times New Roman"/>
            </a:endParaRPr>
          </a:p>
          <a:p>
            <a:pPr marL="533400" algn="just"/>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循环，每次处理一个网格任务，随事件发送给</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实体</a:t>
            </a:r>
            <a:r>
              <a:rPr lang="en-US" altLang="zh-CN" sz="1200" kern="0" dirty="0">
                <a:solidFill>
                  <a:srgbClr val="000000"/>
                </a:solidFill>
                <a:latin typeface="Times New Roman"/>
                <a:cs typeface="Times New Roman"/>
              </a:rPr>
              <a:t>{</a:t>
            </a:r>
            <a:endParaRPr lang="zh-CN" altLang="zh-CN" sz="1200" kern="100" dirty="0">
              <a:cs typeface="Times New Roman"/>
            </a:endParaRPr>
          </a:p>
          <a:p>
            <a:pPr marL="532800" lvl="0" algn="just"/>
            <a:r>
              <a:rPr lang="zh-CN" altLang="zh-CN" sz="1200" kern="0" dirty="0">
                <a:solidFill>
                  <a:srgbClr val="000000"/>
                </a:solidFill>
                <a:latin typeface="Times New Roman"/>
                <a:cs typeface="Times New Roman"/>
              </a:rPr>
              <a:t>从集合中取出一个网格</a:t>
            </a:r>
            <a:r>
              <a:rPr lang="zh-CN" altLang="zh-CN" sz="1200" kern="0" dirty="0" smtClean="0">
                <a:solidFill>
                  <a:srgbClr val="000000"/>
                </a:solidFill>
                <a:latin typeface="Times New Roman"/>
                <a:cs typeface="Times New Roman"/>
              </a:rPr>
              <a:t>任务，</a:t>
            </a:r>
            <a:r>
              <a:rPr lang="zh-CN" altLang="zh-CN" sz="1200" kern="0" dirty="0">
                <a:solidFill>
                  <a:srgbClr val="000000"/>
                </a:solidFill>
                <a:latin typeface="Times New Roman"/>
                <a:cs typeface="Times New Roman"/>
              </a:rPr>
              <a:t>向网格用户</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发送网格任务</a:t>
            </a:r>
            <a:r>
              <a:rPr lang="zh-CN" altLang="zh-CN"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532800" lvl="0" algn="just"/>
            <a:r>
              <a:rPr lang="zh-CN" altLang="zh-CN" sz="1200" kern="0" dirty="0" smtClean="0">
                <a:solidFill>
                  <a:srgbClr val="000000"/>
                </a:solidFill>
                <a:latin typeface="Times New Roman"/>
                <a:cs typeface="Times New Roman"/>
              </a:rPr>
              <a:t>接收</a:t>
            </a:r>
            <a:r>
              <a:rPr lang="zh-CN" altLang="zh-CN" sz="1200" kern="0" dirty="0">
                <a:solidFill>
                  <a:srgbClr val="000000"/>
                </a:solidFill>
                <a:latin typeface="Times New Roman"/>
                <a:cs typeface="Times New Roman"/>
              </a:rPr>
              <a:t>发回来</a:t>
            </a:r>
            <a:r>
              <a:rPr lang="zh-CN" altLang="zh-CN" sz="1200" kern="0" dirty="0" smtClean="0">
                <a:solidFill>
                  <a:srgbClr val="000000"/>
                </a:solidFill>
                <a:latin typeface="Times New Roman"/>
                <a:cs typeface="Times New Roman"/>
              </a:rPr>
              <a:t>的任务（任务</a:t>
            </a:r>
            <a:r>
              <a:rPr lang="zh-CN" altLang="zh-CN" sz="1200" kern="0" dirty="0">
                <a:solidFill>
                  <a:srgbClr val="000000"/>
                </a:solidFill>
                <a:latin typeface="Times New Roman"/>
                <a:cs typeface="Times New Roman"/>
              </a:rPr>
              <a:t>状态已改为</a:t>
            </a:r>
            <a:r>
              <a:rPr lang="en-US" altLang="zh-CN" sz="1200" kern="0" dirty="0">
                <a:solidFill>
                  <a:srgbClr val="000000"/>
                </a:solidFill>
                <a:latin typeface="Times New Roman"/>
                <a:cs typeface="Times New Roman"/>
              </a:rPr>
              <a:t>SUCCESS</a:t>
            </a:r>
            <a:r>
              <a:rPr lang="zh-CN" altLang="zh-CN" sz="1200"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并</a:t>
            </a:r>
            <a:r>
              <a:rPr lang="zh-CN" altLang="zh-CN" sz="1200" kern="0" dirty="0" smtClean="0">
                <a:solidFill>
                  <a:srgbClr val="000000"/>
                </a:solidFill>
                <a:latin typeface="Times New Roman"/>
                <a:cs typeface="Times New Roman"/>
              </a:rPr>
              <a:t>将</a:t>
            </a:r>
            <a:r>
              <a:rPr lang="zh-CN" altLang="en-US" sz="1200" kern="0" dirty="0" smtClean="0">
                <a:solidFill>
                  <a:srgbClr val="000000"/>
                </a:solidFill>
                <a:latin typeface="Times New Roman"/>
                <a:cs typeface="Times New Roman"/>
              </a:rPr>
              <a:t>其</a:t>
            </a:r>
            <a:r>
              <a:rPr lang="zh-CN" altLang="zh-CN" sz="1200" kern="0" dirty="0" smtClean="0">
                <a:solidFill>
                  <a:srgbClr val="000000"/>
                </a:solidFill>
                <a:latin typeface="Times New Roman"/>
                <a:cs typeface="Times New Roman"/>
              </a:rPr>
              <a:t>添加</a:t>
            </a:r>
            <a:r>
              <a:rPr lang="zh-CN" altLang="zh-CN" sz="1200" kern="0" dirty="0">
                <a:solidFill>
                  <a:srgbClr val="000000"/>
                </a:solidFill>
                <a:latin typeface="Times New Roman"/>
                <a:cs typeface="Times New Roman"/>
              </a:rPr>
              <a:t>到收到的任务列表</a:t>
            </a:r>
            <a:r>
              <a:rPr lang="zh-CN" altLang="zh-CN" sz="1200" kern="0" dirty="0" smtClean="0">
                <a:solidFill>
                  <a:srgbClr val="000000"/>
                </a:solidFill>
                <a:latin typeface="Times New Roman"/>
                <a:cs typeface="Times New Roman"/>
              </a:rPr>
              <a:t>；</a:t>
            </a:r>
            <a:r>
              <a:rPr lang="en-US" altLang="zh-CN" sz="1200" kern="0" dirty="0" smtClean="0">
                <a:solidFill>
                  <a:srgbClr val="000000"/>
                </a:solidFill>
                <a:latin typeface="Times New Roman"/>
                <a:cs typeface="Times New Roman"/>
              </a:rPr>
              <a:t>}</a:t>
            </a:r>
            <a:endParaRPr lang="zh-CN" altLang="zh-CN" sz="1200" kern="100" dirty="0">
              <a:cs typeface="Times New Roman"/>
            </a:endParaRPr>
          </a:p>
          <a:p>
            <a:pPr marL="533400" algn="just"/>
            <a:r>
              <a:rPr lang="zh-CN" altLang="zh-CN" sz="1200" kern="0" dirty="0">
                <a:solidFill>
                  <a:srgbClr val="000000"/>
                </a:solidFill>
                <a:latin typeface="Times New Roman"/>
                <a:cs typeface="Times New Roman"/>
              </a:rPr>
              <a:t>循环结束后向对方发送仿真结束的信息；</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spcBef>
                <a:spcPts val="50"/>
              </a:spcBef>
            </a:pPr>
            <a:r>
              <a:rPr lang="en-US" altLang="zh-CN" b="1" kern="0" dirty="0">
                <a:solidFill>
                  <a:srgbClr val="7F0055"/>
                </a:solidFill>
                <a:latin typeface="Times New Roman"/>
                <a:cs typeface="Times New Roman"/>
              </a:rPr>
              <a:t>public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getGridletList</a:t>
            </a:r>
            <a:r>
              <a:rPr lang="en-US" altLang="zh-CN" kern="0" dirty="0">
                <a:solidFill>
                  <a:srgbClr val="000000"/>
                </a:solidFill>
                <a:latin typeface="Times New Roman"/>
                <a:cs typeface="Times New Roman"/>
              </a:rPr>
              <a:t>(){</a:t>
            </a:r>
            <a:endParaRPr lang="zh-CN" altLang="zh-CN" kern="100" dirty="0">
              <a:cs typeface="Times New Roman"/>
            </a:endParaRPr>
          </a:p>
          <a:p>
            <a:pPr marL="532800" algn="just"/>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一个网格任务集合（从</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实体收到的网格任务）；</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spcBef>
                <a:spcPts val="50"/>
              </a:spcBef>
            </a:pPr>
            <a:r>
              <a:rPr lang="en-US" altLang="zh-CN" b="1" kern="0" dirty="0">
                <a:solidFill>
                  <a:srgbClr val="7F0055"/>
                </a:solidFill>
                <a:latin typeface="Times New Roman"/>
                <a:cs typeface="Times New Roman"/>
              </a:rPr>
              <a:t>public static 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r>
              <a:rPr lang="zh-CN" altLang="zh-CN" sz="1200" kern="0" dirty="0">
                <a:solidFill>
                  <a:srgbClr val="000000"/>
                </a:solidFill>
                <a:latin typeface="Times New Roman"/>
                <a:cs typeface="Times New Roman"/>
              </a:rPr>
              <a:t>初始化</a:t>
            </a:r>
            <a:r>
              <a:rPr lang="en-US" altLang="zh-CN" sz="1200" kern="0" dirty="0" err="1">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a:t>
            </a:r>
            <a:r>
              <a:rPr lang="zh-CN" altLang="en-US" sz="1200" kern="0" dirty="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zh-CN" altLang="zh-CN" sz="1200" kern="0" dirty="0">
                <a:solidFill>
                  <a:srgbClr val="000000"/>
                </a:solidFill>
                <a:latin typeface="Times New Roman"/>
                <a:cs typeface="Times New Roman"/>
              </a:rPr>
              <a:t>网格任务</a:t>
            </a:r>
            <a:r>
              <a:rPr lang="zh-CN" altLang="zh-CN" sz="1200" kern="0" dirty="0" smtClean="0">
                <a:solidFill>
                  <a:srgbClr val="000000"/>
                </a:solidFill>
                <a:latin typeface="Times New Roman"/>
                <a:cs typeface="Times New Roman"/>
              </a:rPr>
              <a:t>列表</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en-US" altLang="zh-CN" sz="1200" kern="0" dirty="0">
                <a:solidFill>
                  <a:srgbClr val="000000"/>
                </a:solidFill>
                <a:latin typeface="Times New Roman"/>
                <a:cs typeface="Times New Roman"/>
              </a:rPr>
              <a:t>Example3</a:t>
            </a:r>
            <a:r>
              <a:rPr lang="zh-CN" altLang="zh-CN" sz="1200" kern="0" dirty="0">
                <a:solidFill>
                  <a:srgbClr val="000000"/>
                </a:solidFill>
                <a:latin typeface="Times New Roman"/>
                <a:cs typeface="Times New Roman"/>
              </a:rPr>
              <a:t>对象（同时也会创建</a:t>
            </a:r>
            <a:r>
              <a:rPr lang="en-US" altLang="zh-CN" sz="1200" kern="0" dirty="0">
                <a:solidFill>
                  <a:srgbClr val="000000"/>
                </a:solidFill>
                <a:latin typeface="Times New Roman"/>
                <a:cs typeface="Times New Roman"/>
              </a:rPr>
              <a:t>Test</a:t>
            </a:r>
            <a:r>
              <a:rPr lang="zh-CN" altLang="zh-CN" sz="1200" kern="0" dirty="0">
                <a:solidFill>
                  <a:srgbClr val="000000"/>
                </a:solidFill>
                <a:latin typeface="Times New Roman"/>
                <a:cs typeface="Times New Roman"/>
              </a:rPr>
              <a:t>对象</a:t>
            </a:r>
            <a:r>
              <a:rPr lang="zh-CN" altLang="zh-CN" sz="1200"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开始仿真</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获取</a:t>
            </a:r>
            <a:r>
              <a:rPr lang="zh-CN" altLang="zh-CN" sz="1200" kern="0" dirty="0">
                <a:solidFill>
                  <a:srgbClr val="000000"/>
                </a:solidFill>
                <a:latin typeface="Times New Roman"/>
                <a:cs typeface="Times New Roman"/>
              </a:rPr>
              <a:t>新的网格任务</a:t>
            </a:r>
            <a:r>
              <a:rPr lang="zh-CN" altLang="zh-CN" sz="1200" kern="0" dirty="0" smtClean="0">
                <a:solidFill>
                  <a:srgbClr val="000000"/>
                </a:solidFill>
                <a:latin typeface="Times New Roman"/>
                <a:cs typeface="Times New Roman"/>
              </a:rPr>
              <a:t>列表</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并</a:t>
            </a:r>
            <a:r>
              <a:rPr lang="zh-CN" altLang="zh-CN" sz="1200" kern="0" dirty="0">
                <a:solidFill>
                  <a:srgbClr val="000000"/>
                </a:solidFill>
                <a:latin typeface="Times New Roman"/>
                <a:cs typeface="Times New Roman"/>
              </a:rPr>
              <a:t>打印；</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spcBef>
                <a:spcPts val="50"/>
              </a:spcBef>
            </a:pPr>
            <a:r>
              <a:rPr lang="en-US" altLang="zh-CN" sz="1200" kern="0" dirty="0">
                <a:solidFill>
                  <a:srgbClr val="0000FF"/>
                </a:solidFill>
                <a:latin typeface="Times New Roman"/>
                <a:cs typeface="Times New Roman"/>
              </a:rPr>
              <a:t>/**</a:t>
            </a:r>
            <a:r>
              <a:rPr lang="zh-CN" altLang="zh-CN" sz="1200" kern="0" dirty="0">
                <a:solidFill>
                  <a:srgbClr val="0000FF"/>
                </a:solidFill>
                <a:latin typeface="Times New Roman"/>
                <a:cs typeface="Times New Roman"/>
              </a:rPr>
              <a:t>创建</a:t>
            </a:r>
            <a:r>
              <a:rPr lang="en-US" altLang="zh-CN" sz="1200" kern="0" dirty="0">
                <a:solidFill>
                  <a:srgbClr val="0000FF"/>
                </a:solidFill>
                <a:latin typeface="Times New Roman"/>
                <a:cs typeface="Times New Roman"/>
              </a:rPr>
              <a:t>8</a:t>
            </a:r>
            <a:r>
              <a:rPr lang="zh-CN" altLang="zh-CN" sz="1200" kern="0" dirty="0">
                <a:solidFill>
                  <a:srgbClr val="0000FF"/>
                </a:solidFill>
                <a:latin typeface="Times New Roman"/>
                <a:cs typeface="Times New Roman"/>
              </a:rPr>
              <a:t>个网格任务，并储存至集合返回</a:t>
            </a:r>
            <a:r>
              <a:rPr lang="en-US" altLang="zh-CN" sz="1200" kern="0" dirty="0">
                <a:solidFill>
                  <a:srgbClr val="0000FF"/>
                </a:solidFill>
                <a:latin typeface="Times New Roman"/>
                <a:cs typeface="Times New Roman"/>
              </a:rPr>
              <a:t>*/</a:t>
            </a:r>
            <a:endParaRPr lang="zh-CN" altLang="zh-CN" sz="1200" kern="100" dirty="0">
              <a:solidFill>
                <a:srgbClr val="0000FF"/>
              </a:solidFill>
              <a:cs typeface="Times New Roman"/>
            </a:endParaRPr>
          </a:p>
          <a:p>
            <a:pPr marL="2667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createGridlet</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r>
              <a:rPr lang="zh-CN" altLang="zh-CN" sz="1200" kern="0" dirty="0">
                <a:solidFill>
                  <a:srgbClr val="000000"/>
                </a:solidFill>
                <a:latin typeface="Times New Roman"/>
                <a:cs typeface="Times New Roman"/>
              </a:rPr>
              <a:t>创建</a:t>
            </a:r>
            <a:r>
              <a:rPr lang="zh-CN" altLang="zh-CN" sz="1200" kern="0" dirty="0" smtClean="0">
                <a:solidFill>
                  <a:srgbClr val="000000"/>
                </a:solidFill>
                <a:latin typeface="Times New Roman"/>
                <a:cs typeface="Times New Roman"/>
              </a:rPr>
              <a:t>容器</a:t>
            </a:r>
            <a:r>
              <a:rPr lang="zh-CN" altLang="en-US" sz="1200" kern="0" dirty="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手动</a:t>
            </a:r>
            <a:r>
              <a:rPr lang="zh-CN" altLang="zh-CN" sz="1200" kern="0" dirty="0">
                <a:solidFill>
                  <a:srgbClr val="000000"/>
                </a:solidFill>
                <a:latin typeface="Times New Roman"/>
                <a:cs typeface="Times New Roman"/>
              </a:rPr>
              <a:t>创建</a:t>
            </a:r>
            <a:r>
              <a:rPr lang="en-US" altLang="zh-CN" sz="1200" kern="0" dirty="0">
                <a:solidFill>
                  <a:srgbClr val="000000"/>
                </a:solidFill>
                <a:latin typeface="Times New Roman"/>
                <a:cs typeface="Times New Roman"/>
              </a:rPr>
              <a:t>3</a:t>
            </a:r>
            <a:r>
              <a:rPr lang="zh-CN" altLang="zh-CN" sz="1200" kern="0" dirty="0">
                <a:solidFill>
                  <a:srgbClr val="000000"/>
                </a:solidFill>
                <a:latin typeface="Times New Roman"/>
                <a:cs typeface="Times New Roman"/>
              </a:rPr>
              <a:t>个网格</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随机</a:t>
            </a:r>
            <a:r>
              <a:rPr lang="zh-CN" altLang="zh-CN" sz="1200" kern="0" dirty="0">
                <a:solidFill>
                  <a:srgbClr val="000000"/>
                </a:solidFill>
                <a:latin typeface="Times New Roman"/>
                <a:cs typeface="Times New Roman"/>
              </a:rPr>
              <a:t>创建</a:t>
            </a:r>
            <a:r>
              <a:rPr lang="en-US" altLang="zh-CN" sz="1200" kern="0" dirty="0">
                <a:solidFill>
                  <a:srgbClr val="000000"/>
                </a:solidFill>
                <a:latin typeface="Times New Roman"/>
                <a:cs typeface="Times New Roman"/>
              </a:rPr>
              <a:t>5</a:t>
            </a:r>
            <a:r>
              <a:rPr lang="zh-CN" altLang="zh-CN" sz="1200" kern="0" dirty="0">
                <a:solidFill>
                  <a:srgbClr val="000000"/>
                </a:solidFill>
                <a:latin typeface="Times New Roman"/>
                <a:cs typeface="Times New Roman"/>
              </a:rPr>
              <a:t>个网格任务，并添加至集合</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网格任务列表；</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spcBef>
                <a:spcPts val="50"/>
              </a:spcBef>
            </a:pPr>
            <a:r>
              <a:rPr lang="en-US" altLang="zh-CN" b="1" kern="0" dirty="0">
                <a:solidFill>
                  <a:srgbClr val="7F0055"/>
                </a:solidFill>
                <a:latin typeface="Times New Roman"/>
                <a:cs typeface="Times New Roman"/>
              </a:rPr>
              <a:t>private static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printGridletList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endParaRPr lang="zh-CN" altLang="zh-CN" kern="100" dirty="0">
              <a:cs typeface="Times New Roman"/>
            </a:endParaRPr>
          </a:p>
          <a:p>
            <a:pPr marL="532800" algn="just"/>
            <a:r>
              <a:rPr lang="zh-CN" altLang="zh-CN" sz="1200" kern="0" dirty="0" smtClean="0">
                <a:solidFill>
                  <a:srgbClr val="000000"/>
                </a:solidFill>
                <a:latin typeface="Times New Roman"/>
                <a:cs typeface="Times New Roman"/>
              </a:rPr>
              <a:t>循环</a:t>
            </a:r>
            <a:r>
              <a:rPr lang="zh-CN" altLang="zh-CN" sz="1200" kern="0" dirty="0">
                <a:solidFill>
                  <a:srgbClr val="000000"/>
                </a:solidFill>
                <a:latin typeface="Times New Roman"/>
                <a:cs typeface="Times New Roman"/>
              </a:rPr>
              <a:t>打印每个网格任务的</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和状态，以便查看是否每个任务都是</a:t>
            </a:r>
            <a:r>
              <a:rPr lang="en-US" altLang="zh-CN" sz="1200" kern="0" dirty="0">
                <a:solidFill>
                  <a:srgbClr val="000000"/>
                </a:solidFill>
                <a:latin typeface="Times New Roman"/>
                <a:cs typeface="Times New Roman"/>
              </a:rPr>
              <a:t>SUCCESS</a:t>
            </a:r>
            <a:r>
              <a:rPr lang="zh-CN" altLang="zh-CN" sz="1200" kern="0" dirty="0">
                <a:solidFill>
                  <a:srgbClr val="000000"/>
                </a:solidFill>
                <a:latin typeface="Times New Roman"/>
                <a:cs typeface="Times New Roman"/>
              </a:rPr>
              <a:t>的；</a:t>
            </a:r>
            <a:endParaRPr lang="zh-CN" altLang="zh-CN" sz="1200" kern="100" dirty="0">
              <a:cs typeface="Times New Roman"/>
            </a:endParaRPr>
          </a:p>
          <a:p>
            <a:pPr marL="266700" algn="just"/>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103783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13</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6948" y="72942"/>
            <a:ext cx="8496944" cy="369332"/>
          </a:xfrm>
          <a:prstGeom prst="rect">
            <a:avLst/>
          </a:prstGeom>
          <a:noFill/>
        </p:spPr>
        <p:txBody>
          <a:bodyPr wrap="square" rtlCol="0">
            <a:spAutoFit/>
          </a:bodyPr>
          <a:lstStyle/>
          <a:p>
            <a:r>
              <a:rPr lang="en-US" altLang="zh-CN" b="1" kern="0" dirty="0" smtClean="0">
                <a:solidFill>
                  <a:srgbClr val="000000"/>
                </a:solidFill>
                <a:latin typeface="Times New Roman"/>
                <a:cs typeface="Times New Roman"/>
              </a:rPr>
              <a:t>Example4</a:t>
            </a:r>
            <a:endParaRPr lang="zh-CN" altLang="zh-CN" sz="1200" kern="100" dirty="0">
              <a:cs typeface="Times New Roman"/>
            </a:endParaRPr>
          </a:p>
        </p:txBody>
      </p:sp>
      <p:sp>
        <p:nvSpPr>
          <p:cNvPr id="6" name="TextBox 5"/>
          <p:cNvSpPr txBox="1"/>
          <p:nvPr/>
        </p:nvSpPr>
        <p:spPr>
          <a:xfrm>
            <a:off x="306948" y="428949"/>
            <a:ext cx="8640960" cy="6524863"/>
          </a:xfrm>
          <a:prstGeom prst="rect">
            <a:avLst/>
          </a:prstGeom>
          <a:noFill/>
        </p:spPr>
        <p:txBody>
          <a:bodyPr wrap="square" rtlCol="0">
            <a:spAutoFit/>
          </a:bodyPr>
          <a:lstStyle/>
          <a:p>
            <a:pPr algn="just"/>
            <a:r>
              <a:rPr lang="zh-CN" altLang="zh-CN" kern="0" dirty="0">
                <a:solidFill>
                  <a:srgbClr val="000000"/>
                </a:solidFill>
                <a:latin typeface="Times New Roman"/>
                <a:cs typeface="Times New Roman"/>
              </a:rPr>
              <a:t>功能：一个用户创建</a:t>
            </a:r>
            <a:r>
              <a:rPr lang="en-US" altLang="zh-CN" kern="0" dirty="0">
                <a:solidFill>
                  <a:srgbClr val="000000"/>
                </a:solidFill>
                <a:latin typeface="Times New Roman"/>
                <a:cs typeface="Times New Roman"/>
              </a:rPr>
              <a:t>8</a:t>
            </a:r>
            <a:r>
              <a:rPr lang="zh-CN" altLang="zh-CN" kern="0" dirty="0">
                <a:solidFill>
                  <a:srgbClr val="000000"/>
                </a:solidFill>
                <a:latin typeface="Times New Roman"/>
                <a:cs typeface="Times New Roman"/>
              </a:rPr>
              <a:t>个网格任务，并将任务发送至指定资源名的资源实体（资源</a:t>
            </a:r>
            <a:r>
              <a:rPr lang="en-US" altLang="zh-CN" kern="0" dirty="0">
                <a:solidFill>
                  <a:srgbClr val="000000"/>
                </a:solidFill>
                <a:latin typeface="Times New Roman"/>
                <a:cs typeface="Times New Roman"/>
              </a:rPr>
              <a:t>ID</a:t>
            </a:r>
            <a:r>
              <a:rPr lang="zh-CN" altLang="zh-CN" kern="0" dirty="0">
                <a:solidFill>
                  <a:srgbClr val="000000"/>
                </a:solidFill>
                <a:latin typeface="Times New Roman"/>
                <a:cs typeface="Times New Roman"/>
              </a:rPr>
              <a:t>由</a:t>
            </a:r>
            <a:r>
              <a:rPr lang="en-US" altLang="zh-CN" kern="0" dirty="0" err="1">
                <a:solidFill>
                  <a:srgbClr val="000000"/>
                </a:solidFill>
                <a:latin typeface="Times New Roman"/>
                <a:cs typeface="Times New Roman"/>
              </a:rPr>
              <a:t>SimJava</a:t>
            </a:r>
            <a:r>
              <a:rPr lang="zh-CN" altLang="zh-CN" kern="0" dirty="0">
                <a:solidFill>
                  <a:srgbClr val="000000"/>
                </a:solidFill>
                <a:latin typeface="Times New Roman"/>
                <a:cs typeface="Times New Roman"/>
              </a:rPr>
              <a:t>自动分配），资源实体将更改任务状态为</a:t>
            </a:r>
            <a:r>
              <a:rPr lang="en-US" altLang="zh-CN" kern="0" dirty="0" err="1" smtClean="0">
                <a:solidFill>
                  <a:srgbClr val="000000"/>
                </a:solidFill>
                <a:latin typeface="Times New Roman"/>
                <a:cs typeface="Times New Roman"/>
              </a:rPr>
              <a:t>Gridlet.SUCCESS</a:t>
            </a:r>
            <a:endParaRPr lang="en-US" altLang="zh-CN" kern="0" dirty="0">
              <a:solidFill>
                <a:srgbClr val="000000"/>
              </a:solidFill>
              <a:latin typeface="Times New Roman"/>
              <a:cs typeface="Times New Roman"/>
            </a:endParaRPr>
          </a:p>
          <a:p>
            <a:pPr algn="just"/>
            <a:r>
              <a:rPr lang="zh-CN" altLang="zh-CN" kern="0" dirty="0">
                <a:solidFill>
                  <a:srgbClr val="000000"/>
                </a:solidFill>
                <a:latin typeface="Times New Roman"/>
                <a:cs typeface="Times New Roman"/>
              </a:rPr>
              <a:t>程序结构：</a:t>
            </a:r>
            <a:endParaRPr lang="zh-CN" altLang="zh-CN" kern="100" dirty="0">
              <a:cs typeface="Times New Roman"/>
            </a:endParaRPr>
          </a:p>
          <a:p>
            <a:pPr algn="just"/>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Example4 </a:t>
            </a:r>
            <a:r>
              <a:rPr lang="en-US" altLang="zh-CN" b="1" kern="0" dirty="0">
                <a:solidFill>
                  <a:srgbClr val="7F0055"/>
                </a:solidFill>
                <a:latin typeface="Times New Roman"/>
                <a:cs typeface="Times New Roman"/>
              </a:rPr>
              <a:t>extends</a:t>
            </a:r>
            <a:r>
              <a:rPr lang="en-US" altLang="zh-CN" kern="0" dirty="0">
                <a:solidFill>
                  <a:srgbClr val="000000"/>
                </a:solidFill>
                <a:latin typeface="Times New Roman"/>
                <a:cs typeface="Times New Roman"/>
              </a:rPr>
              <a:t> GridSim</a:t>
            </a:r>
            <a:r>
              <a:rPr lang="en-US" altLang="zh-CN" kern="0" dirty="0" smtClean="0">
                <a:solidFill>
                  <a:srgbClr val="000000"/>
                </a:solidFill>
                <a:latin typeface="Times New Roman"/>
                <a:cs typeface="Times New Roman"/>
              </a:rPr>
              <a:t>{</a:t>
            </a:r>
            <a:endParaRPr lang="zh-CN" altLang="zh-CN" sz="800" kern="100" dirty="0" smtClean="0">
              <a:cs typeface="Times New Roman"/>
            </a:endParaRPr>
          </a:p>
          <a:p>
            <a:pPr marL="266700" algn="just"/>
            <a:r>
              <a:rPr lang="en-US" altLang="zh-CN" kern="0" dirty="0" smtClean="0">
                <a:solidFill>
                  <a:srgbClr val="000000"/>
                </a:solidFill>
                <a:latin typeface="Times New Roman"/>
                <a:cs typeface="Times New Roman"/>
              </a:rPr>
              <a:t>Example4(String </a:t>
            </a:r>
            <a:r>
              <a:rPr lang="en-US" altLang="zh-CN" kern="0" dirty="0">
                <a:solidFill>
                  <a:srgbClr val="000000"/>
                </a:solidFill>
                <a:latin typeface="Times New Roman"/>
                <a:cs typeface="Times New Roman"/>
              </a:rPr>
              <a:t>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r>
              <a:rPr lang="en-US" altLang="zh-CN"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分配对象，给属性赋值，创建任务</a:t>
            </a:r>
            <a:r>
              <a:rPr lang="zh-CN" altLang="en-US"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en-US" altLang="zh-CN" sz="800" kern="100" dirty="0" smtClean="0">
              <a:cs typeface="Times New Roman"/>
            </a:endParaRPr>
          </a:p>
          <a:p>
            <a:pPr marL="266700" algn="just"/>
            <a:r>
              <a:rPr lang="en-US" altLang="zh-CN" sz="1200" kern="100" dirty="0" smtClean="0">
                <a:solidFill>
                  <a:srgbClr val="0000FF"/>
                </a:solidFill>
                <a:cs typeface="Times New Roman"/>
              </a:rPr>
              <a:t>/**</a:t>
            </a:r>
            <a:r>
              <a:rPr lang="zh-CN" altLang="en-US" sz="1200" kern="100" dirty="0" smtClean="0">
                <a:solidFill>
                  <a:srgbClr val="0000FF"/>
                </a:solidFill>
                <a:cs typeface="Times New Roman"/>
              </a:rPr>
              <a:t>描述实体之间通信过程的方法，即仿真的执行过程，仿真开始后自动回调该方法</a:t>
            </a:r>
            <a:r>
              <a:rPr lang="en-US" altLang="zh-CN" sz="1200" kern="100" dirty="0" smtClean="0">
                <a:solidFill>
                  <a:srgbClr val="0000FF"/>
                </a:solidFill>
                <a:cs typeface="Times New Roman"/>
              </a:rPr>
              <a:t>*/</a:t>
            </a:r>
            <a:endParaRPr lang="zh-CN" altLang="zh-CN" sz="1200" kern="100" dirty="0">
              <a:solidFill>
                <a:srgbClr val="0000FF"/>
              </a:solidFill>
              <a:cs typeface="Times New Roman"/>
            </a:endParaRPr>
          </a:p>
          <a:p>
            <a:pPr marL="266700" algn="just"/>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body(){</a:t>
            </a:r>
            <a:endParaRPr lang="zh-CN" altLang="zh-CN" kern="100" dirty="0">
              <a:cs typeface="Times New Roman"/>
            </a:endParaRPr>
          </a:p>
          <a:p>
            <a:pPr marL="533400" algn="just"/>
            <a:r>
              <a:rPr lang="zh-CN" altLang="zh-CN" sz="1200" kern="0" dirty="0">
                <a:solidFill>
                  <a:srgbClr val="000000"/>
                </a:solidFill>
                <a:latin typeface="Times New Roman"/>
                <a:cs typeface="Times New Roman"/>
              </a:rPr>
              <a:t>一个</a:t>
            </a:r>
            <a:r>
              <a:rPr lang="en-US" altLang="zh-CN" sz="1200" kern="0" dirty="0">
                <a:solidFill>
                  <a:srgbClr val="000000"/>
                </a:solidFill>
                <a:latin typeface="Times New Roman"/>
                <a:cs typeface="Times New Roman"/>
              </a:rPr>
              <a:t>while(true)</a:t>
            </a:r>
            <a:r>
              <a:rPr lang="zh-CN" altLang="zh-CN" sz="1200" kern="0" dirty="0">
                <a:solidFill>
                  <a:srgbClr val="000000"/>
                </a:solidFill>
                <a:latin typeface="Times New Roman"/>
                <a:cs typeface="Times New Roman"/>
              </a:rPr>
              <a:t>循环，等待得到资源</a:t>
            </a:r>
            <a:r>
              <a:rPr lang="zh-CN" altLang="zh-CN" sz="1200" kern="0" dirty="0" smtClean="0">
                <a:solidFill>
                  <a:srgbClr val="000000"/>
                </a:solidFill>
                <a:latin typeface="Times New Roman"/>
                <a:cs typeface="Times New Roman"/>
              </a:rPr>
              <a:t>列表</a:t>
            </a:r>
            <a:r>
              <a:rPr lang="zh-CN" altLang="en-US" sz="1200" kern="0" dirty="0" smtClean="0">
                <a:solidFill>
                  <a:srgbClr val="000000"/>
                </a:solidFill>
                <a:latin typeface="Times New Roman"/>
                <a:cs typeface="Times New Roman"/>
              </a:rPr>
              <a:t>（当收到资源列表时，跳出循环）；</a:t>
            </a:r>
            <a:endParaRPr lang="en-US" altLang="zh-CN" sz="1200" kern="0" dirty="0" smtClean="0">
              <a:solidFill>
                <a:srgbClr val="000000"/>
              </a:solidFill>
              <a:latin typeface="Times New Roman"/>
              <a:cs typeface="Times New Roman"/>
            </a:endParaRPr>
          </a:p>
          <a:p>
            <a:pPr marL="533400" algn="just"/>
            <a:r>
              <a:rPr lang="en-US" altLang="zh-CN" sz="1200" kern="0" dirty="0" smtClean="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a:t>
            </a:r>
            <a:r>
              <a:rPr lang="en-US" altLang="zh-CN" sz="1200" kern="0" dirty="0">
                <a:solidFill>
                  <a:srgbClr val="000000"/>
                </a:solidFill>
                <a:latin typeface="Times New Roman"/>
                <a:cs typeface="Times New Roman"/>
              </a:rPr>
              <a:t>{</a:t>
            </a:r>
            <a:endParaRPr lang="zh-CN" altLang="zh-CN" sz="1200" kern="100" dirty="0">
              <a:cs typeface="Times New Roman"/>
            </a:endParaRPr>
          </a:p>
          <a:p>
            <a:pPr marL="763200" lvl="0" algn="just">
              <a:buFont typeface="+mj-lt"/>
              <a:buAutoNum type="arabicPeriod"/>
            </a:pPr>
            <a:r>
              <a:rPr lang="zh-CN" altLang="zh-CN" sz="1200" kern="0" dirty="0">
                <a:solidFill>
                  <a:srgbClr val="000000"/>
                </a:solidFill>
                <a:latin typeface="Times New Roman"/>
                <a:cs typeface="Times New Roman"/>
              </a:rPr>
              <a:t>从网格任务列表获取一个网格</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，并</a:t>
            </a:r>
            <a:r>
              <a:rPr lang="zh-CN" altLang="zh-CN" sz="1200" kern="0" dirty="0" smtClean="0">
                <a:solidFill>
                  <a:srgbClr val="000000"/>
                </a:solidFill>
                <a:latin typeface="Times New Roman"/>
                <a:cs typeface="Times New Roman"/>
              </a:rPr>
              <a:t>将</a:t>
            </a:r>
            <a:r>
              <a:rPr lang="zh-CN" altLang="en-US" sz="1200" kern="0" dirty="0" smtClean="0">
                <a:solidFill>
                  <a:srgbClr val="000000"/>
                </a:solidFill>
                <a:latin typeface="Times New Roman"/>
                <a:cs typeface="Times New Roman"/>
              </a:rPr>
              <a:t>其</a:t>
            </a:r>
            <a:r>
              <a:rPr lang="zh-CN" altLang="zh-CN" sz="1200" kern="0" dirty="0" smtClean="0">
                <a:solidFill>
                  <a:srgbClr val="000000"/>
                </a:solidFill>
                <a:latin typeface="Times New Roman"/>
                <a:cs typeface="Times New Roman"/>
              </a:rPr>
              <a:t>发送</a:t>
            </a:r>
            <a:r>
              <a:rPr lang="zh-CN" altLang="zh-CN" sz="1200" kern="0" dirty="0">
                <a:solidFill>
                  <a:srgbClr val="000000"/>
                </a:solidFill>
                <a:latin typeface="Times New Roman"/>
                <a:cs typeface="Times New Roman"/>
              </a:rPr>
              <a:t>至具有指定</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的资源实体</a:t>
            </a:r>
            <a:r>
              <a:rPr lang="zh-CN" altLang="zh-CN"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763200" lvl="0" algn="just">
              <a:buFont typeface="+mj-lt"/>
              <a:buAutoNum type="arabicPeriod"/>
            </a:pPr>
            <a:r>
              <a:rPr lang="zh-CN" altLang="zh-CN" sz="1200" kern="0" dirty="0" smtClean="0">
                <a:solidFill>
                  <a:srgbClr val="000000"/>
                </a:solidFill>
                <a:latin typeface="Times New Roman"/>
                <a:cs typeface="Times New Roman"/>
              </a:rPr>
              <a:t>接收</a:t>
            </a:r>
            <a:r>
              <a:rPr lang="zh-CN" altLang="zh-CN" sz="1200" kern="0" dirty="0">
                <a:solidFill>
                  <a:srgbClr val="000000"/>
                </a:solidFill>
                <a:latin typeface="Times New Roman"/>
                <a:cs typeface="Times New Roman"/>
              </a:rPr>
              <a:t>从资源实体返回的网格</a:t>
            </a:r>
            <a:r>
              <a:rPr lang="zh-CN" altLang="zh-CN" sz="1200" kern="0" dirty="0" smtClean="0">
                <a:solidFill>
                  <a:srgbClr val="000000"/>
                </a:solidFill>
                <a:latin typeface="Times New Roman"/>
                <a:cs typeface="Times New Roman"/>
              </a:rPr>
              <a:t>任务</a:t>
            </a:r>
            <a:r>
              <a:rPr lang="zh-CN" altLang="en-US" sz="1200" kern="0" dirty="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记录事件</a:t>
            </a:r>
            <a:r>
              <a:rPr lang="zh-CN" altLang="en-US" sz="1200" kern="0" dirty="0" smtClean="0">
                <a:solidFill>
                  <a:srgbClr val="000000"/>
                </a:solidFill>
                <a:latin typeface="Times New Roman"/>
                <a:cs typeface="Times New Roman"/>
              </a:rPr>
              <a:t>并</a:t>
            </a:r>
            <a:r>
              <a:rPr lang="zh-CN" altLang="zh-CN" sz="1200" kern="0" dirty="0" smtClean="0">
                <a:solidFill>
                  <a:srgbClr val="000000"/>
                </a:solidFill>
                <a:latin typeface="Times New Roman"/>
                <a:cs typeface="Times New Roman"/>
              </a:rPr>
              <a:t>将</a:t>
            </a:r>
            <a:r>
              <a:rPr lang="zh-CN" altLang="zh-CN" sz="1200" kern="0" dirty="0">
                <a:solidFill>
                  <a:srgbClr val="000000"/>
                </a:solidFill>
                <a:latin typeface="Times New Roman"/>
                <a:cs typeface="Times New Roman"/>
              </a:rPr>
              <a:t>收到的任务添加到</a:t>
            </a:r>
            <a:r>
              <a:rPr lang="en-US" altLang="zh-CN" sz="1200" kern="0" dirty="0" err="1">
                <a:solidFill>
                  <a:srgbClr val="000000"/>
                </a:solidFill>
                <a:latin typeface="Times New Roman"/>
                <a:cs typeface="Times New Roman"/>
              </a:rPr>
              <a:t>receiveList</a:t>
            </a:r>
            <a:r>
              <a:rPr lang="en-US" altLang="zh-CN" sz="1200" kern="0" dirty="0">
                <a:solidFill>
                  <a:srgbClr val="000000"/>
                </a:solidFill>
                <a:latin typeface="Times New Roman"/>
                <a:cs typeface="Times New Roman"/>
              </a:rPr>
              <a:t>_</a:t>
            </a:r>
            <a:r>
              <a:rPr lang="zh-CN" altLang="zh-CN" sz="1200" kern="0" dirty="0">
                <a:solidFill>
                  <a:srgbClr val="000000"/>
                </a:solidFill>
                <a:latin typeface="Times New Roman"/>
                <a:cs typeface="Times New Roman"/>
              </a:rPr>
              <a:t>集合；</a:t>
            </a:r>
            <a:endParaRPr lang="zh-CN" altLang="zh-CN" sz="1200" kern="100" dirty="0">
              <a:cs typeface="Times New Roman"/>
            </a:endParaRPr>
          </a:p>
          <a:p>
            <a:pPr marL="533400" algn="just"/>
            <a:r>
              <a:rPr lang="en-US" altLang="zh-CN" sz="1200" kern="0" dirty="0">
                <a:solidFill>
                  <a:srgbClr val="000000"/>
                </a:solidFill>
                <a:latin typeface="Times New Roman"/>
                <a:cs typeface="Times New Roman"/>
              </a:rPr>
              <a:t>}</a:t>
            </a:r>
            <a:endParaRPr lang="zh-CN" altLang="zh-CN" sz="1200" kern="100" dirty="0">
              <a:cs typeface="Times New Roman"/>
            </a:endParaRPr>
          </a:p>
          <a:p>
            <a:pPr marL="533400" algn="just"/>
            <a:r>
              <a:rPr lang="zh-CN" altLang="zh-CN" sz="1200" kern="0" dirty="0">
                <a:solidFill>
                  <a:srgbClr val="000000"/>
                </a:solidFill>
                <a:latin typeface="Times New Roman"/>
                <a:cs typeface="Times New Roman"/>
              </a:rPr>
              <a:t>各种关闭；</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sz="800" kern="100" dirty="0">
              <a:cs typeface="Times New Roman"/>
            </a:endParaRPr>
          </a:p>
          <a:p>
            <a:pPr marL="266700" algn="just"/>
            <a:r>
              <a:rPr lang="en-US" altLang="zh-CN" b="1" kern="0" dirty="0">
                <a:solidFill>
                  <a:srgbClr val="7F0055"/>
                </a:solidFill>
                <a:latin typeface="Times New Roman"/>
                <a:cs typeface="Times New Roman"/>
              </a:rPr>
              <a:t>public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getGridletList</a:t>
            </a:r>
            <a:r>
              <a:rPr lang="en-US" altLang="zh-CN"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接收到的任务列表</a:t>
            </a:r>
            <a:r>
              <a:rPr lang="zh-CN" altLang="zh-CN"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en-US" altLang="zh-CN" kern="100" dirty="0" smtClean="0">
              <a:cs typeface="Times New Roman"/>
            </a:endParaRPr>
          </a:p>
          <a:p>
            <a:pPr marL="266700" algn="just"/>
            <a:r>
              <a:rPr lang="en-US" altLang="zh-CN" sz="800" kern="0" dirty="0">
                <a:solidFill>
                  <a:srgbClr val="000000"/>
                </a:solidFill>
                <a:latin typeface="Times New Roman"/>
                <a:cs typeface="Times New Roman"/>
              </a:rPr>
              <a:t> </a:t>
            </a:r>
            <a:r>
              <a:rPr lang="en-US" altLang="zh-CN" b="1" kern="0" dirty="0" smtClean="0">
                <a:solidFill>
                  <a:srgbClr val="7F0055"/>
                </a:solidFill>
                <a:latin typeface="Times New Roman"/>
                <a:cs typeface="Times New Roman"/>
              </a:rPr>
              <a:t>private</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createGridlet</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userID</a:t>
            </a:r>
            <a:r>
              <a:rPr lang="en-US" altLang="zh-CN"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en-US" altLang="zh-CN" sz="1200" kern="0" dirty="0">
                <a:solidFill>
                  <a:srgbClr val="000000"/>
                </a:solidFill>
                <a:latin typeface="Times New Roman"/>
                <a:cs typeface="Times New Roman"/>
              </a:rPr>
              <a:t>8</a:t>
            </a:r>
            <a:r>
              <a:rPr lang="zh-CN" altLang="zh-CN" sz="1200" kern="0" dirty="0">
                <a:solidFill>
                  <a:srgbClr val="000000"/>
                </a:solidFill>
                <a:latin typeface="Times New Roman"/>
                <a:cs typeface="Times New Roman"/>
              </a:rPr>
              <a:t>个任务</a:t>
            </a:r>
            <a:r>
              <a:rPr lang="zh-CN" altLang="en-US" sz="1200" kern="0" dirty="0">
                <a:solidFill>
                  <a:srgbClr val="000000"/>
                </a:solidFill>
                <a:latin typeface="Times New Roman"/>
                <a:cs typeface="Times New Roman"/>
              </a:rPr>
              <a:t>，并</a:t>
            </a:r>
            <a:r>
              <a:rPr lang="zh-CN" altLang="zh-CN" sz="1200" kern="0" dirty="0">
                <a:solidFill>
                  <a:srgbClr val="000000"/>
                </a:solidFill>
                <a:latin typeface="Times New Roman"/>
                <a:cs typeface="Times New Roman"/>
              </a:rPr>
              <a:t>返回任务集合</a:t>
            </a:r>
            <a:r>
              <a:rPr lang="zh-CN" altLang="zh-CN"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zh-CN" altLang="zh-CN" sz="800" kern="100" dirty="0">
              <a:cs typeface="Times New Roman"/>
            </a:endParaRPr>
          </a:p>
          <a:p>
            <a:pPr marL="266700" algn="just"/>
            <a:r>
              <a:rPr lang="en-US" altLang="zh-CN" b="1" kern="0" dirty="0">
                <a:solidFill>
                  <a:srgbClr val="7F0055"/>
                </a:solidFill>
                <a:latin typeface="Times New Roman"/>
                <a:cs typeface="Times New Roman"/>
              </a:rPr>
              <a:t>public static 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初始化</a:t>
            </a:r>
            <a:r>
              <a:rPr lang="en-US" altLang="zh-CN" sz="1200" kern="0" dirty="0" err="1">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en-US" altLang="zh-CN" sz="1200" kern="0" dirty="0">
                <a:solidFill>
                  <a:srgbClr val="000000"/>
                </a:solidFill>
                <a:latin typeface="Times New Roman"/>
                <a:cs typeface="Times New Roman"/>
              </a:rPr>
              <a:t>1</a:t>
            </a:r>
            <a:r>
              <a:rPr lang="zh-CN" altLang="zh-CN" sz="1200" kern="0" dirty="0">
                <a:solidFill>
                  <a:srgbClr val="000000"/>
                </a:solidFill>
                <a:latin typeface="Times New Roman"/>
                <a:cs typeface="Times New Roman"/>
              </a:rPr>
              <a:t>个资源</a:t>
            </a:r>
            <a:r>
              <a:rPr lang="zh-CN" altLang="zh-CN" sz="1200" kern="0" dirty="0" smtClean="0">
                <a:solidFill>
                  <a:srgbClr val="000000"/>
                </a:solidFill>
                <a:latin typeface="Times New Roman"/>
                <a:cs typeface="Times New Roman"/>
              </a:rPr>
              <a:t>对象</a:t>
            </a:r>
            <a:r>
              <a:rPr lang="zh-CN" altLang="en-US" sz="1200" kern="0" dirty="0" smtClean="0">
                <a:solidFill>
                  <a:srgbClr val="000000"/>
                </a:solidFill>
                <a:latin typeface="Times New Roman"/>
                <a:cs typeface="Times New Roman"/>
              </a:rPr>
              <a:t>，一个</a:t>
            </a:r>
            <a:r>
              <a:rPr lang="en-US" altLang="zh-CN" sz="1200" kern="0" dirty="0" smtClean="0">
                <a:solidFill>
                  <a:srgbClr val="000000"/>
                </a:solidFill>
                <a:latin typeface="Times New Roman"/>
                <a:cs typeface="Times New Roman"/>
              </a:rPr>
              <a:t>Example4</a:t>
            </a:r>
            <a:r>
              <a:rPr lang="zh-CN" altLang="zh-CN" sz="1200" kern="0" dirty="0">
                <a:solidFill>
                  <a:srgbClr val="000000"/>
                </a:solidFill>
                <a:latin typeface="Times New Roman"/>
                <a:cs typeface="Times New Roman"/>
              </a:rPr>
              <a:t>对象；</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开始仿真；</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仿真结束，打印网格任务</a:t>
            </a:r>
            <a:r>
              <a:rPr lang="zh-CN" altLang="zh-CN"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266400" lvl="0" algn="just"/>
            <a:r>
              <a:rPr lang="en-US" altLang="zh-CN" kern="0" dirty="0" smtClean="0">
                <a:solidFill>
                  <a:srgbClr val="000000"/>
                </a:solidFill>
                <a:latin typeface="Times New Roman"/>
                <a:cs typeface="Times New Roman"/>
              </a:rPr>
              <a:t>}</a:t>
            </a:r>
            <a:endParaRPr lang="zh-CN" altLang="zh-CN" sz="800" kern="100" dirty="0">
              <a:cs typeface="Times New Roman"/>
            </a:endParaRPr>
          </a:p>
          <a:p>
            <a:pPr marL="2667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GridResource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createGridResource</a:t>
            </a:r>
            <a:r>
              <a:rPr lang="en-US" altLang="zh-CN" kern="0" dirty="0">
                <a:solidFill>
                  <a:srgbClr val="000000"/>
                </a:solidFill>
                <a:latin typeface="Times New Roman"/>
                <a:cs typeface="Times New Roman"/>
              </a:rPr>
              <a:t>(String name</a:t>
            </a:r>
            <a:r>
              <a:rPr lang="en-US" altLang="zh-CN" kern="0" dirty="0" smtClean="0">
                <a:solidFill>
                  <a:srgbClr val="000000"/>
                </a:solidFill>
                <a:latin typeface="Times New Roman"/>
                <a:cs typeface="Times New Roman"/>
              </a:rPr>
              <a:t>){</a:t>
            </a:r>
            <a:r>
              <a:rPr lang="zh-CN" altLang="en-US" sz="1200" kern="0" dirty="0">
                <a:solidFill>
                  <a:srgbClr val="000000"/>
                </a:solidFill>
                <a:latin typeface="Times New Roman"/>
                <a:cs typeface="Times New Roman"/>
              </a:rPr>
              <a:t>创建</a:t>
            </a:r>
            <a:r>
              <a:rPr lang="zh-CN" altLang="zh-CN" sz="1200" kern="0" dirty="0">
                <a:solidFill>
                  <a:srgbClr val="000000"/>
                </a:solidFill>
                <a:latin typeface="Times New Roman"/>
                <a:cs typeface="Times New Roman"/>
              </a:rPr>
              <a:t>网格资源</a:t>
            </a:r>
            <a:r>
              <a:rPr lang="zh-CN" altLang="zh-CN"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zh-CN" altLang="zh-CN" sz="800" kern="100" dirty="0">
              <a:cs typeface="Times New Roman"/>
            </a:endParaRPr>
          </a:p>
          <a:p>
            <a:pPr marL="266700" algn="just"/>
            <a:r>
              <a:rPr lang="en-US" altLang="zh-CN" b="1" kern="0" dirty="0">
                <a:solidFill>
                  <a:srgbClr val="7F0055"/>
                </a:solidFill>
                <a:latin typeface="Times New Roman"/>
                <a:cs typeface="Times New Roman"/>
              </a:rPr>
              <a:t>private static </a:t>
            </a:r>
            <a:r>
              <a:rPr lang="en-US" altLang="zh-CN" kern="0" dirty="0">
                <a:solidFill>
                  <a:srgbClr val="000000"/>
                </a:solidFill>
                <a:latin typeface="Times New Roman"/>
                <a:cs typeface="Times New Roman"/>
              </a:rPr>
              <a:t>void </a:t>
            </a:r>
            <a:r>
              <a:rPr lang="en-US" altLang="zh-CN" kern="0" dirty="0" err="1">
                <a:solidFill>
                  <a:srgbClr val="000000"/>
                </a:solidFill>
                <a:latin typeface="Times New Roman"/>
                <a:cs typeface="Times New Roman"/>
              </a:rPr>
              <a:t>printGridletList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r>
              <a:rPr lang="en-US" altLang="zh-CN" kern="0" dirty="0" smtClean="0">
                <a:solidFill>
                  <a:srgbClr val="000000"/>
                </a:solidFill>
                <a:latin typeface="Times New Roman"/>
                <a:cs typeface="Times New Roman"/>
              </a:rPr>
              <a:t>){</a:t>
            </a:r>
          </a:p>
          <a:p>
            <a:pPr marL="532800" algn="just"/>
            <a:r>
              <a:rPr lang="zh-CN" altLang="zh-CN" sz="1200" kern="0" dirty="0" smtClean="0">
                <a:solidFill>
                  <a:srgbClr val="000000"/>
                </a:solidFill>
                <a:latin typeface="Times New Roman"/>
                <a:cs typeface="Times New Roman"/>
              </a:rPr>
              <a:t>循环</a:t>
            </a:r>
            <a:r>
              <a:rPr lang="zh-CN" altLang="zh-CN" sz="1200" kern="0" dirty="0">
                <a:solidFill>
                  <a:srgbClr val="000000"/>
                </a:solidFill>
                <a:latin typeface="Times New Roman"/>
                <a:cs typeface="Times New Roman"/>
              </a:rPr>
              <a:t>打印每个网格任务的</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、状态、资源</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和开销</a:t>
            </a:r>
            <a:r>
              <a:rPr lang="zh-CN" altLang="zh-CN"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266400" algn="just"/>
            <a:r>
              <a:rPr lang="en-US" altLang="zh-CN" kern="0" dirty="0" smtClean="0">
                <a:solidFill>
                  <a:srgbClr val="000000"/>
                </a:solidFill>
                <a:latin typeface="Times New Roman"/>
                <a:cs typeface="Times New Roman"/>
              </a:rPr>
              <a:t>}</a:t>
            </a:r>
          </a:p>
          <a:p>
            <a:pPr algn="just"/>
            <a:r>
              <a:rPr lang="en-US" altLang="zh-CN" kern="0" dirty="0" smtClean="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285121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14</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6948" y="72942"/>
            <a:ext cx="8496944" cy="369332"/>
          </a:xfrm>
          <a:prstGeom prst="rect">
            <a:avLst/>
          </a:prstGeom>
          <a:noFill/>
        </p:spPr>
        <p:txBody>
          <a:bodyPr wrap="square" rtlCol="0">
            <a:spAutoFit/>
          </a:bodyPr>
          <a:lstStyle/>
          <a:p>
            <a:r>
              <a:rPr lang="en-US" altLang="zh-CN" b="1" kern="0" dirty="0" smtClean="0">
                <a:solidFill>
                  <a:srgbClr val="000000"/>
                </a:solidFill>
                <a:latin typeface="Times New Roman"/>
                <a:cs typeface="Times New Roman"/>
              </a:rPr>
              <a:t>Example5</a:t>
            </a:r>
            <a:endParaRPr lang="zh-CN" altLang="zh-CN" sz="1200" kern="100" dirty="0">
              <a:cs typeface="Times New Roman"/>
            </a:endParaRPr>
          </a:p>
        </p:txBody>
      </p:sp>
      <p:sp>
        <p:nvSpPr>
          <p:cNvPr id="6" name="TextBox 5"/>
          <p:cNvSpPr txBox="1"/>
          <p:nvPr/>
        </p:nvSpPr>
        <p:spPr>
          <a:xfrm>
            <a:off x="306948" y="460376"/>
            <a:ext cx="8585532" cy="6309420"/>
          </a:xfrm>
          <a:prstGeom prst="rect">
            <a:avLst/>
          </a:prstGeom>
          <a:noFill/>
        </p:spPr>
        <p:txBody>
          <a:bodyPr wrap="square" rtlCol="0">
            <a:spAutoFit/>
          </a:bodyPr>
          <a:lstStyle/>
          <a:p>
            <a:pPr algn="just"/>
            <a:r>
              <a:rPr lang="zh-CN" altLang="zh-CN" kern="0" dirty="0">
                <a:solidFill>
                  <a:srgbClr val="000000"/>
                </a:solidFill>
                <a:latin typeface="Times New Roman"/>
                <a:cs typeface="Times New Roman"/>
              </a:rPr>
              <a:t>功能：一个网格用户创建</a:t>
            </a:r>
            <a:r>
              <a:rPr lang="en-US" altLang="zh-CN" kern="0" dirty="0">
                <a:solidFill>
                  <a:srgbClr val="000000"/>
                </a:solidFill>
                <a:latin typeface="Times New Roman"/>
              </a:rPr>
              <a:t>8</a:t>
            </a:r>
            <a:r>
              <a:rPr lang="zh-CN" altLang="zh-CN" kern="0" dirty="0">
                <a:solidFill>
                  <a:srgbClr val="000000"/>
                </a:solidFill>
                <a:latin typeface="Times New Roman"/>
                <a:cs typeface="Times New Roman"/>
              </a:rPr>
              <a:t>个网格任务，并将任务随机发送给多个网格资源中的一</a:t>
            </a:r>
            <a:r>
              <a:rPr lang="zh-CN" altLang="zh-CN" kern="0" dirty="0" smtClean="0">
                <a:solidFill>
                  <a:srgbClr val="000000"/>
                </a:solidFill>
                <a:latin typeface="Times New Roman"/>
                <a:cs typeface="Times New Roman"/>
              </a:rPr>
              <a:t>个</a:t>
            </a:r>
            <a:endParaRPr lang="en-US" altLang="zh-CN" kern="0" dirty="0" smtClean="0">
              <a:solidFill>
                <a:srgbClr val="000000"/>
              </a:solidFill>
              <a:latin typeface="Times New Roman"/>
              <a:cs typeface="Times New Roman"/>
            </a:endParaRPr>
          </a:p>
          <a:p>
            <a:pPr algn="just"/>
            <a:endParaRPr lang="en-US" altLang="zh-CN" sz="800" kern="0" dirty="0" smtClean="0">
              <a:solidFill>
                <a:srgbClr val="000000"/>
              </a:solidFill>
              <a:latin typeface="Times New Roman"/>
              <a:cs typeface="Times New Roman"/>
            </a:endParaRPr>
          </a:p>
          <a:p>
            <a:pPr algn="just"/>
            <a:r>
              <a:rPr lang="zh-CN" altLang="zh-CN" kern="0" dirty="0">
                <a:solidFill>
                  <a:srgbClr val="000000"/>
                </a:solidFill>
                <a:latin typeface="Times New Roman"/>
                <a:cs typeface="Times New Roman"/>
              </a:rPr>
              <a:t>程序结构：</a:t>
            </a:r>
            <a:endParaRPr lang="zh-CN" altLang="zh-CN" kern="100" dirty="0">
              <a:cs typeface="Times New Roman"/>
            </a:endParaRPr>
          </a:p>
          <a:p>
            <a:pPr algn="just"/>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Example5</a:t>
            </a:r>
            <a:r>
              <a:rPr lang="en-US" altLang="zh-CN" b="1" kern="0" dirty="0">
                <a:solidFill>
                  <a:srgbClr val="7F0055"/>
                </a:solidFill>
                <a:latin typeface="Times New Roman"/>
                <a:cs typeface="Times New Roman"/>
              </a:rPr>
              <a:t> extends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GridSim</a:t>
            </a:r>
            <a:r>
              <a:rPr lang="en-US" altLang="zh-CN" kern="0" dirty="0" smtClean="0">
                <a:solidFill>
                  <a:srgbClr val="000000"/>
                </a:solidFill>
                <a:latin typeface="Times New Roman"/>
                <a:cs typeface="Times New Roman"/>
              </a:rPr>
              <a:t>{</a:t>
            </a:r>
          </a:p>
          <a:p>
            <a:pPr algn="just"/>
            <a:endParaRPr lang="zh-CN" altLang="zh-CN" sz="800" kern="100" dirty="0">
              <a:cs typeface="Times New Roman"/>
            </a:endParaRPr>
          </a:p>
          <a:p>
            <a:pPr marL="266700" algn="just"/>
            <a:r>
              <a:rPr lang="en-US" altLang="zh-CN" kern="0" dirty="0">
                <a:solidFill>
                  <a:srgbClr val="000000"/>
                </a:solidFill>
                <a:latin typeface="Times New Roman"/>
                <a:cs typeface="Times New Roman"/>
              </a:rPr>
              <a:t>Example5(String 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total_resource</a:t>
            </a:r>
            <a:r>
              <a:rPr lang="en-US" altLang="zh-CN" kern="0" dirty="0">
                <a:solidFill>
                  <a:srgbClr val="000000"/>
                </a:solidFill>
                <a:latin typeface="Times New Roman"/>
                <a:cs typeface="Times New Roman"/>
              </a:rPr>
              <a:t>)</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r>
              <a:rPr lang="en-US" altLang="zh-CN" kern="0" dirty="0" smtClean="0">
                <a:solidFill>
                  <a:srgbClr val="000000"/>
                </a:solidFill>
                <a:latin typeface="Times New Roman"/>
                <a:cs typeface="Times New Roman"/>
              </a:rPr>
              <a:t>{</a:t>
            </a:r>
          </a:p>
          <a:p>
            <a:pPr marL="532800" algn="just"/>
            <a:r>
              <a:rPr lang="zh-CN" altLang="en-US" sz="1200" kern="0" dirty="0" smtClean="0">
                <a:solidFill>
                  <a:srgbClr val="000000"/>
                </a:solidFill>
                <a:latin typeface="Times New Roman"/>
                <a:cs typeface="Times New Roman"/>
              </a:rPr>
              <a:t>分配</a:t>
            </a:r>
            <a:r>
              <a:rPr lang="zh-CN" altLang="en-US" sz="1200" kern="0" dirty="0">
                <a:solidFill>
                  <a:srgbClr val="000000"/>
                </a:solidFill>
                <a:latin typeface="Times New Roman"/>
                <a:cs typeface="Times New Roman"/>
              </a:rPr>
              <a:t>对象，给属性赋值，创建任务</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266700" algn="just"/>
            <a:r>
              <a:rPr lang="en-US" altLang="zh-CN" kern="0" dirty="0" smtClean="0">
                <a:solidFill>
                  <a:srgbClr val="000000"/>
                </a:solidFill>
                <a:latin typeface="Times New Roman"/>
                <a:cs typeface="Times New Roman"/>
              </a:rPr>
              <a:t>}</a:t>
            </a:r>
            <a:endParaRPr lang="en-US" altLang="zh-CN" kern="100" dirty="0">
              <a:cs typeface="Times New Roman"/>
            </a:endParaRPr>
          </a:p>
          <a:p>
            <a:pPr marL="266700" algn="just"/>
            <a:r>
              <a:rPr lang="en-US" altLang="zh-CN" b="1" kern="0" dirty="0" smtClean="0">
                <a:solidFill>
                  <a:srgbClr val="7F0055"/>
                </a:solidFill>
                <a:latin typeface="Times New Roman"/>
                <a:cs typeface="Times New Roman"/>
              </a:rPr>
              <a:t>public </a:t>
            </a:r>
            <a:r>
              <a:rPr lang="en-US" altLang="zh-CN" b="1" kern="0" dirty="0">
                <a:solidFill>
                  <a:srgbClr val="7F0055"/>
                </a:solidFill>
                <a:latin typeface="Times New Roman"/>
                <a:cs typeface="Times New Roman"/>
              </a:rPr>
              <a:t>void</a:t>
            </a:r>
            <a:r>
              <a:rPr lang="en-US" altLang="zh-CN" kern="0" dirty="0">
                <a:solidFill>
                  <a:srgbClr val="000000"/>
                </a:solidFill>
                <a:latin typeface="Times New Roman"/>
                <a:cs typeface="Times New Roman"/>
              </a:rPr>
              <a:t> body(){</a:t>
            </a:r>
            <a:endParaRPr lang="zh-CN" altLang="zh-CN" kern="100" dirty="0">
              <a:cs typeface="Times New Roman"/>
            </a:endParaRPr>
          </a:p>
          <a:p>
            <a:pPr marL="533400" algn="just"/>
            <a:r>
              <a:rPr lang="zh-CN" altLang="zh-CN" sz="1200" kern="0" dirty="0">
                <a:solidFill>
                  <a:srgbClr val="000000"/>
                </a:solidFill>
                <a:latin typeface="Times New Roman"/>
                <a:cs typeface="Times New Roman"/>
              </a:rPr>
              <a:t>一个</a:t>
            </a:r>
            <a:r>
              <a:rPr lang="en-US" altLang="zh-CN" sz="1200" kern="0" dirty="0">
                <a:solidFill>
                  <a:srgbClr val="000000"/>
                </a:solidFill>
                <a:latin typeface="Times New Roman"/>
                <a:cs typeface="Times New Roman"/>
              </a:rPr>
              <a:t>while(true)</a:t>
            </a:r>
            <a:r>
              <a:rPr lang="zh-CN" altLang="zh-CN" sz="1200" kern="0" dirty="0">
                <a:solidFill>
                  <a:srgbClr val="000000"/>
                </a:solidFill>
                <a:latin typeface="Times New Roman"/>
                <a:cs typeface="Times New Roman"/>
              </a:rPr>
              <a:t>循环获取资源</a:t>
            </a:r>
            <a:r>
              <a:rPr lang="zh-CN" altLang="zh-CN" sz="1200" kern="0" dirty="0" smtClean="0">
                <a:solidFill>
                  <a:srgbClr val="000000"/>
                </a:solidFill>
                <a:latin typeface="Times New Roman"/>
                <a:cs typeface="Times New Roman"/>
              </a:rPr>
              <a:t>列表</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533400" algn="just"/>
            <a:r>
              <a:rPr lang="zh-CN" altLang="zh-CN" sz="1200" kern="0" dirty="0" smtClean="0">
                <a:solidFill>
                  <a:srgbClr val="000000"/>
                </a:solidFill>
                <a:latin typeface="Times New Roman"/>
                <a:cs typeface="Times New Roman"/>
              </a:rPr>
              <a:t>一</a:t>
            </a:r>
            <a:r>
              <a:rPr lang="zh-CN" altLang="zh-CN" sz="1200" kern="0" dirty="0">
                <a:solidFill>
                  <a:srgbClr val="000000"/>
                </a:solidFill>
                <a:latin typeface="Times New Roman"/>
                <a:cs typeface="Times New Roman"/>
              </a:rPr>
              <a:t>个</a:t>
            </a:r>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循环，遍历资源列表中的</a:t>
            </a:r>
            <a:r>
              <a:rPr lang="zh-CN" altLang="zh-CN" sz="1200" kern="0" dirty="0" smtClean="0">
                <a:solidFill>
                  <a:srgbClr val="000000"/>
                </a:solidFill>
                <a:latin typeface="Times New Roman"/>
                <a:cs typeface="Times New Roman"/>
              </a:rPr>
              <a:t>资源</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533400" algn="just"/>
            <a:r>
              <a:rPr lang="zh-CN" altLang="zh-CN" sz="1200" kern="0" dirty="0" smtClean="0">
                <a:solidFill>
                  <a:srgbClr val="000000"/>
                </a:solidFill>
                <a:latin typeface="Times New Roman"/>
                <a:cs typeface="Times New Roman"/>
              </a:rPr>
              <a:t>一</a:t>
            </a:r>
            <a:r>
              <a:rPr lang="zh-CN" altLang="zh-CN" sz="1200" kern="0" dirty="0">
                <a:solidFill>
                  <a:srgbClr val="000000"/>
                </a:solidFill>
                <a:latin typeface="Times New Roman"/>
                <a:cs typeface="Times New Roman"/>
              </a:rPr>
              <a:t>个</a:t>
            </a:r>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循环，遍历任务列表中的</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，并将其随机</a:t>
            </a:r>
            <a:r>
              <a:rPr lang="zh-CN" altLang="en-US" sz="1200" kern="0" dirty="0" smtClean="0">
                <a:solidFill>
                  <a:srgbClr val="000000"/>
                </a:solidFill>
                <a:latin typeface="Times New Roman"/>
                <a:cs typeface="Times New Roman"/>
              </a:rPr>
              <a:t>发送给</a:t>
            </a:r>
            <a:r>
              <a:rPr lang="zh-CN" altLang="en-US" sz="1200" kern="0" dirty="0" smtClean="0">
                <a:solidFill>
                  <a:srgbClr val="000000"/>
                </a:solidFill>
                <a:latin typeface="Times New Roman"/>
                <a:cs typeface="Times New Roman"/>
              </a:rPr>
              <a:t>某个资源</a:t>
            </a:r>
            <a:r>
              <a:rPr lang="zh-CN" altLang="zh-CN" sz="1200" kern="0" dirty="0" smtClean="0">
                <a:solidFill>
                  <a:srgbClr val="000000"/>
                </a:solidFill>
                <a:latin typeface="Times New Roman"/>
                <a:cs typeface="Times New Roman"/>
              </a:rPr>
              <a:t>（</a:t>
            </a:r>
            <a:r>
              <a:rPr lang="zh-CN" altLang="zh-CN" sz="1200" kern="0" dirty="0">
                <a:solidFill>
                  <a:srgbClr val="000000"/>
                </a:solidFill>
                <a:latin typeface="Times New Roman"/>
                <a:cs typeface="Times New Roman"/>
              </a:rPr>
              <a:t>在</a:t>
            </a:r>
            <a:r>
              <a:rPr lang="zh-CN" altLang="zh-CN" sz="1200" kern="0" dirty="0" smtClean="0">
                <a:solidFill>
                  <a:srgbClr val="000000"/>
                </a:solidFill>
                <a:latin typeface="Times New Roman"/>
                <a:cs typeface="Times New Roman"/>
              </a:rPr>
              <a:t>这里</a:t>
            </a:r>
            <a:r>
              <a:rPr lang="zh-CN" altLang="en-US" sz="1200" kern="0" dirty="0" smtClean="0">
                <a:solidFill>
                  <a:srgbClr val="000000"/>
                </a:solidFill>
                <a:latin typeface="Times New Roman"/>
                <a:cs typeface="Times New Roman"/>
              </a:rPr>
              <a:t>可以</a:t>
            </a:r>
            <a:r>
              <a:rPr lang="zh-CN" altLang="zh-CN" sz="1200" kern="0" dirty="0" smtClean="0">
                <a:solidFill>
                  <a:srgbClr val="000000"/>
                </a:solidFill>
                <a:latin typeface="Times New Roman"/>
                <a:cs typeface="Times New Roman"/>
              </a:rPr>
              <a:t>使用</a:t>
            </a:r>
            <a:r>
              <a:rPr lang="zh-CN" altLang="zh-CN" sz="1200" kern="0" dirty="0">
                <a:solidFill>
                  <a:srgbClr val="000000"/>
                </a:solidFill>
                <a:latin typeface="Times New Roman"/>
                <a:cs typeface="Times New Roman"/>
              </a:rPr>
              <a:t>不同的调度算法</a:t>
            </a:r>
            <a:r>
              <a:rPr lang="zh-CN" altLang="zh-CN" sz="1200"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a:t>
            </a:r>
            <a:endParaRPr lang="zh-CN" altLang="zh-CN" sz="1200" kern="100" dirty="0">
              <a:cs typeface="Times New Roman"/>
            </a:endParaRPr>
          </a:p>
          <a:p>
            <a:pPr marL="533400" algn="just"/>
            <a:r>
              <a:rPr lang="zh-CN" altLang="zh-CN" sz="1200" kern="0" dirty="0">
                <a:solidFill>
                  <a:srgbClr val="000000"/>
                </a:solidFill>
                <a:latin typeface="Times New Roman"/>
                <a:cs typeface="Times New Roman"/>
              </a:rPr>
              <a:t>仿真结束，各种关闭；</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smtClean="0">
                <a:solidFill>
                  <a:srgbClr val="7F0055"/>
                </a:solidFill>
                <a:latin typeface="Times New Roman"/>
                <a:cs typeface="Times New Roman"/>
              </a:rPr>
              <a:t>public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getGridletList</a:t>
            </a:r>
            <a:r>
              <a:rPr lang="en-US" altLang="zh-CN"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接收到的任务列表（将在仿真结束之后，在</a:t>
            </a:r>
            <a:r>
              <a:rPr lang="en-US" altLang="zh-CN" sz="1200" kern="0" dirty="0">
                <a:solidFill>
                  <a:srgbClr val="000000"/>
                </a:solidFill>
                <a:latin typeface="Times New Roman"/>
                <a:cs typeface="Times New Roman"/>
              </a:rPr>
              <a:t>main</a:t>
            </a:r>
            <a:r>
              <a:rPr lang="zh-CN" altLang="zh-CN" sz="1200" kern="0" dirty="0">
                <a:solidFill>
                  <a:srgbClr val="000000"/>
                </a:solidFill>
                <a:latin typeface="Times New Roman"/>
                <a:cs typeface="Times New Roman"/>
              </a:rPr>
              <a:t>方法中调用）</a:t>
            </a:r>
            <a:r>
              <a:rPr lang="zh-CN" altLang="zh-CN"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createGridlet</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userID</a:t>
            </a:r>
            <a:r>
              <a:rPr lang="en-US" altLang="zh-CN" kern="0" dirty="0" smtClean="0">
                <a:solidFill>
                  <a:srgbClr val="000000"/>
                </a:solidFill>
                <a:latin typeface="Times New Roman"/>
                <a:cs typeface="Times New Roman"/>
              </a:rPr>
              <a:t>){</a:t>
            </a:r>
            <a:r>
              <a:rPr lang="zh-CN" altLang="zh-CN" sz="1200" kern="0" dirty="0">
                <a:solidFill>
                  <a:srgbClr val="000000"/>
                </a:solidFill>
                <a:latin typeface="Times New Roman"/>
                <a:cs typeface="Times New Roman"/>
              </a:rPr>
              <a:t>创建</a:t>
            </a:r>
            <a:r>
              <a:rPr lang="en-US" altLang="zh-CN" sz="1200" kern="0" dirty="0">
                <a:solidFill>
                  <a:srgbClr val="000000"/>
                </a:solidFill>
                <a:latin typeface="Times New Roman"/>
                <a:cs typeface="Times New Roman"/>
              </a:rPr>
              <a:t>8</a:t>
            </a:r>
            <a:r>
              <a:rPr lang="zh-CN" altLang="zh-CN" sz="1200" kern="0" dirty="0">
                <a:solidFill>
                  <a:srgbClr val="000000"/>
                </a:solidFill>
                <a:latin typeface="Times New Roman"/>
                <a:cs typeface="Times New Roman"/>
              </a:rPr>
              <a:t>个任务</a:t>
            </a:r>
            <a:r>
              <a:rPr lang="zh-CN" altLang="en-US" sz="1200" kern="0" dirty="0">
                <a:solidFill>
                  <a:srgbClr val="000000"/>
                </a:solidFill>
                <a:latin typeface="Times New Roman"/>
                <a:cs typeface="Times New Roman"/>
              </a:rPr>
              <a:t>，并</a:t>
            </a:r>
            <a:r>
              <a:rPr lang="zh-CN" altLang="zh-CN" sz="1200" kern="0" dirty="0">
                <a:solidFill>
                  <a:srgbClr val="000000"/>
                </a:solidFill>
                <a:latin typeface="Times New Roman"/>
                <a:cs typeface="Times New Roman"/>
              </a:rPr>
              <a:t>返回任务集合；</a:t>
            </a:r>
            <a:r>
              <a:rPr lang="en-US" altLang="zh-CN" kern="0" dirty="0" smtClean="0">
                <a:solidFill>
                  <a:srgbClr val="000000"/>
                </a:solidFill>
                <a:latin typeface="Times New Roman"/>
                <a:cs typeface="Times New Roman"/>
              </a:rPr>
              <a:t>}</a:t>
            </a:r>
            <a:r>
              <a:rPr lang="en-US" altLang="zh-CN" kern="0" dirty="0">
                <a:solidFill>
                  <a:srgbClr val="000000"/>
                </a:solidFill>
                <a:latin typeface="Times New Roman"/>
                <a:cs typeface="Times New Roman"/>
              </a:rPr>
              <a:t> </a:t>
            </a:r>
            <a:endParaRPr lang="zh-CN" altLang="zh-CN" kern="100" dirty="0">
              <a:cs typeface="Times New Roman"/>
            </a:endParaRPr>
          </a:p>
          <a:p>
            <a:pPr marL="266700" algn="just"/>
            <a:r>
              <a:rPr lang="en-US" altLang="zh-CN" b="1" kern="0" dirty="0">
                <a:solidFill>
                  <a:srgbClr val="7F0055"/>
                </a:solidFill>
                <a:latin typeface="Times New Roman"/>
                <a:cs typeface="Times New Roman"/>
              </a:rPr>
              <a:t>public static 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初始化</a:t>
            </a:r>
            <a:r>
              <a:rPr lang="en-US" altLang="zh-CN" sz="1200" kern="0" dirty="0" err="1">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en-US" altLang="zh-CN" sz="1200" kern="0" dirty="0">
                <a:solidFill>
                  <a:srgbClr val="000000"/>
                </a:solidFill>
                <a:latin typeface="Times New Roman"/>
                <a:cs typeface="Times New Roman"/>
              </a:rPr>
              <a:t>3</a:t>
            </a:r>
            <a:r>
              <a:rPr lang="zh-CN" altLang="zh-CN" sz="1200" kern="0" dirty="0">
                <a:solidFill>
                  <a:srgbClr val="000000"/>
                </a:solidFill>
                <a:latin typeface="Times New Roman"/>
                <a:cs typeface="Times New Roman"/>
              </a:rPr>
              <a:t>个资源</a:t>
            </a:r>
            <a:r>
              <a:rPr lang="zh-CN" altLang="zh-CN" sz="1200" kern="0" dirty="0" smtClean="0">
                <a:solidFill>
                  <a:srgbClr val="000000"/>
                </a:solidFill>
                <a:latin typeface="Times New Roman"/>
                <a:cs typeface="Times New Roman"/>
              </a:rPr>
              <a:t>对象</a:t>
            </a:r>
            <a:r>
              <a:rPr lang="zh-CN" altLang="en-US" sz="1200" kern="0" dirty="0" smtClean="0">
                <a:solidFill>
                  <a:srgbClr val="000000"/>
                </a:solidFill>
                <a:latin typeface="Times New Roman"/>
                <a:cs typeface="Times New Roman"/>
              </a:rPr>
              <a:t>和</a:t>
            </a:r>
            <a:r>
              <a:rPr lang="en-US" altLang="zh-CN" sz="1200" kern="0" dirty="0" smtClean="0">
                <a:solidFill>
                  <a:srgbClr val="000000"/>
                </a:solidFill>
                <a:latin typeface="Times New Roman"/>
                <a:cs typeface="Times New Roman"/>
              </a:rPr>
              <a:t>1</a:t>
            </a:r>
            <a:r>
              <a:rPr lang="zh-CN" altLang="zh-CN" sz="1200" kern="0" dirty="0">
                <a:solidFill>
                  <a:srgbClr val="000000"/>
                </a:solidFill>
                <a:latin typeface="Times New Roman"/>
                <a:cs typeface="Times New Roman"/>
              </a:rPr>
              <a:t>个</a:t>
            </a:r>
            <a:r>
              <a:rPr lang="en-US" altLang="zh-CN" sz="1200" kern="0" dirty="0">
                <a:solidFill>
                  <a:srgbClr val="000000"/>
                </a:solidFill>
                <a:latin typeface="Times New Roman"/>
                <a:cs typeface="Times New Roman"/>
              </a:rPr>
              <a:t>Example5</a:t>
            </a:r>
            <a:r>
              <a:rPr lang="zh-CN" altLang="zh-CN" sz="1200" kern="0" dirty="0">
                <a:solidFill>
                  <a:srgbClr val="000000"/>
                </a:solidFill>
                <a:latin typeface="Times New Roman"/>
                <a:cs typeface="Times New Roman"/>
              </a:rPr>
              <a:t>对象（只有一个用户）；</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开始仿真；</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仿真结束，打印网格任务；</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GridResource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createGridResource</a:t>
            </a:r>
            <a:r>
              <a:rPr lang="en-US" altLang="zh-CN" kern="0" dirty="0">
                <a:solidFill>
                  <a:srgbClr val="000000"/>
                </a:solidFill>
                <a:latin typeface="Times New Roman"/>
                <a:cs typeface="Times New Roman"/>
              </a:rPr>
              <a:t>(String name</a:t>
            </a:r>
            <a:r>
              <a:rPr lang="en-US" altLang="zh-CN" kern="0" dirty="0" smtClean="0">
                <a:solidFill>
                  <a:srgbClr val="000000"/>
                </a:solidFill>
                <a:latin typeface="Times New Roman"/>
                <a:cs typeface="Times New Roman"/>
              </a:rPr>
              <a:t>){</a:t>
            </a:r>
            <a:r>
              <a:rPr lang="zh-CN" altLang="en-US" sz="1200" kern="0" dirty="0">
                <a:solidFill>
                  <a:srgbClr val="000000"/>
                </a:solidFill>
                <a:latin typeface="Times New Roman"/>
                <a:cs typeface="Times New Roman"/>
              </a:rPr>
              <a:t>创建</a:t>
            </a:r>
            <a:r>
              <a:rPr lang="zh-CN" altLang="zh-CN" sz="1200" kern="0" dirty="0">
                <a:solidFill>
                  <a:srgbClr val="000000"/>
                </a:solidFill>
                <a:latin typeface="Times New Roman"/>
                <a:cs typeface="Times New Roman"/>
              </a:rPr>
              <a:t>网格资源；</a:t>
            </a:r>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 static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printGridletList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endParaRPr lang="zh-CN" altLang="zh-CN" kern="100" dirty="0">
              <a:cs typeface="Times New Roman"/>
            </a:endParaRPr>
          </a:p>
          <a:p>
            <a:pPr marL="532800" algn="just"/>
            <a:r>
              <a:rPr lang="zh-CN" altLang="zh-CN" sz="1200" kern="0" dirty="0" smtClean="0">
                <a:solidFill>
                  <a:srgbClr val="000000"/>
                </a:solidFill>
                <a:latin typeface="Times New Roman"/>
                <a:cs typeface="Times New Roman"/>
              </a:rPr>
              <a:t>循环</a:t>
            </a:r>
            <a:r>
              <a:rPr lang="zh-CN" altLang="zh-CN" sz="1200" kern="0" dirty="0">
                <a:solidFill>
                  <a:srgbClr val="000000"/>
                </a:solidFill>
                <a:latin typeface="Times New Roman"/>
                <a:cs typeface="Times New Roman"/>
              </a:rPr>
              <a:t>打印每个网格任务的</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、状态、资源</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和开销；</a:t>
            </a:r>
          </a:p>
          <a:p>
            <a:pPr marL="266700" algn="just"/>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2971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15</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6948" y="72942"/>
            <a:ext cx="8496944" cy="369332"/>
          </a:xfrm>
          <a:prstGeom prst="rect">
            <a:avLst/>
          </a:prstGeom>
          <a:noFill/>
        </p:spPr>
        <p:txBody>
          <a:bodyPr wrap="square" rtlCol="0">
            <a:spAutoFit/>
          </a:bodyPr>
          <a:lstStyle/>
          <a:p>
            <a:r>
              <a:rPr lang="en-US" altLang="zh-CN" b="1" kern="0" dirty="0" smtClean="0">
                <a:solidFill>
                  <a:srgbClr val="000000"/>
                </a:solidFill>
                <a:latin typeface="Times New Roman"/>
                <a:cs typeface="Times New Roman"/>
              </a:rPr>
              <a:t>Example6</a:t>
            </a:r>
            <a:endParaRPr lang="zh-CN" altLang="zh-CN" sz="1200" kern="100" dirty="0">
              <a:solidFill>
                <a:prstClr val="black"/>
              </a:solidFill>
              <a:cs typeface="Times New Roman"/>
            </a:endParaRPr>
          </a:p>
        </p:txBody>
      </p:sp>
      <p:sp>
        <p:nvSpPr>
          <p:cNvPr id="6" name="TextBox 5"/>
          <p:cNvSpPr txBox="1"/>
          <p:nvPr/>
        </p:nvSpPr>
        <p:spPr>
          <a:xfrm>
            <a:off x="279234" y="398945"/>
            <a:ext cx="8585532" cy="6370975"/>
          </a:xfrm>
          <a:prstGeom prst="rect">
            <a:avLst/>
          </a:prstGeom>
          <a:noFill/>
        </p:spPr>
        <p:txBody>
          <a:bodyPr wrap="square" rtlCol="0">
            <a:spAutoFit/>
          </a:bodyPr>
          <a:lstStyle/>
          <a:p>
            <a:pPr algn="just"/>
            <a:r>
              <a:rPr lang="zh-CN" altLang="zh-CN" kern="0" dirty="0">
                <a:solidFill>
                  <a:srgbClr val="000000"/>
                </a:solidFill>
                <a:latin typeface="Times New Roman"/>
                <a:cs typeface="Times New Roman"/>
              </a:rPr>
              <a:t>功能</a:t>
            </a:r>
            <a:r>
              <a:rPr lang="zh-CN" altLang="zh-CN" kern="0" dirty="0" smtClean="0">
                <a:solidFill>
                  <a:srgbClr val="000000"/>
                </a:solidFill>
                <a:latin typeface="Times New Roman"/>
                <a:cs typeface="Times New Roman"/>
              </a:rPr>
              <a:t>：</a:t>
            </a:r>
            <a:r>
              <a:rPr lang="zh-CN" altLang="zh-CN" dirty="0"/>
              <a:t>创建</a:t>
            </a:r>
            <a:r>
              <a:rPr lang="en-US" altLang="zh-CN" dirty="0"/>
              <a:t>3</a:t>
            </a:r>
            <a:r>
              <a:rPr lang="zh-CN" altLang="zh-CN" dirty="0"/>
              <a:t>个网格资源和</a:t>
            </a:r>
            <a:r>
              <a:rPr lang="en-US" altLang="zh-CN" dirty="0"/>
              <a:t>3</a:t>
            </a:r>
            <a:r>
              <a:rPr lang="zh-CN" altLang="zh-CN" dirty="0"/>
              <a:t>个网格用户，每个用户有</a:t>
            </a:r>
            <a:r>
              <a:rPr lang="en-US" altLang="zh-CN" dirty="0"/>
              <a:t>3~7</a:t>
            </a:r>
            <a:r>
              <a:rPr lang="zh-CN" altLang="zh-CN" dirty="0"/>
              <a:t>随机个网格任务。用户将任务随机提交给资源，资源更改任务状态，并将其返回给用户</a:t>
            </a:r>
            <a:endParaRPr lang="en-US" altLang="zh-CN" kern="0" dirty="0" smtClean="0">
              <a:solidFill>
                <a:srgbClr val="000000"/>
              </a:solidFill>
              <a:latin typeface="Times New Roman"/>
              <a:cs typeface="Times New Roman"/>
            </a:endParaRPr>
          </a:p>
          <a:p>
            <a:pPr algn="just"/>
            <a:r>
              <a:rPr lang="zh-CN" altLang="zh-CN" kern="0" dirty="0">
                <a:solidFill>
                  <a:srgbClr val="000000"/>
                </a:solidFill>
                <a:latin typeface="Times New Roman"/>
                <a:cs typeface="Times New Roman"/>
              </a:rPr>
              <a:t>程序结构：</a:t>
            </a:r>
            <a:endParaRPr lang="zh-CN" altLang="zh-CN" kern="100" dirty="0">
              <a:cs typeface="Times New Roman"/>
            </a:endParaRPr>
          </a:p>
          <a:p>
            <a:pPr algn="just"/>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a:t>
            </a:r>
            <a:r>
              <a:rPr lang="en-US" altLang="zh-CN" kern="0" dirty="0" smtClean="0">
                <a:solidFill>
                  <a:srgbClr val="000000"/>
                </a:solidFill>
                <a:latin typeface="Times New Roman"/>
                <a:cs typeface="Times New Roman"/>
              </a:rPr>
              <a:t>Example6</a:t>
            </a:r>
            <a:r>
              <a:rPr lang="en-US" altLang="zh-CN" b="1" kern="0" dirty="0" smtClean="0">
                <a:solidFill>
                  <a:srgbClr val="7F0055"/>
                </a:solidFill>
                <a:latin typeface="Times New Roman"/>
                <a:cs typeface="Times New Roman"/>
              </a:rPr>
              <a:t> </a:t>
            </a:r>
            <a:r>
              <a:rPr lang="en-US" altLang="zh-CN" b="1" kern="0" dirty="0">
                <a:solidFill>
                  <a:srgbClr val="7F0055"/>
                </a:solidFill>
                <a:latin typeface="Times New Roman"/>
                <a:cs typeface="Times New Roman"/>
              </a:rPr>
              <a:t>extends</a:t>
            </a:r>
            <a:r>
              <a:rPr lang="en-US" altLang="zh-CN" kern="0" dirty="0">
                <a:solidFill>
                  <a:srgbClr val="000000"/>
                </a:solidFill>
                <a:latin typeface="Times New Roman"/>
                <a:cs typeface="Times New Roman"/>
              </a:rPr>
              <a:t> GridSim</a:t>
            </a:r>
            <a:r>
              <a:rPr lang="en-US" altLang="zh-CN" kern="0" dirty="0" smtClean="0">
                <a:solidFill>
                  <a:srgbClr val="000000"/>
                </a:solidFill>
                <a:latin typeface="Times New Roman"/>
                <a:cs typeface="Times New Roman"/>
              </a:rPr>
              <a:t>{</a:t>
            </a:r>
            <a:endParaRPr lang="zh-CN" altLang="zh-CN" sz="800" kern="100" dirty="0">
              <a:cs typeface="Times New Roman"/>
            </a:endParaRPr>
          </a:p>
          <a:p>
            <a:pPr marL="266700" algn="just"/>
            <a:r>
              <a:rPr lang="en-US" altLang="zh-CN" kern="0" dirty="0" smtClean="0">
                <a:solidFill>
                  <a:srgbClr val="000000"/>
                </a:solidFill>
                <a:latin typeface="Times New Roman"/>
                <a:cs typeface="Times New Roman"/>
              </a:rPr>
              <a:t>Example6(String </a:t>
            </a:r>
            <a:r>
              <a:rPr lang="en-US" altLang="zh-CN" kern="0" dirty="0">
                <a:solidFill>
                  <a:srgbClr val="000000"/>
                </a:solidFill>
                <a:latin typeface="Times New Roman"/>
                <a:cs typeface="Times New Roman"/>
              </a:rPr>
              <a:t>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total_resource</a:t>
            </a:r>
            <a:r>
              <a:rPr lang="en-US" altLang="zh-CN" kern="0" dirty="0">
                <a:solidFill>
                  <a:srgbClr val="000000"/>
                </a:solidFill>
                <a:latin typeface="Times New Roman"/>
                <a:cs typeface="Times New Roman"/>
              </a:rPr>
              <a:t>)</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r>
              <a:rPr lang="en-US" altLang="zh-CN" kern="0" dirty="0" smtClean="0">
                <a:solidFill>
                  <a:srgbClr val="000000"/>
                </a:solidFill>
                <a:latin typeface="Times New Roman"/>
                <a:cs typeface="Times New Roman"/>
              </a:rPr>
              <a:t>{</a:t>
            </a:r>
          </a:p>
          <a:p>
            <a:pPr marL="532800" algn="just"/>
            <a:r>
              <a:rPr lang="zh-CN" altLang="en-US" sz="1200" kern="0" dirty="0" smtClean="0">
                <a:solidFill>
                  <a:srgbClr val="000000"/>
                </a:solidFill>
                <a:latin typeface="Times New Roman"/>
                <a:cs typeface="Times New Roman"/>
              </a:rPr>
              <a:t>分配</a:t>
            </a:r>
            <a:r>
              <a:rPr lang="zh-CN" altLang="en-US" sz="1200" kern="0" dirty="0">
                <a:solidFill>
                  <a:srgbClr val="000000"/>
                </a:solidFill>
                <a:latin typeface="Times New Roman"/>
                <a:cs typeface="Times New Roman"/>
              </a:rPr>
              <a:t>对象，给属性赋值，创建任务</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266700" algn="just"/>
            <a:r>
              <a:rPr lang="en-US" altLang="zh-CN" kern="0" dirty="0" smtClean="0">
                <a:solidFill>
                  <a:srgbClr val="000000"/>
                </a:solidFill>
                <a:latin typeface="Times New Roman"/>
                <a:cs typeface="Times New Roman"/>
              </a:rPr>
              <a:t>}</a:t>
            </a:r>
          </a:p>
          <a:p>
            <a:pPr marL="266700" algn="just"/>
            <a:r>
              <a:rPr lang="en-US" altLang="zh-CN" sz="1200" kern="0" dirty="0" smtClean="0">
                <a:solidFill>
                  <a:srgbClr val="0000FF"/>
                </a:solidFill>
                <a:latin typeface="Times New Roman"/>
                <a:cs typeface="Times New Roman"/>
              </a:rPr>
              <a:t>/**</a:t>
            </a:r>
            <a:r>
              <a:rPr lang="zh-CN" altLang="en-US" sz="1200" kern="0" dirty="0" smtClean="0">
                <a:solidFill>
                  <a:srgbClr val="0000FF"/>
                </a:solidFill>
                <a:latin typeface="Times New Roman"/>
                <a:cs typeface="Times New Roman"/>
              </a:rPr>
              <a:t>每创建一个用户并开始仿真，就会执行一次</a:t>
            </a:r>
            <a:r>
              <a:rPr lang="en-US" altLang="zh-CN" sz="1200" kern="0" dirty="0" smtClean="0">
                <a:solidFill>
                  <a:srgbClr val="0000FF"/>
                </a:solidFill>
                <a:latin typeface="Times New Roman"/>
                <a:cs typeface="Times New Roman"/>
              </a:rPr>
              <a:t>body</a:t>
            </a:r>
            <a:r>
              <a:rPr lang="zh-CN" altLang="en-US" sz="1200" kern="0" dirty="0" smtClean="0">
                <a:solidFill>
                  <a:srgbClr val="0000FF"/>
                </a:solidFill>
                <a:latin typeface="Times New Roman"/>
                <a:cs typeface="Times New Roman"/>
              </a:rPr>
              <a:t>方法，故本例中</a:t>
            </a:r>
            <a:r>
              <a:rPr lang="en-US" altLang="zh-CN" sz="1200" kern="0" dirty="0" smtClean="0">
                <a:solidFill>
                  <a:srgbClr val="0000FF"/>
                </a:solidFill>
                <a:latin typeface="Times New Roman"/>
                <a:cs typeface="Times New Roman"/>
              </a:rPr>
              <a:t>3</a:t>
            </a:r>
            <a:r>
              <a:rPr lang="zh-CN" altLang="en-US" sz="1200" kern="0" dirty="0" smtClean="0">
                <a:solidFill>
                  <a:srgbClr val="0000FF"/>
                </a:solidFill>
                <a:latin typeface="Times New Roman"/>
                <a:cs typeface="Times New Roman"/>
              </a:rPr>
              <a:t>次</a:t>
            </a:r>
            <a:r>
              <a:rPr lang="zh-CN" altLang="en-US" sz="1200" kern="0" dirty="0">
                <a:solidFill>
                  <a:srgbClr val="0000FF"/>
                </a:solidFill>
                <a:latin typeface="Times New Roman"/>
                <a:cs typeface="Times New Roman"/>
              </a:rPr>
              <a:t>执行</a:t>
            </a:r>
            <a:r>
              <a:rPr lang="en-US" altLang="zh-CN" sz="1200" kern="0" dirty="0" smtClean="0">
                <a:solidFill>
                  <a:srgbClr val="0000FF"/>
                </a:solidFill>
                <a:latin typeface="Times New Roman"/>
                <a:cs typeface="Times New Roman"/>
              </a:rPr>
              <a:t>body</a:t>
            </a:r>
            <a:r>
              <a:rPr lang="zh-CN" altLang="en-US" sz="1200" kern="0" dirty="0" smtClean="0">
                <a:solidFill>
                  <a:srgbClr val="0000FF"/>
                </a:solidFill>
                <a:latin typeface="Times New Roman"/>
                <a:cs typeface="Times New Roman"/>
              </a:rPr>
              <a:t>方法，每次传来的任务集合是不同的</a:t>
            </a:r>
            <a:r>
              <a:rPr lang="en-US" altLang="zh-CN" sz="1200" kern="0" dirty="0" smtClean="0">
                <a:solidFill>
                  <a:srgbClr val="0000FF"/>
                </a:solidFill>
                <a:latin typeface="Times New Roman"/>
                <a:cs typeface="Times New Roman"/>
              </a:rPr>
              <a:t>*/</a:t>
            </a:r>
            <a:endParaRPr lang="en-US" altLang="zh-CN" sz="1200" kern="0" dirty="0">
              <a:solidFill>
                <a:srgbClr val="0000FF"/>
              </a:solidFill>
              <a:latin typeface="Times New Roman"/>
              <a:cs typeface="Times New Roman"/>
            </a:endParaRPr>
          </a:p>
          <a:p>
            <a:pPr marL="266700" algn="just"/>
            <a:r>
              <a:rPr lang="en-US" altLang="zh-CN" b="1" kern="0" dirty="0" smtClean="0">
                <a:solidFill>
                  <a:srgbClr val="7F0055"/>
                </a:solidFill>
                <a:latin typeface="Times New Roman"/>
                <a:cs typeface="Times New Roman"/>
              </a:rPr>
              <a:t>public </a:t>
            </a:r>
            <a:r>
              <a:rPr lang="en-US" altLang="zh-CN" b="1" kern="0" dirty="0">
                <a:solidFill>
                  <a:srgbClr val="7F0055"/>
                </a:solidFill>
                <a:latin typeface="Times New Roman"/>
                <a:cs typeface="Times New Roman"/>
              </a:rPr>
              <a:t>void</a:t>
            </a:r>
            <a:r>
              <a:rPr lang="en-US" altLang="zh-CN" kern="0" dirty="0">
                <a:solidFill>
                  <a:srgbClr val="000000"/>
                </a:solidFill>
                <a:latin typeface="Times New Roman"/>
                <a:cs typeface="Times New Roman"/>
              </a:rPr>
              <a:t> body(){</a:t>
            </a:r>
            <a:endParaRPr lang="zh-CN" altLang="zh-CN" kern="100" dirty="0">
              <a:cs typeface="Times New Roman"/>
            </a:endParaRPr>
          </a:p>
          <a:p>
            <a:pPr marL="533400" algn="just"/>
            <a:r>
              <a:rPr lang="zh-CN" altLang="zh-CN" sz="1200" kern="0" dirty="0">
                <a:solidFill>
                  <a:srgbClr val="000000"/>
                </a:solidFill>
                <a:latin typeface="Times New Roman"/>
                <a:cs typeface="Times New Roman"/>
              </a:rPr>
              <a:t>一个</a:t>
            </a:r>
            <a:r>
              <a:rPr lang="en-US" altLang="zh-CN" sz="1200" kern="0" dirty="0">
                <a:solidFill>
                  <a:srgbClr val="000000"/>
                </a:solidFill>
                <a:latin typeface="Times New Roman"/>
                <a:cs typeface="Times New Roman"/>
              </a:rPr>
              <a:t>while(true)</a:t>
            </a:r>
            <a:r>
              <a:rPr lang="zh-CN" altLang="zh-CN" sz="1200" kern="0" dirty="0">
                <a:solidFill>
                  <a:srgbClr val="000000"/>
                </a:solidFill>
                <a:latin typeface="Times New Roman"/>
                <a:cs typeface="Times New Roman"/>
              </a:rPr>
              <a:t>循环获取资源</a:t>
            </a:r>
            <a:r>
              <a:rPr lang="zh-CN" altLang="zh-CN" sz="1200" kern="0" dirty="0" smtClean="0">
                <a:solidFill>
                  <a:srgbClr val="000000"/>
                </a:solidFill>
                <a:latin typeface="Times New Roman"/>
                <a:cs typeface="Times New Roman"/>
              </a:rPr>
              <a:t>列表</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533400" algn="just"/>
            <a:r>
              <a:rPr lang="zh-CN" altLang="zh-CN" sz="1200" kern="0" dirty="0" smtClean="0">
                <a:solidFill>
                  <a:srgbClr val="000000"/>
                </a:solidFill>
                <a:latin typeface="Times New Roman"/>
                <a:cs typeface="Times New Roman"/>
              </a:rPr>
              <a:t>一</a:t>
            </a:r>
            <a:r>
              <a:rPr lang="zh-CN" altLang="zh-CN" sz="1200" kern="0" dirty="0">
                <a:solidFill>
                  <a:srgbClr val="000000"/>
                </a:solidFill>
                <a:latin typeface="Times New Roman"/>
                <a:cs typeface="Times New Roman"/>
              </a:rPr>
              <a:t>个</a:t>
            </a:r>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循环，遍历资源列表中的</a:t>
            </a:r>
            <a:r>
              <a:rPr lang="zh-CN" altLang="zh-CN" sz="1200" kern="0" dirty="0" smtClean="0">
                <a:solidFill>
                  <a:srgbClr val="000000"/>
                </a:solidFill>
                <a:latin typeface="Times New Roman"/>
                <a:cs typeface="Times New Roman"/>
              </a:rPr>
              <a:t>资源</a:t>
            </a:r>
            <a:r>
              <a:rPr lang="zh-CN" altLang="en-US"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marL="533400" algn="just"/>
            <a:r>
              <a:rPr lang="zh-CN" altLang="zh-CN" sz="1200" kern="0" dirty="0" smtClean="0">
                <a:solidFill>
                  <a:srgbClr val="000000"/>
                </a:solidFill>
                <a:latin typeface="Times New Roman"/>
                <a:cs typeface="Times New Roman"/>
              </a:rPr>
              <a:t>一</a:t>
            </a:r>
            <a:r>
              <a:rPr lang="zh-CN" altLang="zh-CN" sz="1200" kern="0" dirty="0">
                <a:solidFill>
                  <a:srgbClr val="000000"/>
                </a:solidFill>
                <a:latin typeface="Times New Roman"/>
                <a:cs typeface="Times New Roman"/>
              </a:rPr>
              <a:t>个</a:t>
            </a:r>
            <a:r>
              <a:rPr lang="en-US" altLang="zh-CN" sz="1200" kern="0" dirty="0">
                <a:solidFill>
                  <a:srgbClr val="000000"/>
                </a:solidFill>
                <a:latin typeface="Times New Roman"/>
                <a:cs typeface="Times New Roman"/>
              </a:rPr>
              <a:t>for</a:t>
            </a:r>
            <a:r>
              <a:rPr lang="zh-CN" altLang="zh-CN" sz="1200" kern="0" dirty="0">
                <a:solidFill>
                  <a:srgbClr val="000000"/>
                </a:solidFill>
                <a:latin typeface="Times New Roman"/>
                <a:cs typeface="Times New Roman"/>
              </a:rPr>
              <a:t>循环，遍历任务列表中的</a:t>
            </a:r>
            <a:r>
              <a:rPr lang="zh-CN" altLang="zh-CN" sz="1200" kern="0" dirty="0" smtClean="0">
                <a:solidFill>
                  <a:srgbClr val="000000"/>
                </a:solidFill>
                <a:latin typeface="Times New Roman"/>
                <a:cs typeface="Times New Roman"/>
              </a:rPr>
              <a:t>任务</a:t>
            </a:r>
            <a:r>
              <a:rPr lang="zh-CN" altLang="en-US" sz="1200" kern="0" dirty="0" smtClean="0">
                <a:solidFill>
                  <a:srgbClr val="000000"/>
                </a:solidFill>
                <a:latin typeface="Times New Roman"/>
                <a:cs typeface="Times New Roman"/>
              </a:rPr>
              <a:t>，并将其随机发给某个资源</a:t>
            </a:r>
            <a:r>
              <a:rPr lang="zh-CN" altLang="zh-CN" sz="1200" kern="0" dirty="0" smtClean="0">
                <a:solidFill>
                  <a:srgbClr val="000000"/>
                </a:solidFill>
                <a:latin typeface="Times New Roman"/>
                <a:cs typeface="Times New Roman"/>
              </a:rPr>
              <a:t>（</a:t>
            </a:r>
            <a:r>
              <a:rPr lang="zh-CN" altLang="zh-CN" sz="1200" kern="0" dirty="0">
                <a:solidFill>
                  <a:srgbClr val="000000"/>
                </a:solidFill>
                <a:latin typeface="Times New Roman"/>
                <a:cs typeface="Times New Roman"/>
              </a:rPr>
              <a:t>在</a:t>
            </a:r>
            <a:r>
              <a:rPr lang="zh-CN" altLang="zh-CN" sz="1200" kern="0" dirty="0" smtClean="0">
                <a:solidFill>
                  <a:srgbClr val="000000"/>
                </a:solidFill>
                <a:latin typeface="Times New Roman"/>
                <a:cs typeface="Times New Roman"/>
              </a:rPr>
              <a:t>这里</a:t>
            </a:r>
            <a:r>
              <a:rPr lang="zh-CN" altLang="en-US" sz="1200" kern="0" dirty="0" smtClean="0">
                <a:solidFill>
                  <a:srgbClr val="000000"/>
                </a:solidFill>
                <a:latin typeface="Times New Roman"/>
                <a:cs typeface="Times New Roman"/>
              </a:rPr>
              <a:t>可以</a:t>
            </a:r>
            <a:r>
              <a:rPr lang="zh-CN" altLang="zh-CN" sz="1200" kern="0" dirty="0" smtClean="0">
                <a:solidFill>
                  <a:srgbClr val="000000"/>
                </a:solidFill>
                <a:latin typeface="Times New Roman"/>
                <a:cs typeface="Times New Roman"/>
              </a:rPr>
              <a:t>使用</a:t>
            </a:r>
            <a:r>
              <a:rPr lang="zh-CN" altLang="zh-CN" sz="1200" kern="0" dirty="0">
                <a:solidFill>
                  <a:srgbClr val="000000"/>
                </a:solidFill>
                <a:latin typeface="Times New Roman"/>
                <a:cs typeface="Times New Roman"/>
              </a:rPr>
              <a:t>不同的调度算法</a:t>
            </a:r>
            <a:r>
              <a:rPr lang="zh-CN" altLang="zh-CN" sz="1200"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a:t>
            </a:r>
            <a:endParaRPr lang="zh-CN" altLang="zh-CN" sz="1200" kern="100" dirty="0">
              <a:cs typeface="Times New Roman"/>
            </a:endParaRPr>
          </a:p>
          <a:p>
            <a:pPr marL="533400" algn="just"/>
            <a:r>
              <a:rPr lang="zh-CN" altLang="zh-CN" sz="1200" kern="0" dirty="0">
                <a:solidFill>
                  <a:srgbClr val="000000"/>
                </a:solidFill>
                <a:latin typeface="Times New Roman"/>
                <a:cs typeface="Times New Roman"/>
              </a:rPr>
              <a:t>仿真结束，各种关闭；</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smtClean="0">
                <a:solidFill>
                  <a:srgbClr val="7F0055"/>
                </a:solidFill>
                <a:latin typeface="Times New Roman"/>
                <a:cs typeface="Times New Roman"/>
              </a:rPr>
              <a:t>public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getGridletList</a:t>
            </a:r>
            <a:r>
              <a:rPr lang="en-US" altLang="zh-CN"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接收到的任务列表（将在仿真结束之后，在</a:t>
            </a:r>
            <a:r>
              <a:rPr lang="en-US" altLang="zh-CN" sz="1200" kern="0" dirty="0">
                <a:solidFill>
                  <a:srgbClr val="000000"/>
                </a:solidFill>
                <a:latin typeface="Times New Roman"/>
                <a:cs typeface="Times New Roman"/>
              </a:rPr>
              <a:t>main</a:t>
            </a:r>
            <a:r>
              <a:rPr lang="zh-CN" altLang="zh-CN" sz="1200" kern="0" dirty="0">
                <a:solidFill>
                  <a:srgbClr val="000000"/>
                </a:solidFill>
                <a:latin typeface="Times New Roman"/>
                <a:cs typeface="Times New Roman"/>
              </a:rPr>
              <a:t>方法中调用）</a:t>
            </a:r>
            <a:r>
              <a:rPr lang="zh-CN" altLang="zh-CN" sz="1200" kern="0" dirty="0" smtClean="0">
                <a:solidFill>
                  <a:srgbClr val="000000"/>
                </a:solidFill>
                <a:latin typeface="Times New Roman"/>
                <a:cs typeface="Times New Roman"/>
              </a:rPr>
              <a:t>；</a:t>
            </a:r>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createGridlet</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userID</a:t>
            </a:r>
            <a:r>
              <a:rPr lang="en-US" altLang="zh-CN" kern="0" dirty="0" smtClean="0">
                <a:solidFill>
                  <a:srgbClr val="000000"/>
                </a:solidFill>
                <a:latin typeface="Times New Roman"/>
                <a:cs typeface="Times New Roman"/>
              </a:rPr>
              <a:t>){</a:t>
            </a:r>
            <a:r>
              <a:rPr lang="zh-CN" altLang="en-US" sz="1200" kern="0" dirty="0" smtClean="0">
                <a:solidFill>
                  <a:srgbClr val="000000"/>
                </a:solidFill>
                <a:latin typeface="Times New Roman"/>
                <a:cs typeface="Times New Roman"/>
              </a:rPr>
              <a:t>手动创建</a:t>
            </a:r>
            <a:r>
              <a:rPr lang="en-US" altLang="zh-CN" sz="1200" kern="0" dirty="0" smtClean="0">
                <a:solidFill>
                  <a:srgbClr val="000000"/>
                </a:solidFill>
                <a:latin typeface="Times New Roman"/>
                <a:cs typeface="Times New Roman"/>
              </a:rPr>
              <a:t>3</a:t>
            </a:r>
            <a:r>
              <a:rPr lang="zh-CN" altLang="en-US" sz="1200" kern="0" dirty="0" smtClean="0">
                <a:solidFill>
                  <a:srgbClr val="000000"/>
                </a:solidFill>
                <a:latin typeface="Times New Roman"/>
                <a:cs typeface="Times New Roman"/>
              </a:rPr>
              <a:t>个</a:t>
            </a:r>
            <a:r>
              <a:rPr lang="zh-CN" altLang="en-US" sz="1200" kern="0" dirty="0" smtClean="0">
                <a:solidFill>
                  <a:srgbClr val="000000"/>
                </a:solidFill>
                <a:latin typeface="Times New Roman"/>
                <a:cs typeface="Times New Roman"/>
              </a:rPr>
              <a:t>、随机创建</a:t>
            </a:r>
            <a:r>
              <a:rPr lang="en-US" altLang="zh-CN" sz="1200" kern="0" dirty="0" smtClean="0">
                <a:solidFill>
                  <a:srgbClr val="000000"/>
                </a:solidFill>
                <a:latin typeface="Times New Roman"/>
                <a:cs typeface="Times New Roman"/>
              </a:rPr>
              <a:t>0~4</a:t>
            </a:r>
            <a:r>
              <a:rPr lang="zh-CN" altLang="en-US" sz="1200" kern="0" dirty="0" smtClean="0">
                <a:solidFill>
                  <a:srgbClr val="000000"/>
                </a:solidFill>
                <a:latin typeface="Times New Roman"/>
                <a:cs typeface="Times New Roman"/>
              </a:rPr>
              <a:t>个</a:t>
            </a:r>
            <a:r>
              <a:rPr lang="zh-CN" altLang="zh-CN" sz="1200" kern="0" dirty="0" smtClean="0">
                <a:solidFill>
                  <a:srgbClr val="000000"/>
                </a:solidFill>
                <a:latin typeface="Times New Roman"/>
                <a:cs typeface="Times New Roman"/>
              </a:rPr>
              <a:t>任务</a:t>
            </a:r>
            <a:r>
              <a:rPr lang="zh-CN" altLang="en-US" sz="1200" kern="0" dirty="0">
                <a:solidFill>
                  <a:srgbClr val="000000"/>
                </a:solidFill>
                <a:latin typeface="Times New Roman"/>
                <a:cs typeface="Times New Roman"/>
              </a:rPr>
              <a:t>，并</a:t>
            </a:r>
            <a:r>
              <a:rPr lang="zh-CN" altLang="zh-CN" sz="1200" kern="0" dirty="0">
                <a:solidFill>
                  <a:srgbClr val="000000"/>
                </a:solidFill>
                <a:latin typeface="Times New Roman"/>
                <a:cs typeface="Times New Roman"/>
              </a:rPr>
              <a:t>返回任务集合；</a:t>
            </a:r>
            <a:r>
              <a:rPr lang="en-US" altLang="zh-CN" kern="0" dirty="0" smtClean="0">
                <a:solidFill>
                  <a:srgbClr val="000000"/>
                </a:solidFill>
                <a:latin typeface="Times New Roman"/>
                <a:cs typeface="Times New Roman"/>
              </a:rPr>
              <a:t>}</a:t>
            </a:r>
            <a:r>
              <a:rPr lang="en-US" altLang="zh-CN" kern="0" dirty="0">
                <a:solidFill>
                  <a:srgbClr val="000000"/>
                </a:solidFill>
                <a:latin typeface="Times New Roman"/>
                <a:cs typeface="Times New Roman"/>
              </a:rPr>
              <a:t> </a:t>
            </a:r>
            <a:endParaRPr lang="zh-CN" altLang="zh-CN" kern="100" dirty="0">
              <a:cs typeface="Times New Roman"/>
            </a:endParaRPr>
          </a:p>
          <a:p>
            <a:pPr marL="266700" algn="just"/>
            <a:r>
              <a:rPr lang="en-US" altLang="zh-CN" b="1" kern="0" dirty="0">
                <a:solidFill>
                  <a:srgbClr val="7F0055"/>
                </a:solidFill>
                <a:latin typeface="Times New Roman"/>
                <a:cs typeface="Times New Roman"/>
              </a:rPr>
              <a:t>public static 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初始化</a:t>
            </a:r>
            <a:r>
              <a:rPr lang="en-US" altLang="zh-CN" sz="1200" kern="0" dirty="0" err="1">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a:t>
            </a:r>
            <a:r>
              <a:rPr lang="zh-CN" altLang="en-US"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创建</a:t>
            </a:r>
            <a:r>
              <a:rPr lang="en-US" altLang="zh-CN" sz="1200" kern="0" dirty="0">
                <a:solidFill>
                  <a:srgbClr val="000000"/>
                </a:solidFill>
                <a:latin typeface="Times New Roman"/>
                <a:cs typeface="Times New Roman"/>
              </a:rPr>
              <a:t>3</a:t>
            </a:r>
            <a:r>
              <a:rPr lang="zh-CN" altLang="zh-CN" sz="1200" kern="0" dirty="0">
                <a:solidFill>
                  <a:srgbClr val="000000"/>
                </a:solidFill>
                <a:latin typeface="Times New Roman"/>
                <a:cs typeface="Times New Roman"/>
              </a:rPr>
              <a:t>个资源</a:t>
            </a:r>
            <a:r>
              <a:rPr lang="zh-CN" altLang="zh-CN" sz="1200" kern="0" dirty="0" smtClean="0">
                <a:solidFill>
                  <a:srgbClr val="000000"/>
                </a:solidFill>
                <a:latin typeface="Times New Roman"/>
                <a:cs typeface="Times New Roman"/>
              </a:rPr>
              <a:t>对象</a:t>
            </a:r>
            <a:r>
              <a:rPr lang="zh-CN" altLang="en-US" sz="1200" kern="0" dirty="0" smtClean="0">
                <a:solidFill>
                  <a:srgbClr val="000000"/>
                </a:solidFill>
                <a:latin typeface="Times New Roman"/>
                <a:cs typeface="Times New Roman"/>
              </a:rPr>
              <a:t>和</a:t>
            </a:r>
            <a:r>
              <a:rPr lang="en-US" altLang="zh-CN" sz="1200" kern="0" dirty="0" smtClean="0">
                <a:solidFill>
                  <a:srgbClr val="000000"/>
                </a:solidFill>
                <a:latin typeface="Times New Roman"/>
                <a:cs typeface="Times New Roman"/>
              </a:rPr>
              <a:t>3</a:t>
            </a:r>
            <a:r>
              <a:rPr lang="zh-CN" altLang="zh-CN" sz="1200" kern="0" dirty="0" smtClean="0">
                <a:solidFill>
                  <a:srgbClr val="000000"/>
                </a:solidFill>
                <a:latin typeface="Times New Roman"/>
                <a:cs typeface="Times New Roman"/>
              </a:rPr>
              <a:t>个</a:t>
            </a:r>
            <a:r>
              <a:rPr lang="en-US" altLang="zh-CN" sz="1200" kern="0" dirty="0" smtClean="0">
                <a:solidFill>
                  <a:srgbClr val="000000"/>
                </a:solidFill>
                <a:latin typeface="Times New Roman"/>
                <a:cs typeface="Times New Roman"/>
              </a:rPr>
              <a:t>Example6</a:t>
            </a:r>
            <a:r>
              <a:rPr lang="zh-CN" altLang="zh-CN" sz="1200" kern="0" dirty="0" smtClean="0">
                <a:solidFill>
                  <a:srgbClr val="000000"/>
                </a:solidFill>
                <a:latin typeface="Times New Roman"/>
                <a:cs typeface="Times New Roman"/>
              </a:rPr>
              <a:t>对象（有</a:t>
            </a:r>
            <a:r>
              <a:rPr lang="en-US" altLang="zh-CN" sz="1200" kern="0" dirty="0">
                <a:solidFill>
                  <a:srgbClr val="000000"/>
                </a:solidFill>
                <a:latin typeface="Times New Roman"/>
                <a:cs typeface="Times New Roman"/>
              </a:rPr>
              <a:t>3</a:t>
            </a:r>
            <a:r>
              <a:rPr lang="zh-CN" altLang="zh-CN" sz="1200" kern="0" dirty="0" smtClean="0">
                <a:solidFill>
                  <a:srgbClr val="000000"/>
                </a:solidFill>
                <a:latin typeface="Times New Roman"/>
                <a:cs typeface="Times New Roman"/>
              </a:rPr>
              <a:t>个</a:t>
            </a:r>
            <a:r>
              <a:rPr lang="zh-CN" altLang="zh-CN" sz="1200" kern="0" dirty="0">
                <a:solidFill>
                  <a:srgbClr val="000000"/>
                </a:solidFill>
                <a:latin typeface="Times New Roman"/>
                <a:cs typeface="Times New Roman"/>
              </a:rPr>
              <a:t>用户）；</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开始仿真；</a:t>
            </a:r>
            <a:endParaRPr lang="zh-CN" altLang="zh-CN" sz="1200" kern="100" dirty="0">
              <a:cs typeface="Times New Roman"/>
            </a:endParaRPr>
          </a:p>
          <a:p>
            <a:pPr marL="532800" lvl="0" algn="just">
              <a:buFont typeface="+mj-lt"/>
              <a:buAutoNum type="arabicPeriod"/>
            </a:pPr>
            <a:r>
              <a:rPr lang="zh-CN" altLang="zh-CN" sz="1200" kern="0" dirty="0">
                <a:solidFill>
                  <a:srgbClr val="000000"/>
                </a:solidFill>
                <a:latin typeface="Times New Roman"/>
                <a:cs typeface="Times New Roman"/>
              </a:rPr>
              <a:t>仿真结束，打印网格任务；</a:t>
            </a:r>
            <a:endParaRPr lang="zh-CN" altLang="zh-CN" sz="1200" kern="100" dirty="0">
              <a:cs typeface="Times New Roman"/>
            </a:endParaRPr>
          </a:p>
          <a:p>
            <a:pPr marL="266700" algn="just"/>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GridResource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createGridResource</a:t>
            </a:r>
            <a:r>
              <a:rPr lang="en-US" altLang="zh-CN" kern="0" dirty="0">
                <a:solidFill>
                  <a:srgbClr val="000000"/>
                </a:solidFill>
                <a:latin typeface="Times New Roman"/>
                <a:cs typeface="Times New Roman"/>
              </a:rPr>
              <a:t>(String name</a:t>
            </a:r>
            <a:r>
              <a:rPr lang="en-US" altLang="zh-CN" kern="0" dirty="0" smtClean="0">
                <a:solidFill>
                  <a:srgbClr val="000000"/>
                </a:solidFill>
                <a:latin typeface="Times New Roman"/>
                <a:cs typeface="Times New Roman"/>
              </a:rPr>
              <a:t>){</a:t>
            </a:r>
            <a:r>
              <a:rPr lang="zh-CN" altLang="en-US" sz="1200" kern="0" dirty="0">
                <a:solidFill>
                  <a:srgbClr val="000000"/>
                </a:solidFill>
                <a:latin typeface="Times New Roman"/>
                <a:cs typeface="Times New Roman"/>
              </a:rPr>
              <a:t>创建</a:t>
            </a:r>
            <a:r>
              <a:rPr lang="zh-CN" altLang="zh-CN" sz="1200" kern="0" dirty="0">
                <a:solidFill>
                  <a:srgbClr val="000000"/>
                </a:solidFill>
                <a:latin typeface="Times New Roman"/>
                <a:cs typeface="Times New Roman"/>
              </a:rPr>
              <a:t>网格资源；</a:t>
            </a:r>
            <a:r>
              <a:rPr lang="en-US" altLang="zh-CN" kern="0" dirty="0" smtClean="0">
                <a:solidFill>
                  <a:srgbClr val="000000"/>
                </a:solidFill>
                <a:latin typeface="Times New Roman"/>
                <a:cs typeface="Times New Roman"/>
              </a:rPr>
              <a:t>}</a:t>
            </a:r>
            <a:endParaRPr lang="zh-CN" altLang="zh-CN" kern="100" dirty="0">
              <a:cs typeface="Times New Roman"/>
            </a:endParaRPr>
          </a:p>
          <a:p>
            <a:pPr marL="266700" algn="just"/>
            <a:r>
              <a:rPr lang="en-US" altLang="zh-CN" b="1" kern="0" dirty="0">
                <a:solidFill>
                  <a:srgbClr val="7F0055"/>
                </a:solidFill>
                <a:latin typeface="Times New Roman"/>
                <a:cs typeface="Times New Roman"/>
              </a:rPr>
              <a:t>private static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printGridletList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GridletList</a:t>
            </a:r>
            <a:r>
              <a:rPr lang="en-US" altLang="zh-CN" kern="0" dirty="0">
                <a:solidFill>
                  <a:srgbClr val="000000"/>
                </a:solidFill>
                <a:latin typeface="Times New Roman"/>
                <a:cs typeface="Times New Roman"/>
              </a:rPr>
              <a:t> list){</a:t>
            </a:r>
            <a:endParaRPr lang="zh-CN" altLang="zh-CN" kern="100" dirty="0">
              <a:cs typeface="Times New Roman"/>
            </a:endParaRPr>
          </a:p>
          <a:p>
            <a:pPr marL="532800" algn="just"/>
            <a:r>
              <a:rPr lang="zh-CN" altLang="zh-CN" sz="1200" kern="0" dirty="0" smtClean="0">
                <a:solidFill>
                  <a:srgbClr val="000000"/>
                </a:solidFill>
                <a:latin typeface="Times New Roman"/>
                <a:cs typeface="Times New Roman"/>
              </a:rPr>
              <a:t>循环</a:t>
            </a:r>
            <a:r>
              <a:rPr lang="zh-CN" altLang="zh-CN" sz="1200" kern="0" dirty="0">
                <a:solidFill>
                  <a:srgbClr val="000000"/>
                </a:solidFill>
                <a:latin typeface="Times New Roman"/>
                <a:cs typeface="Times New Roman"/>
              </a:rPr>
              <a:t>打印每个网格任务的</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、状态、资源</a:t>
            </a:r>
            <a:r>
              <a:rPr lang="en-US" altLang="zh-CN" sz="1200" kern="0" dirty="0">
                <a:solidFill>
                  <a:srgbClr val="000000"/>
                </a:solidFill>
                <a:latin typeface="Times New Roman"/>
                <a:cs typeface="Times New Roman"/>
              </a:rPr>
              <a:t>ID</a:t>
            </a:r>
            <a:r>
              <a:rPr lang="zh-CN" altLang="zh-CN" sz="1200" kern="0" dirty="0">
                <a:solidFill>
                  <a:srgbClr val="000000"/>
                </a:solidFill>
                <a:latin typeface="Times New Roman"/>
                <a:cs typeface="Times New Roman"/>
              </a:rPr>
              <a:t>和开销；</a:t>
            </a:r>
          </a:p>
          <a:p>
            <a:pPr marL="266700" algn="just"/>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335382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16</a:t>
            </a:fld>
            <a:endParaRPr lang="zh-CN" altLang="en-US"/>
          </a:p>
        </p:txBody>
      </p:sp>
      <p:pic>
        <p:nvPicPr>
          <p:cNvPr id="7"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132213"/>
            <a:ext cx="8794750" cy="83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a:spLocks noChangeArrowheads="1"/>
          </p:cNvSpPr>
          <p:nvPr/>
        </p:nvSpPr>
        <p:spPr bwMode="auto">
          <a:xfrm>
            <a:off x="2830389" y="387979"/>
            <a:ext cx="3600450" cy="32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800" b="1" dirty="0" smtClean="0">
                <a:solidFill>
                  <a:srgbClr val="4F6128"/>
                </a:solidFill>
                <a:ea typeface="微软雅黑" pitchFamily="34" charset="-122"/>
                <a:sym typeface="Arial" pitchFamily="34" charset="0"/>
              </a:rPr>
              <a:t>仿真实现思路总结</a:t>
            </a:r>
            <a:endParaRPr lang="zh-CN"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69360"/>
            <a:ext cx="9144000" cy="18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82142" y="1067827"/>
            <a:ext cx="8496944" cy="5601533"/>
          </a:xfrm>
          <a:prstGeom prst="rect">
            <a:avLst/>
          </a:prstGeom>
          <a:noFill/>
        </p:spPr>
        <p:txBody>
          <a:bodyPr wrap="square" rtlCol="0">
            <a:spAutoFit/>
          </a:bodyPr>
          <a:lstStyle/>
          <a:p>
            <a:pPr marL="342900" indent="-342900" algn="just">
              <a:buFont typeface="Wingdings" pitchFamily="2" charset="2"/>
              <a:buChar char="ü"/>
            </a:pPr>
            <a:r>
              <a:rPr lang="zh-CN" altLang="en-US" sz="2000" b="1" dirty="0">
                <a:latin typeface="Times New Roman" pitchFamily="18" charset="0"/>
                <a:cs typeface="Times New Roman" pitchFamily="18" charset="0"/>
              </a:rPr>
              <a:t>准备工作</a:t>
            </a:r>
            <a:r>
              <a:rPr lang="zh-CN" altLang="en-US" sz="2000" b="1"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r>
              <a:rPr lang="zh-CN" altLang="en-US" b="1" dirty="0">
                <a:latin typeface="Times New Roman" pitchFamily="18" charset="0"/>
                <a:cs typeface="Times New Roman" pitchFamily="18" charset="0"/>
              </a:rPr>
              <a:t>构造方法（创建用户</a:t>
            </a:r>
            <a:r>
              <a:rPr lang="zh-CN" altLang="en-US" b="1"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指定用户名，并为用户指定</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不可自定义，由底层自动分配），给成员变量赋值，创建与该用户绑定的任务等。</a:t>
            </a:r>
            <a:r>
              <a:rPr lang="zh-CN" altLang="en-US" b="1" dirty="0" smtClean="0">
                <a:solidFill>
                  <a:schemeClr val="accent1">
                    <a:lumMod val="75000"/>
                  </a:schemeClr>
                </a:solidFill>
                <a:latin typeface="Times New Roman" pitchFamily="18" charset="0"/>
                <a:cs typeface="Times New Roman" pitchFamily="18" charset="0"/>
              </a:rPr>
              <a:t>该方法将在</a:t>
            </a:r>
            <a:r>
              <a:rPr lang="en-US" altLang="zh-CN" b="1" dirty="0" smtClean="0">
                <a:solidFill>
                  <a:schemeClr val="accent1">
                    <a:lumMod val="75000"/>
                  </a:schemeClr>
                </a:solidFill>
                <a:latin typeface="Times New Roman" pitchFamily="18" charset="0"/>
                <a:cs typeface="Times New Roman" pitchFamily="18" charset="0"/>
              </a:rPr>
              <a:t>main</a:t>
            </a:r>
            <a:r>
              <a:rPr lang="zh-CN" altLang="en-US" b="1" dirty="0" smtClean="0">
                <a:solidFill>
                  <a:schemeClr val="accent1">
                    <a:lumMod val="75000"/>
                  </a:schemeClr>
                </a:solidFill>
                <a:latin typeface="Times New Roman" pitchFamily="18" charset="0"/>
                <a:cs typeface="Times New Roman" pitchFamily="18" charset="0"/>
              </a:rPr>
              <a:t>方法中调用，在创建资源之后，仿真开始之前调用</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endParaRPr lang="en-US" altLang="zh-CN" sz="800" dirty="0" smtClean="0">
              <a:latin typeface="Times New Roman" pitchFamily="18" charset="0"/>
              <a:cs typeface="Times New Roman" pitchFamily="18" charset="0"/>
            </a:endParaRPr>
          </a:p>
          <a:p>
            <a:pPr algn="just"/>
            <a:r>
              <a:rPr lang="zh-CN" altLang="en-US" b="1" dirty="0">
                <a:latin typeface="Times New Roman" pitchFamily="18" charset="0"/>
                <a:cs typeface="Times New Roman" pitchFamily="18" charset="0"/>
              </a:rPr>
              <a:t>创建网格任务方法：</a:t>
            </a:r>
            <a:r>
              <a:rPr lang="zh-CN" altLang="en-US" dirty="0" smtClean="0">
                <a:latin typeface="Times New Roman" pitchFamily="18" charset="0"/>
                <a:cs typeface="Times New Roman" pitchFamily="18" charset="0"/>
              </a:rPr>
              <a:t>按照实验需求，自定义任务的个数和参数，该方法返回的是与某用户绑定的任务集合，</a:t>
            </a:r>
            <a:r>
              <a:rPr lang="zh-CN" altLang="en-US" b="1" dirty="0">
                <a:solidFill>
                  <a:schemeClr val="accent1">
                    <a:lumMod val="75000"/>
                  </a:schemeClr>
                </a:solidFill>
                <a:latin typeface="Times New Roman" pitchFamily="18" charset="0"/>
                <a:cs typeface="Times New Roman" pitchFamily="18" charset="0"/>
              </a:rPr>
              <a:t>它将在构造方法中调用</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endParaRPr lang="en-US" altLang="zh-CN" sz="800" dirty="0" smtClean="0">
              <a:latin typeface="Times New Roman" pitchFamily="18" charset="0"/>
              <a:cs typeface="Times New Roman" pitchFamily="18" charset="0"/>
            </a:endParaRPr>
          </a:p>
          <a:p>
            <a:pPr algn="just"/>
            <a:r>
              <a:rPr lang="zh-CN" altLang="en-US" b="1" dirty="0">
                <a:latin typeface="Times New Roman" pitchFamily="18" charset="0"/>
                <a:cs typeface="Times New Roman" pitchFamily="18" charset="0"/>
              </a:rPr>
              <a:t>创建资源方法：</a:t>
            </a:r>
            <a:r>
              <a:rPr lang="zh-CN" altLang="en-US" dirty="0" smtClean="0">
                <a:latin typeface="Times New Roman" pitchFamily="18" charset="0"/>
                <a:cs typeface="Times New Roman" pitchFamily="18" charset="0"/>
              </a:rPr>
              <a:t>静态方法（因为要在</a:t>
            </a:r>
            <a:r>
              <a:rPr lang="en-US" altLang="zh-CN" dirty="0" smtClean="0">
                <a:latin typeface="Times New Roman" pitchFamily="18" charset="0"/>
                <a:cs typeface="Times New Roman" pitchFamily="18" charset="0"/>
              </a:rPr>
              <a:t>main</a:t>
            </a:r>
            <a:r>
              <a:rPr lang="zh-CN" altLang="en-US" dirty="0" smtClean="0">
                <a:latin typeface="Times New Roman" pitchFamily="18" charset="0"/>
                <a:cs typeface="Times New Roman" pitchFamily="18" charset="0"/>
              </a:rPr>
              <a:t>方法中调用）每调用一次该方法则会返回一个资源。每次应在</a:t>
            </a:r>
            <a:r>
              <a:rPr lang="zh-CN" altLang="en-US" b="1" dirty="0">
                <a:solidFill>
                  <a:schemeClr val="accent1">
                    <a:lumMod val="75000"/>
                  </a:schemeClr>
                </a:solidFill>
                <a:latin typeface="Times New Roman" pitchFamily="18" charset="0"/>
                <a:cs typeface="Times New Roman" pitchFamily="18" charset="0"/>
              </a:rPr>
              <a:t>初始化之后，创建用户之前创建资源</a:t>
            </a:r>
            <a:r>
              <a:rPr lang="zh-CN" altLang="en-US" dirty="0" smtClean="0">
                <a:latin typeface="Times New Roman" pitchFamily="18" charset="0"/>
                <a:cs typeface="Times New Roman" pitchFamily="18" charset="0"/>
              </a:rPr>
              <a:t>（资源总数是创建用户方法的重要参数！）。</a:t>
            </a:r>
            <a:endParaRPr lang="en-US" altLang="zh-CN" dirty="0" smtClean="0">
              <a:latin typeface="Times New Roman" pitchFamily="18" charset="0"/>
              <a:cs typeface="Times New Roman" pitchFamily="18" charset="0"/>
            </a:endParaRPr>
          </a:p>
          <a:p>
            <a:pPr algn="just"/>
            <a:endParaRPr lang="en-US" altLang="zh-CN" sz="800" dirty="0" smtClean="0">
              <a:latin typeface="Times New Roman" pitchFamily="18" charset="0"/>
              <a:cs typeface="Times New Roman" pitchFamily="18" charset="0"/>
            </a:endParaRPr>
          </a:p>
          <a:p>
            <a:pPr algn="just"/>
            <a:r>
              <a:rPr lang="zh-CN" altLang="en-US" b="1" dirty="0">
                <a:latin typeface="Times New Roman" pitchFamily="18" charset="0"/>
                <a:cs typeface="Times New Roman" pitchFamily="18" charset="0"/>
              </a:rPr>
              <a:t>获得返回的任务集合：</a:t>
            </a:r>
            <a:r>
              <a:rPr lang="zh-CN" altLang="en-US" dirty="0" smtClean="0">
                <a:latin typeface="Times New Roman" pitchFamily="18" charset="0"/>
                <a:cs typeface="Times New Roman" pitchFamily="18" charset="0"/>
              </a:rPr>
              <a:t>该集合里的任务都是在资源中处理过并</a:t>
            </a:r>
            <a:r>
              <a:rPr lang="zh-CN" altLang="en-US" dirty="0" smtClean="0">
                <a:latin typeface="Times New Roman" pitchFamily="18" charset="0"/>
                <a:cs typeface="Times New Roman" pitchFamily="18" charset="0"/>
              </a:rPr>
              <a:t>发</a:t>
            </a:r>
            <a:r>
              <a:rPr lang="zh-CN" altLang="en-US" dirty="0">
                <a:latin typeface="Times New Roman" pitchFamily="18" charset="0"/>
                <a:cs typeface="Times New Roman" pitchFamily="18" charset="0"/>
              </a:rPr>
              <a:t>回给</a:t>
            </a:r>
            <a:r>
              <a:rPr lang="zh-CN" altLang="en-US" dirty="0" smtClean="0">
                <a:latin typeface="Times New Roman" pitchFamily="18" charset="0"/>
                <a:cs typeface="Times New Roman" pitchFamily="18" charset="0"/>
              </a:rPr>
              <a:t>用户的任务，集合中的每个任务都包含了其等待时间、执行时间等信息。该方法将在</a:t>
            </a:r>
            <a:r>
              <a:rPr lang="zh-CN" altLang="en-US" b="1" dirty="0">
                <a:solidFill>
                  <a:schemeClr val="accent1">
                    <a:lumMod val="75000"/>
                  </a:schemeClr>
                </a:solidFill>
                <a:latin typeface="Times New Roman" pitchFamily="18" charset="0"/>
                <a:cs typeface="Times New Roman" pitchFamily="18" charset="0"/>
              </a:rPr>
              <a:t>仿真结束后（</a:t>
            </a:r>
            <a:r>
              <a:rPr lang="en-US" altLang="zh-CN" b="1" dirty="0">
                <a:solidFill>
                  <a:schemeClr val="accent1">
                    <a:lumMod val="75000"/>
                  </a:schemeClr>
                </a:solidFill>
                <a:latin typeface="Times New Roman" pitchFamily="18" charset="0"/>
                <a:cs typeface="Times New Roman" pitchFamily="18" charset="0"/>
              </a:rPr>
              <a:t>main</a:t>
            </a:r>
            <a:r>
              <a:rPr lang="zh-CN" altLang="en-US" b="1" dirty="0">
                <a:solidFill>
                  <a:schemeClr val="accent1">
                    <a:lumMod val="75000"/>
                  </a:schemeClr>
                </a:solidFill>
                <a:latin typeface="Times New Roman" pitchFamily="18" charset="0"/>
                <a:cs typeface="Times New Roman" pitchFamily="18" charset="0"/>
              </a:rPr>
              <a:t>方法中，开始仿真之后）被调用</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endParaRPr lang="en-US" altLang="zh-CN" sz="800" dirty="0">
              <a:latin typeface="Times New Roman" pitchFamily="18" charset="0"/>
              <a:cs typeface="Times New Roman" pitchFamily="18" charset="0"/>
            </a:endParaRPr>
          </a:p>
          <a:p>
            <a:pPr algn="just"/>
            <a:r>
              <a:rPr lang="zh-CN" altLang="en-US" b="1" dirty="0">
                <a:latin typeface="Times New Roman" pitchFamily="18" charset="0"/>
                <a:cs typeface="Times New Roman" pitchFamily="18" charset="0"/>
              </a:rPr>
              <a:t>静态调度策略方法：</a:t>
            </a:r>
            <a:r>
              <a:rPr lang="zh-CN" altLang="en-US" dirty="0" smtClean="0">
                <a:latin typeface="Times New Roman" pitchFamily="18" charset="0"/>
                <a:cs typeface="Times New Roman" pitchFamily="18" charset="0"/>
              </a:rPr>
              <a:t>描述如何将任务分配到合适的资源中处理的算法。它将</a:t>
            </a:r>
            <a:r>
              <a:rPr lang="zh-CN" altLang="en-US" b="1" dirty="0">
                <a:solidFill>
                  <a:schemeClr val="accent1">
                    <a:lumMod val="75000"/>
                  </a:schemeClr>
                </a:solidFill>
                <a:latin typeface="Times New Roman" pitchFamily="18" charset="0"/>
                <a:cs typeface="Times New Roman" pitchFamily="18" charset="0"/>
              </a:rPr>
              <a:t>在</a:t>
            </a:r>
            <a:r>
              <a:rPr lang="en-US" altLang="zh-CN" b="1" dirty="0">
                <a:solidFill>
                  <a:schemeClr val="accent1">
                    <a:lumMod val="75000"/>
                  </a:schemeClr>
                </a:solidFill>
                <a:latin typeface="Times New Roman" pitchFamily="18" charset="0"/>
                <a:cs typeface="Times New Roman" pitchFamily="18" charset="0"/>
              </a:rPr>
              <a:t>body</a:t>
            </a:r>
            <a:r>
              <a:rPr lang="zh-CN" altLang="en-US" b="1" dirty="0">
                <a:solidFill>
                  <a:schemeClr val="accent1">
                    <a:lumMod val="75000"/>
                  </a:schemeClr>
                </a:solidFill>
                <a:latin typeface="Times New Roman" pitchFamily="18" charset="0"/>
                <a:cs typeface="Times New Roman" pitchFamily="18" charset="0"/>
              </a:rPr>
              <a:t>方法中执行</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endParaRPr lang="en-US" altLang="zh-CN" sz="800" dirty="0">
              <a:latin typeface="Times New Roman" pitchFamily="18" charset="0"/>
              <a:cs typeface="Times New Roman" pitchFamily="18" charset="0"/>
            </a:endParaRPr>
          </a:p>
          <a:p>
            <a:pPr algn="just"/>
            <a:r>
              <a:rPr lang="zh-CN" altLang="en-US" b="1" dirty="0" smtClean="0">
                <a:latin typeface="Times New Roman" pitchFamily="18" charset="0"/>
                <a:cs typeface="Times New Roman" pitchFamily="18" charset="0"/>
              </a:rPr>
              <a:t>打印网格任务集合方法：</a:t>
            </a:r>
            <a:r>
              <a:rPr lang="zh-CN" altLang="en-US" dirty="0">
                <a:latin typeface="Times New Roman" pitchFamily="18" charset="0"/>
                <a:cs typeface="Times New Roman" pitchFamily="18" charset="0"/>
              </a:rPr>
              <a:t>静态方法，</a:t>
            </a:r>
            <a:r>
              <a:rPr lang="zh-CN" altLang="en-US" dirty="0" smtClean="0">
                <a:latin typeface="Times New Roman" pitchFamily="18" charset="0"/>
                <a:cs typeface="Times New Roman" pitchFamily="18" charset="0"/>
              </a:rPr>
              <a:t>循环打印全部网格任务的信息，例如任务</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，状态，执行任务的资源</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，开销，执行时间，等待时间等信息。它将</a:t>
            </a:r>
            <a:r>
              <a:rPr lang="zh-CN" altLang="en-US" b="1" dirty="0">
                <a:solidFill>
                  <a:schemeClr val="accent1">
                    <a:lumMod val="75000"/>
                  </a:schemeClr>
                </a:solidFill>
                <a:latin typeface="Times New Roman" pitchFamily="18" charset="0"/>
                <a:cs typeface="Times New Roman" pitchFamily="18" charset="0"/>
              </a:rPr>
              <a:t>在</a:t>
            </a:r>
            <a:r>
              <a:rPr lang="en-US" altLang="zh-CN" b="1" dirty="0">
                <a:solidFill>
                  <a:schemeClr val="accent1">
                    <a:lumMod val="75000"/>
                  </a:schemeClr>
                </a:solidFill>
                <a:latin typeface="Times New Roman" pitchFamily="18" charset="0"/>
                <a:cs typeface="Times New Roman" pitchFamily="18" charset="0"/>
              </a:rPr>
              <a:t>main</a:t>
            </a:r>
            <a:r>
              <a:rPr lang="zh-CN" altLang="en-US" b="1" dirty="0">
                <a:solidFill>
                  <a:schemeClr val="accent1">
                    <a:lumMod val="75000"/>
                  </a:schemeClr>
                </a:solidFill>
                <a:latin typeface="Times New Roman" pitchFamily="18" charset="0"/>
                <a:cs typeface="Times New Roman" pitchFamily="18" charset="0"/>
              </a:rPr>
              <a:t>方法最后调用</a:t>
            </a:r>
            <a:r>
              <a:rPr lang="zh-CN" altLang="en-US"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107328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17</a:t>
            </a:fld>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69360"/>
            <a:ext cx="9144000" cy="18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2348880"/>
            <a:ext cx="8568952" cy="3416320"/>
          </a:xfrm>
          <a:prstGeom prst="rect">
            <a:avLst/>
          </a:prstGeom>
          <a:noFill/>
        </p:spPr>
        <p:txBody>
          <a:bodyPr wrap="square" rtlCol="0">
            <a:spAutoFit/>
          </a:bodyPr>
          <a:lstStyle/>
          <a:p>
            <a:pPr marL="342900" indent="-342900" algn="just">
              <a:buFont typeface="+mj-lt"/>
              <a:buAutoNum type="arabicPeriod"/>
            </a:pPr>
            <a:r>
              <a:rPr lang="zh-CN" altLang="en-US" dirty="0" smtClean="0">
                <a:latin typeface="Times New Roman" pitchFamily="18" charset="0"/>
                <a:cs typeface="Times New Roman" pitchFamily="18" charset="0"/>
              </a:rPr>
              <a:t>设置用户总数，日历等参数，初始化</a:t>
            </a:r>
            <a:r>
              <a:rPr lang="en-US" altLang="zh-CN" dirty="0" err="1" smtClean="0">
                <a:latin typeface="Times New Roman" pitchFamily="18" charset="0"/>
                <a:cs typeface="Times New Roman" pitchFamily="18" charset="0"/>
              </a:rPr>
              <a:t>GridSim</a:t>
            </a:r>
            <a:r>
              <a:rPr lang="zh-CN" altLang="en-US" dirty="0" smtClean="0">
                <a:latin typeface="Times New Roman" pitchFamily="18" charset="0"/>
                <a:cs typeface="Times New Roman" pitchFamily="18" charset="0"/>
              </a:rPr>
              <a:t>包；</a:t>
            </a:r>
            <a:endParaRPr lang="en-US" altLang="zh-CN" dirty="0" smtClean="0">
              <a:latin typeface="Times New Roman" pitchFamily="18" charset="0"/>
              <a:cs typeface="Times New Roman" pitchFamily="18" charset="0"/>
            </a:endParaRPr>
          </a:p>
          <a:p>
            <a:pPr marL="342900" indent="-342900" algn="just">
              <a:buFont typeface="+mj-lt"/>
              <a:buAutoNum type="arabicPeriod"/>
            </a:pPr>
            <a:endParaRPr lang="en-US" altLang="zh-CN" dirty="0" smtClean="0">
              <a:latin typeface="Times New Roman" pitchFamily="18" charset="0"/>
              <a:cs typeface="Times New Roman" pitchFamily="18" charset="0"/>
            </a:endParaRPr>
          </a:p>
          <a:p>
            <a:pPr marL="342900" indent="-342900" algn="just">
              <a:buFont typeface="+mj-lt"/>
              <a:buAutoNum type="arabicPeriod"/>
            </a:pPr>
            <a:r>
              <a:rPr lang="zh-CN" altLang="en-US" dirty="0" smtClean="0">
                <a:latin typeface="Times New Roman" pitchFamily="18" charset="0"/>
                <a:cs typeface="Times New Roman" pitchFamily="18" charset="0"/>
              </a:rPr>
              <a:t>创建一个（调用一次生成资源的方法）或多个（调用多次生成资源的方法）网格资源，并获得资源总数（实际就是调用创建资源方法的确切次数）；</a:t>
            </a:r>
            <a:endParaRPr lang="en-US" altLang="zh-CN" dirty="0" smtClean="0">
              <a:latin typeface="Times New Roman" pitchFamily="18" charset="0"/>
              <a:cs typeface="Times New Roman" pitchFamily="18" charset="0"/>
            </a:endParaRPr>
          </a:p>
          <a:p>
            <a:pPr marL="342900" indent="-342900" algn="just">
              <a:buFont typeface="+mj-lt"/>
              <a:buAutoNum type="arabicPeriod"/>
            </a:pPr>
            <a:endParaRPr lang="en-US" altLang="zh-CN" dirty="0" smtClean="0">
              <a:latin typeface="Times New Roman" pitchFamily="18" charset="0"/>
              <a:cs typeface="Times New Roman" pitchFamily="18" charset="0"/>
            </a:endParaRPr>
          </a:p>
          <a:p>
            <a:pPr marL="342900" indent="-342900" algn="just">
              <a:buFont typeface="+mj-lt"/>
              <a:buAutoNum type="arabicPeriod"/>
            </a:pPr>
            <a:r>
              <a:rPr lang="zh-CN" altLang="en-US" dirty="0" smtClean="0">
                <a:latin typeface="Times New Roman" pitchFamily="18" charset="0"/>
                <a:cs typeface="Times New Roman" pitchFamily="18" charset="0"/>
              </a:rPr>
              <a:t>创建一个（调用一次构造方法）或多个（调用多次构造方法）网格用户。注意，调用次数应该与初始化网格时指定的用户数相同！！！</a:t>
            </a:r>
            <a:endParaRPr lang="en-US" altLang="zh-CN" dirty="0" smtClean="0">
              <a:latin typeface="Times New Roman" pitchFamily="18" charset="0"/>
              <a:cs typeface="Times New Roman" pitchFamily="18" charset="0"/>
            </a:endParaRPr>
          </a:p>
          <a:p>
            <a:pPr marL="342900" indent="-342900" algn="just">
              <a:buFont typeface="+mj-lt"/>
              <a:buAutoNum type="arabicPeriod"/>
            </a:pPr>
            <a:endParaRPr lang="en-US" altLang="zh-CN" dirty="0" smtClean="0">
              <a:latin typeface="Times New Roman" pitchFamily="18" charset="0"/>
              <a:cs typeface="Times New Roman" pitchFamily="18" charset="0"/>
            </a:endParaRPr>
          </a:p>
          <a:p>
            <a:pPr marL="342900" indent="-342900" algn="just">
              <a:buFont typeface="+mj-lt"/>
              <a:buAutoNum type="arabicPeriod"/>
            </a:pPr>
            <a:r>
              <a:rPr lang="zh-CN" altLang="en-US" dirty="0" smtClean="0">
                <a:latin typeface="Times New Roman" pitchFamily="18" charset="0"/>
                <a:cs typeface="Times New Roman" pitchFamily="18" charset="0"/>
              </a:rPr>
              <a:t>开始网格仿真（调用该方法后将自动回调</a:t>
            </a:r>
            <a:r>
              <a:rPr lang="en-US" altLang="zh-CN" dirty="0" smtClean="0">
                <a:latin typeface="Times New Roman" pitchFamily="18" charset="0"/>
                <a:cs typeface="Times New Roman" pitchFamily="18" charset="0"/>
              </a:rPr>
              <a:t>body</a:t>
            </a:r>
            <a:r>
              <a:rPr lang="zh-CN" altLang="en-US" dirty="0" smtClean="0">
                <a:latin typeface="Times New Roman" pitchFamily="18" charset="0"/>
                <a:cs typeface="Times New Roman" pitchFamily="18" charset="0"/>
              </a:rPr>
              <a:t>方法，当</a:t>
            </a:r>
            <a:r>
              <a:rPr lang="en-US" altLang="zh-CN" dirty="0" smtClean="0">
                <a:latin typeface="Times New Roman" pitchFamily="18" charset="0"/>
                <a:cs typeface="Times New Roman" pitchFamily="18" charset="0"/>
              </a:rPr>
              <a:t>body</a:t>
            </a:r>
            <a:r>
              <a:rPr lang="zh-CN" altLang="en-US" dirty="0" smtClean="0">
                <a:latin typeface="Times New Roman" pitchFamily="18" charset="0"/>
                <a:cs typeface="Times New Roman" pitchFamily="18" charset="0"/>
              </a:rPr>
              <a:t>执行结束，就意味着仿真结束，程序将回到这里，继续向下执行）；</a:t>
            </a:r>
            <a:endParaRPr lang="en-US" altLang="zh-CN" dirty="0" smtClean="0">
              <a:latin typeface="Times New Roman" pitchFamily="18" charset="0"/>
              <a:cs typeface="Times New Roman" pitchFamily="18" charset="0"/>
            </a:endParaRPr>
          </a:p>
          <a:p>
            <a:pPr marL="342900" indent="-342900" algn="just">
              <a:buFont typeface="+mj-lt"/>
              <a:buAutoNum type="arabicPeriod"/>
            </a:pPr>
            <a:endParaRPr lang="en-US" altLang="zh-CN" dirty="0" smtClean="0">
              <a:latin typeface="Times New Roman" pitchFamily="18" charset="0"/>
              <a:cs typeface="Times New Roman" pitchFamily="18" charset="0"/>
            </a:endParaRPr>
          </a:p>
          <a:p>
            <a:pPr marL="342900" indent="-342900" algn="just">
              <a:buFont typeface="+mj-lt"/>
              <a:buAutoNum type="arabicPeriod"/>
            </a:pPr>
            <a:r>
              <a:rPr lang="zh-CN" altLang="en-US" dirty="0" smtClean="0">
                <a:latin typeface="Times New Roman" pitchFamily="18" charset="0"/>
                <a:cs typeface="Times New Roman" pitchFamily="18" charset="0"/>
              </a:rPr>
              <a:t>仿真结束，获得返回的任务集合，打印相关信息。</a:t>
            </a:r>
            <a:endParaRPr lang="zh-CN" altLang="en-US" dirty="0">
              <a:latin typeface="Times New Roman" pitchFamily="18" charset="0"/>
              <a:cs typeface="Times New Roman" pitchFamily="18" charset="0"/>
            </a:endParaRPr>
          </a:p>
        </p:txBody>
      </p:sp>
      <p:sp>
        <p:nvSpPr>
          <p:cNvPr id="6" name="TextBox 5"/>
          <p:cNvSpPr txBox="1"/>
          <p:nvPr/>
        </p:nvSpPr>
        <p:spPr>
          <a:xfrm>
            <a:off x="179512" y="450418"/>
            <a:ext cx="8208912" cy="400110"/>
          </a:xfrm>
          <a:prstGeom prst="rect">
            <a:avLst/>
          </a:prstGeom>
          <a:noFill/>
        </p:spPr>
        <p:txBody>
          <a:bodyPr wrap="square" rtlCol="0">
            <a:spAutoFit/>
          </a:bodyPr>
          <a:lstStyle/>
          <a:p>
            <a:pPr marL="342900" indent="-342900">
              <a:buFont typeface="Wingdings" pitchFamily="2" charset="2"/>
              <a:buChar char="ü"/>
            </a:pPr>
            <a:r>
              <a:rPr lang="en-US" altLang="zh-CN" sz="2000" b="1" dirty="0" smtClean="0">
                <a:latin typeface="Times New Roman" pitchFamily="18" charset="0"/>
                <a:cs typeface="Times New Roman" pitchFamily="18" charset="0"/>
              </a:rPr>
              <a:t>main</a:t>
            </a:r>
            <a:r>
              <a:rPr lang="zh-CN" altLang="en-US" sz="2000" b="1" dirty="0" smtClean="0">
                <a:latin typeface="Times New Roman" pitchFamily="18" charset="0"/>
                <a:cs typeface="Times New Roman" pitchFamily="18" charset="0"/>
              </a:rPr>
              <a:t>方法：</a:t>
            </a:r>
            <a:endParaRPr lang="zh-CN" altLang="en-US" sz="2000" b="1" dirty="0">
              <a:latin typeface="Times New Roman" pitchFamily="18" charset="0"/>
              <a:cs typeface="Times New Roman" pitchFamily="18" charset="0"/>
            </a:endParaRPr>
          </a:p>
        </p:txBody>
      </p:sp>
      <p:sp>
        <p:nvSpPr>
          <p:cNvPr id="7" name="TextBox 6"/>
          <p:cNvSpPr txBox="1"/>
          <p:nvPr/>
        </p:nvSpPr>
        <p:spPr>
          <a:xfrm>
            <a:off x="179512" y="1052803"/>
            <a:ext cx="8496944" cy="646331"/>
          </a:xfrm>
          <a:prstGeom prst="rect">
            <a:avLst/>
          </a:prstGeom>
          <a:noFill/>
        </p:spPr>
        <p:txBody>
          <a:bodyPr wrap="square" rtlCol="0">
            <a:spAutoFit/>
          </a:bodyPr>
          <a:lstStyle/>
          <a:p>
            <a:pPr indent="457200" algn="just"/>
            <a:r>
              <a:rPr lang="zh-CN" altLang="en-US" b="1" dirty="0">
                <a:solidFill>
                  <a:schemeClr val="tx2">
                    <a:lumMod val="75000"/>
                  </a:schemeClr>
                </a:solidFill>
                <a:latin typeface="Times New Roman" pitchFamily="18" charset="0"/>
                <a:cs typeface="Times New Roman" pitchFamily="18" charset="0"/>
              </a:rPr>
              <a:t>程序的入口，程序将从</a:t>
            </a:r>
            <a:r>
              <a:rPr lang="en-US" altLang="zh-CN" b="1" dirty="0">
                <a:solidFill>
                  <a:schemeClr val="tx2">
                    <a:lumMod val="75000"/>
                  </a:schemeClr>
                </a:solidFill>
                <a:latin typeface="Times New Roman" pitchFamily="18" charset="0"/>
                <a:cs typeface="Times New Roman" pitchFamily="18" charset="0"/>
              </a:rPr>
              <a:t>main</a:t>
            </a:r>
            <a:r>
              <a:rPr lang="zh-CN" altLang="en-US" b="1" dirty="0">
                <a:solidFill>
                  <a:schemeClr val="tx2">
                    <a:lumMod val="75000"/>
                  </a:schemeClr>
                </a:solidFill>
                <a:latin typeface="Times New Roman" pitchFamily="18" charset="0"/>
                <a:cs typeface="Times New Roman" pitchFamily="18" charset="0"/>
              </a:rPr>
              <a:t>方法第一行代码开始执行（捕获异常，防止初始化之前创建用户和资源的对象）</a:t>
            </a:r>
            <a:endParaRPr lang="en-US" altLang="zh-CN" b="1"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205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18</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0401" y="2564904"/>
            <a:ext cx="8568952" cy="3139321"/>
          </a:xfrm>
          <a:prstGeom prst="rect">
            <a:avLst/>
          </a:prstGeom>
          <a:noFill/>
        </p:spPr>
        <p:txBody>
          <a:bodyPr wrap="square" rtlCol="0">
            <a:spAutoFit/>
          </a:bodyPr>
          <a:lstStyle/>
          <a:p>
            <a:pPr marL="342900" indent="-342900" algn="just">
              <a:buFont typeface="+mj-ea"/>
              <a:buAutoNum type="circleNumDbPlain"/>
            </a:pPr>
            <a:r>
              <a:rPr lang="zh-CN" altLang="en-US" dirty="0" smtClean="0">
                <a:latin typeface="Times New Roman" pitchFamily="18" charset="0"/>
                <a:cs typeface="Times New Roman" pitchFamily="18" charset="0"/>
              </a:rPr>
              <a:t>获取资源集合（资源应先向</a:t>
            </a:r>
            <a:r>
              <a:rPr lang="en-US" altLang="zh-CN" dirty="0" smtClean="0">
                <a:latin typeface="Times New Roman" pitchFamily="18" charset="0"/>
                <a:cs typeface="Times New Roman" pitchFamily="18" charset="0"/>
              </a:rPr>
              <a:t>GIS</a:t>
            </a:r>
            <a:r>
              <a:rPr lang="zh-CN" altLang="en-US" dirty="0" smtClean="0">
                <a:latin typeface="Times New Roman" pitchFamily="18" charset="0"/>
                <a:cs typeface="Times New Roman" pitchFamily="18" charset="0"/>
              </a:rPr>
              <a:t>注册，资源注册完毕才能获取到资源集合，所以要先等待），该集合中存储的是资源</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，而不是资源对象；</a:t>
            </a:r>
            <a:endParaRPr lang="en-US" altLang="zh-CN" dirty="0" smtClean="0">
              <a:latin typeface="Times New Roman" pitchFamily="18" charset="0"/>
              <a:cs typeface="Times New Roman" pitchFamily="18" charset="0"/>
            </a:endParaRPr>
          </a:p>
          <a:p>
            <a:pPr marL="342900" indent="-342900" algn="just">
              <a:buFont typeface="+mj-ea"/>
              <a:buAutoNum type="circleNumDbPlain"/>
            </a:pPr>
            <a:endParaRPr lang="en-US" altLang="zh-CN" dirty="0" smtClean="0">
              <a:latin typeface="Times New Roman" pitchFamily="18" charset="0"/>
              <a:cs typeface="Times New Roman" pitchFamily="18" charset="0"/>
            </a:endParaRPr>
          </a:p>
          <a:p>
            <a:pPr marL="342900" indent="-342900" algn="just">
              <a:buFont typeface="+mj-ea"/>
              <a:buAutoNum type="circleNumDbPlain"/>
            </a:pPr>
            <a:r>
              <a:rPr lang="en-US" altLang="zh-CN" dirty="0" smtClean="0">
                <a:latin typeface="Times New Roman" pitchFamily="18" charset="0"/>
                <a:cs typeface="Times New Roman" pitchFamily="18" charset="0"/>
              </a:rPr>
              <a:t>For</a:t>
            </a:r>
            <a:r>
              <a:rPr lang="zh-CN" altLang="en-US" dirty="0" smtClean="0">
                <a:latin typeface="Times New Roman" pitchFamily="18" charset="0"/>
                <a:cs typeface="Times New Roman" pitchFamily="18" charset="0"/>
              </a:rPr>
              <a:t>循环，获取所有可用资源。发请求，由资源</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获取资源属性对象，进而获取到资源名和资源开销等属性；</a:t>
            </a:r>
            <a:endParaRPr lang="en-US" altLang="zh-CN" dirty="0" smtClean="0">
              <a:latin typeface="Times New Roman" pitchFamily="18" charset="0"/>
              <a:cs typeface="Times New Roman" pitchFamily="18" charset="0"/>
            </a:endParaRPr>
          </a:p>
          <a:p>
            <a:pPr marL="342900" indent="-342900" algn="just">
              <a:buFont typeface="+mj-ea"/>
              <a:buAutoNum type="circleNumDbPlain"/>
            </a:pPr>
            <a:endParaRPr lang="en-US" altLang="zh-CN" dirty="0" smtClean="0">
              <a:latin typeface="Times New Roman" pitchFamily="18" charset="0"/>
              <a:cs typeface="Times New Roman" pitchFamily="18" charset="0"/>
            </a:endParaRPr>
          </a:p>
          <a:p>
            <a:pPr marL="342900" indent="-342900" algn="just">
              <a:buFont typeface="+mj-ea"/>
              <a:buAutoNum type="circleNumDbPlain"/>
            </a:pPr>
            <a:r>
              <a:rPr lang="zh-CN" altLang="en-US" b="1" dirty="0" smtClean="0">
                <a:solidFill>
                  <a:schemeClr val="accent1">
                    <a:lumMod val="50000"/>
                  </a:schemeClr>
                </a:solidFill>
                <a:latin typeface="Times New Roman" pitchFamily="18" charset="0"/>
                <a:cs typeface="Times New Roman" pitchFamily="18" charset="0"/>
              </a:rPr>
              <a:t>执行调度策略</a:t>
            </a:r>
            <a:r>
              <a:rPr lang="zh-CN" altLang="en-US" dirty="0" smtClean="0">
                <a:latin typeface="Times New Roman" pitchFamily="18" charset="0"/>
                <a:cs typeface="Times New Roman" pitchFamily="18" charset="0"/>
              </a:rPr>
              <a:t>，将任务分配给相应的资源处理，处理结束再从资源接收处理后的任务，添加至返回的任务集合；</a:t>
            </a:r>
            <a:endParaRPr lang="en-US" altLang="zh-CN" dirty="0" smtClean="0">
              <a:latin typeface="Times New Roman" pitchFamily="18" charset="0"/>
              <a:cs typeface="Times New Roman" pitchFamily="18" charset="0"/>
            </a:endParaRPr>
          </a:p>
          <a:p>
            <a:pPr marL="342900" indent="-342900" algn="just">
              <a:buFont typeface="+mj-ea"/>
              <a:buAutoNum type="circleNumDbPlain"/>
            </a:pPr>
            <a:endParaRPr lang="en-US" altLang="zh-CN" dirty="0" smtClean="0">
              <a:latin typeface="Times New Roman" pitchFamily="18" charset="0"/>
              <a:cs typeface="Times New Roman" pitchFamily="18" charset="0"/>
            </a:endParaRPr>
          </a:p>
          <a:p>
            <a:pPr marL="342900" indent="-342900" algn="just">
              <a:buFont typeface="+mj-ea"/>
              <a:buAutoNum type="circleNumDbPlain"/>
            </a:pPr>
            <a:r>
              <a:rPr lang="zh-CN" altLang="en-US" dirty="0" smtClean="0">
                <a:latin typeface="Times New Roman" pitchFamily="18" charset="0"/>
                <a:cs typeface="Times New Roman" pitchFamily="18" charset="0"/>
              </a:rPr>
              <a:t>任务处理完毕，关闭实体，通知实体仿真结束（此时仿真已完成，程序将回到</a:t>
            </a:r>
            <a:r>
              <a:rPr lang="en-US" altLang="zh-CN" dirty="0" smtClean="0">
                <a:latin typeface="Times New Roman" pitchFamily="18" charset="0"/>
                <a:cs typeface="Times New Roman" pitchFamily="18" charset="0"/>
              </a:rPr>
              <a:t>main</a:t>
            </a:r>
            <a:r>
              <a:rPr lang="zh-CN" altLang="en-US" dirty="0" smtClean="0">
                <a:latin typeface="Times New Roman" pitchFamily="18" charset="0"/>
                <a:cs typeface="Times New Roman" pitchFamily="18" charset="0"/>
              </a:rPr>
              <a:t>方法继续执行打印等代码）。</a:t>
            </a:r>
            <a:endParaRPr lang="zh-CN" altLang="en-US" dirty="0">
              <a:latin typeface="Times New Roman" pitchFamily="18" charset="0"/>
              <a:cs typeface="Times New Roman" pitchFamily="18" charset="0"/>
            </a:endParaRPr>
          </a:p>
        </p:txBody>
      </p:sp>
      <p:sp>
        <p:nvSpPr>
          <p:cNvPr id="6" name="TextBox 5"/>
          <p:cNvSpPr txBox="1"/>
          <p:nvPr/>
        </p:nvSpPr>
        <p:spPr>
          <a:xfrm>
            <a:off x="215752" y="414217"/>
            <a:ext cx="8028656" cy="400110"/>
          </a:xfrm>
          <a:prstGeom prst="rect">
            <a:avLst/>
          </a:prstGeom>
          <a:noFill/>
        </p:spPr>
        <p:txBody>
          <a:bodyPr wrap="square" rtlCol="0">
            <a:spAutoFit/>
          </a:bodyPr>
          <a:lstStyle/>
          <a:p>
            <a:pPr marL="285750" indent="-285750">
              <a:buFont typeface="Wingdings" pitchFamily="2" charset="2"/>
              <a:buChar char="ü"/>
            </a:pPr>
            <a:r>
              <a:rPr lang="en-US" altLang="zh-CN" sz="2000" b="1" dirty="0" smtClean="0">
                <a:latin typeface="Times New Roman" pitchFamily="18" charset="0"/>
                <a:cs typeface="Times New Roman" pitchFamily="18" charset="0"/>
              </a:rPr>
              <a:t>body</a:t>
            </a:r>
            <a:r>
              <a:rPr lang="zh-CN" altLang="en-US" sz="2000" b="1" dirty="0" smtClean="0">
                <a:latin typeface="Times New Roman" pitchFamily="18" charset="0"/>
                <a:cs typeface="Times New Roman" pitchFamily="18" charset="0"/>
              </a:rPr>
              <a:t>方法：</a:t>
            </a:r>
            <a:endParaRPr lang="zh-CN" altLang="en-US" sz="2000" b="1" dirty="0">
              <a:latin typeface="Times New Roman" pitchFamily="18" charset="0"/>
              <a:cs typeface="Times New Roman" pitchFamily="18" charset="0"/>
            </a:endParaRPr>
          </a:p>
        </p:txBody>
      </p:sp>
      <p:sp>
        <p:nvSpPr>
          <p:cNvPr id="7" name="TextBox 6"/>
          <p:cNvSpPr txBox="1"/>
          <p:nvPr/>
        </p:nvSpPr>
        <p:spPr>
          <a:xfrm>
            <a:off x="200401" y="1296716"/>
            <a:ext cx="8568952" cy="646331"/>
          </a:xfrm>
          <a:prstGeom prst="rect">
            <a:avLst/>
          </a:prstGeom>
          <a:noFill/>
        </p:spPr>
        <p:txBody>
          <a:bodyPr wrap="square" rtlCol="0">
            <a:spAutoFit/>
          </a:bodyPr>
          <a:lstStyle/>
          <a:p>
            <a:pPr indent="457200" algn="just"/>
            <a:r>
              <a:rPr lang="zh-CN" altLang="en-US" b="1" dirty="0">
                <a:solidFill>
                  <a:schemeClr val="accent1">
                    <a:lumMod val="50000"/>
                  </a:schemeClr>
                </a:solidFill>
                <a:latin typeface="Times New Roman" pitchFamily="18" charset="0"/>
                <a:cs typeface="Times New Roman" pitchFamily="18" charset="0"/>
              </a:rPr>
              <a:t>回调方法，在</a:t>
            </a:r>
            <a:r>
              <a:rPr lang="en-US" altLang="zh-CN" b="1" dirty="0">
                <a:solidFill>
                  <a:schemeClr val="accent1">
                    <a:lumMod val="50000"/>
                  </a:schemeClr>
                </a:solidFill>
                <a:latin typeface="Times New Roman" pitchFamily="18" charset="0"/>
                <a:cs typeface="Times New Roman" pitchFamily="18" charset="0"/>
              </a:rPr>
              <a:t>main</a:t>
            </a:r>
            <a:r>
              <a:rPr lang="zh-CN" altLang="en-US" b="1" dirty="0">
                <a:solidFill>
                  <a:schemeClr val="accent1">
                    <a:lumMod val="50000"/>
                  </a:schemeClr>
                </a:solidFill>
                <a:latin typeface="Times New Roman" pitchFamily="18" charset="0"/>
                <a:cs typeface="Times New Roman" pitchFamily="18" charset="0"/>
              </a:rPr>
              <a:t>方法中调用</a:t>
            </a:r>
            <a:r>
              <a:rPr lang="en-US" altLang="zh-CN" b="1" dirty="0" err="1">
                <a:solidFill>
                  <a:schemeClr val="accent1">
                    <a:lumMod val="50000"/>
                  </a:schemeClr>
                </a:solidFill>
                <a:latin typeface="Times New Roman" pitchFamily="18" charset="0"/>
                <a:cs typeface="Times New Roman" pitchFamily="18" charset="0"/>
              </a:rPr>
              <a:t>startGridSimulation</a:t>
            </a:r>
            <a:r>
              <a:rPr lang="zh-CN" altLang="en-US" b="1" dirty="0">
                <a:solidFill>
                  <a:schemeClr val="accent1">
                    <a:lumMod val="50000"/>
                  </a:schemeClr>
                </a:solidFill>
                <a:latin typeface="Times New Roman" pitchFamily="18" charset="0"/>
                <a:cs typeface="Times New Roman" pitchFamily="18" charset="0"/>
              </a:rPr>
              <a:t>方法后自动执行该</a:t>
            </a:r>
            <a:r>
              <a:rPr lang="zh-CN" altLang="en-US" b="1" dirty="0" smtClean="0">
                <a:solidFill>
                  <a:schemeClr val="accent1">
                    <a:lumMod val="50000"/>
                  </a:schemeClr>
                </a:solidFill>
                <a:latin typeface="Times New Roman" pitchFamily="18" charset="0"/>
                <a:cs typeface="Times New Roman" pitchFamily="18" charset="0"/>
              </a:rPr>
              <a:t>方法。在</a:t>
            </a:r>
            <a:r>
              <a:rPr lang="en-US" altLang="zh-CN" b="1" dirty="0" smtClean="0">
                <a:solidFill>
                  <a:schemeClr val="accent1">
                    <a:lumMod val="50000"/>
                  </a:schemeClr>
                </a:solidFill>
                <a:latin typeface="Times New Roman" pitchFamily="18" charset="0"/>
                <a:cs typeface="Times New Roman" pitchFamily="18" charset="0"/>
              </a:rPr>
              <a:t>body</a:t>
            </a:r>
            <a:r>
              <a:rPr lang="zh-CN" altLang="en-US" b="1" dirty="0" smtClean="0">
                <a:solidFill>
                  <a:schemeClr val="accent1">
                    <a:lumMod val="50000"/>
                  </a:schemeClr>
                </a:solidFill>
                <a:latin typeface="Times New Roman" pitchFamily="18" charset="0"/>
                <a:cs typeface="Times New Roman" pitchFamily="18" charset="0"/>
              </a:rPr>
              <a:t>方法中调用任务调度的方法</a:t>
            </a:r>
            <a:endParaRPr lang="en-US" altLang="zh-CN" b="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9310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19</a:t>
            </a:fld>
            <a:endParaRPr lang="zh-CN" altLang="en-US"/>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417"/>
          <a:stretch/>
        </p:blipFill>
        <p:spPr>
          <a:xfrm>
            <a:off x="899592" y="44624"/>
            <a:ext cx="5878286" cy="655506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778" y="3573016"/>
            <a:ext cx="3023622" cy="3026670"/>
          </a:xfrm>
          <a:prstGeom prst="rect">
            <a:avLst/>
          </a:prstGeom>
        </p:spPr>
      </p:pic>
      <p:sp>
        <p:nvSpPr>
          <p:cNvPr id="7" name="TextBox 6"/>
          <p:cNvSpPr txBox="1"/>
          <p:nvPr/>
        </p:nvSpPr>
        <p:spPr>
          <a:xfrm>
            <a:off x="1763688" y="2257708"/>
            <a:ext cx="3672408" cy="2308324"/>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4400" b="1" i="0" u="none" strike="noStrike" kern="0" cap="none" spc="0" normalizeH="0" baseline="0">
                <a:ln w="18415" cmpd="sng">
                  <a:noFill/>
                  <a:prstDash val="solid"/>
                </a:ln>
                <a:solidFill>
                  <a:schemeClr val="accent5">
                    <a:lumMod val="50000"/>
                  </a:schemeClr>
                </a:solidFill>
                <a:effectLst>
                  <a:glow rad="228600">
                    <a:schemeClr val="accent3">
                      <a:satMod val="175000"/>
                      <a:alpha val="40000"/>
                    </a:schemeClr>
                  </a:glow>
                </a:effectLst>
                <a:uLnTx/>
                <a:uFillTx/>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noProof="0" dirty="0" smtClean="0">
                <a:ln w="18415" cmpd="sng">
                  <a:noFill/>
                  <a:prstDash val="solid"/>
                </a:ln>
                <a:solidFill>
                  <a:srgbClr val="4BACC6">
                    <a:lumMod val="50000"/>
                  </a:srgbClr>
                </a:solidFill>
                <a:effectLst>
                  <a:glow rad="228600">
                    <a:srgbClr val="9BBB59">
                      <a:satMod val="175000"/>
                      <a:alpha val="40000"/>
                    </a:srgbClr>
                  </a:glow>
                </a:effectLst>
                <a:uLnTx/>
                <a:uFillTx/>
                <a:latin typeface="Agency FB" pitchFamily="34" charset="0"/>
                <a:ea typeface="微软雅黑" pitchFamily="34" charset="-122"/>
              </a:rPr>
              <a:t>THANKS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noProof="0" dirty="0" smtClean="0">
                <a:ln w="18415" cmpd="sng">
                  <a:noFill/>
                  <a:prstDash val="solid"/>
                </a:ln>
                <a:solidFill>
                  <a:srgbClr val="4BACC6">
                    <a:lumMod val="50000"/>
                  </a:srgbClr>
                </a:solidFill>
                <a:effectLst>
                  <a:glow rad="228600">
                    <a:srgbClr val="9BBB59">
                      <a:satMod val="175000"/>
                      <a:alpha val="40000"/>
                    </a:srgbClr>
                  </a:glow>
                </a:effectLst>
                <a:uLnTx/>
                <a:uFillTx/>
                <a:latin typeface="Agency FB" pitchFamily="34" charset="0"/>
                <a:ea typeface="微软雅黑" pitchFamily="34" charset="-122"/>
              </a:rPr>
              <a:t>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smtClean="0">
                <a:ln w="18415" cmpd="sng">
                  <a:noFill/>
                  <a:prstDash val="solid"/>
                </a:ln>
                <a:solidFill>
                  <a:srgbClr val="4BACC6">
                    <a:lumMod val="50000"/>
                  </a:srgbClr>
                </a:solidFill>
                <a:effectLst>
                  <a:glow rad="228600">
                    <a:srgbClr val="9BBB59">
                      <a:satMod val="175000"/>
                      <a:alpha val="40000"/>
                    </a:srgbClr>
                  </a:glow>
                </a:effectLst>
                <a:uLnTx/>
                <a:uFillTx/>
                <a:latin typeface="Agency FB" pitchFamily="34" charset="0"/>
                <a:ea typeface="微软雅黑" pitchFamily="34" charset="-122"/>
              </a:rPr>
              <a:t>WATCHING</a:t>
            </a:r>
            <a:endParaRPr kumimoji="0" lang="zh-CN" altLang="en-US" sz="4800" b="1" i="0" u="none" strike="noStrike" kern="0" cap="none" spc="0" normalizeH="0" baseline="0" noProof="0" dirty="0">
              <a:ln w="18415" cmpd="sng">
                <a:noFill/>
                <a:prstDash val="solid"/>
              </a:ln>
              <a:solidFill>
                <a:srgbClr val="4BACC6">
                  <a:lumMod val="50000"/>
                </a:srgbClr>
              </a:solidFill>
              <a:effectLst>
                <a:glow rad="228600">
                  <a:srgbClr val="9BBB59">
                    <a:satMod val="175000"/>
                    <a:alpha val="40000"/>
                  </a:srgbClr>
                </a:glow>
              </a:effectLst>
              <a:uLnTx/>
              <a:uFillTx/>
              <a:latin typeface="Agency FB" pitchFamily="34" charset="0"/>
              <a:ea typeface="微软雅黑" pitchFamily="34" charset="-122"/>
            </a:endParaRPr>
          </a:p>
        </p:txBody>
      </p:sp>
    </p:spTree>
    <p:extLst>
      <p:ext uri="{BB962C8B-B14F-4D97-AF65-F5344CB8AC3E}">
        <p14:creationId xmlns:p14="http://schemas.microsoft.com/office/powerpoint/2010/main" val="27561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2</a:t>
            </a:fld>
            <a:endParaRPr lang="zh-CN" altLang="en-US"/>
          </a:p>
        </p:txBody>
      </p:sp>
      <p:sp>
        <p:nvSpPr>
          <p:cNvPr id="4" name="矩形 3"/>
          <p:cNvSpPr/>
          <p:nvPr/>
        </p:nvSpPr>
        <p:spPr>
          <a:xfrm>
            <a:off x="4139952" y="0"/>
            <a:ext cx="864096"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5" name="TextBox 4"/>
          <p:cNvSpPr txBox="1"/>
          <p:nvPr/>
        </p:nvSpPr>
        <p:spPr>
          <a:xfrm>
            <a:off x="4239523" y="1124744"/>
            <a:ext cx="649537" cy="646331"/>
          </a:xfrm>
          <a:prstGeom prst="rect">
            <a:avLst/>
          </a:prstGeom>
          <a:noFill/>
        </p:spPr>
        <p:txBody>
          <a:bodyPr wrap="none" rtlCol="0">
            <a:spAutoFit/>
          </a:bodyPr>
          <a:lstStyle/>
          <a:p>
            <a:pPr fontAlgn="base">
              <a:spcBef>
                <a:spcPct val="0"/>
              </a:spcBef>
              <a:spcAft>
                <a:spcPct val="0"/>
              </a:spcAft>
            </a:pPr>
            <a:r>
              <a:rPr lang="en-US" altLang="zh-CN" sz="3600" b="1" dirty="0" smtClean="0">
                <a:solidFill>
                  <a:prstClr val="white"/>
                </a:solidFill>
                <a:latin typeface="MS PMincho" pitchFamily="18" charset="-128"/>
                <a:ea typeface="MS PMincho" pitchFamily="18" charset="-128"/>
              </a:rPr>
              <a:t>01</a:t>
            </a:r>
            <a:endParaRPr lang="zh-CN" altLang="en-US" sz="3600" b="1" dirty="0" smtClean="0">
              <a:solidFill>
                <a:prstClr val="white"/>
              </a:solidFill>
              <a:latin typeface="MS PMincho" pitchFamily="18" charset="-128"/>
              <a:ea typeface="MS PMincho" pitchFamily="18" charset="-128"/>
            </a:endParaRPr>
          </a:p>
        </p:txBody>
      </p:sp>
      <p:cxnSp>
        <p:nvCxnSpPr>
          <p:cNvPr id="6" name="直接连接符 5"/>
          <p:cNvCxnSpPr/>
          <p:nvPr/>
        </p:nvCxnSpPr>
        <p:spPr>
          <a:xfrm>
            <a:off x="3315698" y="1493732"/>
            <a:ext cx="86409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175956" y="1436888"/>
            <a:ext cx="108012" cy="108012"/>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8" name="矩形 7"/>
          <p:cNvSpPr/>
          <p:nvPr/>
        </p:nvSpPr>
        <p:spPr>
          <a:xfrm>
            <a:off x="1488230" y="1308178"/>
            <a:ext cx="2029858" cy="3626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1600" b="1" dirty="0" smtClean="0">
                <a:solidFill>
                  <a:prstClr val="white"/>
                </a:solidFill>
                <a:latin typeface="Times New Roman" pitchFamily="18" charset="0"/>
                <a:ea typeface="微软雅黑" pitchFamily="34" charset="-122"/>
                <a:cs typeface="Times New Roman" pitchFamily="18" charset="0"/>
              </a:rPr>
              <a:t>Part 1</a:t>
            </a:r>
            <a:endParaRPr lang="zh-CN" altLang="en-US" sz="1600" b="1" dirty="0">
              <a:solidFill>
                <a:prstClr val="white"/>
              </a:solidFill>
              <a:latin typeface="Times New Roman" pitchFamily="18" charset="0"/>
              <a:ea typeface="微软雅黑" pitchFamily="34" charset="-122"/>
              <a:cs typeface="Times New Roman" pitchFamily="18" charset="0"/>
            </a:endParaRPr>
          </a:p>
        </p:txBody>
      </p:sp>
      <p:sp>
        <p:nvSpPr>
          <p:cNvPr id="9" name="TextBox 8"/>
          <p:cNvSpPr txBox="1"/>
          <p:nvPr/>
        </p:nvSpPr>
        <p:spPr>
          <a:xfrm>
            <a:off x="565760" y="1771075"/>
            <a:ext cx="2952328" cy="1772793"/>
          </a:xfrm>
          <a:prstGeom prst="rect">
            <a:avLst/>
          </a:prstGeom>
          <a:noFill/>
        </p:spPr>
        <p:txBody>
          <a:bodyPr wrap="square" rtlCol="0">
            <a:spAutoFit/>
          </a:bodyPr>
          <a:lstStyle/>
          <a:p>
            <a:pPr algn="r" fontAlgn="base">
              <a:lnSpc>
                <a:spcPct val="130000"/>
              </a:lnSpc>
              <a:spcBef>
                <a:spcPct val="0"/>
              </a:spcBef>
              <a:spcAft>
                <a:spcPct val="0"/>
              </a:spcAft>
            </a:pPr>
            <a:r>
              <a:rPr lang="zh-CN" altLang="en-US" sz="1200" b="1" dirty="0" smtClean="0">
                <a:solidFill>
                  <a:prstClr val="white">
                    <a:lumMod val="50000"/>
                  </a:prstClr>
                </a:solidFill>
                <a:ea typeface="微软雅黑" pitchFamily="34" charset="-122"/>
              </a:rPr>
              <a:t>仿真过程中的常用类总结</a:t>
            </a:r>
            <a:endParaRPr lang="en-US" altLang="zh-CN" sz="1200" b="1"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GridSim</a:t>
            </a:r>
            <a:r>
              <a:rPr lang="zh-CN" altLang="en-US" sz="1200" dirty="0" smtClean="0">
                <a:solidFill>
                  <a:prstClr val="white">
                    <a:lumMod val="50000"/>
                  </a:prstClr>
                </a:solidFill>
                <a:ea typeface="微软雅黑" pitchFamily="34" charset="-122"/>
              </a:rPr>
              <a:t>类</a:t>
            </a:r>
            <a:endParaRPr lang="en-US" altLang="zh-CN" sz="1200"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Machine</a:t>
            </a:r>
            <a:r>
              <a:rPr lang="zh-CN" altLang="en-US" sz="1200" dirty="0">
                <a:solidFill>
                  <a:prstClr val="white">
                    <a:lumMod val="50000"/>
                  </a:prstClr>
                </a:solidFill>
                <a:ea typeface="微软雅黑" pitchFamily="34" charset="-122"/>
              </a:rPr>
              <a:t>类</a:t>
            </a: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ResourceCharacteristics</a:t>
            </a:r>
            <a:r>
              <a:rPr lang="zh-CN" altLang="en-US" sz="1200" dirty="0">
                <a:solidFill>
                  <a:prstClr val="white">
                    <a:lumMod val="50000"/>
                  </a:prstClr>
                </a:solidFill>
                <a:ea typeface="微软雅黑" pitchFamily="34" charset="-122"/>
              </a:rPr>
              <a:t>类</a:t>
            </a: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GridResource</a:t>
            </a:r>
            <a:r>
              <a:rPr lang="zh-CN" altLang="en-US" sz="1200" dirty="0">
                <a:solidFill>
                  <a:prstClr val="white">
                    <a:lumMod val="50000"/>
                  </a:prstClr>
                </a:solidFill>
                <a:ea typeface="微软雅黑" pitchFamily="34" charset="-122"/>
              </a:rPr>
              <a:t>类</a:t>
            </a: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Gridlet</a:t>
            </a:r>
            <a:r>
              <a:rPr lang="zh-CN" altLang="en-US" sz="1200" dirty="0" smtClean="0">
                <a:solidFill>
                  <a:prstClr val="white">
                    <a:lumMod val="50000"/>
                  </a:prstClr>
                </a:solidFill>
                <a:ea typeface="微软雅黑" pitchFamily="34" charset="-122"/>
              </a:rPr>
              <a:t>类</a:t>
            </a:r>
            <a:endParaRPr lang="en-US" altLang="zh-CN" sz="1200"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en-US" altLang="zh-CN" sz="1200" dirty="0">
                <a:solidFill>
                  <a:prstClr val="white">
                    <a:lumMod val="50000"/>
                  </a:prstClr>
                </a:solidFill>
                <a:ea typeface="微软雅黑" pitchFamily="34" charset="-122"/>
              </a:rPr>
              <a:t>GridSimRandom</a:t>
            </a:r>
            <a:r>
              <a:rPr lang="zh-CN" altLang="en-US" sz="1200" dirty="0">
                <a:solidFill>
                  <a:prstClr val="white">
                    <a:lumMod val="50000"/>
                  </a:prstClr>
                </a:solidFill>
                <a:ea typeface="微软雅黑" pitchFamily="34" charset="-122"/>
              </a:rPr>
              <a:t>类</a:t>
            </a:r>
          </a:p>
        </p:txBody>
      </p:sp>
      <p:sp>
        <p:nvSpPr>
          <p:cNvPr id="10" name="TextBox 9"/>
          <p:cNvSpPr txBox="1"/>
          <p:nvPr/>
        </p:nvSpPr>
        <p:spPr>
          <a:xfrm>
            <a:off x="4239523" y="2780928"/>
            <a:ext cx="649537" cy="646331"/>
          </a:xfrm>
          <a:prstGeom prst="rect">
            <a:avLst/>
          </a:prstGeom>
          <a:noFill/>
        </p:spPr>
        <p:txBody>
          <a:bodyPr wrap="none" rtlCol="0">
            <a:spAutoFit/>
          </a:bodyPr>
          <a:lstStyle/>
          <a:p>
            <a:pPr fontAlgn="base">
              <a:spcBef>
                <a:spcPct val="0"/>
              </a:spcBef>
              <a:spcAft>
                <a:spcPct val="0"/>
              </a:spcAft>
            </a:pPr>
            <a:r>
              <a:rPr lang="en-US" altLang="zh-CN" sz="3600" b="1" dirty="0" smtClean="0">
                <a:solidFill>
                  <a:prstClr val="white"/>
                </a:solidFill>
                <a:latin typeface="MS PMincho" pitchFamily="18" charset="-128"/>
                <a:ea typeface="MS PMincho" pitchFamily="18" charset="-128"/>
              </a:rPr>
              <a:t>02</a:t>
            </a:r>
            <a:endParaRPr lang="zh-CN" altLang="en-US" sz="3600" b="1" dirty="0" smtClean="0">
              <a:solidFill>
                <a:prstClr val="white"/>
              </a:solidFill>
              <a:latin typeface="MS PMincho" pitchFamily="18" charset="-128"/>
              <a:ea typeface="MS PMincho" pitchFamily="18" charset="-128"/>
            </a:endParaRPr>
          </a:p>
        </p:txBody>
      </p:sp>
      <p:cxnSp>
        <p:nvCxnSpPr>
          <p:cNvPr id="11" name="直接连接符 10"/>
          <p:cNvCxnSpPr/>
          <p:nvPr/>
        </p:nvCxnSpPr>
        <p:spPr>
          <a:xfrm flipH="1">
            <a:off x="4964206" y="3108316"/>
            <a:ext cx="86409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flipH="1">
            <a:off x="4860032" y="3051472"/>
            <a:ext cx="108012" cy="108012"/>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flipH="1">
            <a:off x="5625912" y="2922762"/>
            <a:ext cx="2029858" cy="3626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1600" b="1" dirty="0">
                <a:solidFill>
                  <a:prstClr val="white"/>
                </a:solidFill>
                <a:latin typeface="Times New Roman" pitchFamily="18" charset="0"/>
                <a:ea typeface="微软雅黑" pitchFamily="34" charset="-122"/>
                <a:cs typeface="Times New Roman" pitchFamily="18" charset="0"/>
              </a:rPr>
              <a:t>Part 2</a:t>
            </a:r>
            <a:endParaRPr lang="zh-CN" altLang="en-US" sz="1600" b="1" dirty="0">
              <a:solidFill>
                <a:prstClr val="white"/>
              </a:solidFill>
              <a:latin typeface="Times New Roman" pitchFamily="18" charset="0"/>
              <a:ea typeface="微软雅黑" pitchFamily="34" charset="-122"/>
              <a:cs typeface="Times New Roman" pitchFamily="18" charset="0"/>
            </a:endParaRPr>
          </a:p>
        </p:txBody>
      </p:sp>
      <p:sp>
        <p:nvSpPr>
          <p:cNvPr id="14" name="TextBox 13"/>
          <p:cNvSpPr txBox="1"/>
          <p:nvPr/>
        </p:nvSpPr>
        <p:spPr>
          <a:xfrm>
            <a:off x="5627443" y="3414692"/>
            <a:ext cx="2952328" cy="2012859"/>
          </a:xfrm>
          <a:prstGeom prst="rect">
            <a:avLst/>
          </a:prstGeom>
          <a:noFill/>
        </p:spPr>
        <p:txBody>
          <a:bodyPr wrap="square" rtlCol="0">
            <a:spAutoFit/>
          </a:bodyPr>
          <a:lstStyle/>
          <a:p>
            <a:pPr fontAlgn="base">
              <a:lnSpc>
                <a:spcPct val="130000"/>
              </a:lnSpc>
              <a:spcBef>
                <a:spcPct val="0"/>
              </a:spcBef>
              <a:spcAft>
                <a:spcPct val="0"/>
              </a:spcAft>
            </a:pPr>
            <a:r>
              <a:rPr lang="en-US" altLang="zh-CN" sz="1200" b="1" dirty="0" smtClean="0">
                <a:solidFill>
                  <a:prstClr val="white">
                    <a:lumMod val="50000"/>
                  </a:prstClr>
                </a:solidFill>
                <a:ea typeface="微软雅黑" pitchFamily="34" charset="-122"/>
              </a:rPr>
              <a:t>GridSim</a:t>
            </a:r>
            <a:r>
              <a:rPr lang="zh-CN" altLang="en-US" sz="1200" b="1" dirty="0" smtClean="0">
                <a:solidFill>
                  <a:prstClr val="white">
                    <a:lumMod val="50000"/>
                  </a:prstClr>
                </a:solidFill>
                <a:ea typeface="微软雅黑" pitchFamily="34" charset="-122"/>
              </a:rPr>
              <a:t>示例项目总结</a:t>
            </a:r>
            <a:endParaRPr lang="en-US" altLang="zh-CN" sz="1200" b="1"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Example1    </a:t>
            </a:r>
            <a:r>
              <a:rPr lang="zh-CN" altLang="en-US" sz="1200" dirty="0" smtClean="0">
                <a:solidFill>
                  <a:prstClr val="white">
                    <a:lumMod val="50000"/>
                  </a:prstClr>
                </a:solidFill>
                <a:ea typeface="微软雅黑" pitchFamily="34" charset="-122"/>
              </a:rPr>
              <a:t>创建网格资源</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Example2    </a:t>
            </a:r>
            <a:r>
              <a:rPr lang="zh-CN" altLang="en-US" sz="1200" dirty="0" smtClean="0">
                <a:solidFill>
                  <a:prstClr val="white">
                    <a:lumMod val="50000"/>
                  </a:prstClr>
                </a:solidFill>
                <a:ea typeface="微软雅黑" pitchFamily="34" charset="-122"/>
              </a:rPr>
              <a:t>创建网格任务</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Example3    </a:t>
            </a:r>
            <a:r>
              <a:rPr lang="zh-CN" altLang="en-US" sz="1200" dirty="0" smtClean="0">
                <a:solidFill>
                  <a:prstClr val="white">
                    <a:lumMod val="50000"/>
                  </a:prstClr>
                </a:solidFill>
                <a:ea typeface="微软雅黑" pitchFamily="34" charset="-122"/>
              </a:rPr>
              <a:t>两个实体间发送任务</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Example4    </a:t>
            </a:r>
            <a:r>
              <a:rPr lang="zh-CN" altLang="en-US" sz="1200" dirty="0" smtClean="0">
                <a:solidFill>
                  <a:prstClr val="white">
                    <a:lumMod val="50000"/>
                  </a:prstClr>
                </a:solidFill>
                <a:ea typeface="微软雅黑" pitchFamily="34" charset="-122"/>
              </a:rPr>
              <a:t>将任务发送给指定资源</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Example5    </a:t>
            </a:r>
            <a:r>
              <a:rPr lang="zh-CN" altLang="en-US" sz="1200" dirty="0" smtClean="0">
                <a:solidFill>
                  <a:prstClr val="white">
                    <a:lumMod val="50000"/>
                  </a:prstClr>
                </a:solidFill>
                <a:ea typeface="微软雅黑" pitchFamily="34" charset="-122"/>
              </a:rPr>
              <a:t>将任务发送给随机资源</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Example6    </a:t>
            </a:r>
            <a:r>
              <a:rPr lang="zh-CN" altLang="en-US" sz="1200" dirty="0" smtClean="0">
                <a:solidFill>
                  <a:prstClr val="white">
                    <a:lumMod val="50000"/>
                  </a:prstClr>
                </a:solidFill>
                <a:ea typeface="微软雅黑" pitchFamily="34" charset="-122"/>
              </a:rPr>
              <a:t>多个用户生成随机个任务</a:t>
            </a:r>
            <a:endParaRPr lang="en-US" altLang="zh-CN" sz="1200" dirty="0" smtClean="0">
              <a:solidFill>
                <a:prstClr val="white">
                  <a:lumMod val="50000"/>
                </a:prstClr>
              </a:solidFill>
              <a:ea typeface="微软雅黑" pitchFamily="34" charset="-122"/>
            </a:endParaRPr>
          </a:p>
          <a:p>
            <a:pPr fontAlgn="base">
              <a:lnSpc>
                <a:spcPct val="130000"/>
              </a:lnSpc>
              <a:spcBef>
                <a:spcPct val="0"/>
              </a:spcBef>
              <a:spcAft>
                <a:spcPct val="0"/>
              </a:spcAft>
            </a:pPr>
            <a:r>
              <a:rPr lang="en-US" altLang="zh-CN" sz="1200" dirty="0">
                <a:solidFill>
                  <a:prstClr val="white">
                    <a:lumMod val="50000"/>
                  </a:prstClr>
                </a:solidFill>
                <a:ea typeface="微软雅黑" pitchFamily="34" charset="-122"/>
              </a:rPr>
              <a:t> </a:t>
            </a:r>
            <a:r>
              <a:rPr lang="en-US" altLang="zh-CN" sz="1200" dirty="0" smtClean="0">
                <a:solidFill>
                  <a:prstClr val="white">
                    <a:lumMod val="50000"/>
                  </a:prstClr>
                </a:solidFill>
                <a:ea typeface="微软雅黑" pitchFamily="34" charset="-122"/>
              </a:rPr>
              <a:t>                    </a:t>
            </a:r>
            <a:r>
              <a:rPr lang="zh-CN" altLang="en-US" sz="1200" dirty="0" smtClean="0">
                <a:solidFill>
                  <a:prstClr val="white">
                    <a:lumMod val="50000"/>
                  </a:prstClr>
                </a:solidFill>
                <a:ea typeface="微软雅黑" pitchFamily="34" charset="-122"/>
              </a:rPr>
              <a:t>发送给随机资源</a:t>
            </a:r>
            <a:endParaRPr lang="en-US" altLang="zh-CN" sz="1200" dirty="0">
              <a:solidFill>
                <a:prstClr val="white">
                  <a:lumMod val="50000"/>
                </a:prstClr>
              </a:solidFill>
              <a:ea typeface="微软雅黑" pitchFamily="34" charset="-122"/>
            </a:endParaRPr>
          </a:p>
        </p:txBody>
      </p:sp>
      <p:sp>
        <p:nvSpPr>
          <p:cNvPr id="15" name="TextBox 14"/>
          <p:cNvSpPr txBox="1"/>
          <p:nvPr/>
        </p:nvSpPr>
        <p:spPr>
          <a:xfrm>
            <a:off x="4247231" y="4365104"/>
            <a:ext cx="649537" cy="646331"/>
          </a:xfrm>
          <a:prstGeom prst="rect">
            <a:avLst/>
          </a:prstGeom>
          <a:noFill/>
        </p:spPr>
        <p:txBody>
          <a:bodyPr wrap="none" rtlCol="0">
            <a:spAutoFit/>
          </a:bodyPr>
          <a:lstStyle/>
          <a:p>
            <a:pPr fontAlgn="base">
              <a:spcBef>
                <a:spcPct val="0"/>
              </a:spcBef>
              <a:spcAft>
                <a:spcPct val="0"/>
              </a:spcAft>
            </a:pPr>
            <a:r>
              <a:rPr lang="en-US" altLang="zh-CN" sz="3600" b="1" dirty="0" smtClean="0">
                <a:solidFill>
                  <a:prstClr val="white"/>
                </a:solidFill>
                <a:latin typeface="MS PMincho" pitchFamily="18" charset="-128"/>
                <a:ea typeface="MS PMincho" pitchFamily="18" charset="-128"/>
              </a:rPr>
              <a:t>03</a:t>
            </a:r>
            <a:endParaRPr lang="zh-CN" altLang="en-US" sz="3600" b="1" dirty="0" smtClean="0">
              <a:solidFill>
                <a:prstClr val="white"/>
              </a:solidFill>
              <a:latin typeface="MS PMincho" pitchFamily="18" charset="-128"/>
              <a:ea typeface="MS PMincho" pitchFamily="18" charset="-128"/>
            </a:endParaRPr>
          </a:p>
        </p:txBody>
      </p:sp>
      <p:cxnSp>
        <p:nvCxnSpPr>
          <p:cNvPr id="16" name="直接连接符 15"/>
          <p:cNvCxnSpPr/>
          <p:nvPr/>
        </p:nvCxnSpPr>
        <p:spPr>
          <a:xfrm>
            <a:off x="3323406" y="4734092"/>
            <a:ext cx="86409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183664" y="4677248"/>
            <a:ext cx="108012" cy="108012"/>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a:off x="1495938" y="4548538"/>
            <a:ext cx="2029858" cy="3626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1600" b="1" dirty="0">
                <a:solidFill>
                  <a:prstClr val="white"/>
                </a:solidFill>
                <a:latin typeface="Times New Roman" pitchFamily="18" charset="0"/>
                <a:ea typeface="微软雅黑" pitchFamily="34" charset="-122"/>
                <a:cs typeface="Times New Roman" pitchFamily="18" charset="0"/>
              </a:rPr>
              <a:t>Part 3</a:t>
            </a:r>
            <a:endParaRPr lang="zh-CN" altLang="en-US" sz="1600" b="1" dirty="0">
              <a:solidFill>
                <a:prstClr val="white"/>
              </a:solidFill>
              <a:latin typeface="Times New Roman" pitchFamily="18" charset="0"/>
              <a:ea typeface="微软雅黑" pitchFamily="34" charset="-122"/>
              <a:cs typeface="Times New Roman" pitchFamily="18" charset="0"/>
            </a:endParaRPr>
          </a:p>
        </p:txBody>
      </p:sp>
      <p:sp>
        <p:nvSpPr>
          <p:cNvPr id="19" name="TextBox 18"/>
          <p:cNvSpPr txBox="1"/>
          <p:nvPr/>
        </p:nvSpPr>
        <p:spPr>
          <a:xfrm>
            <a:off x="565760" y="5011435"/>
            <a:ext cx="2952328" cy="1052596"/>
          </a:xfrm>
          <a:prstGeom prst="rect">
            <a:avLst/>
          </a:prstGeom>
          <a:noFill/>
        </p:spPr>
        <p:txBody>
          <a:bodyPr wrap="square" rtlCol="0">
            <a:spAutoFit/>
          </a:bodyPr>
          <a:lstStyle/>
          <a:p>
            <a:pPr algn="r" fontAlgn="base">
              <a:lnSpc>
                <a:spcPct val="130000"/>
              </a:lnSpc>
              <a:spcBef>
                <a:spcPct val="0"/>
              </a:spcBef>
              <a:spcAft>
                <a:spcPct val="0"/>
              </a:spcAft>
            </a:pPr>
            <a:r>
              <a:rPr lang="zh-CN" altLang="en-US" sz="1200" b="1" dirty="0" smtClean="0">
                <a:solidFill>
                  <a:prstClr val="white">
                    <a:lumMod val="50000"/>
                  </a:prstClr>
                </a:solidFill>
                <a:ea typeface="微软雅黑" pitchFamily="34" charset="-122"/>
              </a:rPr>
              <a:t>仿真实现思路总结</a:t>
            </a:r>
            <a:endParaRPr lang="en-US" altLang="zh-CN" sz="1200" b="1"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zh-CN" altLang="en-US" sz="1200" dirty="0" smtClean="0">
                <a:solidFill>
                  <a:prstClr val="white">
                    <a:lumMod val="50000"/>
                  </a:prstClr>
                </a:solidFill>
                <a:ea typeface="微软雅黑" pitchFamily="34" charset="-122"/>
              </a:rPr>
              <a:t>准备工作</a:t>
            </a:r>
            <a:endParaRPr lang="en-US" altLang="zh-CN" sz="1200"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Main</a:t>
            </a:r>
            <a:r>
              <a:rPr lang="zh-CN" altLang="en-US" sz="1200" dirty="0" smtClean="0">
                <a:solidFill>
                  <a:prstClr val="white">
                    <a:lumMod val="50000"/>
                  </a:prstClr>
                </a:solidFill>
                <a:ea typeface="微软雅黑" pitchFamily="34" charset="-122"/>
              </a:rPr>
              <a:t>方法</a:t>
            </a:r>
            <a:endParaRPr lang="en-US" altLang="zh-CN" sz="1200" dirty="0" smtClean="0">
              <a:solidFill>
                <a:prstClr val="white">
                  <a:lumMod val="50000"/>
                </a:prstClr>
              </a:solidFill>
              <a:ea typeface="微软雅黑" pitchFamily="34" charset="-122"/>
            </a:endParaRPr>
          </a:p>
          <a:p>
            <a:pPr algn="r" fontAlgn="base">
              <a:lnSpc>
                <a:spcPct val="130000"/>
              </a:lnSpc>
              <a:spcBef>
                <a:spcPct val="0"/>
              </a:spcBef>
              <a:spcAft>
                <a:spcPct val="0"/>
              </a:spcAft>
            </a:pPr>
            <a:r>
              <a:rPr lang="en-US" altLang="zh-CN" sz="1200" dirty="0" smtClean="0">
                <a:solidFill>
                  <a:prstClr val="white">
                    <a:lumMod val="50000"/>
                  </a:prstClr>
                </a:solidFill>
                <a:ea typeface="微软雅黑" pitchFamily="34" charset="-122"/>
              </a:rPr>
              <a:t>Body</a:t>
            </a:r>
            <a:r>
              <a:rPr lang="zh-CN" altLang="en-US" sz="1200" dirty="0" smtClean="0">
                <a:solidFill>
                  <a:prstClr val="white">
                    <a:lumMod val="50000"/>
                  </a:prstClr>
                </a:solidFill>
                <a:ea typeface="微软雅黑" pitchFamily="34" charset="-122"/>
              </a:rPr>
              <a:t>方法</a:t>
            </a:r>
            <a:endParaRPr lang="en-US" altLang="zh-CN" sz="1200" dirty="0">
              <a:solidFill>
                <a:prstClr val="white">
                  <a:lumMod val="50000"/>
                </a:prstClr>
              </a:solidFill>
              <a:ea typeface="微软雅黑" pitchFamily="34" charset="-122"/>
            </a:endParaRPr>
          </a:p>
        </p:txBody>
      </p:sp>
      <p:sp>
        <p:nvSpPr>
          <p:cNvPr id="20" name="矩形 19"/>
          <p:cNvSpPr/>
          <p:nvPr/>
        </p:nvSpPr>
        <p:spPr>
          <a:xfrm>
            <a:off x="6301661" y="431015"/>
            <a:ext cx="1576072" cy="1754326"/>
          </a:xfrm>
          <a:prstGeom prst="rect">
            <a:avLst/>
          </a:prstGeom>
          <a:noFill/>
        </p:spPr>
        <p:txBody>
          <a:bodyPr wrap="none" lIns="91440" tIns="45720" rIns="91440" bIns="45720">
            <a:spAutoFit/>
          </a:bodyPr>
          <a:lstStyle/>
          <a:p>
            <a:pPr algn="ctr"/>
            <a:r>
              <a:rPr lang="zh-CN" altLang="en-US" sz="5400" b="1" cap="all" spc="0" dirty="0" smtClean="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rPr>
              <a:t>内容</a:t>
            </a:r>
            <a:endParaRPr lang="en-US" altLang="zh-CN" sz="5400" b="1" cap="all" spc="0" dirty="0" smtClean="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endParaRPr>
          </a:p>
          <a:p>
            <a:pPr algn="ctr"/>
            <a:r>
              <a:rPr lang="zh-CN" altLang="en-US" sz="5400" b="1" cap="all" dirty="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rPr>
              <a:t>提纲</a:t>
            </a:r>
            <a:endParaRPr lang="zh-CN" altLang="en-US" sz="5400" b="1" cap="all" dirty="0">
              <a:ln w="9000" cmpd="sng">
                <a:solidFill>
                  <a:schemeClr val="accent4">
                    <a:shade val="50000"/>
                    <a:satMod val="120000"/>
                  </a:schemeClr>
                </a:solidFill>
                <a:prstDash val="solid"/>
              </a:ln>
              <a:solidFill>
                <a:schemeClr val="tx1">
                  <a:lumMod val="65000"/>
                  <a:lumOff val="35000"/>
                </a:schemeClr>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6497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3</a:t>
            </a:fld>
            <a:endParaRPr lang="zh-CN" altLang="en-US"/>
          </a:p>
        </p:txBody>
      </p:sp>
      <p:grpSp>
        <p:nvGrpSpPr>
          <p:cNvPr id="7" name="组合 6"/>
          <p:cNvGrpSpPr/>
          <p:nvPr/>
        </p:nvGrpSpPr>
        <p:grpSpPr>
          <a:xfrm>
            <a:off x="174625" y="198222"/>
            <a:ext cx="8794750" cy="792088"/>
            <a:chOff x="174625" y="332656"/>
            <a:chExt cx="8794750" cy="792088"/>
          </a:xfrm>
        </p:grpSpPr>
        <p:pic>
          <p:nvPicPr>
            <p:cNvPr id="4"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332656"/>
              <a:ext cx="879475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a:spLocks noChangeArrowheads="1"/>
            </p:cNvSpPr>
            <p:nvPr/>
          </p:nvSpPr>
          <p:spPr bwMode="auto">
            <a:xfrm>
              <a:off x="2771775" y="578214"/>
              <a:ext cx="3600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800" b="1" dirty="0" smtClean="0">
                  <a:solidFill>
                    <a:srgbClr val="967200"/>
                  </a:solidFill>
                  <a:ea typeface="微软雅黑" pitchFamily="34" charset="-122"/>
                  <a:sym typeface="Arial" pitchFamily="34" charset="0"/>
                </a:rPr>
                <a:t>常用类总结</a:t>
              </a:r>
              <a:r>
                <a:rPr lang="en-US" sz="2800" b="1" dirty="0" smtClean="0">
                  <a:solidFill>
                    <a:srgbClr val="967200"/>
                  </a:solidFill>
                  <a:ea typeface="微软雅黑" pitchFamily="34" charset="-122"/>
                  <a:sym typeface="Arial" pitchFamily="34" charset="0"/>
                </a:rPr>
                <a:t> </a:t>
              </a:r>
              <a:endParaRPr lang="zh-CN" altLang="en-US" sz="2800" dirty="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95536" y="1124744"/>
            <a:ext cx="8352928" cy="5355312"/>
          </a:xfrm>
          <a:prstGeom prst="rect">
            <a:avLst/>
          </a:prstGeom>
          <a:noFill/>
        </p:spPr>
        <p:txBody>
          <a:bodyPr wrap="square" rtlCol="0">
            <a:spAutoFit/>
          </a:bodyPr>
          <a:lstStyle/>
          <a:p>
            <a:pPr algn="just"/>
            <a:r>
              <a:rPr lang="en-US" altLang="zh-CN" dirty="0" smtClean="0">
                <a:latin typeface="Times New Roman" pitchFamily="18" charset="0"/>
                <a:cs typeface="Times New Roman" pitchFamily="18" charset="0"/>
              </a:rPr>
              <a:t>GridSim</a:t>
            </a:r>
            <a:r>
              <a:rPr lang="zh-CN" altLang="en-US" dirty="0" smtClean="0">
                <a:latin typeface="Times New Roman" pitchFamily="18" charset="0"/>
                <a:cs typeface="Times New Roman" pitchFamily="18" charset="0"/>
              </a:rPr>
              <a:t>类：所有的模拟测试都必须继承</a:t>
            </a:r>
            <a:r>
              <a:rPr lang="en-US" altLang="zh-CN" dirty="0" smtClean="0">
                <a:latin typeface="Times New Roman" pitchFamily="18" charset="0"/>
                <a:cs typeface="Times New Roman" pitchFamily="18" charset="0"/>
              </a:rPr>
              <a:t>GridSim</a:t>
            </a:r>
            <a:r>
              <a:rPr lang="zh-CN" altLang="en-US" dirty="0" smtClean="0">
                <a:latin typeface="Times New Roman" pitchFamily="18" charset="0"/>
                <a:cs typeface="Times New Roman" pitchFamily="18" charset="0"/>
              </a:rPr>
              <a:t>类。继承了该类的类相当于一个网格</a:t>
            </a:r>
            <a:r>
              <a:rPr lang="zh-CN" altLang="en-US" dirty="0" smtClean="0">
                <a:latin typeface="Times New Roman" pitchFamily="18" charset="0"/>
                <a:cs typeface="Times New Roman" pitchFamily="18" charset="0"/>
              </a:rPr>
              <a:t>用户类，用该类的构造方法创建的对象就是网格用户对象。</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Machine</a:t>
            </a:r>
            <a:r>
              <a:rPr lang="zh-CN" altLang="en-US" dirty="0" smtClean="0">
                <a:latin typeface="Times New Roman" pitchFamily="18" charset="0"/>
                <a:cs typeface="Times New Roman" pitchFamily="18" charset="0"/>
              </a:rPr>
              <a:t>类：主要用到的就是该类的构造方法，</a:t>
            </a:r>
            <a:r>
              <a:rPr lang="zh-CN" altLang="en-US" dirty="0" smtClean="0">
                <a:latin typeface="Times New Roman" pitchFamily="18" charset="0"/>
                <a:cs typeface="Times New Roman" pitchFamily="18" charset="0"/>
              </a:rPr>
              <a:t>即，使用</a:t>
            </a:r>
            <a:r>
              <a:rPr lang="zh-CN" altLang="en-US" dirty="0" smtClean="0">
                <a:latin typeface="Times New Roman" pitchFamily="18" charset="0"/>
                <a:cs typeface="Times New Roman" pitchFamily="18" charset="0"/>
              </a:rPr>
              <a:t>构造方法创建一台</a:t>
            </a:r>
            <a:r>
              <a:rPr lang="zh-CN" altLang="en-US" dirty="0" smtClean="0">
                <a:latin typeface="Times New Roman" pitchFamily="18" charset="0"/>
                <a:cs typeface="Times New Roman" pitchFamily="18" charset="0"/>
              </a:rPr>
              <a:t>机器（机器是资源的组成部分）。</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ResourceCharacteristics</a:t>
            </a:r>
            <a:r>
              <a:rPr lang="zh-CN" altLang="en-US" dirty="0" smtClean="0">
                <a:latin typeface="Times New Roman" pitchFamily="18" charset="0"/>
                <a:cs typeface="Times New Roman" pitchFamily="18" charset="0"/>
              </a:rPr>
              <a:t>类：资源属性类</a:t>
            </a:r>
            <a:r>
              <a:rPr lang="zh-CN" altLang="en-US" dirty="0" smtClean="0">
                <a:latin typeface="Times New Roman" pitchFamily="18" charset="0"/>
                <a:cs typeface="Times New Roman" pitchFamily="18" charset="0"/>
              </a:rPr>
              <a:t>，资源属性对象</a:t>
            </a:r>
            <a:r>
              <a:rPr lang="zh-CN" altLang="en-US" dirty="0" smtClean="0">
                <a:latin typeface="Times New Roman" pitchFamily="18" charset="0"/>
                <a:cs typeface="Times New Roman" pitchFamily="18" charset="0"/>
              </a:rPr>
              <a:t>是创建资源时的一个必要参数。它描述</a:t>
            </a:r>
            <a:r>
              <a:rPr lang="zh-CN" altLang="en-US" dirty="0" smtClean="0">
                <a:latin typeface="Times New Roman" pitchFamily="18" charset="0"/>
                <a:cs typeface="Times New Roman" pitchFamily="18" charset="0"/>
              </a:rPr>
              <a:t>了该资源</a:t>
            </a:r>
            <a:r>
              <a:rPr lang="zh-CN" altLang="en-US" dirty="0" smtClean="0">
                <a:latin typeface="Times New Roman" pitchFamily="18" charset="0"/>
                <a:cs typeface="Times New Roman" pitchFamily="18" charset="0"/>
              </a:rPr>
              <a:t>的众多属性，也提供了很多</a:t>
            </a:r>
            <a:r>
              <a:rPr lang="en-US" altLang="zh-CN" dirty="0" smtClean="0">
                <a:latin typeface="Times New Roman" pitchFamily="18" charset="0"/>
                <a:cs typeface="Times New Roman" pitchFamily="18" charset="0"/>
              </a:rPr>
              <a:t>get</a:t>
            </a:r>
            <a:r>
              <a:rPr lang="zh-CN" altLang="en-US" dirty="0" smtClean="0">
                <a:latin typeface="Times New Roman" pitchFamily="18" charset="0"/>
                <a:cs typeface="Times New Roman" pitchFamily="18" charset="0"/>
              </a:rPr>
              <a:t>方法，返回这些</a:t>
            </a:r>
            <a:r>
              <a:rPr lang="zh-CN" altLang="en-US" dirty="0" smtClean="0">
                <a:latin typeface="Times New Roman" pitchFamily="18" charset="0"/>
                <a:cs typeface="Times New Roman" pitchFamily="18" charset="0"/>
              </a:rPr>
              <a:t>属性。</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GridResource</a:t>
            </a:r>
            <a:r>
              <a:rPr lang="zh-CN" altLang="en-US" dirty="0" smtClean="0">
                <a:latin typeface="Times New Roman" pitchFamily="18" charset="0"/>
                <a:cs typeface="Times New Roman" pitchFamily="18" charset="0"/>
              </a:rPr>
              <a:t>类：主要用到的</a:t>
            </a:r>
            <a:r>
              <a:rPr lang="zh-CN" altLang="en-US" dirty="0" smtClean="0">
                <a:latin typeface="Times New Roman" pitchFamily="18" charset="0"/>
                <a:cs typeface="Times New Roman" pitchFamily="18" charset="0"/>
              </a:rPr>
              <a:t>是该类的构造</a:t>
            </a:r>
            <a:r>
              <a:rPr lang="zh-CN" altLang="en-US" dirty="0" smtClean="0">
                <a:latin typeface="Times New Roman" pitchFamily="18" charset="0"/>
                <a:cs typeface="Times New Roman" pitchFamily="18" charset="0"/>
              </a:rPr>
              <a:t>方法，用于创建资源对象。</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Gridlet</a:t>
            </a:r>
            <a:r>
              <a:rPr lang="zh-CN" altLang="en-US" dirty="0" smtClean="0">
                <a:latin typeface="Times New Roman" pitchFamily="18" charset="0"/>
                <a:cs typeface="Times New Roman" pitchFamily="18" charset="0"/>
              </a:rPr>
              <a:t>类：网格任务类，常用的方法有构造方法、设置任务状态和设置任务所属用户的方法等。</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GridletList</a:t>
            </a:r>
            <a:r>
              <a:rPr lang="zh-CN" altLang="en-US" dirty="0" smtClean="0">
                <a:latin typeface="Times New Roman" pitchFamily="18" charset="0"/>
                <a:cs typeface="Times New Roman" pitchFamily="18" charset="0"/>
              </a:rPr>
              <a:t>类：任务集合类，该类继承了</a:t>
            </a:r>
            <a:r>
              <a:rPr lang="en-US" altLang="zh-CN" dirty="0" smtClean="0">
                <a:latin typeface="Times New Roman" pitchFamily="18" charset="0"/>
                <a:cs typeface="Times New Roman" pitchFamily="18" charset="0"/>
              </a:rPr>
              <a:t>LinkedList</a:t>
            </a:r>
            <a:r>
              <a:rPr lang="zh-CN" altLang="en-US" dirty="0" smtClean="0">
                <a:latin typeface="Times New Roman" pitchFamily="18" charset="0"/>
                <a:cs typeface="Times New Roman" pitchFamily="18" charset="0"/>
              </a:rPr>
              <a:t>类，基本的结构就是链表。一般每个用户不止一个任务，所以任务创建完毕会添加到集合中，一同</a:t>
            </a:r>
            <a:r>
              <a:rPr lang="zh-CN" altLang="en-US" dirty="0" smtClean="0">
                <a:latin typeface="Times New Roman" pitchFamily="18" charset="0"/>
                <a:cs typeface="Times New Roman" pitchFamily="18" charset="0"/>
              </a:rPr>
              <a:t>返回给用户。</a:t>
            </a:r>
            <a:endParaRPr lang="en-US" altLang="zh-CN" dirty="0" smtClean="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GridSimRandom</a:t>
            </a:r>
            <a:r>
              <a:rPr lang="zh-CN" altLang="en-US" dirty="0" smtClean="0">
                <a:latin typeface="Times New Roman" pitchFamily="18" charset="0"/>
                <a:cs typeface="Times New Roman" pitchFamily="18" charset="0"/>
              </a:rPr>
              <a:t>类：提供了一些随机生成值的方法，其最根本的产生随机值的方法是调用</a:t>
            </a:r>
            <a:r>
              <a:rPr lang="en-US" altLang="zh-CN" dirty="0" smtClean="0">
                <a:latin typeface="Times New Roman" pitchFamily="18" charset="0"/>
                <a:cs typeface="Times New Roman" pitchFamily="18" charset="0"/>
              </a:rPr>
              <a:t>Random</a:t>
            </a:r>
            <a:r>
              <a:rPr lang="zh-CN" altLang="en-US" dirty="0" smtClean="0">
                <a:latin typeface="Times New Roman" pitchFamily="18" charset="0"/>
                <a:cs typeface="Times New Roman" pitchFamily="18" charset="0"/>
              </a:rPr>
              <a:t>类的方法。</a:t>
            </a:r>
            <a:endParaRPr lang="en-US"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421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4</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323528" y="260648"/>
            <a:ext cx="1800200" cy="523220"/>
          </a:xfrm>
          <a:prstGeom prst="rect">
            <a:avLst/>
          </a:prstGeom>
          <a:noFill/>
        </p:spPr>
        <p:txBody>
          <a:bodyPr wrap="square" lIns="91440" tIns="45720" rIns="91440" bIns="45720">
            <a:spAutoFit/>
          </a:bodyPr>
          <a:lstStyle/>
          <a:p>
            <a:pPr algn="ctr"/>
            <a:r>
              <a:rPr lang="en-US" altLang="zh-CN"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GridSim</a:t>
            </a:r>
            <a:r>
              <a:rPr lang="zh-CN" alt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TextBox 8"/>
          <p:cNvSpPr txBox="1"/>
          <p:nvPr/>
        </p:nvSpPr>
        <p:spPr>
          <a:xfrm>
            <a:off x="395536" y="1052736"/>
            <a:ext cx="8352928" cy="1754326"/>
          </a:xfrm>
          <a:prstGeom prst="rect">
            <a:avLst/>
          </a:prstGeom>
          <a:noFill/>
        </p:spPr>
        <p:txBody>
          <a:bodyPr wrap="square" rtlCol="0">
            <a:spAutoFit/>
          </a:bodyPr>
          <a:lstStyle/>
          <a:p>
            <a:pPr algn="just"/>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GridSim</a:t>
            </a:r>
            <a:r>
              <a:rPr lang="zh-CN" altLang="zh-CN" dirty="0" smtClean="0">
                <a:latin typeface="Times New Roman" pitchFamily="18" charset="0"/>
                <a:cs typeface="Times New Roman" pitchFamily="18" charset="0"/>
              </a:rPr>
              <a:t>类</a:t>
            </a:r>
            <a:r>
              <a:rPr lang="zh-CN" altLang="zh-CN" dirty="0">
                <a:latin typeface="Times New Roman" pitchFamily="18" charset="0"/>
                <a:cs typeface="Times New Roman" pitchFamily="18" charset="0"/>
              </a:rPr>
              <a:t>是整个仿真的初始化、运行和停止过程中起主要作用的类。必须要在创建任何其他用户级</a:t>
            </a:r>
            <a:r>
              <a:rPr lang="en-US" altLang="zh-CN" dirty="0" err="1">
                <a:latin typeface="Times New Roman" pitchFamily="18" charset="0"/>
                <a:cs typeface="Times New Roman" pitchFamily="18" charset="0"/>
              </a:rPr>
              <a:t>GridSim</a:t>
            </a:r>
            <a:r>
              <a:rPr lang="zh-CN" altLang="zh-CN" dirty="0">
                <a:latin typeface="Times New Roman" pitchFamily="18" charset="0"/>
                <a:cs typeface="Times New Roman" pitchFamily="18" charset="0"/>
              </a:rPr>
              <a:t>实体前</a:t>
            </a:r>
            <a:r>
              <a:rPr lang="zh-CN" altLang="zh-CN" b="1" dirty="0">
                <a:latin typeface="Times New Roman" pitchFamily="18" charset="0"/>
                <a:cs typeface="Times New Roman" pitchFamily="18" charset="0"/>
              </a:rPr>
              <a:t>初始化</a:t>
            </a:r>
            <a:r>
              <a:rPr lang="zh-CN" altLang="zh-CN" dirty="0">
                <a:latin typeface="Times New Roman" pitchFamily="18" charset="0"/>
                <a:cs typeface="Times New Roman" pitchFamily="18" charset="0"/>
              </a:rPr>
              <a:t>，来建立仿真环境。调用类中的</a:t>
            </a:r>
            <a:r>
              <a:rPr lang="en-US" altLang="zh-CN" dirty="0" err="1">
                <a:latin typeface="Times New Roman" pitchFamily="18" charset="0"/>
                <a:cs typeface="Times New Roman" pitchFamily="18" charset="0"/>
              </a:rPr>
              <a:t>startGridSimulation</a:t>
            </a:r>
            <a:r>
              <a:rPr lang="zh-CN" altLang="zh-CN" dirty="0">
                <a:latin typeface="Times New Roman" pitchFamily="18" charset="0"/>
                <a:cs typeface="Times New Roman" pitchFamily="18" charset="0"/>
              </a:rPr>
              <a:t>方法来</a:t>
            </a:r>
            <a:r>
              <a:rPr lang="zh-CN" altLang="zh-CN" b="1" dirty="0">
                <a:latin typeface="Times New Roman" pitchFamily="18" charset="0"/>
                <a:cs typeface="Times New Roman" pitchFamily="18" charset="0"/>
              </a:rPr>
              <a:t>开始网格仿真</a:t>
            </a:r>
            <a:r>
              <a:rPr lang="zh-CN" altLang="zh-CN" dirty="0">
                <a:latin typeface="Times New Roman" pitchFamily="18" charset="0"/>
                <a:cs typeface="Times New Roman" pitchFamily="18" charset="0"/>
              </a:rPr>
              <a:t>。所有资源和用户实体必须在调用初始化和开始仿真的方法之间被实例化！</a:t>
            </a:r>
          </a:p>
          <a:p>
            <a:pPr algn="just"/>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继承</a:t>
            </a:r>
            <a:r>
              <a:rPr lang="zh-CN" altLang="zh-CN" dirty="0">
                <a:latin typeface="Times New Roman" pitchFamily="18" charset="0"/>
                <a:cs typeface="Times New Roman" pitchFamily="18" charset="0"/>
              </a:rPr>
              <a:t>了</a:t>
            </a:r>
            <a:r>
              <a:rPr lang="en-US" altLang="zh-CN" dirty="0" err="1">
                <a:latin typeface="Times New Roman" pitchFamily="18" charset="0"/>
                <a:cs typeface="Times New Roman" pitchFamily="18" charset="0"/>
              </a:rPr>
              <a:t>GridSim</a:t>
            </a:r>
            <a:r>
              <a:rPr lang="zh-CN" altLang="zh-CN" dirty="0">
                <a:latin typeface="Times New Roman" pitchFamily="18" charset="0"/>
                <a:cs typeface="Times New Roman" pitchFamily="18" charset="0"/>
              </a:rPr>
              <a:t>的类就是用户实体类，在</a:t>
            </a:r>
            <a:r>
              <a:rPr lang="en-US" altLang="zh-CN" dirty="0">
                <a:latin typeface="Times New Roman" pitchFamily="18" charset="0"/>
                <a:cs typeface="Times New Roman" pitchFamily="18" charset="0"/>
              </a:rPr>
              <a:t>main</a:t>
            </a:r>
            <a:r>
              <a:rPr lang="zh-CN" altLang="zh-CN" dirty="0">
                <a:latin typeface="Times New Roman" pitchFamily="18" charset="0"/>
                <a:cs typeface="Times New Roman" pitchFamily="18" charset="0"/>
              </a:rPr>
              <a:t>方法中都会</a:t>
            </a:r>
            <a:r>
              <a:rPr lang="zh-CN" altLang="zh-CN" dirty="0" smtClean="0">
                <a:latin typeface="Times New Roman" pitchFamily="18" charset="0"/>
                <a:cs typeface="Times New Roman" pitchFamily="18" charset="0"/>
              </a:rPr>
              <a:t>分配该</a:t>
            </a:r>
            <a:r>
              <a:rPr lang="zh-CN" altLang="zh-CN" dirty="0">
                <a:latin typeface="Times New Roman" pitchFamily="18" charset="0"/>
                <a:cs typeface="Times New Roman" pitchFamily="18" charset="0"/>
              </a:rPr>
              <a:t>类变量，作为网格用户对象</a:t>
            </a:r>
            <a:r>
              <a:rPr lang="zh-CN" altLang="zh-CN" dirty="0" smtClean="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
        <p:nvSpPr>
          <p:cNvPr id="10" name="TextBox 9"/>
          <p:cNvSpPr txBox="1"/>
          <p:nvPr/>
        </p:nvSpPr>
        <p:spPr>
          <a:xfrm>
            <a:off x="395536" y="3068960"/>
            <a:ext cx="8352928" cy="400110"/>
          </a:xfrm>
          <a:prstGeom prst="rect">
            <a:avLst/>
          </a:prstGeom>
          <a:noFill/>
        </p:spPr>
        <p:txBody>
          <a:bodyPr wrap="square" rtlCol="0">
            <a:spAutoFit/>
          </a:bodyPr>
          <a:lstStyle/>
          <a:p>
            <a:r>
              <a:rPr lang="zh-CN" altLang="en-US" sz="2000" b="1" dirty="0" smtClean="0"/>
              <a:t>常用方法：</a:t>
            </a:r>
            <a:endParaRPr lang="zh-CN" altLang="en-US" sz="2000" b="1" dirty="0"/>
          </a:p>
        </p:txBody>
      </p:sp>
      <p:sp>
        <p:nvSpPr>
          <p:cNvPr id="11" name="TextBox 10"/>
          <p:cNvSpPr txBox="1"/>
          <p:nvPr/>
        </p:nvSpPr>
        <p:spPr>
          <a:xfrm>
            <a:off x="395536" y="3645024"/>
            <a:ext cx="8352928" cy="2585323"/>
          </a:xfrm>
          <a:prstGeom prst="rect">
            <a:avLst/>
          </a:prstGeom>
          <a:noFill/>
        </p:spPr>
        <p:txBody>
          <a:bodyPr wrap="square" rtlCol="0">
            <a:spAutoFit/>
          </a:bodyPr>
          <a:lstStyle/>
          <a:p>
            <a:pPr marL="285750" indent="-285750" algn="just">
              <a:buFont typeface="Wingdings" pitchFamily="2" charset="2"/>
              <a:buChar char="Ø"/>
            </a:pPr>
            <a:r>
              <a:rPr lang="zh-CN" altLang="en-US" kern="0" dirty="0" smtClean="0">
                <a:solidFill>
                  <a:srgbClr val="000000"/>
                </a:solidFill>
                <a:latin typeface="Times New Roman"/>
                <a:cs typeface="Times New Roman"/>
              </a:rPr>
              <a:t>初始化网格</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static</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void</a:t>
            </a:r>
            <a:r>
              <a:rPr lang="en-US" altLang="zh-CN" kern="0" dirty="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init</a:t>
            </a:r>
            <a:r>
              <a:rPr lang="en-US" altLang="zh-CN" kern="0" dirty="0" smtClean="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numUser</a:t>
            </a:r>
            <a:r>
              <a:rPr lang="en-US" altLang="zh-CN" kern="0" dirty="0">
                <a:solidFill>
                  <a:srgbClr val="000000"/>
                </a:solidFill>
                <a:latin typeface="Times New Roman"/>
                <a:cs typeface="Times New Roman"/>
              </a:rPr>
              <a:t>, Calendar </a:t>
            </a:r>
            <a:r>
              <a:rPr lang="en-US" altLang="zh-CN" kern="0" dirty="0" err="1">
                <a:solidFill>
                  <a:srgbClr val="000000"/>
                </a:solidFill>
                <a:latin typeface="Times New Roman"/>
                <a:cs typeface="Times New Roman"/>
              </a:rPr>
              <a:t>cal</a:t>
            </a:r>
            <a:r>
              <a:rPr lang="en-US" altLang="zh-CN" kern="0" dirty="0">
                <a:solidFill>
                  <a:srgbClr val="000000"/>
                </a:solidFill>
                <a:latin typeface="Times New Roman"/>
                <a:cs typeface="Times New Roman"/>
              </a:rPr>
              <a:t>, </a:t>
            </a:r>
            <a:r>
              <a:rPr lang="en-US" altLang="zh-CN" b="1" kern="0" dirty="0" err="1">
                <a:solidFill>
                  <a:srgbClr val="7F0055"/>
                </a:solidFill>
                <a:latin typeface="Times New Roman"/>
                <a:cs typeface="Times New Roman"/>
              </a:rPr>
              <a:t>boolean</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traceFlag</a:t>
            </a:r>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            String[] </a:t>
            </a:r>
            <a:r>
              <a:rPr lang="en-US" altLang="zh-CN" kern="0" dirty="0" err="1">
                <a:solidFill>
                  <a:srgbClr val="000000"/>
                </a:solidFill>
                <a:latin typeface="Times New Roman"/>
                <a:cs typeface="Times New Roman"/>
              </a:rPr>
              <a:t>excludeFromFile</a:t>
            </a:r>
            <a:r>
              <a:rPr lang="en-US" altLang="zh-CN" kern="0" dirty="0">
                <a:solidFill>
                  <a:srgbClr val="000000"/>
                </a:solidFill>
                <a:latin typeface="Times New Roman"/>
                <a:cs typeface="Times New Roman"/>
              </a:rPr>
              <a:t>, String[] </a:t>
            </a:r>
            <a:r>
              <a:rPr lang="en-US" altLang="zh-CN" kern="0" dirty="0" err="1">
                <a:solidFill>
                  <a:srgbClr val="000000"/>
                </a:solidFill>
                <a:latin typeface="Times New Roman"/>
                <a:cs typeface="Times New Roman"/>
              </a:rPr>
              <a:t>excludeFromProcessing</a:t>
            </a:r>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rPr>
              <a:t>            String </a:t>
            </a:r>
            <a:r>
              <a:rPr lang="en-US" altLang="zh-CN" kern="0" dirty="0" err="1">
                <a:solidFill>
                  <a:srgbClr val="000000"/>
                </a:solidFill>
                <a:latin typeface="Times New Roman"/>
              </a:rPr>
              <a:t>reportWriterName</a:t>
            </a:r>
            <a:r>
              <a:rPr lang="en-US" altLang="zh-CN" kern="0" dirty="0" smtClean="0">
                <a:solidFill>
                  <a:srgbClr val="000000"/>
                </a:solidFill>
                <a:latin typeface="Times New Roman"/>
              </a:rPr>
              <a:t>){}</a:t>
            </a:r>
          </a:p>
          <a:p>
            <a:pPr algn="just"/>
            <a:endParaRPr lang="en-US" altLang="zh-CN" kern="0" dirty="0" smtClean="0">
              <a:solidFill>
                <a:srgbClr val="000000"/>
              </a:solidFill>
              <a:latin typeface="Times New Roman"/>
            </a:endParaRPr>
          </a:p>
          <a:p>
            <a:pPr marL="285750" indent="-285750" algn="just">
              <a:buFont typeface="Wingdings" pitchFamily="2" charset="2"/>
              <a:buChar char="Ø"/>
            </a:pPr>
            <a:r>
              <a:rPr lang="zh-CN" altLang="en-US" kern="0" dirty="0" smtClean="0">
                <a:solidFill>
                  <a:srgbClr val="000000"/>
                </a:solidFill>
                <a:latin typeface="Times New Roman"/>
              </a:rPr>
              <a:t>开始仿真</a:t>
            </a:r>
            <a:endParaRPr lang="en-US" altLang="zh-CN" kern="0" dirty="0">
              <a:solidFill>
                <a:srgbClr val="000000"/>
              </a:solidFill>
              <a:latin typeface="Times New Roman"/>
            </a:endParaRPr>
          </a:p>
          <a:p>
            <a:pPr algn="just"/>
            <a:r>
              <a:rPr lang="en-US" altLang="zh-CN" b="1" kern="0" dirty="0">
                <a:solidFill>
                  <a:srgbClr val="7F0055"/>
                </a:solidFill>
                <a:latin typeface="Times New Roman"/>
                <a:cs typeface="Times New Roman"/>
              </a:rPr>
              <a:t>public static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startGridSimulation</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NullPointerException</a:t>
            </a:r>
            <a:r>
              <a:rPr lang="en-US" altLang="zh-CN" kern="0" dirty="0">
                <a:solidFill>
                  <a:srgbClr val="000000"/>
                </a:solidFill>
                <a:latin typeface="Times New Roman"/>
                <a:cs typeface="Times New Roman"/>
              </a:rPr>
              <a:t>{}</a:t>
            </a:r>
            <a:endParaRPr lang="zh-CN" altLang="zh-CN" kern="100" dirty="0">
              <a:cs typeface="Times New Roman"/>
            </a:endParaRPr>
          </a:p>
          <a:p>
            <a:pPr algn="just"/>
            <a:endParaRPr lang="en-US" altLang="zh-CN" dirty="0" smtClean="0"/>
          </a:p>
          <a:p>
            <a:pPr algn="just"/>
            <a:r>
              <a:rPr lang="zh-CN" altLang="en-US" b="1" kern="0" dirty="0">
                <a:solidFill>
                  <a:schemeClr val="accent5">
                    <a:lumMod val="75000"/>
                  </a:schemeClr>
                </a:solidFill>
                <a:latin typeface="Times New Roman"/>
                <a:cs typeface="Times New Roman"/>
              </a:rPr>
              <a:t>以上两个方法都是在</a:t>
            </a:r>
            <a:r>
              <a:rPr lang="en-US" altLang="zh-CN" b="1" kern="0" dirty="0">
                <a:solidFill>
                  <a:schemeClr val="accent5">
                    <a:lumMod val="75000"/>
                  </a:schemeClr>
                </a:solidFill>
                <a:latin typeface="Times New Roman"/>
                <a:cs typeface="Times New Roman"/>
              </a:rPr>
              <a:t>main</a:t>
            </a:r>
            <a:r>
              <a:rPr lang="zh-CN" altLang="en-US" b="1" kern="0" dirty="0">
                <a:solidFill>
                  <a:schemeClr val="accent5">
                    <a:lumMod val="75000"/>
                  </a:schemeClr>
                </a:solidFill>
                <a:latin typeface="Times New Roman"/>
                <a:cs typeface="Times New Roman"/>
              </a:rPr>
              <a:t>方法中调用的</a:t>
            </a:r>
            <a:r>
              <a:rPr lang="zh-CN" altLang="en-US" b="1" kern="0" dirty="0" smtClean="0">
                <a:solidFill>
                  <a:schemeClr val="accent5">
                    <a:lumMod val="75000"/>
                  </a:schemeClr>
                </a:solidFill>
                <a:latin typeface="Times New Roman"/>
                <a:cs typeface="Times New Roman"/>
              </a:rPr>
              <a:t>，进行</a:t>
            </a:r>
            <a:r>
              <a:rPr lang="zh-CN" altLang="en-US" b="1" kern="0" dirty="0">
                <a:solidFill>
                  <a:schemeClr val="accent5">
                    <a:lumMod val="75000"/>
                  </a:schemeClr>
                </a:solidFill>
                <a:latin typeface="Times New Roman"/>
                <a:cs typeface="Times New Roman"/>
              </a:rPr>
              <a:t>网格仿真必不可少的两个方法！！！</a:t>
            </a:r>
          </a:p>
        </p:txBody>
      </p:sp>
    </p:spTree>
    <p:extLst>
      <p:ext uri="{BB962C8B-B14F-4D97-AF65-F5344CB8AC3E}">
        <p14:creationId xmlns:p14="http://schemas.microsoft.com/office/powerpoint/2010/main" val="167014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5</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04664"/>
            <a:ext cx="8352928" cy="6186309"/>
          </a:xfrm>
          <a:prstGeom prst="rect">
            <a:avLst/>
          </a:prstGeom>
          <a:noFill/>
        </p:spPr>
        <p:txBody>
          <a:bodyPr wrap="square" rtlCol="0">
            <a:spAutoFit/>
          </a:bodyPr>
          <a:lstStyle/>
          <a:p>
            <a:pPr marL="285750" indent="-285750" algn="just">
              <a:buFont typeface="Wingdings" pitchFamily="2" charset="2"/>
              <a:buChar char="Ø"/>
            </a:pPr>
            <a:r>
              <a:rPr lang="zh-CN" altLang="en-US" kern="0" dirty="0">
                <a:solidFill>
                  <a:srgbClr val="000000"/>
                </a:solidFill>
                <a:latin typeface="Times New Roman"/>
                <a:cs typeface="Times New Roman"/>
              </a:rPr>
              <a:t>获取一个从其他实体发回来的任务（任务里包含一些任务处理过程中的数据）</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protected</a:t>
            </a:r>
            <a:r>
              <a:rPr lang="en-US" altLang="zh-CN" kern="0" dirty="0" smtClean="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Gridlet</a:t>
            </a:r>
            <a:r>
              <a:rPr lang="en-US" altLang="zh-CN" kern="0" dirty="0" smtClean="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gridletReceive</a:t>
            </a:r>
            <a:r>
              <a:rPr lang="en-US" altLang="zh-CN" kern="0" dirty="0" smtClean="0">
                <a:solidFill>
                  <a:srgbClr val="000000"/>
                </a:solidFill>
                <a:latin typeface="Times New Roman"/>
                <a:cs typeface="Times New Roman"/>
              </a:rPr>
              <a:t>(){}</a:t>
            </a:r>
          </a:p>
          <a:p>
            <a:pPr algn="just"/>
            <a:endParaRPr lang="en-US" altLang="zh-CN" kern="100" dirty="0" smtClean="0">
              <a:cs typeface="Times New Roman"/>
            </a:endParaRPr>
          </a:p>
          <a:p>
            <a:pPr marL="285750" indent="-285750" algn="just">
              <a:buFont typeface="Wingdings" pitchFamily="2" charset="2"/>
              <a:buChar char="Ø"/>
            </a:pPr>
            <a:r>
              <a:rPr lang="zh-CN" altLang="en-US" kern="0" dirty="0">
                <a:solidFill>
                  <a:srgbClr val="000000"/>
                </a:solidFill>
                <a:latin typeface="Times New Roman"/>
                <a:cs typeface="Times New Roman"/>
              </a:rPr>
              <a:t>该线程等待</a:t>
            </a:r>
            <a:r>
              <a:rPr lang="en-US" altLang="zh-CN" kern="0" dirty="0">
                <a:solidFill>
                  <a:srgbClr val="000000"/>
                </a:solidFill>
                <a:latin typeface="Times New Roman"/>
                <a:cs typeface="Times New Roman"/>
              </a:rPr>
              <a:t>duration</a:t>
            </a:r>
            <a:r>
              <a:rPr lang="zh-CN" altLang="en-US" kern="0" dirty="0">
                <a:solidFill>
                  <a:srgbClr val="000000"/>
                </a:solidFill>
                <a:latin typeface="Times New Roman"/>
                <a:cs typeface="Times New Roman"/>
              </a:rPr>
              <a:t>的时间</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gridSimHold</a:t>
            </a:r>
            <a:r>
              <a:rPr lang="en-US" altLang="zh-CN" kern="0" dirty="0">
                <a:solidFill>
                  <a:srgbClr val="000000"/>
                </a:solidFill>
                <a:latin typeface="Times New Roman"/>
                <a:cs typeface="Times New Roman"/>
              </a:rPr>
              <a:t>(</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duration</a:t>
            </a:r>
            <a:r>
              <a:rPr lang="en-US" altLang="zh-CN" kern="0" dirty="0" smtClean="0">
                <a:solidFill>
                  <a:srgbClr val="000000"/>
                </a:solidFill>
                <a:latin typeface="Times New Roman"/>
                <a:cs typeface="Times New Roman"/>
              </a:rPr>
              <a:t>){}</a:t>
            </a:r>
          </a:p>
          <a:p>
            <a:pPr algn="just"/>
            <a:endParaRPr lang="en-US" altLang="zh-CN" kern="0" dirty="0" smtClean="0">
              <a:solidFill>
                <a:srgbClr val="000000"/>
              </a:solidFill>
              <a:latin typeface="Times New Roman"/>
              <a:cs typeface="Times New Roman"/>
            </a:endParaRPr>
          </a:p>
          <a:p>
            <a:pPr marL="285750" indent="-285750" algn="just">
              <a:buFont typeface="Wingdings" pitchFamily="2" charset="2"/>
              <a:buChar char="Ø"/>
            </a:pPr>
            <a:r>
              <a:rPr lang="zh-CN" altLang="en-US" kern="0" dirty="0">
                <a:solidFill>
                  <a:srgbClr val="000000"/>
                </a:solidFill>
                <a:latin typeface="Times New Roman"/>
                <a:cs typeface="Times New Roman"/>
              </a:rPr>
              <a:t>获取所有的资源列表（列表中为</a:t>
            </a:r>
            <a:r>
              <a:rPr lang="en-US" altLang="zh-CN" kern="0" dirty="0">
                <a:solidFill>
                  <a:srgbClr val="000000"/>
                </a:solidFill>
                <a:latin typeface="Times New Roman"/>
                <a:cs typeface="Times New Roman"/>
              </a:rPr>
              <a:t>Integer</a:t>
            </a:r>
            <a:r>
              <a:rPr lang="zh-CN" altLang="en-US" kern="0" dirty="0">
                <a:solidFill>
                  <a:srgbClr val="000000"/>
                </a:solidFill>
                <a:latin typeface="Times New Roman"/>
                <a:cs typeface="Times New Roman"/>
              </a:rPr>
              <a:t>类型的资源</a:t>
            </a:r>
            <a:r>
              <a:rPr lang="en-US" altLang="zh-CN" kern="0" dirty="0">
                <a:solidFill>
                  <a:srgbClr val="000000"/>
                </a:solidFill>
                <a:latin typeface="Times New Roman"/>
                <a:cs typeface="Times New Roman"/>
              </a:rPr>
              <a:t>ID</a:t>
            </a:r>
            <a:r>
              <a:rPr lang="zh-CN" altLang="en-US" kern="0" dirty="0">
                <a:solidFill>
                  <a:srgbClr val="000000"/>
                </a:solidFill>
                <a:latin typeface="Times New Roman"/>
                <a:cs typeface="Times New Roman"/>
              </a:rPr>
              <a:t>）</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public 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LinkedList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getGridResourceList</a:t>
            </a:r>
            <a:r>
              <a:rPr lang="en-US" altLang="zh-CN" kern="0" dirty="0" smtClean="0">
                <a:solidFill>
                  <a:srgbClr val="000000"/>
                </a:solidFill>
                <a:latin typeface="Times New Roman"/>
                <a:cs typeface="Times New Roman"/>
              </a:rPr>
              <a:t>(){}</a:t>
            </a:r>
          </a:p>
          <a:p>
            <a:pPr algn="just"/>
            <a:endParaRPr lang="en-US" altLang="zh-CN" kern="0" dirty="0" smtClean="0">
              <a:solidFill>
                <a:srgbClr val="000000"/>
              </a:solidFill>
              <a:latin typeface="Times New Roman"/>
              <a:cs typeface="Times New Roman"/>
            </a:endParaRPr>
          </a:p>
          <a:p>
            <a:pPr marL="285750" indent="-285750" algn="just">
              <a:buFont typeface="Wingdings" pitchFamily="2" charset="2"/>
              <a:buChar char="Ø"/>
            </a:pPr>
            <a:r>
              <a:rPr lang="zh-CN" altLang="en-US" kern="0" dirty="0">
                <a:solidFill>
                  <a:srgbClr val="000000"/>
                </a:solidFill>
                <a:latin typeface="Times New Roman"/>
                <a:cs typeface="Times New Roman"/>
              </a:rPr>
              <a:t>获取事件对象（一般用在</a:t>
            </a:r>
            <a:r>
              <a:rPr lang="en-US" altLang="zh-CN" kern="0" dirty="0">
                <a:solidFill>
                  <a:srgbClr val="000000"/>
                </a:solidFill>
                <a:latin typeface="Times New Roman"/>
                <a:cs typeface="Times New Roman"/>
              </a:rPr>
              <a:t>send</a:t>
            </a:r>
            <a:r>
              <a:rPr lang="zh-CN" altLang="en-US" kern="0" dirty="0">
                <a:solidFill>
                  <a:srgbClr val="000000"/>
                </a:solidFill>
                <a:latin typeface="Times New Roman"/>
                <a:cs typeface="Times New Roman"/>
              </a:rPr>
              <a:t>方法之后，返回的是</a:t>
            </a:r>
            <a:r>
              <a:rPr lang="en-US" altLang="zh-CN" kern="0" dirty="0">
                <a:solidFill>
                  <a:srgbClr val="000000"/>
                </a:solidFill>
                <a:latin typeface="Times New Roman"/>
                <a:cs typeface="Times New Roman"/>
              </a:rPr>
              <a:t>send</a:t>
            </a:r>
            <a:r>
              <a:rPr lang="zh-CN" altLang="en-US" kern="0" dirty="0">
                <a:solidFill>
                  <a:srgbClr val="000000"/>
                </a:solidFill>
                <a:latin typeface="Times New Roman"/>
                <a:cs typeface="Times New Roman"/>
              </a:rPr>
              <a:t>请求得到</a:t>
            </a:r>
            <a:r>
              <a:rPr lang="zh-CN" altLang="en-US" kern="0" dirty="0" smtClean="0">
                <a:solidFill>
                  <a:srgbClr val="000000"/>
                </a:solidFill>
                <a:latin typeface="Times New Roman"/>
                <a:cs typeface="Times New Roman"/>
              </a:rPr>
              <a:t>的内容</a:t>
            </a:r>
            <a:r>
              <a:rPr lang="zh-CN" altLang="en-US" kern="0" dirty="0">
                <a:solidFill>
                  <a:srgbClr val="000000"/>
                </a:solidFill>
                <a:latin typeface="Times New Roman"/>
                <a:cs typeface="Times New Roman"/>
              </a:rPr>
              <a:t>，</a:t>
            </a:r>
            <a:r>
              <a:rPr lang="zh-CN" altLang="en-US" kern="0" dirty="0" smtClean="0">
                <a:solidFill>
                  <a:srgbClr val="000000"/>
                </a:solidFill>
                <a:latin typeface="Times New Roman"/>
                <a:cs typeface="Times New Roman"/>
              </a:rPr>
              <a:t>需要强制类型转换，如获取资源属性对象时需要强转成</a:t>
            </a:r>
            <a:r>
              <a:rPr lang="en-US" altLang="zh-CN" kern="0" dirty="0" smtClean="0">
                <a:solidFill>
                  <a:srgbClr val="000000"/>
                </a:solidFill>
                <a:latin typeface="Times New Roman"/>
                <a:cs typeface="Times New Roman"/>
              </a:rPr>
              <a:t>ResourceCharacteristics</a:t>
            </a:r>
            <a:r>
              <a:rPr lang="zh-CN" altLang="en-US" kern="0" dirty="0" smtClean="0">
                <a:solidFill>
                  <a:srgbClr val="000000"/>
                </a:solidFill>
                <a:latin typeface="Times New Roman"/>
                <a:cs typeface="Times New Roman"/>
              </a:rPr>
              <a:t>类型）</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protected</a:t>
            </a:r>
            <a:r>
              <a:rPr lang="en-US" altLang="zh-CN" kern="0" dirty="0">
                <a:solidFill>
                  <a:srgbClr val="000000"/>
                </a:solidFill>
                <a:latin typeface="Times New Roman"/>
                <a:cs typeface="Times New Roman"/>
              </a:rPr>
              <a:t> Object </a:t>
            </a:r>
            <a:r>
              <a:rPr lang="en-US" altLang="zh-CN" kern="0" dirty="0" err="1">
                <a:solidFill>
                  <a:srgbClr val="000000"/>
                </a:solidFill>
                <a:latin typeface="Times New Roman"/>
                <a:cs typeface="Times New Roman"/>
              </a:rPr>
              <a:t>receiveEventObject</a:t>
            </a:r>
            <a:r>
              <a:rPr lang="en-US" altLang="zh-CN" kern="0" dirty="0">
                <a:solidFill>
                  <a:srgbClr val="000000"/>
                </a:solidFill>
                <a:latin typeface="Times New Roman"/>
                <a:cs typeface="Times New Roman"/>
              </a:rPr>
              <a:t>(){}</a:t>
            </a:r>
            <a:endParaRPr lang="zh-CN" altLang="zh-CN" kern="100" dirty="0">
              <a:cs typeface="Times New Roman"/>
            </a:endParaRPr>
          </a:p>
          <a:p>
            <a:pPr algn="just"/>
            <a:endParaRPr lang="en-US" altLang="zh-CN" kern="100" dirty="0" smtClean="0">
              <a:cs typeface="Times New Roman"/>
            </a:endParaRPr>
          </a:p>
          <a:p>
            <a:pPr marL="285750" indent="-285750" algn="just">
              <a:buFont typeface="Wingdings" pitchFamily="2" charset="2"/>
              <a:buChar char="Ø"/>
            </a:pPr>
            <a:r>
              <a:rPr lang="zh-CN" altLang="en-US" kern="0" dirty="0">
                <a:solidFill>
                  <a:srgbClr val="000000"/>
                </a:solidFill>
                <a:latin typeface="Times New Roman"/>
                <a:cs typeface="Times New Roman"/>
              </a:rPr>
              <a:t>提交网格任务到指定资源（重载方法，根据自己的要求选择适合的方法）</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protected </a:t>
            </a:r>
            <a:r>
              <a:rPr lang="en-US" altLang="zh-CN" b="1" kern="0" dirty="0" err="1">
                <a:solidFill>
                  <a:srgbClr val="7F0055"/>
                </a:solidFill>
                <a:latin typeface="Times New Roman"/>
                <a:cs typeface="Times New Roman"/>
              </a:rPr>
              <a:t>boolean</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gridletSubmit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gl</a:t>
            </a:r>
            <a:r>
              <a:rPr lang="en-US" altLang="zh-CN" kern="0" dirty="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resID</a:t>
            </a:r>
            <a:r>
              <a:rPr lang="en-US" altLang="zh-CN" kern="0" dirty="0" smtClean="0">
                <a:solidFill>
                  <a:srgbClr val="000000"/>
                </a:solidFill>
                <a:latin typeface="Times New Roman"/>
                <a:cs typeface="Times New Roman"/>
              </a:rPr>
              <a:t>){}</a:t>
            </a:r>
          </a:p>
          <a:p>
            <a:pPr algn="just"/>
            <a:r>
              <a:rPr lang="en-US" altLang="zh-CN" b="1" kern="0" dirty="0" smtClean="0">
                <a:solidFill>
                  <a:srgbClr val="7F0055"/>
                </a:solidFill>
                <a:latin typeface="Times New Roman"/>
                <a:cs typeface="Times New Roman"/>
              </a:rPr>
              <a:t>protected</a:t>
            </a:r>
            <a:r>
              <a:rPr lang="en-US" altLang="zh-CN" kern="0" dirty="0" smtClean="0">
                <a:solidFill>
                  <a:srgbClr val="000000"/>
                </a:solidFill>
                <a:latin typeface="Times New Roman"/>
                <a:cs typeface="Times New Roman"/>
              </a:rPr>
              <a:t> </a:t>
            </a:r>
            <a:r>
              <a:rPr lang="en-US" altLang="zh-CN" b="1" kern="0" dirty="0" err="1">
                <a:solidFill>
                  <a:srgbClr val="7F0055"/>
                </a:solidFill>
                <a:latin typeface="Times New Roman"/>
                <a:cs typeface="Times New Roman"/>
              </a:rPr>
              <a:t>boolean</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gridletSubmit</a:t>
            </a:r>
            <a:r>
              <a:rPr lang="en-US" altLang="zh-CN" kern="0" dirty="0">
                <a:solidFill>
                  <a:srgbClr val="000000"/>
                </a:solidFill>
                <a:latin typeface="Times New Roman"/>
                <a:cs typeface="Times New Roman"/>
              </a:rPr>
              <a:t>(</a:t>
            </a:r>
            <a:r>
              <a:rPr lang="en-US" altLang="zh-CN" kern="0" dirty="0" err="1">
                <a:solidFill>
                  <a:srgbClr val="000000"/>
                </a:solidFill>
                <a:latin typeface="Times New Roman"/>
                <a:cs typeface="Times New Roman"/>
              </a:rPr>
              <a:t>Gridlet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gl</a:t>
            </a:r>
            <a:r>
              <a:rPr lang="en-US" altLang="zh-CN" kern="0" dirty="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resourceID</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delay, </a:t>
            </a:r>
            <a:r>
              <a:rPr lang="en-US" altLang="zh-CN" b="1" kern="0" dirty="0" err="1">
                <a:solidFill>
                  <a:srgbClr val="7F0055"/>
                </a:solidFill>
                <a:latin typeface="Times New Roman"/>
                <a:cs typeface="Times New Roman"/>
              </a:rPr>
              <a:t>boolean</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ack</a:t>
            </a:r>
            <a:r>
              <a:rPr lang="en-US" altLang="zh-CN" kern="0" dirty="0">
                <a:solidFill>
                  <a:srgbClr val="000000"/>
                </a:solidFill>
                <a:latin typeface="Times New Roman"/>
                <a:cs typeface="Times New Roman"/>
              </a:rPr>
              <a:t>,</a:t>
            </a:r>
            <a:r>
              <a:rPr lang="en-US" altLang="zh-CN" kern="0" dirty="0">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netServiceLevel</a:t>
            </a:r>
            <a:r>
              <a:rPr lang="en-US" altLang="zh-CN" kern="0" dirty="0" smtClean="0">
                <a:solidFill>
                  <a:srgbClr val="000000"/>
                </a:solidFill>
                <a:latin typeface="Times New Roman"/>
                <a:cs typeface="Times New Roman"/>
              </a:rPr>
              <a:t>)</a:t>
            </a:r>
          </a:p>
          <a:p>
            <a:pPr algn="just"/>
            <a:endParaRPr lang="en-US" altLang="zh-CN" kern="0" dirty="0">
              <a:solidFill>
                <a:srgbClr val="000000"/>
              </a:solidFill>
              <a:latin typeface="Times New Roman"/>
              <a:cs typeface="Times New Roman"/>
            </a:endParaRPr>
          </a:p>
          <a:p>
            <a:pPr algn="just"/>
            <a:r>
              <a:rPr lang="zh-CN" altLang="en-US" b="1" kern="0" dirty="0">
                <a:solidFill>
                  <a:schemeClr val="accent5">
                    <a:lumMod val="75000"/>
                  </a:schemeClr>
                </a:solidFill>
                <a:latin typeface="Times New Roman"/>
                <a:cs typeface="Times New Roman"/>
              </a:rPr>
              <a:t>以上几个方法通常用在</a:t>
            </a:r>
            <a:r>
              <a:rPr lang="en-US" altLang="zh-CN" b="1" kern="0" dirty="0">
                <a:solidFill>
                  <a:schemeClr val="accent5">
                    <a:lumMod val="75000"/>
                  </a:schemeClr>
                </a:solidFill>
                <a:latin typeface="Times New Roman"/>
                <a:cs typeface="Times New Roman"/>
              </a:rPr>
              <a:t>body</a:t>
            </a:r>
            <a:r>
              <a:rPr lang="zh-CN" altLang="en-US" b="1" kern="0" dirty="0">
                <a:solidFill>
                  <a:schemeClr val="accent5">
                    <a:lumMod val="75000"/>
                  </a:schemeClr>
                </a:solidFill>
                <a:latin typeface="Times New Roman"/>
                <a:cs typeface="Times New Roman"/>
              </a:rPr>
              <a:t>方法中</a:t>
            </a:r>
            <a:r>
              <a:rPr lang="zh-CN" altLang="en-US" b="1" kern="0" dirty="0" smtClean="0">
                <a:solidFill>
                  <a:schemeClr val="accent5">
                    <a:lumMod val="75000"/>
                  </a:schemeClr>
                </a:solidFill>
                <a:latin typeface="Times New Roman"/>
                <a:cs typeface="Times New Roman"/>
              </a:rPr>
              <a:t>，负责仿真过程</a:t>
            </a:r>
            <a:r>
              <a:rPr lang="zh-CN" altLang="en-US" b="1" kern="0" dirty="0">
                <a:solidFill>
                  <a:schemeClr val="accent5">
                    <a:lumMod val="75000"/>
                  </a:schemeClr>
                </a:solidFill>
                <a:latin typeface="Times New Roman"/>
                <a:cs typeface="Times New Roman"/>
              </a:rPr>
              <a:t>中实体之间的通信操作！！！</a:t>
            </a:r>
            <a:endParaRPr lang="zh-CN" altLang="zh-CN" b="1" kern="0" dirty="0">
              <a:solidFill>
                <a:schemeClr val="accent5">
                  <a:lumMod val="75000"/>
                </a:schemeClr>
              </a:solidFill>
              <a:latin typeface="Times New Roman"/>
              <a:cs typeface="Times New Roman"/>
            </a:endParaRPr>
          </a:p>
          <a:p>
            <a:pPr lvl="0" algn="just"/>
            <a:endParaRPr lang="en-US" altLang="zh-CN" kern="0" dirty="0">
              <a:solidFill>
                <a:srgbClr val="000000"/>
              </a:solidFill>
              <a:latin typeface="Times New Roman"/>
              <a:cs typeface="Times New Roman"/>
            </a:endParaRPr>
          </a:p>
          <a:p>
            <a:pPr marL="285750" lvl="0" indent="-285750" algn="just">
              <a:buFont typeface="Wingdings" pitchFamily="2" charset="2"/>
              <a:buChar char="Ø"/>
            </a:pPr>
            <a:r>
              <a:rPr lang="zh-CN" altLang="en-US" kern="0" dirty="0">
                <a:solidFill>
                  <a:srgbClr val="000000"/>
                </a:solidFill>
                <a:latin typeface="Times New Roman"/>
                <a:cs typeface="Times New Roman"/>
              </a:rPr>
              <a:t>给定实体名称获取实体</a:t>
            </a:r>
            <a:r>
              <a:rPr lang="en-US" altLang="zh-CN" kern="0" dirty="0">
                <a:solidFill>
                  <a:srgbClr val="000000"/>
                </a:solidFill>
                <a:latin typeface="Times New Roman"/>
                <a:cs typeface="Times New Roman"/>
              </a:rPr>
              <a:t>ID</a:t>
            </a:r>
            <a:r>
              <a:rPr lang="zh-CN" altLang="en-US" kern="0" dirty="0">
                <a:solidFill>
                  <a:srgbClr val="000000"/>
                </a:solidFill>
                <a:latin typeface="Times New Roman"/>
                <a:cs typeface="Times New Roman"/>
              </a:rPr>
              <a:t>（一般用在</a:t>
            </a:r>
            <a:r>
              <a:rPr lang="zh-CN" altLang="en-US" b="1" kern="0" dirty="0">
                <a:solidFill>
                  <a:schemeClr val="accent5">
                    <a:lumMod val="75000"/>
                  </a:schemeClr>
                </a:solidFill>
                <a:latin typeface="Times New Roman"/>
                <a:cs typeface="Times New Roman"/>
              </a:rPr>
              <a:t>公共类的构造方法中</a:t>
            </a:r>
            <a:r>
              <a:rPr lang="zh-CN" altLang="en-US" kern="0" dirty="0">
                <a:solidFill>
                  <a:srgbClr val="000000"/>
                </a:solidFill>
                <a:latin typeface="Times New Roman"/>
                <a:cs typeface="Times New Roman"/>
              </a:rPr>
              <a:t>，为用户实体指定</a:t>
            </a:r>
            <a:r>
              <a:rPr lang="en-US" altLang="zh-CN" kern="0" dirty="0">
                <a:solidFill>
                  <a:srgbClr val="000000"/>
                </a:solidFill>
                <a:latin typeface="Times New Roman"/>
                <a:cs typeface="Times New Roman"/>
              </a:rPr>
              <a:t>ID</a:t>
            </a:r>
            <a:r>
              <a:rPr lang="zh-CN" altLang="en-US" kern="0" dirty="0">
                <a:solidFill>
                  <a:srgbClr val="000000"/>
                </a:solidFill>
                <a:latin typeface="Times New Roman"/>
                <a:cs typeface="Times New Roman"/>
              </a:rPr>
              <a:t>）</a:t>
            </a:r>
            <a:endParaRPr lang="en-US" altLang="zh-CN" kern="0" dirty="0">
              <a:solidFill>
                <a:srgbClr val="000000"/>
              </a:solidFill>
              <a:latin typeface="Times New Roman"/>
              <a:cs typeface="Times New Roman"/>
            </a:endParaRPr>
          </a:p>
          <a:p>
            <a:pPr lvl="0" algn="just"/>
            <a:r>
              <a:rPr lang="en-US" altLang="zh-CN" b="1" kern="0" dirty="0">
                <a:solidFill>
                  <a:srgbClr val="7F0055"/>
                </a:solidFill>
                <a:latin typeface="Times New Roman"/>
                <a:cs typeface="Times New Roman"/>
              </a:rPr>
              <a:t>public static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getEntityId</a:t>
            </a:r>
            <a:r>
              <a:rPr lang="en-US" altLang="zh-CN" kern="0" dirty="0">
                <a:solidFill>
                  <a:srgbClr val="000000"/>
                </a:solidFill>
                <a:latin typeface="Times New Roman"/>
                <a:cs typeface="Times New Roman"/>
              </a:rPr>
              <a:t>(String </a:t>
            </a:r>
            <a:r>
              <a:rPr lang="en-US" altLang="zh-CN" kern="0" dirty="0" err="1">
                <a:solidFill>
                  <a:srgbClr val="000000"/>
                </a:solidFill>
                <a:latin typeface="Times New Roman"/>
                <a:cs typeface="Times New Roman"/>
              </a:rPr>
              <a:t>entityName</a:t>
            </a:r>
            <a:r>
              <a:rPr lang="en-US" altLang="zh-CN" kern="0" dirty="0">
                <a:solidFill>
                  <a:srgbClr val="000000"/>
                </a:solidFill>
                <a:latin typeface="Times New Roman"/>
                <a:cs typeface="Times New Roman"/>
              </a:rPr>
              <a:t>){}</a:t>
            </a:r>
            <a:endParaRPr lang="zh-CN" altLang="zh-CN" kern="100" dirty="0">
              <a:solidFill>
                <a:prstClr val="black"/>
              </a:solidFill>
              <a:cs typeface="Times New Roman"/>
            </a:endParaRPr>
          </a:p>
        </p:txBody>
      </p:sp>
    </p:spTree>
    <p:extLst>
      <p:ext uri="{BB962C8B-B14F-4D97-AF65-F5344CB8AC3E}">
        <p14:creationId xmlns:p14="http://schemas.microsoft.com/office/powerpoint/2010/main" val="265778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6</a:t>
            </a:fld>
            <a:endParaRPr lang="zh-CN" altLang="en-US"/>
          </a:p>
        </p:txBody>
      </p:sp>
      <p:sp>
        <p:nvSpPr>
          <p:cNvPr id="4" name="矩形 3"/>
          <p:cNvSpPr/>
          <p:nvPr/>
        </p:nvSpPr>
        <p:spPr>
          <a:xfrm>
            <a:off x="395536" y="260648"/>
            <a:ext cx="1842171" cy="523220"/>
          </a:xfrm>
          <a:prstGeom prst="rect">
            <a:avLst/>
          </a:prstGeom>
          <a:noFill/>
        </p:spPr>
        <p:txBody>
          <a:bodyPr wrap="none" lIns="91440" tIns="45720" rIns="91440" bIns="45720">
            <a:spAutoFit/>
          </a:bodyPr>
          <a:lstStyle/>
          <a:p>
            <a:pPr algn="ctr"/>
            <a:r>
              <a:rPr lang="en-US" altLang="zh-C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Machine</a:t>
            </a:r>
            <a:r>
              <a:rPr lang="zh-CN" alt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5536" y="980728"/>
            <a:ext cx="8424936" cy="1754326"/>
          </a:xfrm>
          <a:prstGeom prst="rect">
            <a:avLst/>
          </a:prstGeom>
          <a:noFill/>
        </p:spPr>
        <p:txBody>
          <a:bodyPr wrap="square" rtlCol="0">
            <a:spAutoFit/>
          </a:bodyPr>
          <a:lstStyle/>
          <a:p>
            <a:pPr marL="285750" indent="-285750" algn="just">
              <a:buFont typeface="Wingdings" pitchFamily="2" charset="2"/>
              <a:buChar char="Ø"/>
            </a:pPr>
            <a:r>
              <a:rPr lang="zh-CN" altLang="en-US" kern="0" dirty="0" smtClean="0">
                <a:solidFill>
                  <a:srgbClr val="000000"/>
                </a:solidFill>
                <a:latin typeface="Times New Roman"/>
                <a:cs typeface="Times New Roman"/>
              </a:rPr>
              <a:t>创建一个机器对象（机器中包含</a:t>
            </a:r>
            <a:r>
              <a:rPr lang="en-US" altLang="zh-CN" kern="0" dirty="0" smtClean="0">
                <a:solidFill>
                  <a:srgbClr val="000000"/>
                </a:solidFill>
                <a:latin typeface="Times New Roman"/>
                <a:cs typeface="Times New Roman"/>
              </a:rPr>
              <a:t>PE</a:t>
            </a:r>
            <a:r>
              <a:rPr lang="zh-CN" altLang="en-US" kern="0" dirty="0" smtClean="0">
                <a:solidFill>
                  <a:srgbClr val="000000"/>
                </a:solidFill>
                <a:latin typeface="Times New Roman"/>
                <a:cs typeface="Times New Roman"/>
              </a:rPr>
              <a:t>，而机器包含于网格资源，创建资源先创建机器）</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 </a:t>
            </a:r>
            <a:r>
              <a:rPr lang="en-US" altLang="zh-CN" kern="0" dirty="0">
                <a:solidFill>
                  <a:srgbClr val="000000"/>
                </a:solidFill>
                <a:latin typeface="Times New Roman"/>
                <a:cs typeface="Times New Roman"/>
              </a:rPr>
              <a:t>Machine(</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id,</a:t>
            </a:r>
            <a:r>
              <a:rPr lang="en-US" altLang="zh-CN" b="1" kern="0" dirty="0">
                <a:solidFill>
                  <a:srgbClr val="7F0055"/>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numPE</a:t>
            </a:r>
            <a:r>
              <a:rPr lang="en-US" altLang="zh-CN" kern="0" dirty="0">
                <a:solidFill>
                  <a:srgbClr val="000000"/>
                </a:solidFill>
                <a:latin typeface="Times New Roman"/>
                <a:cs typeface="Times New Roman"/>
              </a:rPr>
              <a:t>,</a:t>
            </a:r>
            <a:r>
              <a:rPr lang="en-US" altLang="zh-CN" b="1" kern="0" dirty="0">
                <a:solidFill>
                  <a:srgbClr val="7F0055"/>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ratingPE</a:t>
            </a:r>
            <a:r>
              <a:rPr lang="en-US" altLang="zh-CN" kern="0" dirty="0">
                <a:solidFill>
                  <a:srgbClr val="000000"/>
                </a:solidFill>
                <a:latin typeface="Times New Roman"/>
                <a:cs typeface="Times New Roman"/>
              </a:rPr>
              <a:t>) </a:t>
            </a:r>
            <a:r>
              <a:rPr lang="en-US" altLang="zh-CN" kern="0" dirty="0" smtClean="0">
                <a:solidFill>
                  <a:srgbClr val="000000"/>
                </a:solidFill>
                <a:latin typeface="Times New Roman"/>
                <a:cs typeface="Times New Roman"/>
              </a:rPr>
              <a:t>{}</a:t>
            </a:r>
          </a:p>
          <a:p>
            <a:pPr algn="just"/>
            <a:endParaRPr lang="en-US" altLang="zh-CN" kern="0" dirty="0">
              <a:solidFill>
                <a:srgbClr val="000000"/>
              </a:solidFill>
              <a:latin typeface="Times New Roman"/>
              <a:cs typeface="Times New Roman"/>
            </a:endParaRPr>
          </a:p>
          <a:p>
            <a:pPr algn="just"/>
            <a:r>
              <a:rPr lang="zh-CN" altLang="en-US" b="1" kern="100" dirty="0" smtClean="0">
                <a:solidFill>
                  <a:schemeClr val="accent5">
                    <a:lumMod val="75000"/>
                  </a:schemeClr>
                </a:solidFill>
                <a:cs typeface="Times New Roman"/>
              </a:rPr>
              <a:t>         一般是写一个方法，创建资源，然后在创建资源之前创建机器。该创建资源的方法需要在初始化和开始仿真之间调用！！！</a:t>
            </a:r>
            <a:endParaRPr lang="zh-CN" altLang="zh-CN" b="1" kern="100" dirty="0">
              <a:solidFill>
                <a:schemeClr val="accent5">
                  <a:lumMod val="75000"/>
                </a:schemeClr>
              </a:solidFill>
              <a:cs typeface="Times New Roman"/>
            </a:endParaRPr>
          </a:p>
        </p:txBody>
      </p:sp>
      <p:sp>
        <p:nvSpPr>
          <p:cNvPr id="7" name="矩形 6"/>
          <p:cNvSpPr/>
          <p:nvPr/>
        </p:nvSpPr>
        <p:spPr>
          <a:xfrm>
            <a:off x="395536" y="3356992"/>
            <a:ext cx="4079001" cy="523220"/>
          </a:xfrm>
          <a:prstGeom prst="rect">
            <a:avLst/>
          </a:prstGeom>
          <a:noFill/>
        </p:spPr>
        <p:txBody>
          <a:bodyPr wrap="none" lIns="91440" tIns="45720" rIns="91440" bIns="45720">
            <a:spAutoFit/>
          </a:bodyPr>
          <a:lstStyle/>
          <a:p>
            <a:pPr algn="ctr"/>
            <a:r>
              <a:rPr lang="en-US" altLang="zh-CN"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ResourceCharacteristics</a:t>
            </a:r>
            <a:r>
              <a:rPr lang="zh-CN" alt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TextBox 7"/>
          <p:cNvSpPr txBox="1"/>
          <p:nvPr/>
        </p:nvSpPr>
        <p:spPr>
          <a:xfrm>
            <a:off x="395536" y="4149080"/>
            <a:ext cx="8424936" cy="1754326"/>
          </a:xfrm>
          <a:prstGeom prst="rect">
            <a:avLst/>
          </a:prstGeom>
          <a:noFill/>
        </p:spPr>
        <p:txBody>
          <a:bodyPr wrap="square" rtlCol="0">
            <a:spAutoFit/>
          </a:bodyPr>
          <a:lstStyle/>
          <a:p>
            <a:pPr marL="285750" indent="-285750" algn="just">
              <a:buFont typeface="Wingdings" pitchFamily="2" charset="2"/>
              <a:buChar char="Ø"/>
            </a:pPr>
            <a:r>
              <a:rPr lang="zh-CN" altLang="en-US" kern="0" dirty="0" smtClean="0">
                <a:solidFill>
                  <a:srgbClr val="000000"/>
                </a:solidFill>
                <a:latin typeface="Times New Roman"/>
                <a:cs typeface="Times New Roman"/>
              </a:rPr>
              <a:t>创建一个</a:t>
            </a:r>
            <a:r>
              <a:rPr lang="en-US" altLang="zh-CN" kern="0" dirty="0" err="1" smtClean="0">
                <a:solidFill>
                  <a:srgbClr val="000000"/>
                </a:solidFill>
                <a:latin typeface="Times New Roman"/>
                <a:cs typeface="Times New Roman"/>
              </a:rPr>
              <a:t>ResourceCharacteristics</a:t>
            </a:r>
            <a:r>
              <a:rPr lang="zh-CN" altLang="en-US" kern="0" dirty="0" smtClean="0">
                <a:solidFill>
                  <a:srgbClr val="000000"/>
                </a:solidFill>
                <a:latin typeface="Times New Roman"/>
                <a:cs typeface="Times New Roman"/>
              </a:rPr>
              <a:t>对象</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kern="0" dirty="0">
                <a:solidFill>
                  <a:srgbClr val="000000"/>
                </a:solidFill>
                <a:latin typeface="Times New Roman"/>
                <a:cs typeface="Times New Roman"/>
              </a:rPr>
              <a:t>ResourceCharacteristics(String architecture, String </a:t>
            </a:r>
            <a:r>
              <a:rPr lang="en-US" altLang="zh-CN" kern="0" dirty="0" smtClean="0">
                <a:solidFill>
                  <a:srgbClr val="000000"/>
                </a:solidFill>
                <a:latin typeface="Times New Roman"/>
                <a:cs typeface="Times New Roman"/>
              </a:rPr>
              <a:t>OS</a:t>
            </a:r>
            <a:r>
              <a:rPr lang="en-US" altLang="zh-CN" kern="0" dirty="0" smtClean="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MachineList</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machineList</a:t>
            </a:r>
            <a:r>
              <a:rPr lang="en-US" altLang="zh-CN" kern="0" dirty="0" smtClean="0">
                <a:solidFill>
                  <a:srgbClr val="000000"/>
                </a:solidFill>
                <a:latin typeface="Times New Roman"/>
                <a:cs typeface="Times New Roman"/>
              </a:rPr>
              <a:t>,</a:t>
            </a:r>
          </a:p>
          <a:p>
            <a:pPr algn="just"/>
            <a:r>
              <a:rPr lang="en-US" altLang="zh-CN" kern="0" dirty="0">
                <a:solidFill>
                  <a:srgbClr val="000000"/>
                </a:solidFill>
                <a:latin typeface="Times New Roman"/>
                <a:cs typeface="Times New Roman"/>
              </a:rPr>
              <a:t> </a:t>
            </a:r>
            <a:r>
              <a:rPr lang="en-US" altLang="zh-CN" kern="0" dirty="0" smtClean="0">
                <a:solidFill>
                  <a:srgbClr val="000000"/>
                </a:solidFill>
                <a:latin typeface="Times New Roman"/>
                <a:cs typeface="Times New Roman"/>
              </a:rPr>
              <a:t>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allocationPolicy</a:t>
            </a:r>
            <a:r>
              <a:rPr lang="en-US" altLang="zh-CN" kern="0" dirty="0" smtClean="0">
                <a:solidFill>
                  <a:srgbClr val="000000"/>
                </a:solidFill>
                <a:latin typeface="Times New Roman"/>
                <a:cs typeface="Times New Roman"/>
              </a:rPr>
              <a:t>, </a:t>
            </a:r>
            <a:r>
              <a:rPr lang="en-US" altLang="zh-CN" b="1" kern="0" dirty="0" smtClean="0">
                <a:solidFill>
                  <a:srgbClr val="7F0055"/>
                </a:solidFill>
                <a:latin typeface="Times New Roman"/>
                <a:cs typeface="Times New Roman"/>
              </a:rPr>
              <a:t>double</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timeZone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costPerSec</a:t>
            </a:r>
            <a:r>
              <a:rPr lang="en-US" altLang="zh-CN" kern="0" dirty="0" smtClean="0">
                <a:solidFill>
                  <a:srgbClr val="000000"/>
                </a:solidFill>
                <a:latin typeface="Times New Roman"/>
                <a:cs typeface="Times New Roman"/>
              </a:rPr>
              <a:t>){}</a:t>
            </a:r>
          </a:p>
          <a:p>
            <a:pPr algn="just"/>
            <a:endParaRPr lang="en-US" altLang="zh-CN" kern="0" dirty="0">
              <a:solidFill>
                <a:srgbClr val="000000"/>
              </a:solidFill>
              <a:latin typeface="Times New Roman"/>
              <a:cs typeface="Times New Roman"/>
            </a:endParaRPr>
          </a:p>
          <a:p>
            <a:pPr algn="just"/>
            <a:r>
              <a:rPr lang="zh-CN" altLang="en-US" kern="0" dirty="0" smtClean="0">
                <a:solidFill>
                  <a:srgbClr val="000000"/>
                </a:solidFill>
                <a:latin typeface="Times New Roman"/>
                <a:cs typeface="Times New Roman"/>
              </a:rPr>
              <a:t>        </a:t>
            </a:r>
            <a:r>
              <a:rPr lang="zh-CN" altLang="en-US" b="1" kern="0" dirty="0" smtClean="0">
                <a:solidFill>
                  <a:schemeClr val="accent5">
                    <a:lumMod val="75000"/>
                  </a:schemeClr>
                </a:solidFill>
                <a:latin typeface="Times New Roman"/>
                <a:cs typeface="Times New Roman"/>
              </a:rPr>
              <a:t>该方法用于创建机器之后，创建资源</a:t>
            </a:r>
            <a:r>
              <a:rPr lang="zh-CN" altLang="en-US" b="1" kern="0" dirty="0" smtClean="0">
                <a:solidFill>
                  <a:schemeClr val="accent5">
                    <a:lumMod val="75000"/>
                  </a:schemeClr>
                </a:solidFill>
                <a:latin typeface="Times New Roman"/>
                <a:cs typeface="Times New Roman"/>
              </a:rPr>
              <a:t>之前。该</a:t>
            </a:r>
            <a:r>
              <a:rPr lang="zh-CN" altLang="en-US" b="1" kern="0" dirty="0" smtClean="0">
                <a:solidFill>
                  <a:schemeClr val="accent5">
                    <a:lumMod val="75000"/>
                  </a:schemeClr>
                </a:solidFill>
                <a:latin typeface="Times New Roman"/>
                <a:cs typeface="Times New Roman"/>
              </a:rPr>
              <a:t>对象是创建网格资源必不可少的一个参数！！！而且该类中有很多返回资源属性的方法。</a:t>
            </a:r>
            <a:endParaRPr lang="zh-CN" altLang="zh-CN" b="1" kern="100" dirty="0">
              <a:solidFill>
                <a:schemeClr val="accent5">
                  <a:lumMod val="75000"/>
                </a:schemeClr>
              </a:solidFill>
              <a:cs typeface="Times New Roman"/>
            </a:endParaRPr>
          </a:p>
        </p:txBody>
      </p:sp>
    </p:spTree>
    <p:extLst>
      <p:ext uri="{BB962C8B-B14F-4D97-AF65-F5344CB8AC3E}">
        <p14:creationId xmlns:p14="http://schemas.microsoft.com/office/powerpoint/2010/main" val="40218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7</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87317" y="116632"/>
            <a:ext cx="2543580" cy="523220"/>
          </a:xfrm>
          <a:prstGeom prst="rect">
            <a:avLst/>
          </a:prstGeom>
          <a:noFill/>
        </p:spPr>
        <p:txBody>
          <a:bodyPr wrap="none" lIns="91440" tIns="45720" rIns="91440" bIns="45720">
            <a:spAutoFit/>
          </a:bodyPr>
          <a:lstStyle/>
          <a:p>
            <a:pPr algn="ctr"/>
            <a:r>
              <a:rPr lang="en-US" altLang="zh-CN"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GridResource</a:t>
            </a:r>
            <a:r>
              <a:rPr lang="zh-CN" alt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387317" y="548680"/>
            <a:ext cx="8352928" cy="1877437"/>
          </a:xfrm>
          <a:prstGeom prst="rect">
            <a:avLst/>
          </a:prstGeom>
          <a:noFill/>
        </p:spPr>
        <p:txBody>
          <a:bodyPr wrap="square" rtlCol="0">
            <a:spAutoFit/>
          </a:bodyPr>
          <a:lstStyle/>
          <a:p>
            <a:pPr marL="285750" indent="-285750" algn="just">
              <a:buFont typeface="Wingdings" pitchFamily="2" charset="2"/>
              <a:buChar char="Ø"/>
            </a:pPr>
            <a:r>
              <a:rPr lang="zh-CN" altLang="en-US" kern="0" dirty="0" smtClean="0">
                <a:solidFill>
                  <a:srgbClr val="000000"/>
                </a:solidFill>
                <a:latin typeface="Times New Roman"/>
                <a:cs typeface="Times New Roman"/>
              </a:rPr>
              <a:t>创建一个网格资源对象</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GridResource</a:t>
            </a:r>
            <a:r>
              <a:rPr lang="en-US" altLang="zh-CN" kern="0" dirty="0">
                <a:solidFill>
                  <a:srgbClr val="000000"/>
                </a:solidFill>
                <a:latin typeface="Times New Roman"/>
                <a:cs typeface="Times New Roman"/>
              </a:rPr>
              <a:t>(String name,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baud_rate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long</a:t>
            </a:r>
            <a:r>
              <a:rPr lang="en-US" altLang="zh-CN" kern="0" dirty="0">
                <a:solidFill>
                  <a:srgbClr val="000000"/>
                </a:solidFill>
                <a:latin typeface="Times New Roman"/>
                <a:cs typeface="Times New Roman"/>
              </a:rPr>
              <a:t> seed</a:t>
            </a:r>
            <a:r>
              <a:rPr lang="en-US" altLang="zh-CN" kern="0" dirty="0" smtClean="0">
                <a:solidFill>
                  <a:srgbClr val="000000"/>
                </a:solidFill>
                <a:latin typeface="Times New Roman"/>
                <a:cs typeface="Times New Roman"/>
              </a:rPr>
              <a:t>,</a:t>
            </a:r>
            <a:endParaRPr lang="zh-CN" altLang="zh-CN" kern="100" dirty="0" smtClean="0">
              <a:cs typeface="Times New Roman"/>
            </a:endParaRPr>
          </a:p>
          <a:p>
            <a:pPr algn="just"/>
            <a:r>
              <a:rPr lang="en-US" altLang="zh-CN" kern="0" dirty="0" smtClean="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ResourceCharacteristics</a:t>
            </a:r>
            <a:r>
              <a:rPr lang="en-US" altLang="zh-CN" kern="0" dirty="0" smtClean="0">
                <a:solidFill>
                  <a:srgbClr val="000000"/>
                </a:solidFill>
                <a:latin typeface="Times New Roman"/>
                <a:cs typeface="Times New Roman"/>
              </a:rPr>
              <a:t> resource, </a:t>
            </a:r>
            <a:r>
              <a:rPr lang="en-US" altLang="zh-CN" b="1" kern="0" dirty="0" smtClean="0">
                <a:solidFill>
                  <a:srgbClr val="7F0055"/>
                </a:solidFill>
                <a:latin typeface="Times New Roman"/>
                <a:cs typeface="Times New Roman"/>
              </a:rPr>
              <a:t>double</a:t>
            </a:r>
            <a:r>
              <a:rPr lang="en-US" altLang="zh-CN" kern="0" dirty="0" smtClean="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peakLoad</a:t>
            </a:r>
            <a:r>
              <a:rPr lang="en-US" altLang="zh-CN" kern="0" dirty="0" smtClean="0">
                <a:solidFill>
                  <a:srgbClr val="000000"/>
                </a:solidFill>
                <a:latin typeface="Times New Roman"/>
                <a:cs typeface="Times New Roman"/>
              </a:rPr>
              <a:t>,</a:t>
            </a:r>
            <a:endParaRPr lang="zh-CN" altLang="zh-CN" kern="100" dirty="0" smtClean="0">
              <a:cs typeface="Times New Roman"/>
            </a:endParaRPr>
          </a:p>
          <a:p>
            <a:pPr algn="just"/>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offPeakLoad</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relativeHolidayLoad</a:t>
            </a:r>
            <a:r>
              <a:rPr lang="en-US" altLang="zh-CN" kern="0" dirty="0">
                <a:solidFill>
                  <a:srgbClr val="000000"/>
                </a:solidFill>
                <a:latin typeface="Times New Roman"/>
                <a:cs typeface="Times New Roman"/>
              </a:rPr>
              <a:t>,</a:t>
            </a:r>
            <a:endParaRPr lang="zh-CN" altLang="zh-CN" kern="100" dirty="0">
              <a:cs typeface="Times New Roman"/>
            </a:endParaRPr>
          </a:p>
          <a:p>
            <a:pPr marL="400050" indent="-400050" algn="just"/>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LinkedList</a:t>
            </a:r>
            <a:r>
              <a:rPr lang="en-US" altLang="zh-CN" kern="0" dirty="0">
                <a:solidFill>
                  <a:srgbClr val="000000"/>
                </a:solidFill>
                <a:latin typeface="Times New Roman"/>
                <a:cs typeface="Times New Roman"/>
              </a:rPr>
              <a:t> weekends, </a:t>
            </a:r>
            <a:r>
              <a:rPr lang="en-US" altLang="zh-CN" kern="0" dirty="0" err="1">
                <a:solidFill>
                  <a:srgbClr val="000000"/>
                </a:solidFill>
                <a:latin typeface="Times New Roman"/>
                <a:cs typeface="Times New Roman"/>
              </a:rPr>
              <a:t>LinkedList</a:t>
            </a:r>
            <a:r>
              <a:rPr lang="en-US" altLang="zh-CN" kern="0" dirty="0">
                <a:solidFill>
                  <a:srgbClr val="000000"/>
                </a:solidFill>
                <a:latin typeface="Times New Roman"/>
                <a:cs typeface="Times New Roman"/>
              </a:rPr>
              <a:t> holidays)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 </a:t>
            </a:r>
            <a:r>
              <a:rPr lang="en-US" altLang="zh-CN" kern="0" dirty="0" smtClean="0">
                <a:solidFill>
                  <a:srgbClr val="000000"/>
                </a:solidFill>
                <a:latin typeface="Times New Roman"/>
                <a:cs typeface="Times New Roman"/>
              </a:rPr>
              <a:t>{}</a:t>
            </a:r>
          </a:p>
          <a:p>
            <a:pPr marL="400050" indent="-400050" algn="just"/>
            <a:endParaRPr lang="en-US" altLang="zh-CN" sz="800" kern="0" dirty="0">
              <a:solidFill>
                <a:srgbClr val="000000"/>
              </a:solidFill>
              <a:latin typeface="Times New Roman"/>
              <a:cs typeface="Times New Roman"/>
            </a:endParaRPr>
          </a:p>
          <a:p>
            <a:pPr marL="400050" indent="-400050" algn="just"/>
            <a:r>
              <a:rPr lang="zh-CN" altLang="en-US" b="1" kern="0" dirty="0" smtClean="0">
                <a:solidFill>
                  <a:schemeClr val="accent5">
                    <a:lumMod val="75000"/>
                  </a:schemeClr>
                </a:solidFill>
                <a:latin typeface="Times New Roman"/>
                <a:cs typeface="Times New Roman"/>
              </a:rPr>
              <a:t>        该方法用在</a:t>
            </a:r>
            <a:r>
              <a:rPr lang="en-US" altLang="zh-CN" b="1" kern="0" dirty="0" smtClean="0">
                <a:solidFill>
                  <a:schemeClr val="accent5">
                    <a:lumMod val="75000"/>
                  </a:schemeClr>
                </a:solidFill>
                <a:latin typeface="Times New Roman"/>
                <a:cs typeface="Times New Roman"/>
              </a:rPr>
              <a:t>Machine</a:t>
            </a:r>
            <a:r>
              <a:rPr lang="zh-CN" altLang="en-US" b="1" kern="0" dirty="0" smtClean="0">
                <a:solidFill>
                  <a:schemeClr val="accent5">
                    <a:lumMod val="75000"/>
                  </a:schemeClr>
                </a:solidFill>
                <a:latin typeface="Times New Roman"/>
                <a:cs typeface="Times New Roman"/>
              </a:rPr>
              <a:t>与</a:t>
            </a:r>
            <a:r>
              <a:rPr lang="en-US" altLang="zh-CN" b="1" kern="0" dirty="0" err="1" smtClean="0">
                <a:solidFill>
                  <a:schemeClr val="accent5">
                    <a:lumMod val="75000"/>
                  </a:schemeClr>
                </a:solidFill>
                <a:latin typeface="Times New Roman"/>
                <a:cs typeface="Times New Roman"/>
              </a:rPr>
              <a:t>ResourceCharacteristics</a:t>
            </a:r>
            <a:r>
              <a:rPr lang="zh-CN" altLang="en-US" b="1" kern="0" dirty="0" smtClean="0">
                <a:solidFill>
                  <a:schemeClr val="accent5">
                    <a:lumMod val="75000"/>
                  </a:schemeClr>
                </a:solidFill>
                <a:latin typeface="Times New Roman"/>
                <a:cs typeface="Times New Roman"/>
              </a:rPr>
              <a:t>都创建完毕之后调用。</a:t>
            </a:r>
            <a:endParaRPr lang="zh-CN" altLang="zh-CN" b="1" kern="100" dirty="0">
              <a:solidFill>
                <a:schemeClr val="accent5">
                  <a:lumMod val="75000"/>
                </a:schemeClr>
              </a:solidFill>
              <a:cs typeface="Times New Roman"/>
            </a:endParaRPr>
          </a:p>
        </p:txBody>
      </p:sp>
      <p:sp>
        <p:nvSpPr>
          <p:cNvPr id="7" name="矩形 6"/>
          <p:cNvSpPr/>
          <p:nvPr/>
        </p:nvSpPr>
        <p:spPr>
          <a:xfrm>
            <a:off x="418325" y="2689756"/>
            <a:ext cx="1575239" cy="523220"/>
          </a:xfrm>
          <a:prstGeom prst="rect">
            <a:avLst/>
          </a:prstGeom>
          <a:noFill/>
        </p:spPr>
        <p:txBody>
          <a:bodyPr wrap="none" lIns="91440" tIns="45720" rIns="91440" bIns="45720">
            <a:spAutoFit/>
          </a:bodyPr>
          <a:lstStyle/>
          <a:p>
            <a:pPr algn="ctr"/>
            <a:r>
              <a:rPr lang="en-US" altLang="zh-CN"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Gridlet</a:t>
            </a:r>
            <a:r>
              <a:rPr lang="zh-CN" alt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TextBox 7"/>
          <p:cNvSpPr txBox="1"/>
          <p:nvPr/>
        </p:nvSpPr>
        <p:spPr>
          <a:xfrm>
            <a:off x="387317" y="3212976"/>
            <a:ext cx="8280920" cy="3231654"/>
          </a:xfrm>
          <a:prstGeom prst="rect">
            <a:avLst/>
          </a:prstGeom>
          <a:noFill/>
        </p:spPr>
        <p:txBody>
          <a:bodyPr wrap="square" rtlCol="0">
            <a:spAutoFit/>
          </a:bodyPr>
          <a:lstStyle/>
          <a:p>
            <a:pPr marL="285750" indent="-285750" algn="just">
              <a:buFont typeface="Wingdings" pitchFamily="2" charset="2"/>
              <a:buChar char="Ø"/>
            </a:pPr>
            <a:r>
              <a:rPr lang="zh-CN" altLang="en-US" kern="0" dirty="0" smtClean="0">
                <a:solidFill>
                  <a:srgbClr val="000000"/>
                </a:solidFill>
                <a:latin typeface="Times New Roman"/>
                <a:cs typeface="Times New Roman"/>
              </a:rPr>
              <a:t>创建一个网格任务</a:t>
            </a:r>
            <a:endParaRPr lang="en-US" altLang="zh-CN" kern="0" dirty="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Gridlet</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gridletID</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gridletLength</a:t>
            </a:r>
            <a:r>
              <a:rPr lang="en-US" altLang="zh-CN" kern="0" dirty="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long</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gridletFileSize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long</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gridletOutputSize</a:t>
            </a:r>
            <a:r>
              <a:rPr lang="en-US" altLang="zh-CN" kern="0" dirty="0" smtClean="0">
                <a:solidFill>
                  <a:srgbClr val="000000"/>
                </a:solidFill>
                <a:latin typeface="Times New Roman"/>
                <a:cs typeface="Times New Roman"/>
              </a:rPr>
              <a:t>){}</a:t>
            </a:r>
          </a:p>
          <a:p>
            <a:pPr algn="just"/>
            <a:endParaRPr lang="en-US" altLang="zh-CN" sz="800" kern="0" dirty="0" smtClean="0">
              <a:solidFill>
                <a:srgbClr val="000000"/>
              </a:solidFill>
              <a:latin typeface="Times New Roman"/>
              <a:cs typeface="Times New Roman"/>
            </a:endParaRPr>
          </a:p>
          <a:p>
            <a:pPr marL="285750" indent="-285750" algn="just">
              <a:buFont typeface="Wingdings" pitchFamily="2" charset="2"/>
              <a:buChar char="Ø"/>
            </a:pPr>
            <a:r>
              <a:rPr lang="zh-CN" altLang="en-US" kern="0" dirty="0" smtClean="0">
                <a:solidFill>
                  <a:srgbClr val="000000"/>
                </a:solidFill>
                <a:latin typeface="Times New Roman"/>
                <a:cs typeface="Times New Roman"/>
              </a:rPr>
              <a:t>绑定任务和用户（任务创建成功之后执行）</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setUserID</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id){}</a:t>
            </a:r>
            <a:endParaRPr lang="zh-CN" altLang="zh-CN" kern="100" dirty="0">
              <a:cs typeface="Times New Roman"/>
            </a:endParaRPr>
          </a:p>
          <a:p>
            <a:pPr algn="just"/>
            <a:endParaRPr lang="en-US" altLang="zh-CN" sz="800" kern="0" dirty="0">
              <a:solidFill>
                <a:srgbClr val="000000"/>
              </a:solidFill>
              <a:latin typeface="Times New Roman"/>
              <a:cs typeface="Times New Roman"/>
            </a:endParaRPr>
          </a:p>
          <a:p>
            <a:pPr algn="just"/>
            <a:r>
              <a:rPr lang="zh-CN" altLang="en-US" b="1" kern="0" dirty="0" smtClean="0">
                <a:solidFill>
                  <a:schemeClr val="accent5">
                    <a:lumMod val="75000"/>
                  </a:schemeClr>
                </a:solidFill>
                <a:latin typeface="Times New Roman"/>
                <a:cs typeface="Times New Roman"/>
              </a:rPr>
              <a:t>        该方法用在创建网格任务集合的方法中，一般创建好一个任务要将其添加到任务集合，并且将任务与用户绑定！！！</a:t>
            </a:r>
            <a:endParaRPr lang="en-US" altLang="zh-CN" b="1" kern="0" dirty="0" smtClean="0">
              <a:solidFill>
                <a:schemeClr val="accent5">
                  <a:lumMod val="75000"/>
                </a:schemeClr>
              </a:solidFill>
              <a:latin typeface="Times New Roman"/>
              <a:cs typeface="Times New Roman"/>
            </a:endParaRPr>
          </a:p>
          <a:p>
            <a:pPr algn="just"/>
            <a:endParaRPr lang="en-US" altLang="zh-CN" sz="800" b="1" kern="0" dirty="0" smtClean="0">
              <a:solidFill>
                <a:schemeClr val="accent5">
                  <a:lumMod val="75000"/>
                </a:schemeClr>
              </a:solidFill>
              <a:latin typeface="Times New Roman"/>
              <a:cs typeface="Times New Roman"/>
            </a:endParaRPr>
          </a:p>
          <a:p>
            <a:pPr marL="285750" indent="-285750" algn="just">
              <a:buFont typeface="Wingdings" pitchFamily="2" charset="2"/>
              <a:buChar char="Ø"/>
            </a:pPr>
            <a:r>
              <a:rPr lang="zh-CN" altLang="en-US" kern="0" dirty="0" smtClean="0">
                <a:solidFill>
                  <a:srgbClr val="000000"/>
                </a:solidFill>
                <a:latin typeface="Times New Roman"/>
                <a:cs typeface="Times New Roman"/>
              </a:rPr>
              <a:t>设置任务的状态（可以</a:t>
            </a:r>
            <a:r>
              <a:rPr lang="zh-CN" altLang="en-US" b="1" kern="0" dirty="0">
                <a:solidFill>
                  <a:schemeClr val="accent5">
                    <a:lumMod val="75000"/>
                  </a:schemeClr>
                </a:solidFill>
                <a:latin typeface="Times New Roman"/>
                <a:cs typeface="Times New Roman"/>
              </a:rPr>
              <a:t>用在</a:t>
            </a:r>
            <a:r>
              <a:rPr lang="en-US" altLang="zh-CN" b="1" kern="0" dirty="0">
                <a:solidFill>
                  <a:schemeClr val="accent5">
                    <a:lumMod val="75000"/>
                  </a:schemeClr>
                </a:solidFill>
                <a:latin typeface="Times New Roman"/>
                <a:cs typeface="Times New Roman"/>
              </a:rPr>
              <a:t>body</a:t>
            </a:r>
            <a:r>
              <a:rPr lang="zh-CN" altLang="en-US" b="1" kern="0" dirty="0">
                <a:solidFill>
                  <a:schemeClr val="accent5">
                    <a:lumMod val="75000"/>
                  </a:schemeClr>
                </a:solidFill>
                <a:latin typeface="Times New Roman"/>
                <a:cs typeface="Times New Roman"/>
              </a:rPr>
              <a:t>方法中</a:t>
            </a:r>
            <a:r>
              <a:rPr lang="zh-CN" altLang="en-US" kern="0" dirty="0" smtClean="0">
                <a:solidFill>
                  <a:srgbClr val="000000"/>
                </a:solidFill>
                <a:latin typeface="Times New Roman"/>
                <a:cs typeface="Times New Roman"/>
              </a:rPr>
              <a:t>，状态</a:t>
            </a:r>
            <a:r>
              <a:rPr lang="zh-CN" altLang="zh-CN" kern="0" dirty="0" smtClean="0">
                <a:solidFill>
                  <a:srgbClr val="000000"/>
                </a:solidFill>
                <a:latin typeface="Times New Roman"/>
                <a:cs typeface="Times New Roman"/>
              </a:rPr>
              <a:t>常量</a:t>
            </a:r>
            <a:r>
              <a:rPr lang="zh-CN" altLang="en-US" kern="0" dirty="0" smtClean="0">
                <a:solidFill>
                  <a:srgbClr val="000000"/>
                </a:solidFill>
                <a:latin typeface="Times New Roman"/>
                <a:cs typeface="Times New Roman"/>
              </a:rPr>
              <a:t>有</a:t>
            </a:r>
            <a:r>
              <a:rPr lang="zh-CN" altLang="zh-CN" kern="0" dirty="0" smtClean="0">
                <a:solidFill>
                  <a:srgbClr val="000000"/>
                </a:solidFill>
                <a:latin typeface="Times New Roman"/>
                <a:cs typeface="Times New Roman"/>
              </a:rPr>
              <a:t>：</a:t>
            </a:r>
            <a:r>
              <a:rPr lang="en-US" altLang="zh-CN" kern="0" dirty="0">
                <a:solidFill>
                  <a:srgbClr val="000000"/>
                </a:solidFill>
                <a:latin typeface="Times New Roman"/>
              </a:rPr>
              <a:t>SUCCESS</a:t>
            </a:r>
            <a:r>
              <a:rPr lang="zh-CN" altLang="zh-CN" kern="0" dirty="0">
                <a:solidFill>
                  <a:srgbClr val="000000"/>
                </a:solidFill>
                <a:latin typeface="Times New Roman"/>
                <a:cs typeface="Times New Roman"/>
              </a:rPr>
              <a:t>，</a:t>
            </a:r>
            <a:r>
              <a:rPr lang="en-US" altLang="zh-CN" kern="0" dirty="0">
                <a:solidFill>
                  <a:srgbClr val="000000"/>
                </a:solidFill>
                <a:latin typeface="Times New Roman"/>
              </a:rPr>
              <a:t>FAILED</a:t>
            </a:r>
            <a:r>
              <a:rPr lang="zh-CN" altLang="zh-CN" kern="0" dirty="0">
                <a:solidFill>
                  <a:srgbClr val="000000"/>
                </a:solidFill>
                <a:latin typeface="Times New Roman"/>
                <a:cs typeface="Times New Roman"/>
              </a:rPr>
              <a:t>，</a:t>
            </a:r>
            <a:r>
              <a:rPr lang="en-US" altLang="zh-CN" kern="0" dirty="0">
                <a:solidFill>
                  <a:srgbClr val="000000"/>
                </a:solidFill>
                <a:latin typeface="Times New Roman"/>
              </a:rPr>
              <a:t>CANCELED</a:t>
            </a:r>
            <a:r>
              <a:rPr lang="zh-CN" altLang="zh-CN" kern="0" dirty="0" smtClean="0">
                <a:solidFill>
                  <a:srgbClr val="000000"/>
                </a:solidFill>
                <a:latin typeface="Times New Roman"/>
                <a:cs typeface="Times New Roman"/>
              </a:rPr>
              <a:t>等</a:t>
            </a:r>
            <a:r>
              <a:rPr lang="en-US" altLang="zh-CN" kern="0" dirty="0" smtClean="0">
                <a:solidFill>
                  <a:srgbClr val="000000"/>
                </a:solidFill>
                <a:latin typeface="Times New Roman"/>
                <a:cs typeface="Times New Roman"/>
              </a:rPr>
              <a:t>…</a:t>
            </a:r>
            <a:r>
              <a:rPr lang="zh-CN" altLang="en-US" kern="0" dirty="0" smtClean="0">
                <a:solidFill>
                  <a:srgbClr val="000000"/>
                </a:solidFill>
                <a:latin typeface="Times New Roman"/>
                <a:cs typeface="Times New Roman"/>
              </a:rPr>
              <a:t>）</a:t>
            </a:r>
            <a:endParaRPr lang="en-US" altLang="zh-CN" kern="0" dirty="0">
              <a:solidFill>
                <a:srgbClr val="000000"/>
              </a:solidFill>
              <a:latin typeface="Times New Roman"/>
              <a:cs typeface="Times New Roman"/>
            </a:endParaRPr>
          </a:p>
          <a:p>
            <a:pPr algn="just"/>
            <a:r>
              <a:rPr lang="en-US" altLang="zh-CN" b="1" kern="0" dirty="0">
                <a:solidFill>
                  <a:srgbClr val="7F0055"/>
                </a:solidFill>
                <a:latin typeface="Times New Roman"/>
                <a:cs typeface="Times New Roman"/>
              </a:rPr>
              <a:t>public void</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setGridletStatus</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newStatus</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Exception</a:t>
            </a:r>
            <a:r>
              <a:rPr lang="en-US" altLang="zh-CN" kern="0" dirty="0" smtClean="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295296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8</a:t>
            </a:fld>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360"/>
            <a:ext cx="9144000" cy="18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109086"/>
            <a:ext cx="2981907" cy="523220"/>
          </a:xfrm>
          <a:prstGeom prst="rect">
            <a:avLst/>
          </a:prstGeom>
          <a:noFill/>
        </p:spPr>
        <p:txBody>
          <a:bodyPr wrap="none" lIns="91440" tIns="45720" rIns="91440" bIns="45720">
            <a:spAutoFit/>
          </a:bodyPr>
          <a:lstStyle/>
          <a:p>
            <a:pPr algn="ctr"/>
            <a:r>
              <a:rPr lang="en-US" altLang="zh-CN"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GridSimRandom</a:t>
            </a:r>
            <a:r>
              <a:rPr lang="zh-CN" alt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类</a:t>
            </a:r>
            <a:endParaRPr lang="zh-CN" alt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395536" y="836712"/>
            <a:ext cx="8280920" cy="5632311"/>
          </a:xfrm>
          <a:prstGeom prst="rect">
            <a:avLst/>
          </a:prstGeom>
          <a:noFill/>
        </p:spPr>
        <p:txBody>
          <a:bodyPr wrap="square" rtlCol="0">
            <a:spAutoFit/>
          </a:bodyPr>
          <a:lstStyle/>
          <a:p>
            <a:pPr marL="285750" indent="-285750" algn="just">
              <a:buFont typeface="Wingdings" pitchFamily="2" charset="2"/>
              <a:buChar char="Ø"/>
            </a:pPr>
            <a:r>
              <a:rPr lang="zh-CN" altLang="en-US" kern="0" dirty="0">
                <a:solidFill>
                  <a:srgbClr val="000000"/>
                </a:solidFill>
                <a:latin typeface="Times New Roman"/>
                <a:cs typeface="Times New Roman"/>
              </a:rPr>
              <a:t>生成一</a:t>
            </a:r>
            <a:r>
              <a:rPr lang="zh-CN" altLang="en-US" kern="0" dirty="0" smtClean="0">
                <a:solidFill>
                  <a:srgbClr val="000000"/>
                </a:solidFill>
                <a:latin typeface="Times New Roman"/>
                <a:cs typeface="Times New Roman"/>
              </a:rPr>
              <a:t>个在一定范围内随机变化的值（</a:t>
            </a:r>
            <a:r>
              <a:rPr lang="zh-CN" altLang="en-US" b="1" kern="0" dirty="0" smtClean="0">
                <a:solidFill>
                  <a:schemeClr val="accent5">
                    <a:lumMod val="75000"/>
                  </a:schemeClr>
                </a:solidFill>
                <a:latin typeface="Times New Roman"/>
                <a:cs typeface="Times New Roman"/>
              </a:rPr>
              <a:t>创建网格任务时可能用到该方法</a:t>
            </a:r>
            <a:r>
              <a:rPr lang="zh-CN" altLang="en-US" kern="0" dirty="0" smtClean="0">
                <a:solidFill>
                  <a:srgbClr val="000000"/>
                </a:solidFill>
                <a:latin typeface="Times New Roman"/>
                <a:cs typeface="Times New Roman"/>
              </a:rPr>
              <a:t>生成</a:t>
            </a:r>
            <a:r>
              <a:rPr lang="en-US" altLang="zh-CN" kern="0" dirty="0" err="1" smtClean="0">
                <a:solidFill>
                  <a:srgbClr val="000000"/>
                </a:solidFill>
                <a:latin typeface="Times New Roman"/>
                <a:cs typeface="Times New Roman"/>
              </a:rPr>
              <a:t>fileSize</a:t>
            </a:r>
            <a:r>
              <a:rPr lang="zh-CN" altLang="en-US" kern="0" dirty="0" smtClean="0">
                <a:solidFill>
                  <a:srgbClr val="000000"/>
                </a:solidFill>
                <a:latin typeface="Times New Roman"/>
                <a:cs typeface="Times New Roman"/>
              </a:rPr>
              <a:t>或</a:t>
            </a:r>
            <a:r>
              <a:rPr lang="en-US" altLang="zh-CN" kern="0" dirty="0" err="1" smtClean="0">
                <a:solidFill>
                  <a:srgbClr val="000000"/>
                </a:solidFill>
                <a:latin typeface="Times New Roman"/>
                <a:cs typeface="Times New Roman"/>
              </a:rPr>
              <a:t>outputSize</a:t>
            </a:r>
            <a:r>
              <a:rPr lang="zh-CN" altLang="en-US" kern="0" dirty="0" smtClean="0">
                <a:solidFill>
                  <a:srgbClr val="000000"/>
                </a:solidFill>
                <a:latin typeface="Times New Roman"/>
                <a:cs typeface="Times New Roman"/>
              </a:rPr>
              <a:t>等参数）</a:t>
            </a:r>
            <a:endParaRPr lang="en-US" altLang="zh-CN" kern="0" dirty="0">
              <a:solidFill>
                <a:srgbClr val="000000"/>
              </a:solidFill>
              <a:latin typeface="Times New Roman"/>
              <a:cs typeface="Times New Roman"/>
            </a:endParaRPr>
          </a:p>
          <a:p>
            <a:pPr marL="267970" indent="-267970"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static</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real(</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value,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lessFactor</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double</a:t>
            </a:r>
            <a:r>
              <a:rPr lang="en-US" altLang="zh-CN" kern="0" dirty="0">
                <a:solidFill>
                  <a:srgbClr val="000000"/>
                </a:solidFill>
                <a:latin typeface="Times New Roman"/>
                <a:cs typeface="Times New Roman"/>
              </a:rPr>
              <a:t> </a:t>
            </a:r>
            <a:r>
              <a:rPr lang="en-US" altLang="zh-CN" kern="0" dirty="0" err="1" smtClean="0">
                <a:solidFill>
                  <a:srgbClr val="000000"/>
                </a:solidFill>
                <a:latin typeface="Times New Roman"/>
                <a:cs typeface="Times New Roman"/>
              </a:rPr>
              <a:t>moreFactor</a:t>
            </a:r>
            <a:r>
              <a:rPr lang="en-US" altLang="zh-CN" kern="0" dirty="0" smtClean="0">
                <a:solidFill>
                  <a:srgbClr val="000000"/>
                </a:solidFill>
                <a:latin typeface="Times New Roman"/>
                <a:cs typeface="Times New Roman"/>
              </a:rPr>
              <a:t>,</a:t>
            </a:r>
            <a:r>
              <a:rPr lang="en-US" altLang="zh-CN" kern="100" dirty="0">
                <a:cs typeface="Times New Roman"/>
              </a:rPr>
              <a:t> </a:t>
            </a:r>
            <a:endParaRPr lang="en-US" altLang="zh-CN" kern="100" dirty="0" smtClean="0">
              <a:cs typeface="Times New Roman"/>
            </a:endParaRPr>
          </a:p>
          <a:p>
            <a:pPr marL="267970" indent="-267970" algn="just"/>
            <a:r>
              <a:rPr lang="en-US" altLang="zh-CN" b="1" kern="0" dirty="0" smtClean="0">
                <a:solidFill>
                  <a:srgbClr val="7F0055"/>
                </a:solidFill>
                <a:latin typeface="Times New Roman"/>
                <a:cs typeface="Times New Roman"/>
              </a:rPr>
              <a:t>double</a:t>
            </a:r>
            <a:r>
              <a:rPr lang="en-US" altLang="zh-CN" kern="0" dirty="0" smtClean="0">
                <a:solidFill>
                  <a:srgbClr val="000000"/>
                </a:solidFill>
                <a:latin typeface="Times New Roman"/>
                <a:cs typeface="Times New Roman"/>
              </a:rPr>
              <a:t> </a:t>
            </a:r>
            <a:r>
              <a:rPr lang="en-US" altLang="zh-CN" kern="0" dirty="0" err="1">
                <a:solidFill>
                  <a:srgbClr val="000000"/>
                </a:solidFill>
                <a:latin typeface="Times New Roman"/>
                <a:cs typeface="Times New Roman"/>
              </a:rPr>
              <a:t>randDouble</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IllegalArgumentException</a:t>
            </a:r>
            <a:r>
              <a:rPr lang="en-US" altLang="zh-CN" kern="0" dirty="0" smtClean="0">
                <a:solidFill>
                  <a:srgbClr val="000000"/>
                </a:solidFill>
                <a:latin typeface="Times New Roman"/>
                <a:cs typeface="Times New Roman"/>
              </a:rPr>
              <a:t>{}</a:t>
            </a:r>
          </a:p>
          <a:p>
            <a:pPr algn="just"/>
            <a:r>
              <a:rPr lang="en-US" altLang="zh-CN" kern="100" dirty="0" smtClean="0">
                <a:cs typeface="Times New Roman"/>
              </a:rPr>
              <a:t>        </a:t>
            </a:r>
            <a:r>
              <a:rPr lang="zh-CN" altLang="en-US" kern="100" dirty="0" smtClean="0">
                <a:cs typeface="Times New Roman"/>
              </a:rPr>
              <a:t>该方法生成的值的范围是</a:t>
            </a:r>
            <a:r>
              <a:rPr lang="en-US" altLang="zh-CN" kern="0" dirty="0">
                <a:solidFill>
                  <a:srgbClr val="000000"/>
                </a:solidFill>
                <a:latin typeface="Times New Roman"/>
                <a:cs typeface="Times New Roman"/>
              </a:rPr>
              <a:t>(1-lessFactor)*value</a:t>
            </a:r>
            <a:r>
              <a:rPr lang="zh-CN" altLang="zh-CN" kern="0" dirty="0">
                <a:solidFill>
                  <a:srgbClr val="000000"/>
                </a:solidFill>
                <a:latin typeface="Times New Roman"/>
                <a:cs typeface="Times New Roman"/>
              </a:rPr>
              <a:t>到</a:t>
            </a:r>
            <a:r>
              <a:rPr lang="en-US" altLang="zh-CN" kern="0" dirty="0">
                <a:solidFill>
                  <a:srgbClr val="000000"/>
                </a:solidFill>
                <a:latin typeface="Times New Roman"/>
                <a:cs typeface="Times New Roman"/>
              </a:rPr>
              <a:t>(1+moreFactor)*</a:t>
            </a:r>
            <a:r>
              <a:rPr lang="en-US" altLang="zh-CN" kern="0" dirty="0" smtClean="0">
                <a:solidFill>
                  <a:srgbClr val="000000"/>
                </a:solidFill>
                <a:latin typeface="Times New Roman"/>
                <a:cs typeface="Times New Roman"/>
              </a:rPr>
              <a:t>value</a:t>
            </a:r>
            <a:r>
              <a:rPr lang="zh-CN" altLang="zh-CN" kern="0" dirty="0" smtClean="0">
                <a:solidFill>
                  <a:srgbClr val="000000"/>
                </a:solidFill>
                <a:latin typeface="Times New Roman"/>
                <a:cs typeface="Times New Roman"/>
              </a:rPr>
              <a:t>使用的公式是</a:t>
            </a:r>
            <a:r>
              <a:rPr lang="en-US" altLang="zh-CN" kern="0" dirty="0" smtClean="0">
                <a:solidFill>
                  <a:srgbClr val="000000"/>
                </a:solidFill>
                <a:latin typeface="Times New Roman"/>
              </a:rPr>
              <a:t>value*(1-lessFactor+(</a:t>
            </a:r>
            <a:r>
              <a:rPr lang="en-US" altLang="zh-CN" kern="0" dirty="0" err="1" smtClean="0">
                <a:solidFill>
                  <a:srgbClr val="000000"/>
                </a:solidFill>
                <a:latin typeface="Times New Roman"/>
              </a:rPr>
              <a:t>lessFactor+moreFactor</a:t>
            </a:r>
            <a:r>
              <a:rPr lang="en-US" altLang="zh-CN" kern="0" dirty="0" smtClean="0">
                <a:solidFill>
                  <a:srgbClr val="000000"/>
                </a:solidFill>
                <a:latin typeface="Times New Roman"/>
              </a:rPr>
              <a:t>)*</a:t>
            </a:r>
            <a:r>
              <a:rPr lang="en-US" altLang="zh-CN" kern="0" dirty="0" err="1" smtClean="0">
                <a:solidFill>
                  <a:srgbClr val="000000"/>
                </a:solidFill>
                <a:latin typeface="Times New Roman"/>
              </a:rPr>
              <a:t>randDouble</a:t>
            </a:r>
            <a:r>
              <a:rPr lang="en-US" altLang="zh-CN" kern="0" dirty="0" smtClean="0">
                <a:solidFill>
                  <a:srgbClr val="000000"/>
                </a:solidFill>
                <a:latin typeface="Times New Roman"/>
              </a:rPr>
              <a:t>)</a:t>
            </a:r>
          </a:p>
          <a:p>
            <a:pPr algn="just"/>
            <a:endParaRPr lang="en-US" altLang="zh-CN" kern="0" dirty="0" smtClean="0">
              <a:solidFill>
                <a:srgbClr val="000000"/>
              </a:solidFill>
              <a:latin typeface="Times New Roman"/>
              <a:cs typeface="Times New Roman"/>
            </a:endParaRPr>
          </a:p>
          <a:p>
            <a:pPr algn="just"/>
            <a:endParaRPr lang="en-US" altLang="zh-CN" kern="0" dirty="0">
              <a:solidFill>
                <a:srgbClr val="000000"/>
              </a:solidFill>
              <a:latin typeface="Times New Roman"/>
              <a:cs typeface="Times New Roman"/>
            </a:endParaRPr>
          </a:p>
          <a:p>
            <a:pPr marL="285750" indent="-285750" algn="just">
              <a:buFont typeface="Wingdings" pitchFamily="2" charset="2"/>
              <a:buChar char="Ø"/>
            </a:pPr>
            <a:r>
              <a:rPr lang="zh-CN" altLang="zh-CN" kern="0" dirty="0">
                <a:solidFill>
                  <a:srgbClr val="000000"/>
                </a:solidFill>
                <a:latin typeface="Times New Roman"/>
                <a:cs typeface="Times New Roman"/>
              </a:rPr>
              <a:t>从</a:t>
            </a:r>
            <a:r>
              <a:rPr lang="en-US" altLang="zh-CN" kern="0" dirty="0" err="1">
                <a:solidFill>
                  <a:srgbClr val="000000"/>
                </a:solidFill>
                <a:latin typeface="Times New Roman"/>
              </a:rPr>
              <a:t>java.util.Random</a:t>
            </a:r>
            <a:r>
              <a:rPr lang="zh-CN" altLang="zh-CN" kern="0" dirty="0">
                <a:solidFill>
                  <a:srgbClr val="000000"/>
                </a:solidFill>
                <a:latin typeface="Times New Roman"/>
                <a:cs typeface="Times New Roman"/>
              </a:rPr>
              <a:t>类获取随机的整型</a:t>
            </a:r>
            <a:r>
              <a:rPr lang="zh-CN" altLang="zh-CN" kern="0" dirty="0" smtClean="0">
                <a:solidFill>
                  <a:srgbClr val="000000"/>
                </a:solidFill>
                <a:latin typeface="Times New Roman"/>
                <a:cs typeface="Times New Roman"/>
              </a:rPr>
              <a:t>值</a:t>
            </a:r>
            <a:r>
              <a:rPr lang="zh-CN" altLang="en-US" kern="0" dirty="0" smtClean="0">
                <a:solidFill>
                  <a:srgbClr val="000000"/>
                </a:solidFill>
                <a:latin typeface="Times New Roman"/>
                <a:cs typeface="Times New Roman"/>
              </a:rPr>
              <a:t>（</a:t>
            </a:r>
            <a:r>
              <a:rPr lang="en-US" altLang="zh-CN" kern="0" dirty="0" err="1" smtClean="0">
                <a:solidFill>
                  <a:srgbClr val="000000"/>
                </a:solidFill>
                <a:latin typeface="Times New Roman"/>
                <a:cs typeface="Times New Roman"/>
              </a:rPr>
              <a:t>GridSimRandom</a:t>
            </a:r>
            <a:r>
              <a:rPr lang="zh-CN" altLang="en-US" kern="0" dirty="0" smtClean="0">
                <a:solidFill>
                  <a:srgbClr val="000000"/>
                </a:solidFill>
                <a:latin typeface="Times New Roman"/>
                <a:cs typeface="Times New Roman"/>
              </a:rPr>
              <a:t>类有一个私有静态成员变量是</a:t>
            </a:r>
            <a:r>
              <a:rPr lang="en-US" altLang="zh-CN" kern="0" dirty="0" err="1" smtClean="0">
                <a:solidFill>
                  <a:srgbClr val="000000"/>
                </a:solidFill>
                <a:latin typeface="Times New Roman"/>
                <a:cs typeface="Times New Roman"/>
              </a:rPr>
              <a:t>java.util.Random</a:t>
            </a:r>
            <a:r>
              <a:rPr lang="zh-CN" altLang="en-US" kern="0" dirty="0" smtClean="0">
                <a:solidFill>
                  <a:srgbClr val="000000"/>
                </a:solidFill>
                <a:latin typeface="Times New Roman"/>
                <a:cs typeface="Times New Roman"/>
              </a:rPr>
              <a:t>类的对象，用这种形式获取随机整型应该是简便些）</a:t>
            </a:r>
            <a:endParaRPr lang="en-US" altLang="zh-CN" kern="0" dirty="0" smtClean="0">
              <a:solidFill>
                <a:srgbClr val="000000"/>
              </a:solidFill>
              <a:latin typeface="Times New Roman"/>
              <a:cs typeface="Times New Roman"/>
            </a:endParaRPr>
          </a:p>
          <a:p>
            <a:pPr marL="267970" indent="-267970" algn="just"/>
            <a:r>
              <a:rPr lang="en-US" altLang="zh-CN" b="1" kern="0" dirty="0">
                <a:solidFill>
                  <a:srgbClr val="7F0055"/>
                </a:solidFill>
                <a:latin typeface="Times New Roman"/>
                <a:cs typeface="Times New Roman"/>
              </a:rPr>
              <a:t>public static </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intSample</a:t>
            </a:r>
            <a:r>
              <a:rPr lang="en-US" altLang="zh-CN" kern="0" dirty="0">
                <a:solidFill>
                  <a:srgbClr val="000000"/>
                </a:solidFill>
                <a:latin typeface="Times New Roman"/>
                <a:cs typeface="Times New Roman"/>
              </a:rPr>
              <a:t>(</a:t>
            </a:r>
            <a:r>
              <a:rPr lang="en-US" altLang="zh-CN" b="1" kern="0" dirty="0" err="1">
                <a:solidFill>
                  <a:srgbClr val="7F0055"/>
                </a:solidFill>
                <a:latin typeface="Times New Roman"/>
                <a:cs typeface="Times New Roman"/>
              </a:rPr>
              <a:t>int</a:t>
            </a:r>
            <a:r>
              <a:rPr lang="en-US" altLang="zh-CN" kern="0" dirty="0">
                <a:solidFill>
                  <a:srgbClr val="000000"/>
                </a:solidFill>
                <a:latin typeface="Times New Roman"/>
                <a:cs typeface="Times New Roman"/>
              </a:rPr>
              <a:t> range) </a:t>
            </a:r>
            <a:r>
              <a:rPr lang="en-US" altLang="zh-CN" b="1" kern="0" dirty="0">
                <a:solidFill>
                  <a:srgbClr val="7F0055"/>
                </a:solidFill>
                <a:latin typeface="Times New Roman"/>
                <a:cs typeface="Times New Roman"/>
              </a:rPr>
              <a:t>throws</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IllegalArgumentException</a:t>
            </a:r>
            <a:r>
              <a:rPr lang="en-US" altLang="zh-CN" kern="0" dirty="0" smtClean="0">
                <a:solidFill>
                  <a:srgbClr val="000000"/>
                </a:solidFill>
                <a:latin typeface="Times New Roman"/>
                <a:cs typeface="Times New Roman"/>
              </a:rPr>
              <a:t>{}</a:t>
            </a:r>
          </a:p>
          <a:p>
            <a:pPr marL="267970" indent="-267970" algn="just"/>
            <a:endParaRPr lang="en-US" altLang="zh-CN" kern="0" dirty="0">
              <a:solidFill>
                <a:srgbClr val="000000"/>
              </a:solidFill>
              <a:latin typeface="Times New Roman"/>
              <a:cs typeface="Times New Roman"/>
            </a:endParaRPr>
          </a:p>
          <a:p>
            <a:pPr marL="285750" indent="-285750" algn="just">
              <a:buFont typeface="Wingdings" pitchFamily="2" charset="2"/>
              <a:buChar char="Ø"/>
            </a:pPr>
            <a:r>
              <a:rPr lang="zh-CN" altLang="zh-CN" kern="0" dirty="0">
                <a:solidFill>
                  <a:srgbClr val="000000"/>
                </a:solidFill>
                <a:latin typeface="Times New Roman"/>
                <a:cs typeface="Times New Roman"/>
              </a:rPr>
              <a:t>从</a:t>
            </a:r>
            <a:r>
              <a:rPr lang="en-US" altLang="zh-CN" kern="0" dirty="0" err="1">
                <a:solidFill>
                  <a:srgbClr val="000000"/>
                </a:solidFill>
                <a:latin typeface="Times New Roman"/>
              </a:rPr>
              <a:t>java.util.Random</a:t>
            </a:r>
            <a:r>
              <a:rPr lang="zh-CN" altLang="zh-CN" kern="0" dirty="0">
                <a:solidFill>
                  <a:srgbClr val="000000"/>
                </a:solidFill>
                <a:latin typeface="Times New Roman"/>
                <a:cs typeface="Times New Roman"/>
              </a:rPr>
              <a:t>类获取随机的</a:t>
            </a:r>
            <a:r>
              <a:rPr lang="en-US" altLang="zh-CN" kern="0" dirty="0">
                <a:solidFill>
                  <a:srgbClr val="000000"/>
                </a:solidFill>
                <a:latin typeface="Times New Roman"/>
              </a:rPr>
              <a:t>double</a:t>
            </a:r>
            <a:r>
              <a:rPr lang="zh-CN" altLang="zh-CN" kern="0" dirty="0" smtClean="0">
                <a:solidFill>
                  <a:srgbClr val="000000"/>
                </a:solidFill>
                <a:latin typeface="Times New Roman"/>
                <a:cs typeface="Times New Roman"/>
              </a:rPr>
              <a:t>值</a:t>
            </a:r>
            <a:r>
              <a:rPr lang="zh-CN" altLang="en-US" kern="0" dirty="0" smtClean="0">
                <a:solidFill>
                  <a:srgbClr val="000000"/>
                </a:solidFill>
                <a:latin typeface="Times New Roman"/>
                <a:cs typeface="Times New Roman"/>
              </a:rPr>
              <a:t>（与上一个方法一样，该方法内部也是使用的</a:t>
            </a:r>
            <a:r>
              <a:rPr lang="en-US" altLang="zh-CN" kern="0" dirty="0" smtClean="0">
                <a:solidFill>
                  <a:srgbClr val="000000"/>
                </a:solidFill>
                <a:latin typeface="Times New Roman"/>
                <a:cs typeface="Times New Roman"/>
              </a:rPr>
              <a:t>Random</a:t>
            </a:r>
            <a:r>
              <a:rPr lang="zh-CN" altLang="en-US" kern="0" dirty="0" smtClean="0">
                <a:solidFill>
                  <a:srgbClr val="000000"/>
                </a:solidFill>
                <a:latin typeface="Times New Roman"/>
                <a:cs typeface="Times New Roman"/>
              </a:rPr>
              <a:t>类的方法，只是使代码中的形式简便些，不用先创建</a:t>
            </a:r>
            <a:r>
              <a:rPr lang="en-US" altLang="zh-CN" kern="0" dirty="0" smtClean="0">
                <a:solidFill>
                  <a:srgbClr val="000000"/>
                </a:solidFill>
                <a:latin typeface="Times New Roman"/>
                <a:cs typeface="Times New Roman"/>
              </a:rPr>
              <a:t>Random</a:t>
            </a:r>
            <a:r>
              <a:rPr lang="zh-CN" altLang="en-US" kern="0" dirty="0" smtClean="0">
                <a:solidFill>
                  <a:srgbClr val="000000"/>
                </a:solidFill>
                <a:latin typeface="Times New Roman"/>
                <a:cs typeface="Times New Roman"/>
              </a:rPr>
              <a:t>对象了）</a:t>
            </a:r>
            <a:endParaRPr lang="en-US" altLang="zh-CN" kern="0" dirty="0" smtClean="0">
              <a:solidFill>
                <a:srgbClr val="000000"/>
              </a:solidFill>
              <a:latin typeface="Times New Roman"/>
              <a:cs typeface="Times New Roman"/>
            </a:endParaRPr>
          </a:p>
          <a:p>
            <a:pPr algn="just"/>
            <a:r>
              <a:rPr lang="en-US" altLang="zh-CN" b="1" kern="0" dirty="0" smtClean="0">
                <a:solidFill>
                  <a:srgbClr val="7F0055"/>
                </a:solidFill>
                <a:latin typeface="Times New Roman"/>
                <a:cs typeface="Times New Roman"/>
              </a:rPr>
              <a:t>public </a:t>
            </a:r>
            <a:r>
              <a:rPr lang="en-US" altLang="zh-CN" b="1" kern="0" dirty="0">
                <a:solidFill>
                  <a:srgbClr val="7F0055"/>
                </a:solidFill>
                <a:latin typeface="Times New Roman"/>
                <a:cs typeface="Times New Roman"/>
              </a:rPr>
              <a:t>static double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doubleSample</a:t>
            </a:r>
            <a:r>
              <a:rPr lang="en-US" altLang="zh-CN" kern="0" dirty="0">
                <a:solidFill>
                  <a:srgbClr val="000000"/>
                </a:solidFill>
                <a:latin typeface="Times New Roman"/>
                <a:cs typeface="Times New Roman"/>
              </a:rPr>
              <a:t>(){}</a:t>
            </a:r>
            <a:endParaRPr lang="zh-CN" altLang="zh-CN" kern="100" dirty="0">
              <a:cs typeface="Times New Roman"/>
            </a:endParaRPr>
          </a:p>
          <a:p>
            <a:pPr marL="267970" indent="-267970" algn="just"/>
            <a:endParaRPr lang="en-US" altLang="zh-CN" kern="100" dirty="0" smtClean="0">
              <a:cs typeface="Times New Roman"/>
            </a:endParaRPr>
          </a:p>
          <a:p>
            <a:pPr algn="just"/>
            <a:r>
              <a:rPr lang="zh-CN" altLang="en-US" b="1" kern="0" dirty="0" smtClean="0">
                <a:solidFill>
                  <a:schemeClr val="accent5">
                    <a:lumMod val="75000"/>
                  </a:schemeClr>
                </a:solidFill>
                <a:latin typeface="Times New Roman"/>
                <a:cs typeface="Times New Roman"/>
              </a:rPr>
              <a:t>        以上</a:t>
            </a:r>
            <a:r>
              <a:rPr lang="zh-CN" altLang="en-US" b="1" kern="0" dirty="0">
                <a:solidFill>
                  <a:schemeClr val="accent5">
                    <a:lumMod val="75000"/>
                  </a:schemeClr>
                </a:solidFill>
                <a:latin typeface="Times New Roman"/>
                <a:cs typeface="Times New Roman"/>
              </a:rPr>
              <a:t>两个方法内部都是调用</a:t>
            </a:r>
            <a:r>
              <a:rPr lang="en-US" altLang="zh-CN" b="1" kern="0" dirty="0" err="1">
                <a:solidFill>
                  <a:schemeClr val="accent5">
                    <a:lumMod val="75000"/>
                  </a:schemeClr>
                </a:solidFill>
                <a:latin typeface="Times New Roman"/>
                <a:cs typeface="Times New Roman"/>
              </a:rPr>
              <a:t>java.util.Random</a:t>
            </a:r>
            <a:r>
              <a:rPr lang="zh-CN" altLang="en-US" b="1" kern="0" dirty="0">
                <a:solidFill>
                  <a:schemeClr val="accent5">
                    <a:lumMod val="75000"/>
                  </a:schemeClr>
                </a:solidFill>
                <a:latin typeface="Times New Roman"/>
                <a:cs typeface="Times New Roman"/>
              </a:rPr>
              <a:t>类的方法，除了在创建网格任务时使用，还可能在</a:t>
            </a:r>
            <a:r>
              <a:rPr lang="en-US" altLang="zh-CN" b="1" kern="0" dirty="0">
                <a:solidFill>
                  <a:schemeClr val="accent5">
                    <a:lumMod val="75000"/>
                  </a:schemeClr>
                </a:solidFill>
                <a:latin typeface="Times New Roman"/>
                <a:cs typeface="Times New Roman"/>
              </a:rPr>
              <a:t>body</a:t>
            </a:r>
            <a:r>
              <a:rPr lang="zh-CN" altLang="en-US" b="1" kern="0" dirty="0">
                <a:solidFill>
                  <a:schemeClr val="accent5">
                    <a:lumMod val="75000"/>
                  </a:schemeClr>
                </a:solidFill>
                <a:latin typeface="Times New Roman"/>
                <a:cs typeface="Times New Roman"/>
              </a:rPr>
              <a:t>方法中使用，例如要将任务随机发送到资源时可以用</a:t>
            </a:r>
            <a:r>
              <a:rPr lang="en-US" altLang="zh-CN" b="1" kern="0" dirty="0" err="1">
                <a:solidFill>
                  <a:schemeClr val="accent5">
                    <a:lumMod val="75000"/>
                  </a:schemeClr>
                </a:solidFill>
                <a:latin typeface="Times New Roman"/>
                <a:cs typeface="Times New Roman"/>
              </a:rPr>
              <a:t>intSample</a:t>
            </a:r>
            <a:r>
              <a:rPr lang="zh-CN" altLang="en-US" b="1" kern="0" dirty="0">
                <a:solidFill>
                  <a:schemeClr val="accent5">
                    <a:lumMod val="75000"/>
                  </a:schemeClr>
                </a:solidFill>
                <a:latin typeface="Times New Roman"/>
                <a:cs typeface="Times New Roman"/>
              </a:rPr>
              <a:t>方法产生资源下标。</a:t>
            </a:r>
            <a:endParaRPr lang="zh-CN" altLang="zh-CN" b="1" kern="0" dirty="0">
              <a:solidFill>
                <a:schemeClr val="accent5">
                  <a:lumMod val="75000"/>
                </a:schemeClr>
              </a:solidFill>
              <a:latin typeface="Times New Roman"/>
              <a:cs typeface="Times New Roman"/>
            </a:endParaRPr>
          </a:p>
        </p:txBody>
      </p:sp>
    </p:spTree>
    <p:extLst>
      <p:ext uri="{BB962C8B-B14F-4D97-AF65-F5344CB8AC3E}">
        <p14:creationId xmlns:p14="http://schemas.microsoft.com/office/powerpoint/2010/main" val="160950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567AB0A-8A3F-4F45-A387-AF89C5105152}" type="datetime1">
              <a:rPr lang="zh-CN" altLang="en-US" smtClean="0"/>
              <a:pPr>
                <a:defRPr/>
              </a:pPr>
              <a:t>2016/3/29</a:t>
            </a:fld>
            <a:endParaRPr lang="zh-CN" altLang="en-US"/>
          </a:p>
        </p:txBody>
      </p:sp>
      <p:sp>
        <p:nvSpPr>
          <p:cNvPr id="3" name="灯片编号占位符 2"/>
          <p:cNvSpPr>
            <a:spLocks noGrp="1"/>
          </p:cNvSpPr>
          <p:nvPr>
            <p:ph type="sldNum" sz="quarter" idx="12"/>
          </p:nvPr>
        </p:nvSpPr>
        <p:spPr/>
        <p:txBody>
          <a:bodyPr/>
          <a:lstStyle/>
          <a:p>
            <a:fld id="{B1421585-EB14-4C08-A8ED-415D82D60F14}" type="slidenum">
              <a:rPr lang="zh-CN" altLang="en-US" smtClean="0"/>
              <a:pPr/>
              <a:t>9</a:t>
            </a:fld>
            <a:endParaRPr lang="zh-CN" altLang="en-US"/>
          </a:p>
        </p:txBody>
      </p:sp>
      <p:grpSp>
        <p:nvGrpSpPr>
          <p:cNvPr id="11" name="组合 10"/>
          <p:cNvGrpSpPr/>
          <p:nvPr/>
        </p:nvGrpSpPr>
        <p:grpSpPr>
          <a:xfrm>
            <a:off x="174625" y="179601"/>
            <a:ext cx="8794750" cy="821997"/>
            <a:chOff x="174625" y="179601"/>
            <a:chExt cx="8794750" cy="821997"/>
          </a:xfrm>
        </p:grpSpPr>
        <p:pic>
          <p:nvPicPr>
            <p:cNvPr id="4"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179601"/>
              <a:ext cx="8794750" cy="82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8"/>
            <p:cNvSpPr>
              <a:spLocks noChangeArrowheads="1"/>
            </p:cNvSpPr>
            <p:nvPr/>
          </p:nvSpPr>
          <p:spPr bwMode="auto">
            <a:xfrm>
              <a:off x="2831924" y="431608"/>
              <a:ext cx="3600450" cy="31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800" b="1" dirty="0" smtClean="0">
                  <a:solidFill>
                    <a:srgbClr val="FFFFFF"/>
                  </a:solidFill>
                  <a:ea typeface="微软雅黑" pitchFamily="34" charset="-122"/>
                  <a:sym typeface="Arial" pitchFamily="34" charset="0"/>
                </a:rPr>
                <a:t>示例总结</a:t>
              </a:r>
              <a:endParaRPr lang="zh-CN" altLang="en-US" sz="2800" dirty="0"/>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69360"/>
            <a:ext cx="9144000" cy="19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03636" y="1124744"/>
            <a:ext cx="8424936" cy="5447645"/>
          </a:xfrm>
          <a:prstGeom prst="rect">
            <a:avLst/>
          </a:prstGeom>
          <a:noFill/>
        </p:spPr>
        <p:txBody>
          <a:bodyPr wrap="square" rtlCol="0">
            <a:spAutoFit/>
          </a:bodyPr>
          <a:lstStyle/>
          <a:p>
            <a:pPr algn="just">
              <a:spcAft>
                <a:spcPts val="0"/>
              </a:spcAft>
            </a:pPr>
            <a:r>
              <a:rPr lang="en-US" altLang="zh-CN" b="1" kern="100" dirty="0" smtClean="0">
                <a:latin typeface="Times New Roman"/>
                <a:cs typeface="Times New Roman"/>
              </a:rPr>
              <a:t>Example1</a:t>
            </a:r>
          </a:p>
          <a:p>
            <a:pPr algn="just">
              <a:spcAft>
                <a:spcPts val="0"/>
              </a:spcAft>
            </a:pPr>
            <a:endParaRPr lang="en-US" altLang="zh-CN" sz="800" b="1" kern="100" dirty="0" smtClean="0">
              <a:latin typeface="Times New Roman"/>
              <a:cs typeface="Times New Roman"/>
            </a:endParaRPr>
          </a:p>
          <a:p>
            <a:pPr algn="just">
              <a:spcAft>
                <a:spcPts val="0"/>
              </a:spcAft>
            </a:pPr>
            <a:r>
              <a:rPr lang="zh-CN" altLang="zh-CN" kern="100" dirty="0">
                <a:latin typeface="Times New Roman"/>
                <a:cs typeface="Times New Roman"/>
              </a:rPr>
              <a:t>功能：创建一个含有三个</a:t>
            </a:r>
            <a:r>
              <a:rPr lang="en-US" altLang="zh-CN" kern="100" dirty="0">
                <a:latin typeface="Times New Roman"/>
                <a:cs typeface="Times New Roman"/>
              </a:rPr>
              <a:t>Machine</a:t>
            </a:r>
            <a:r>
              <a:rPr lang="zh-CN" altLang="zh-CN" kern="100" dirty="0">
                <a:latin typeface="Times New Roman"/>
                <a:cs typeface="Times New Roman"/>
              </a:rPr>
              <a:t>的网格资源（每个</a:t>
            </a:r>
            <a:r>
              <a:rPr lang="en-US" altLang="zh-CN" kern="100" dirty="0">
                <a:latin typeface="Times New Roman"/>
                <a:cs typeface="Times New Roman"/>
              </a:rPr>
              <a:t>Machine</a:t>
            </a:r>
            <a:r>
              <a:rPr lang="zh-CN" altLang="zh-CN" kern="100" dirty="0">
                <a:latin typeface="Times New Roman"/>
                <a:cs typeface="Times New Roman"/>
              </a:rPr>
              <a:t>可以包含一个或多个</a:t>
            </a:r>
            <a:r>
              <a:rPr lang="en-US" altLang="zh-CN" kern="100" dirty="0">
                <a:latin typeface="Times New Roman"/>
                <a:cs typeface="Times New Roman"/>
              </a:rPr>
              <a:t>PE</a:t>
            </a:r>
            <a:r>
              <a:rPr lang="zh-CN" altLang="zh-CN" kern="100" dirty="0" smtClean="0">
                <a:latin typeface="Times New Roman"/>
                <a:cs typeface="Times New Roman"/>
              </a:rPr>
              <a:t>）</a:t>
            </a:r>
            <a:endParaRPr lang="en-US" altLang="zh-CN" kern="100" dirty="0" smtClean="0">
              <a:latin typeface="Times New Roman"/>
              <a:cs typeface="Times New Roman"/>
            </a:endParaRPr>
          </a:p>
          <a:p>
            <a:pPr algn="just">
              <a:spcAft>
                <a:spcPts val="0"/>
              </a:spcAft>
            </a:pPr>
            <a:endParaRPr lang="zh-CN" altLang="zh-CN" kern="100" dirty="0">
              <a:cs typeface="Times New Roman"/>
            </a:endParaRPr>
          </a:p>
          <a:p>
            <a:pPr algn="just">
              <a:spcAft>
                <a:spcPts val="0"/>
              </a:spcAft>
            </a:pPr>
            <a:r>
              <a:rPr lang="zh-CN" altLang="zh-CN" kern="100" dirty="0">
                <a:latin typeface="Times New Roman"/>
                <a:cs typeface="Times New Roman"/>
              </a:rPr>
              <a:t>程序结构</a:t>
            </a:r>
            <a:r>
              <a:rPr lang="zh-CN" altLang="zh-CN" kern="100" dirty="0" smtClean="0">
                <a:latin typeface="Times New Roman"/>
                <a:cs typeface="Times New Roman"/>
              </a:rPr>
              <a:t>：</a:t>
            </a:r>
            <a:endParaRPr lang="en-US" altLang="zh-CN" kern="100" dirty="0" smtClean="0">
              <a:latin typeface="Times New Roman"/>
              <a:cs typeface="Times New Roman"/>
            </a:endParaRPr>
          </a:p>
          <a:p>
            <a:pPr algn="just"/>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class</a:t>
            </a:r>
            <a:r>
              <a:rPr lang="en-US" altLang="zh-CN" kern="0" dirty="0">
                <a:solidFill>
                  <a:srgbClr val="000000"/>
                </a:solidFill>
                <a:latin typeface="Times New Roman"/>
                <a:cs typeface="Times New Roman"/>
              </a:rPr>
              <a:t> Test1 </a:t>
            </a:r>
            <a:r>
              <a:rPr lang="en-US" altLang="zh-CN" kern="0" dirty="0" smtClean="0">
                <a:solidFill>
                  <a:srgbClr val="000000"/>
                </a:solidFill>
                <a:latin typeface="Times New Roman"/>
                <a:cs typeface="Times New Roman"/>
              </a:rPr>
              <a:t>{</a:t>
            </a:r>
          </a:p>
          <a:p>
            <a:pPr algn="just"/>
            <a:endParaRPr lang="zh-CN" altLang="zh-CN" kern="100" dirty="0">
              <a:cs typeface="Times New Roman"/>
            </a:endParaRPr>
          </a:p>
          <a:p>
            <a:pPr algn="just">
              <a:spcAft>
                <a:spcPts val="0"/>
              </a:spcAft>
            </a:pPr>
            <a:r>
              <a:rPr lang="en-US" altLang="zh-CN" kern="0" dirty="0" smtClean="0">
                <a:solidFill>
                  <a:srgbClr val="000000"/>
                </a:solidFill>
                <a:latin typeface="Times New Roman"/>
                <a:cs typeface="Times New Roman"/>
              </a:rPr>
              <a:t>    </a:t>
            </a:r>
            <a:r>
              <a:rPr lang="en-US" altLang="zh-CN" b="1" kern="0" dirty="0" smtClean="0">
                <a:solidFill>
                  <a:srgbClr val="7F0055"/>
                </a:solidFill>
                <a:latin typeface="Times New Roman"/>
                <a:cs typeface="Times New Roman"/>
              </a:rPr>
              <a:t>public</a:t>
            </a:r>
            <a:r>
              <a:rPr lang="en-US" altLang="zh-CN" kern="0" dirty="0" smtClean="0">
                <a:solidFill>
                  <a:srgbClr val="000000"/>
                </a:solidFill>
                <a:latin typeface="Times New Roman"/>
                <a:cs typeface="Times New Roman"/>
              </a:rPr>
              <a:t> </a:t>
            </a:r>
            <a:r>
              <a:rPr lang="en-US" altLang="zh-CN" b="1" kern="0" dirty="0">
                <a:solidFill>
                  <a:srgbClr val="7F0055"/>
                </a:solidFill>
                <a:latin typeface="Times New Roman"/>
                <a:cs typeface="Times New Roman"/>
              </a:rPr>
              <a:t>static</a:t>
            </a:r>
            <a:r>
              <a:rPr lang="en-US" altLang="zh-CN" kern="0" dirty="0">
                <a:solidFill>
                  <a:srgbClr val="000000"/>
                </a:solidFill>
                <a:latin typeface="Times New Roman"/>
                <a:cs typeface="Times New Roman"/>
              </a:rPr>
              <a:t> </a:t>
            </a:r>
            <a:r>
              <a:rPr lang="en-US" altLang="zh-CN" b="1" kern="0" dirty="0">
                <a:solidFill>
                  <a:srgbClr val="7F0055"/>
                </a:solidFill>
                <a:latin typeface="Times New Roman"/>
                <a:cs typeface="Times New Roman"/>
              </a:rPr>
              <a:t>void</a:t>
            </a:r>
            <a:r>
              <a:rPr lang="en-US" altLang="zh-CN" kern="0" dirty="0">
                <a:solidFill>
                  <a:srgbClr val="000000"/>
                </a:solidFill>
                <a:latin typeface="Times New Roman"/>
                <a:cs typeface="Times New Roman"/>
              </a:rPr>
              <a:t> main(String[] </a:t>
            </a:r>
            <a:r>
              <a:rPr lang="en-US" altLang="zh-CN" kern="0" dirty="0" err="1">
                <a:solidFill>
                  <a:srgbClr val="000000"/>
                </a:solidFill>
                <a:latin typeface="Times New Roman"/>
                <a:cs typeface="Times New Roman"/>
              </a:rPr>
              <a:t>args</a:t>
            </a:r>
            <a:r>
              <a:rPr lang="en-US" altLang="zh-CN" kern="0" dirty="0">
                <a:solidFill>
                  <a:srgbClr val="000000"/>
                </a:solidFill>
                <a:latin typeface="Times New Roman"/>
                <a:cs typeface="Times New Roman"/>
              </a:rPr>
              <a:t>) </a:t>
            </a:r>
            <a:r>
              <a:rPr lang="en-US" altLang="zh-CN" kern="0" dirty="0" smtClean="0">
                <a:solidFill>
                  <a:srgbClr val="000000"/>
                </a:solidFill>
                <a:latin typeface="Times New Roman"/>
                <a:cs typeface="Times New Roman"/>
              </a:rPr>
              <a:t>{</a:t>
            </a:r>
            <a:endParaRPr lang="en-US" altLang="zh-CN" kern="100" dirty="0" smtClean="0">
              <a:cs typeface="Times New Roman"/>
            </a:endParaRPr>
          </a:p>
          <a:p>
            <a:pPr marL="532800" algn="just">
              <a:spcAft>
                <a:spcPts val="0"/>
              </a:spcAft>
            </a:pPr>
            <a:r>
              <a:rPr lang="en-US" altLang="zh-CN" sz="1200" kern="100" dirty="0" smtClean="0">
                <a:solidFill>
                  <a:srgbClr val="000000"/>
                </a:solidFill>
                <a:latin typeface="Times New Roman"/>
                <a:cs typeface="Times New Roman"/>
              </a:rPr>
              <a:t>1.</a:t>
            </a:r>
            <a:r>
              <a:rPr lang="zh-CN" altLang="zh-CN" sz="1200" kern="0" dirty="0" smtClean="0">
                <a:solidFill>
                  <a:srgbClr val="000000"/>
                </a:solidFill>
                <a:latin typeface="Times New Roman"/>
                <a:cs typeface="Times New Roman"/>
              </a:rPr>
              <a:t>初始化</a:t>
            </a:r>
            <a:r>
              <a:rPr lang="en-US" altLang="zh-CN" sz="1200" kern="0" dirty="0" err="1" smtClean="0">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a:t>
            </a:r>
            <a:endParaRPr lang="en-US" altLang="zh-CN" sz="1200" kern="0" dirty="0" smtClean="0">
              <a:solidFill>
                <a:srgbClr val="000000"/>
              </a:solidFill>
              <a:latin typeface="Times New Roman"/>
              <a:cs typeface="Times New Roman"/>
            </a:endParaRPr>
          </a:p>
          <a:p>
            <a:pPr marL="532800" algn="just">
              <a:spcAft>
                <a:spcPts val="0"/>
              </a:spcAft>
            </a:pPr>
            <a:r>
              <a:rPr lang="en-US" altLang="zh-CN" sz="1200" kern="0" dirty="0" smtClean="0">
                <a:solidFill>
                  <a:srgbClr val="000000"/>
                </a:solidFill>
                <a:latin typeface="Times New Roman"/>
                <a:cs typeface="Times New Roman"/>
              </a:rPr>
              <a:t>2.</a:t>
            </a:r>
            <a:r>
              <a:rPr lang="zh-CN" altLang="zh-CN" sz="1200" kern="0" dirty="0" smtClean="0">
                <a:solidFill>
                  <a:srgbClr val="000000"/>
                </a:solidFill>
                <a:latin typeface="Times New Roman"/>
                <a:cs typeface="Times New Roman"/>
              </a:rPr>
              <a:t>调用</a:t>
            </a:r>
            <a:r>
              <a:rPr lang="en-US" altLang="zh-CN" sz="1200" kern="0" dirty="0" err="1" smtClean="0">
                <a:solidFill>
                  <a:srgbClr val="000000"/>
                </a:solidFill>
                <a:latin typeface="Times New Roman"/>
                <a:cs typeface="Times New Roman"/>
              </a:rPr>
              <a:t>createGridResource</a:t>
            </a:r>
            <a:r>
              <a:rPr lang="en-US" altLang="zh-CN"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方法创建网格资源；</a:t>
            </a:r>
            <a:endParaRPr lang="en-US" altLang="zh-CN" sz="1200" kern="100" dirty="0">
              <a:cs typeface="Times New Roman"/>
            </a:endParaRPr>
          </a:p>
          <a:p>
            <a:pPr algn="just">
              <a:spcAft>
                <a:spcPts val="0"/>
              </a:spcAft>
            </a:pPr>
            <a:r>
              <a:rPr lang="en-US" altLang="zh-CN" kern="100" dirty="0" smtClean="0">
                <a:solidFill>
                  <a:srgbClr val="000000"/>
                </a:solidFill>
                <a:latin typeface="Times New Roman"/>
                <a:cs typeface="Times New Roman"/>
              </a:rPr>
              <a:t>    </a:t>
            </a:r>
            <a:r>
              <a:rPr lang="en-US" altLang="zh-CN" kern="0" dirty="0" smtClean="0">
                <a:solidFill>
                  <a:srgbClr val="000000"/>
                </a:solidFill>
                <a:latin typeface="Times New Roman"/>
                <a:cs typeface="Times New Roman"/>
              </a:rPr>
              <a:t>}</a:t>
            </a:r>
            <a:endParaRPr lang="zh-CN" altLang="zh-CN" kern="100" dirty="0">
              <a:cs typeface="Times New Roman"/>
            </a:endParaRPr>
          </a:p>
          <a:p>
            <a:pPr algn="just"/>
            <a:r>
              <a:rPr lang="en-US" altLang="zh-CN" kern="0" dirty="0">
                <a:solidFill>
                  <a:srgbClr val="000000"/>
                </a:solidFill>
                <a:latin typeface="Times New Roman"/>
                <a:cs typeface="Times New Roman"/>
              </a:rPr>
              <a:t>		</a:t>
            </a:r>
            <a:endParaRPr lang="zh-CN" altLang="zh-CN" kern="100" dirty="0">
              <a:cs typeface="Times New Roman"/>
            </a:endParaRPr>
          </a:p>
          <a:p>
            <a:pPr algn="just"/>
            <a:r>
              <a:rPr lang="en-US" altLang="zh-CN" kern="0" dirty="0" smtClean="0">
                <a:solidFill>
                  <a:srgbClr val="000000"/>
                </a:solidFill>
                <a:latin typeface="Times New Roman"/>
                <a:cs typeface="Times New Roman"/>
              </a:rPr>
              <a:t>    </a:t>
            </a:r>
            <a:r>
              <a:rPr lang="en-US" altLang="zh-CN" b="1" kern="0" dirty="0" smtClean="0">
                <a:solidFill>
                  <a:srgbClr val="7F0055"/>
                </a:solidFill>
                <a:latin typeface="Times New Roman"/>
                <a:cs typeface="Times New Roman"/>
              </a:rPr>
              <a:t>private </a:t>
            </a:r>
            <a:r>
              <a:rPr lang="en-US" altLang="zh-CN" b="1" kern="0" dirty="0">
                <a:solidFill>
                  <a:srgbClr val="7F0055"/>
                </a:solidFill>
                <a:latin typeface="Times New Roman"/>
                <a:cs typeface="Times New Roman"/>
              </a:rPr>
              <a:t>static</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GridResource</a:t>
            </a:r>
            <a:r>
              <a:rPr lang="en-US" altLang="zh-CN" kern="0" dirty="0">
                <a:solidFill>
                  <a:srgbClr val="000000"/>
                </a:solidFill>
                <a:latin typeface="Times New Roman"/>
                <a:cs typeface="Times New Roman"/>
              </a:rPr>
              <a:t> </a:t>
            </a:r>
            <a:r>
              <a:rPr lang="en-US" altLang="zh-CN" kern="0" dirty="0" err="1">
                <a:solidFill>
                  <a:srgbClr val="000000"/>
                </a:solidFill>
                <a:latin typeface="Times New Roman"/>
                <a:cs typeface="Times New Roman"/>
              </a:rPr>
              <a:t>createGridResource</a:t>
            </a:r>
            <a:r>
              <a:rPr lang="en-US" altLang="zh-CN" kern="0" dirty="0">
                <a:solidFill>
                  <a:srgbClr val="000000"/>
                </a:solidFill>
                <a:latin typeface="Times New Roman"/>
                <a:cs typeface="Times New Roman"/>
              </a:rPr>
              <a:t>(){</a:t>
            </a:r>
            <a:endParaRPr lang="zh-CN" altLang="zh-CN" kern="100" dirty="0">
              <a:cs typeface="Times New Roman"/>
            </a:endParaRPr>
          </a:p>
          <a:p>
            <a:pPr marL="532800" lvl="0" algn="just"/>
            <a:r>
              <a:rPr lang="en-US" altLang="zh-CN" sz="1200" kern="0" dirty="0" smtClean="0">
                <a:solidFill>
                  <a:srgbClr val="000000"/>
                </a:solidFill>
                <a:latin typeface="Times New Roman"/>
                <a:cs typeface="Times New Roman"/>
              </a:rPr>
              <a:t>1.</a:t>
            </a:r>
            <a:r>
              <a:rPr lang="zh-CN" altLang="zh-CN" sz="1200" kern="0" dirty="0" smtClean="0">
                <a:solidFill>
                  <a:srgbClr val="000000"/>
                </a:solidFill>
                <a:latin typeface="Times New Roman"/>
                <a:cs typeface="Times New Roman"/>
              </a:rPr>
              <a:t>创建</a:t>
            </a:r>
            <a:r>
              <a:rPr lang="zh-CN" altLang="zh-CN" sz="1200" kern="0" dirty="0">
                <a:solidFill>
                  <a:srgbClr val="000000"/>
                </a:solidFill>
                <a:latin typeface="Times New Roman"/>
                <a:cs typeface="Times New Roman"/>
              </a:rPr>
              <a:t>机器列表，存储一个或多个机器（</a:t>
            </a:r>
            <a:r>
              <a:rPr lang="en-US" altLang="zh-CN" sz="1200" kern="0" dirty="0" err="1">
                <a:solidFill>
                  <a:srgbClr val="000000"/>
                </a:solidFill>
                <a:latin typeface="Times New Roman"/>
                <a:cs typeface="Times New Roman"/>
              </a:rPr>
              <a:t>MachineList</a:t>
            </a:r>
            <a:r>
              <a:rPr lang="zh-CN" altLang="zh-CN" sz="1200" kern="0" dirty="0" smtClean="0">
                <a:solidFill>
                  <a:srgbClr val="000000"/>
                </a:solidFill>
                <a:latin typeface="Times New Roman"/>
                <a:cs typeface="Times New Roman"/>
              </a:rPr>
              <a:t>，</a:t>
            </a:r>
            <a:r>
              <a:rPr lang="en-US" altLang="zh-CN" sz="1200" kern="0" dirty="0" err="1" smtClean="0">
                <a:solidFill>
                  <a:srgbClr val="000000"/>
                </a:solidFill>
                <a:latin typeface="Times New Roman"/>
                <a:cs typeface="Times New Roman"/>
              </a:rPr>
              <a:t>LinkedList</a:t>
            </a:r>
            <a:r>
              <a:rPr lang="en-US" altLang="zh-CN" sz="1200" kern="0" dirty="0" smtClean="0">
                <a:solidFill>
                  <a:srgbClr val="000000"/>
                </a:solidFill>
                <a:latin typeface="Times New Roman"/>
                <a:cs typeface="Times New Roman"/>
              </a:rPr>
              <a:t>&lt;Machine</a:t>
            </a:r>
            <a:r>
              <a:rPr lang="en-US" altLang="zh-CN" sz="1200" kern="0" dirty="0">
                <a:solidFill>
                  <a:srgbClr val="000000"/>
                </a:solidFill>
                <a:latin typeface="Times New Roman"/>
                <a:cs typeface="Times New Roman"/>
              </a:rPr>
              <a:t>&gt;</a:t>
            </a:r>
            <a:r>
              <a:rPr lang="zh-CN" altLang="zh-CN" sz="1200" kern="0" dirty="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a:t>
            </a:r>
          </a:p>
          <a:p>
            <a:pPr marL="532800" lvl="0" algn="just"/>
            <a:r>
              <a:rPr lang="en-US" altLang="zh-CN" sz="1200" kern="0" dirty="0" smtClean="0">
                <a:solidFill>
                  <a:srgbClr val="000000"/>
                </a:solidFill>
                <a:latin typeface="Times New Roman"/>
                <a:cs typeface="Times New Roman"/>
              </a:rPr>
              <a:t>2.</a:t>
            </a:r>
            <a:r>
              <a:rPr lang="zh-CN" altLang="zh-CN" sz="1200" kern="0" dirty="0" smtClean="0">
                <a:solidFill>
                  <a:srgbClr val="000000"/>
                </a:solidFill>
                <a:latin typeface="Times New Roman"/>
                <a:cs typeface="Times New Roman"/>
              </a:rPr>
              <a:t>创建一个机器，并将其添加至机器列表（</a:t>
            </a:r>
            <a:r>
              <a:rPr lang="en-US" altLang="zh-CN" sz="1200" kern="0" dirty="0" smtClean="0">
                <a:solidFill>
                  <a:srgbClr val="000000"/>
                </a:solidFill>
                <a:latin typeface="Times New Roman"/>
                <a:cs typeface="Times New Roman"/>
              </a:rPr>
              <a:t>Machine(3</a:t>
            </a:r>
            <a:r>
              <a:rPr lang="zh-CN" altLang="zh-CN" sz="1200" kern="0" dirty="0" smtClean="0">
                <a:solidFill>
                  <a:srgbClr val="000000"/>
                </a:solidFill>
                <a:latin typeface="Times New Roman"/>
                <a:cs typeface="Times New Roman"/>
              </a:rPr>
              <a:t>个参数</a:t>
            </a:r>
            <a:r>
              <a:rPr lang="en-US" altLang="zh-CN" sz="1200" kern="0" dirty="0" smtClean="0">
                <a:solidFill>
                  <a:srgbClr val="000000"/>
                </a:solidFill>
                <a:latin typeface="Times New Roman"/>
                <a:cs typeface="Times New Roman"/>
              </a:rPr>
              <a:t>)</a:t>
            </a:r>
            <a:r>
              <a:rPr lang="zh-CN" altLang="zh-CN" sz="1200" kern="0" dirty="0" smtClean="0">
                <a:solidFill>
                  <a:srgbClr val="000000"/>
                </a:solidFill>
                <a:latin typeface="Times New Roman"/>
                <a:cs typeface="Times New Roman"/>
              </a:rPr>
              <a:t>）；</a:t>
            </a:r>
          </a:p>
          <a:p>
            <a:pPr marL="532800" lvl="0" algn="just"/>
            <a:r>
              <a:rPr lang="en-US" altLang="zh-CN" sz="1200" kern="0" dirty="0" smtClean="0">
                <a:solidFill>
                  <a:srgbClr val="000000"/>
                </a:solidFill>
                <a:latin typeface="Times New Roman"/>
                <a:cs typeface="Times New Roman"/>
              </a:rPr>
              <a:t>3.</a:t>
            </a:r>
            <a:r>
              <a:rPr lang="zh-CN" altLang="zh-CN" sz="1200" kern="0" dirty="0" smtClean="0">
                <a:solidFill>
                  <a:srgbClr val="000000"/>
                </a:solidFill>
                <a:latin typeface="Times New Roman"/>
                <a:cs typeface="Times New Roman"/>
              </a:rPr>
              <a:t>若</a:t>
            </a:r>
            <a:r>
              <a:rPr lang="zh-CN" altLang="zh-CN" sz="1200" kern="0" dirty="0">
                <a:solidFill>
                  <a:srgbClr val="000000"/>
                </a:solidFill>
                <a:latin typeface="Times New Roman"/>
                <a:cs typeface="Times New Roman"/>
              </a:rPr>
              <a:t>需要创建更多机器，重复第二步（代码一样！）；</a:t>
            </a:r>
          </a:p>
          <a:p>
            <a:pPr marL="532800" lvl="0" algn="just"/>
            <a:r>
              <a:rPr lang="en-US" altLang="zh-CN" sz="1200" kern="0" dirty="0" smtClean="0">
                <a:solidFill>
                  <a:srgbClr val="000000"/>
                </a:solidFill>
                <a:latin typeface="Times New Roman"/>
                <a:cs typeface="Times New Roman"/>
              </a:rPr>
              <a:t>4.</a:t>
            </a:r>
            <a:r>
              <a:rPr lang="zh-CN" altLang="zh-CN" sz="1200" kern="0" dirty="0" smtClean="0">
                <a:solidFill>
                  <a:srgbClr val="000000"/>
                </a:solidFill>
                <a:latin typeface="Times New Roman"/>
                <a:cs typeface="Times New Roman"/>
              </a:rPr>
              <a:t>创建</a:t>
            </a:r>
            <a:r>
              <a:rPr lang="zh-CN" altLang="zh-CN" sz="1200" kern="0" dirty="0">
                <a:solidFill>
                  <a:srgbClr val="000000"/>
                </a:solidFill>
                <a:latin typeface="Times New Roman"/>
                <a:cs typeface="Times New Roman"/>
              </a:rPr>
              <a:t>一个资源属性对象（</a:t>
            </a:r>
            <a:r>
              <a:rPr lang="en-US" altLang="zh-CN" sz="1200" kern="0" dirty="0" err="1">
                <a:solidFill>
                  <a:srgbClr val="000000"/>
                </a:solidFill>
                <a:latin typeface="Times New Roman"/>
                <a:cs typeface="Times New Roman"/>
              </a:rPr>
              <a:t>ResourceCharacteristics</a:t>
            </a:r>
            <a:r>
              <a:rPr lang="zh-CN" altLang="zh-CN" sz="1200" kern="0" dirty="0">
                <a:solidFill>
                  <a:srgbClr val="000000"/>
                </a:solidFill>
                <a:latin typeface="Times New Roman"/>
                <a:cs typeface="Times New Roman"/>
              </a:rPr>
              <a:t>），存储网格资源特性</a:t>
            </a:r>
            <a:r>
              <a:rPr lang="zh-CN" altLang="zh-CN" sz="1200" kern="0" dirty="0" smtClean="0">
                <a:solidFill>
                  <a:srgbClr val="000000"/>
                </a:solidFill>
                <a:latin typeface="Times New Roman"/>
                <a:cs typeface="Times New Roman"/>
              </a:rPr>
              <a:t>；</a:t>
            </a:r>
          </a:p>
          <a:p>
            <a:pPr marL="532800" lvl="0" algn="just"/>
            <a:r>
              <a:rPr lang="en-US" altLang="zh-CN" sz="1200" kern="0" dirty="0" smtClean="0">
                <a:solidFill>
                  <a:srgbClr val="000000"/>
                </a:solidFill>
                <a:latin typeface="Times New Roman"/>
                <a:cs typeface="Times New Roman"/>
              </a:rPr>
              <a:t>5.</a:t>
            </a:r>
            <a:r>
              <a:rPr lang="zh-CN" altLang="zh-CN" sz="1200" kern="0" dirty="0" smtClean="0">
                <a:solidFill>
                  <a:srgbClr val="000000"/>
                </a:solidFill>
                <a:latin typeface="Times New Roman"/>
                <a:cs typeface="Times New Roman"/>
              </a:rPr>
              <a:t>创建一个网格资源对象（需要捕获异常，防止未初始化</a:t>
            </a:r>
            <a:r>
              <a:rPr lang="en-US" altLang="zh-CN" sz="1200" kern="0" dirty="0" err="1" smtClean="0">
                <a:solidFill>
                  <a:srgbClr val="000000"/>
                </a:solidFill>
                <a:latin typeface="Times New Roman"/>
                <a:cs typeface="Times New Roman"/>
              </a:rPr>
              <a:t>GridSim</a:t>
            </a:r>
            <a:r>
              <a:rPr lang="zh-CN" altLang="zh-CN" sz="1200" kern="0" dirty="0" smtClean="0">
                <a:solidFill>
                  <a:srgbClr val="000000"/>
                </a:solidFill>
                <a:latin typeface="Times New Roman"/>
                <a:cs typeface="Times New Roman"/>
              </a:rPr>
              <a:t>包，或实体</a:t>
            </a:r>
            <a:r>
              <a:rPr lang="zh-CN" altLang="en-US" sz="1200" kern="0" dirty="0" smtClean="0">
                <a:solidFill>
                  <a:srgbClr val="000000"/>
                </a:solidFill>
                <a:latin typeface="Times New Roman"/>
                <a:cs typeface="Times New Roman"/>
              </a:rPr>
              <a:t>名</a:t>
            </a:r>
            <a:r>
              <a:rPr lang="zh-CN" altLang="zh-CN" sz="1200" kern="0" dirty="0" smtClean="0">
                <a:solidFill>
                  <a:srgbClr val="000000"/>
                </a:solidFill>
                <a:latin typeface="Times New Roman"/>
                <a:cs typeface="Times New Roman"/>
              </a:rPr>
              <a:t>为空，或</a:t>
            </a:r>
            <a:r>
              <a:rPr lang="en-US" altLang="zh-CN" sz="1200" kern="0" dirty="0" smtClean="0">
                <a:solidFill>
                  <a:srgbClr val="000000"/>
                </a:solidFill>
                <a:latin typeface="Times New Roman"/>
                <a:cs typeface="Times New Roman"/>
              </a:rPr>
              <a:t>PE</a:t>
            </a:r>
            <a:r>
              <a:rPr lang="zh-CN" altLang="zh-CN" sz="1200" kern="0" dirty="0" smtClean="0">
                <a:solidFill>
                  <a:srgbClr val="000000"/>
                </a:solidFill>
                <a:latin typeface="Times New Roman"/>
                <a:cs typeface="Times New Roman"/>
              </a:rPr>
              <a:t>数为</a:t>
            </a:r>
            <a:r>
              <a:rPr lang="en-US" altLang="zh-CN" sz="1200" kern="0" dirty="0" smtClean="0">
                <a:solidFill>
                  <a:srgbClr val="000000"/>
                </a:solidFill>
                <a:latin typeface="Times New Roman"/>
                <a:cs typeface="Times New Roman"/>
              </a:rPr>
              <a:t>0</a:t>
            </a:r>
            <a:r>
              <a:rPr lang="zh-CN" altLang="zh-CN" sz="1200" kern="0" dirty="0" smtClean="0">
                <a:solidFill>
                  <a:srgbClr val="000000"/>
                </a:solidFill>
                <a:latin typeface="Times New Roman"/>
                <a:cs typeface="Times New Roman"/>
              </a:rPr>
              <a:t>）；</a:t>
            </a:r>
          </a:p>
          <a:p>
            <a:pPr marL="532800" lvl="0" algn="just"/>
            <a:r>
              <a:rPr lang="en-US" altLang="zh-CN" sz="1200" kern="0" dirty="0" smtClean="0">
                <a:solidFill>
                  <a:srgbClr val="000000"/>
                </a:solidFill>
                <a:latin typeface="Times New Roman"/>
                <a:cs typeface="Times New Roman"/>
              </a:rPr>
              <a:t>6.</a:t>
            </a:r>
            <a:r>
              <a:rPr lang="zh-CN" altLang="zh-CN" sz="1200" kern="0" dirty="0" smtClean="0">
                <a:solidFill>
                  <a:srgbClr val="000000"/>
                </a:solidFill>
                <a:latin typeface="Times New Roman"/>
                <a:cs typeface="Times New Roman"/>
              </a:rPr>
              <a:t>返回</a:t>
            </a:r>
            <a:r>
              <a:rPr lang="zh-CN" altLang="zh-CN" sz="1200" kern="0" dirty="0">
                <a:solidFill>
                  <a:srgbClr val="000000"/>
                </a:solidFill>
                <a:latin typeface="Times New Roman"/>
                <a:cs typeface="Times New Roman"/>
              </a:rPr>
              <a:t>一个网格资源</a:t>
            </a:r>
            <a:r>
              <a:rPr lang="zh-CN" altLang="zh-CN" sz="1200" kern="0" dirty="0" smtClean="0">
                <a:solidFill>
                  <a:srgbClr val="000000"/>
                </a:solidFill>
                <a:latin typeface="Times New Roman"/>
                <a:cs typeface="Times New Roman"/>
              </a:rPr>
              <a:t>；</a:t>
            </a:r>
            <a:endParaRPr lang="en-US" altLang="zh-CN" sz="1200" kern="0" dirty="0" smtClean="0">
              <a:solidFill>
                <a:srgbClr val="000000"/>
              </a:solidFill>
              <a:latin typeface="Times New Roman"/>
              <a:cs typeface="Times New Roman"/>
            </a:endParaRPr>
          </a:p>
          <a:p>
            <a:pPr lvl="0" algn="just"/>
            <a:r>
              <a:rPr lang="en-US" altLang="zh-CN" kern="0" dirty="0">
                <a:solidFill>
                  <a:srgbClr val="000000"/>
                </a:solidFill>
                <a:latin typeface="Times New Roman"/>
                <a:cs typeface="Times New Roman"/>
              </a:rPr>
              <a:t> </a:t>
            </a:r>
            <a:r>
              <a:rPr lang="en-US" altLang="zh-CN" kern="0" dirty="0" smtClean="0">
                <a:solidFill>
                  <a:srgbClr val="000000"/>
                </a:solidFill>
                <a:latin typeface="Times New Roman"/>
                <a:cs typeface="Times New Roman"/>
              </a:rPr>
              <a:t>   }</a:t>
            </a:r>
            <a:endParaRPr lang="zh-CN" altLang="zh-CN" kern="100" dirty="0">
              <a:cs typeface="Times New Roman"/>
            </a:endParaRPr>
          </a:p>
          <a:p>
            <a:pPr algn="just"/>
            <a:r>
              <a:rPr lang="en-US" altLang="zh-CN" kern="0" dirty="0" smtClean="0">
                <a:solidFill>
                  <a:srgbClr val="000000"/>
                </a:solidFill>
                <a:latin typeface="Times New Roman"/>
                <a:cs typeface="Times New Roman"/>
              </a:rPr>
              <a:t>}</a:t>
            </a:r>
            <a:endParaRPr lang="zh-CN" altLang="zh-CN" kern="100" dirty="0">
              <a:cs typeface="Times New Roman"/>
            </a:endParaRPr>
          </a:p>
        </p:txBody>
      </p:sp>
    </p:spTree>
    <p:extLst>
      <p:ext uri="{BB962C8B-B14F-4D97-AF65-F5344CB8AC3E}">
        <p14:creationId xmlns:p14="http://schemas.microsoft.com/office/powerpoint/2010/main" val="3488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2922</Words>
  <Application>Microsoft Office PowerPoint</Application>
  <PresentationFormat>全屏显示(4:3)</PresentationFormat>
  <Paragraphs>368</Paragraphs>
  <Slides>19</Slides>
  <Notes>2</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ly</cp:lastModifiedBy>
  <cp:revision>57</cp:revision>
  <dcterms:created xsi:type="dcterms:W3CDTF">2016-03-29T03:13:37Z</dcterms:created>
  <dcterms:modified xsi:type="dcterms:W3CDTF">2016-03-29T08:44:50Z</dcterms:modified>
</cp:coreProperties>
</file>