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0" r:id="rId2"/>
    <p:sldId id="545" r:id="rId3"/>
    <p:sldId id="656" r:id="rId4"/>
    <p:sldId id="655" r:id="rId5"/>
    <p:sldId id="626" r:id="rId6"/>
    <p:sldId id="657" r:id="rId7"/>
    <p:sldId id="658" r:id="rId8"/>
    <p:sldId id="659" r:id="rId9"/>
    <p:sldId id="660" r:id="rId10"/>
  </p:sldIdLst>
  <p:sldSz cx="9144000" cy="6858000" type="screen4x3"/>
  <p:notesSz cx="7315200" cy="9601200"/>
  <p:defaultTextStyle>
    <a:defPPr>
      <a:defRPr lang="en-SG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18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3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54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72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5909" algn="l" defTabSz="914363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090" algn="l" defTabSz="914363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272" algn="l" defTabSz="914363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454" algn="l" defTabSz="914363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00"/>
    <a:srgbClr val="000099"/>
    <a:srgbClr val="E6FE00"/>
    <a:srgbClr val="FCFFDD"/>
    <a:srgbClr val="F1FF6D"/>
    <a:srgbClr val="F6FF9F"/>
    <a:srgbClr val="FFFF99"/>
    <a:srgbClr val="003399"/>
    <a:srgbClr val="336F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02524D-94F2-4B0D-A1E2-F3C91A4A0F9B}" v="212" dt="2023-11-16T13:28:04.138"/>
    <p1510:client id="{E0080AC4-E074-4C7E-9DA9-F2CAE1159BEB}" v="53" dt="2023-11-17T02:03:42.0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90" autoAdjust="0"/>
    <p:restoredTop sz="94454" autoAdjust="0"/>
  </p:normalViewPr>
  <p:slideViewPr>
    <p:cSldViewPr snapToGrid="0">
      <p:cViewPr varScale="1">
        <p:scale>
          <a:sx n="76" d="100"/>
          <a:sy n="76" d="100"/>
        </p:scale>
        <p:origin x="1686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40435E0-497F-4063-9834-BC489354E4A5}" type="datetimeFigureOut">
              <a:rPr lang="en-US"/>
              <a:pPr>
                <a:defRPr/>
              </a:pPr>
              <a:t>11/17/2023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860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1860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85D9D12-3D74-40D1-B1F8-13FB2BD370D9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0715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SG" noProof="0"/>
              <a:t>Click to edit Master text styles</a:t>
            </a:r>
          </a:p>
          <a:p>
            <a:pPr lvl="1"/>
            <a:r>
              <a:rPr lang="en-SG" noProof="0"/>
              <a:t>Second level</a:t>
            </a:r>
          </a:p>
          <a:p>
            <a:pPr lvl="2"/>
            <a:r>
              <a:rPr lang="en-SG" noProof="0"/>
              <a:t>Third level</a:t>
            </a:r>
          </a:p>
          <a:p>
            <a:pPr lvl="3"/>
            <a:r>
              <a:rPr lang="en-SG" noProof="0"/>
              <a:t>Fourth level</a:t>
            </a:r>
          </a:p>
          <a:p>
            <a:pPr lvl="4"/>
            <a:r>
              <a:rPr lang="en-SG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65EB264-B3EB-40F5-B4CE-FF311ADA1EE6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01305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18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36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54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727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5909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B9A8CD-9772-4472-8B97-6AE73700F44A}" type="slidenum">
              <a:rPr lang="en-SG" smtClean="0"/>
              <a:pPr/>
              <a:t>1</a:t>
            </a:fld>
            <a:endParaRPr lang="en-SG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60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616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2687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871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7771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9611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0928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5916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7732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4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  <a:lvl6pPr marL="2285943" indent="0" algn="ctr">
              <a:buNone/>
              <a:defRPr/>
            </a:lvl6pPr>
            <a:lvl7pPr marL="2743131" indent="0" algn="ctr">
              <a:buNone/>
              <a:defRPr/>
            </a:lvl7pPr>
            <a:lvl8pPr marL="3200320" indent="0" algn="ctr">
              <a:buNone/>
              <a:defRPr/>
            </a:lvl8pPr>
            <a:lvl9pPr marL="3657509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462009-582F-4C04-836E-FFE8779D01D5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948432-579B-4725-B264-56DB160490C3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7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7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64E5FE-10D3-42B6-BAFD-7EE5BF2B89BC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687031-3A6D-4125-8D93-FCFF1AEFD90E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E248F1-19FF-4678-AC26-7FDC123507E7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6222"/>
            <a:ext cx="4038600" cy="474994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6222"/>
            <a:ext cx="4038600" cy="474994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42894A-5233-47D3-94BA-189E8DFBA0C7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5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5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F34704-CECD-4722-82F3-074B27ABECC7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38714-7962-467F-8A9F-164507A6AAEE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D9C519-3E9B-4B61-83C4-B1F038E47DE9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7305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2FA3D0-EECF-4938-A474-55D08A0B81AD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S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A7B4C7-2896-4E43-9850-CE883E6701DA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3" descr="PPT Template Pg 2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l="2000" r="-2000" b="3299"/>
          <a:stretch/>
        </p:blipFill>
        <p:spPr bwMode="auto">
          <a:xfrm>
            <a:off x="0" y="9235"/>
            <a:ext cx="9144000" cy="6848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87056"/>
            <a:ext cx="8229600" cy="835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52832"/>
            <a:ext cx="8229600" cy="472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SG" dirty="0"/>
              <a:t>Click to edit Master text styles</a:t>
            </a:r>
          </a:p>
          <a:p>
            <a:pPr lvl="1"/>
            <a:r>
              <a:rPr lang="en-SG" dirty="0"/>
              <a:t>Second level</a:t>
            </a:r>
          </a:p>
          <a:p>
            <a:pPr lvl="2"/>
            <a:r>
              <a:rPr lang="en-SG" dirty="0"/>
              <a:t>Third level</a:t>
            </a:r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C25C7B4-A9C6-47EB-8B81-DED8A82D3275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cs typeface="Arial" charset="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cs typeface="Arial" charset="0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cs typeface="Arial" charset="0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cs typeface="Arial" charset="0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cs typeface="Arial" charset="0"/>
        </a:defRPr>
      </a:lvl9pPr>
    </p:titleStyle>
    <p:bodyStyle>
      <a:lvl1pPr marL="342891" indent="-342891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99"/>
          </a:solidFill>
          <a:latin typeface="+mn-lt"/>
          <a:ea typeface="+mn-ea"/>
          <a:cs typeface="+mn-cs"/>
        </a:defRPr>
      </a:lvl1pPr>
      <a:lvl2pPr marL="742932" indent="-285744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2pPr>
      <a:lvl3pPr marL="1142971" indent="-228594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160" indent="-228594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349" indent="-228594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8" descr="PPT Template copy 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0" y="2192759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en-GB" sz="2400">
                <a:solidFill>
                  <a:srgbClr val="FF0000"/>
                </a:solidFill>
              </a:rPr>
              <a:t>Domain Adaptation approaches for end2end ASR models</a:t>
            </a:r>
            <a:endParaRPr lang="en-SG" sz="2400" dirty="0">
              <a:solidFill>
                <a:srgbClr val="FF0000"/>
              </a:solidFill>
            </a:endParaRPr>
          </a:p>
        </p:txBody>
      </p:sp>
      <p:sp>
        <p:nvSpPr>
          <p:cNvPr id="2052" name="Text Box 7"/>
          <p:cNvSpPr txBox="1">
            <a:spLocks noChangeArrowheads="1"/>
          </p:cNvSpPr>
          <p:nvPr/>
        </p:nvSpPr>
        <p:spPr bwMode="auto">
          <a:xfrm>
            <a:off x="617664" y="3833813"/>
            <a:ext cx="71501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0099"/>
                </a:solidFill>
              </a:rPr>
              <a:t>Kwok Chin Yuen</a:t>
            </a:r>
            <a:endParaRPr lang="en-SG" sz="2000" dirty="0">
              <a:solidFill>
                <a:srgbClr val="000099"/>
              </a:solidFill>
            </a:endParaRPr>
          </a:p>
        </p:txBody>
      </p:sp>
      <p:sp>
        <p:nvSpPr>
          <p:cNvPr id="2053" name="Text Box 8"/>
          <p:cNvSpPr txBox="1">
            <a:spLocks noChangeArrowheads="1"/>
          </p:cNvSpPr>
          <p:nvPr/>
        </p:nvSpPr>
        <p:spPr bwMode="auto">
          <a:xfrm>
            <a:off x="617664" y="5727702"/>
            <a:ext cx="5473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99"/>
                </a:solidFill>
              </a:rPr>
              <a:t>16 Nov 2023</a:t>
            </a:r>
            <a:endParaRPr lang="en-SG" dirty="0">
              <a:solidFill>
                <a:srgbClr val="000099"/>
              </a:solidFill>
            </a:endParaRPr>
          </a:p>
        </p:txBody>
      </p:sp>
      <p:sp>
        <p:nvSpPr>
          <p:cNvPr id="2054" name="Text Box 9"/>
          <p:cNvSpPr txBox="1">
            <a:spLocks noChangeArrowheads="1"/>
          </p:cNvSpPr>
          <p:nvPr/>
        </p:nvSpPr>
        <p:spPr bwMode="auto">
          <a:xfrm>
            <a:off x="617664" y="3479375"/>
            <a:ext cx="44497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SG" i="1" dirty="0">
                <a:solidFill>
                  <a:srgbClr val="000099"/>
                </a:solidFill>
              </a:rPr>
              <a:t>presented by</a:t>
            </a:r>
          </a:p>
        </p:txBody>
      </p:sp>
      <p:sp>
        <p:nvSpPr>
          <p:cNvPr id="2055" name="Text Box 9"/>
          <p:cNvSpPr txBox="1">
            <a:spLocks noChangeArrowheads="1"/>
          </p:cNvSpPr>
          <p:nvPr/>
        </p:nvSpPr>
        <p:spPr bwMode="auto">
          <a:xfrm>
            <a:off x="617664" y="4481971"/>
            <a:ext cx="44497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SG" i="1" dirty="0">
                <a:solidFill>
                  <a:srgbClr val="000099"/>
                </a:solidFill>
              </a:rPr>
              <a:t>Supervisor</a:t>
            </a:r>
            <a:endParaRPr lang="en-SG" sz="1600" i="1" dirty="0">
              <a:solidFill>
                <a:srgbClr val="000099"/>
              </a:solidFill>
            </a:endParaRPr>
          </a:p>
        </p:txBody>
      </p:sp>
      <p:sp>
        <p:nvSpPr>
          <p:cNvPr id="2056" name="Text Box 7"/>
          <p:cNvSpPr txBox="1">
            <a:spLocks noChangeArrowheads="1"/>
          </p:cNvSpPr>
          <p:nvPr/>
        </p:nvSpPr>
        <p:spPr bwMode="auto">
          <a:xfrm>
            <a:off x="617664" y="4810328"/>
            <a:ext cx="71501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SG" sz="2000" b="1" dirty="0">
                <a:solidFill>
                  <a:srgbClr val="000099"/>
                </a:solidFill>
              </a:rPr>
              <a:t>Assoc. </a:t>
            </a:r>
            <a:r>
              <a:rPr lang="en-SG" sz="2000" b="1" dirty="0" err="1">
                <a:solidFill>
                  <a:srgbClr val="000099"/>
                </a:solidFill>
              </a:rPr>
              <a:t>Prof.</a:t>
            </a:r>
            <a:r>
              <a:rPr lang="en-SG" sz="2000" b="1" dirty="0">
                <a:solidFill>
                  <a:srgbClr val="000099"/>
                </a:solidFill>
              </a:rPr>
              <a:t> </a:t>
            </a:r>
            <a:r>
              <a:rPr lang="en-SG" sz="2000" b="1" dirty="0" err="1">
                <a:solidFill>
                  <a:srgbClr val="000099"/>
                </a:solidFill>
              </a:rPr>
              <a:t>Chng</a:t>
            </a:r>
            <a:r>
              <a:rPr lang="en-SG" sz="2000" b="1" dirty="0">
                <a:solidFill>
                  <a:srgbClr val="000099"/>
                </a:solidFill>
              </a:rPr>
              <a:t> </a:t>
            </a:r>
            <a:r>
              <a:rPr lang="en-SG" sz="2000" b="1" dirty="0" err="1">
                <a:solidFill>
                  <a:srgbClr val="000099"/>
                </a:solidFill>
              </a:rPr>
              <a:t>Eng</a:t>
            </a:r>
            <a:r>
              <a:rPr lang="en-SG" sz="2000" b="1" dirty="0">
                <a:solidFill>
                  <a:srgbClr val="000099"/>
                </a:solidFill>
              </a:rPr>
              <a:t> </a:t>
            </a:r>
            <a:r>
              <a:rPr lang="en-SG" sz="2000" b="1" dirty="0" err="1">
                <a:solidFill>
                  <a:srgbClr val="000099"/>
                </a:solidFill>
              </a:rPr>
              <a:t>Siong</a:t>
            </a:r>
            <a:endParaRPr lang="en-SG" sz="2000" b="1" dirty="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lphaUcPeriod"/>
            </a:pPr>
            <a:r>
              <a:rPr lang="en-US" dirty="0"/>
              <a:t>Introduction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/>
              <a:t>E</a:t>
            </a:r>
            <a:r>
              <a:rPr lang="en-US" dirty="0"/>
              <a:t>nd-to-end automatic speech recognition (ASR)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ASR Adaptation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Contributions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Layerwise</a:t>
            </a:r>
            <a:r>
              <a:rPr lang="en-US" dirty="0"/>
              <a:t> adaptation using automatic selection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TTS synthesized data adaptation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Conclusions &amp; Future 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0759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743" y="1138066"/>
            <a:ext cx="8598513" cy="47255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What is end-to-end automatic speech recognition (ASR)?</a:t>
            </a:r>
          </a:p>
          <a:p>
            <a:pPr marL="914388" lvl="1" indent="-457200">
              <a:buFont typeface="+mj-lt"/>
              <a:buAutoNum type="alphaLcParenR"/>
            </a:pPr>
            <a:r>
              <a:rPr lang="en-US" dirty="0"/>
              <a:t>ASR: </a:t>
            </a:r>
            <a:r>
              <a:rPr lang="en-GB" dirty="0"/>
              <a:t>Convert spoken words into written text</a:t>
            </a:r>
            <a:endParaRPr lang="en-US" dirty="0"/>
          </a:p>
          <a:p>
            <a:pPr marL="914388" lvl="1" indent="-457200">
              <a:buFont typeface="+mj-lt"/>
              <a:buAutoNum type="alphaLcParenR"/>
            </a:pPr>
            <a:r>
              <a:rPr lang="en-US" dirty="0"/>
              <a:t>End-to-end model </a:t>
            </a:r>
            <a:r>
              <a:rPr lang="en-US" baseline="30000" dirty="0"/>
              <a:t>[1]</a:t>
            </a:r>
            <a:r>
              <a:rPr lang="en-US" dirty="0"/>
              <a:t>: directly map input acoustic features into output tokens</a:t>
            </a:r>
          </a:p>
          <a:p>
            <a:pPr lvl="1"/>
            <a:endParaRPr lang="en-US" dirty="0"/>
          </a:p>
          <a:p>
            <a:pPr lvl="1">
              <a:spcBef>
                <a:spcPts val="0"/>
              </a:spcBef>
            </a:pPr>
            <a:endParaRPr lang="en-US" dirty="0"/>
          </a:p>
          <a:p>
            <a:pPr marL="457188" lvl="1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3</a:t>
            </a:fld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-1" y="6020210"/>
            <a:ext cx="8392887" cy="76944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[1] </a:t>
            </a:r>
            <a:r>
              <a:rPr lang="en-GB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Vegesna</a:t>
            </a:r>
            <a:r>
              <a:rPr lang="en-GB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Vishnu Vidyadhara Raju, et al. "DNN-HMM acoustic </a:t>
            </a:r>
            <a:r>
              <a:rPr lang="en-GB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modeling</a:t>
            </a:r>
            <a:r>
              <a:rPr lang="en-GB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for large vocabulary </a:t>
            </a:r>
            <a:r>
              <a:rPr lang="en-GB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telugu</a:t>
            </a:r>
            <a:r>
              <a:rPr lang="en-GB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speech recognition." </a:t>
            </a:r>
            <a:r>
              <a:rPr lang="en-GB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Mining Intelligence and Knowledge Exploration: 5th International Conference, MIKE 2017, Hyderabad, India, December 13–15, 2017, Proceedings 5</a:t>
            </a:r>
            <a:r>
              <a:rPr lang="en-GB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Springer International Publishing, 2017.</a:t>
            </a:r>
          </a:p>
          <a:p>
            <a:pPr marL="57149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[2] Gulati, Anmol, et al. "Conformer: Convolution-augmented transformer for speech recognition." </a:t>
            </a:r>
            <a:r>
              <a:rPr lang="en-US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arXiv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 preprint arXiv:2005.08100 (2020).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5EBA3D-DBBC-2041-BD27-4D9C500018AD}"/>
              </a:ext>
            </a:extLst>
          </p:cNvPr>
          <p:cNvSpPr/>
          <p:nvPr/>
        </p:nvSpPr>
        <p:spPr>
          <a:xfrm>
            <a:off x="15806" y="3239964"/>
            <a:ext cx="1543997" cy="85085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Non end-to-end ASR</a:t>
            </a:r>
            <a:r>
              <a:rPr lang="en-US" b="1" baseline="30000" dirty="0">
                <a:solidFill>
                  <a:schemeClr val="tx1"/>
                </a:solidFill>
              </a:rPr>
              <a:t> [1] </a:t>
            </a:r>
            <a:r>
              <a:rPr lang="en-US" b="1" dirty="0">
                <a:solidFill>
                  <a:schemeClr val="tx1"/>
                </a:solidFill>
              </a:rPr>
              <a:t>:</a:t>
            </a:r>
            <a:endParaRPr lang="en-US" b="1" baseline="300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8FD759-154E-B26A-87F7-2107305DB1C6}"/>
              </a:ext>
            </a:extLst>
          </p:cNvPr>
          <p:cNvCxnSpPr>
            <a:cxnSpLocks/>
          </p:cNvCxnSpPr>
          <p:nvPr/>
        </p:nvCxnSpPr>
        <p:spPr>
          <a:xfrm>
            <a:off x="3236400" y="4999903"/>
            <a:ext cx="433190" cy="3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1518F55-10A7-3676-637B-09EC8193AFF7}"/>
              </a:ext>
            </a:extLst>
          </p:cNvPr>
          <p:cNvCxnSpPr>
            <a:cxnSpLocks/>
          </p:cNvCxnSpPr>
          <p:nvPr/>
        </p:nvCxnSpPr>
        <p:spPr>
          <a:xfrm>
            <a:off x="7033866" y="5026549"/>
            <a:ext cx="43421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3CA7FA9C-DDB3-9780-C3F0-322A61A80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9436" y="4641960"/>
            <a:ext cx="588797" cy="55743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DEEA65F1-ADCB-3782-FD36-A4F55A57C632}"/>
              </a:ext>
            </a:extLst>
          </p:cNvPr>
          <p:cNvSpPr txBox="1"/>
          <p:nvPr/>
        </p:nvSpPr>
        <p:spPr>
          <a:xfrm>
            <a:off x="2533631" y="5120761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audio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669EF2A-795F-48FC-466E-F1BBF3B80A81}"/>
              </a:ext>
            </a:extLst>
          </p:cNvPr>
          <p:cNvSpPr txBox="1"/>
          <p:nvPr/>
        </p:nvSpPr>
        <p:spPr>
          <a:xfrm>
            <a:off x="7488653" y="4862837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text</a:t>
            </a:r>
          </a:p>
        </p:txBody>
      </p:sp>
      <p:sp>
        <p:nvSpPr>
          <p:cNvPr id="51" name="Flowchart: Data 50">
            <a:extLst>
              <a:ext uri="{FF2B5EF4-FFF2-40B4-BE49-F238E27FC236}">
                <a16:creationId xmlns:a16="http://schemas.microsoft.com/office/drawing/2014/main" id="{55BBE844-B8B8-F507-ACD9-CFEE6C22DC28}"/>
              </a:ext>
            </a:extLst>
          </p:cNvPr>
          <p:cNvSpPr/>
          <p:nvPr/>
        </p:nvSpPr>
        <p:spPr>
          <a:xfrm>
            <a:off x="2786471" y="3114190"/>
            <a:ext cx="1571661" cy="653107"/>
          </a:xfrm>
          <a:prstGeom prst="flowChartInputOut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Acoustic model</a:t>
            </a:r>
          </a:p>
        </p:txBody>
      </p:sp>
      <p:sp>
        <p:nvSpPr>
          <p:cNvPr id="52" name="Flowchart: Data 51">
            <a:extLst>
              <a:ext uri="{FF2B5EF4-FFF2-40B4-BE49-F238E27FC236}">
                <a16:creationId xmlns:a16="http://schemas.microsoft.com/office/drawing/2014/main" id="{E5CE3F97-60D4-5062-5B22-2EAD034A4CD0}"/>
              </a:ext>
            </a:extLst>
          </p:cNvPr>
          <p:cNvSpPr/>
          <p:nvPr/>
        </p:nvSpPr>
        <p:spPr>
          <a:xfrm>
            <a:off x="6159896" y="3134695"/>
            <a:ext cx="1571661" cy="653107"/>
          </a:xfrm>
          <a:prstGeom prst="flowChartInputOut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Decoder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34C549F-FE53-F92A-5E99-BF76371A40A3}"/>
              </a:ext>
            </a:extLst>
          </p:cNvPr>
          <p:cNvCxnSpPr>
            <a:cxnSpLocks/>
          </p:cNvCxnSpPr>
          <p:nvPr/>
        </p:nvCxnSpPr>
        <p:spPr>
          <a:xfrm>
            <a:off x="2532061" y="3389002"/>
            <a:ext cx="433190" cy="3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>
            <a:extLst>
              <a:ext uri="{FF2B5EF4-FFF2-40B4-BE49-F238E27FC236}">
                <a16:creationId xmlns:a16="http://schemas.microsoft.com/office/drawing/2014/main" id="{C745F621-365C-5C87-70D6-F7502675A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638" y="3137418"/>
            <a:ext cx="588797" cy="557432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E906645D-2B6E-FF76-CDC1-BAA34AF87E47}"/>
              </a:ext>
            </a:extLst>
          </p:cNvPr>
          <p:cNvSpPr txBox="1"/>
          <p:nvPr/>
        </p:nvSpPr>
        <p:spPr>
          <a:xfrm>
            <a:off x="1805833" y="3616219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audio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E241669-DB2D-54CC-8F8B-7E550872EBA1}"/>
              </a:ext>
            </a:extLst>
          </p:cNvPr>
          <p:cNvCxnSpPr>
            <a:cxnSpLocks/>
          </p:cNvCxnSpPr>
          <p:nvPr/>
        </p:nvCxnSpPr>
        <p:spPr>
          <a:xfrm>
            <a:off x="4203218" y="3462796"/>
            <a:ext cx="433190" cy="3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ylinder 56">
            <a:extLst>
              <a:ext uri="{FF2B5EF4-FFF2-40B4-BE49-F238E27FC236}">
                <a16:creationId xmlns:a16="http://schemas.microsoft.com/office/drawing/2014/main" id="{0B56A566-FA0B-68D8-08AC-30E9898FAF9B}"/>
              </a:ext>
            </a:extLst>
          </p:cNvPr>
          <p:cNvSpPr/>
          <p:nvPr/>
        </p:nvSpPr>
        <p:spPr>
          <a:xfrm>
            <a:off x="4633172" y="3085495"/>
            <a:ext cx="1220624" cy="73152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6B32DE0-2EA4-B530-FAC7-BB2878A2FE47}"/>
              </a:ext>
            </a:extLst>
          </p:cNvPr>
          <p:cNvSpPr txBox="1"/>
          <p:nvPr/>
        </p:nvSpPr>
        <p:spPr>
          <a:xfrm>
            <a:off x="4735138" y="3242908"/>
            <a:ext cx="990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Phoneme</a:t>
            </a:r>
          </a:p>
          <a:p>
            <a:pPr algn="ctr"/>
            <a:r>
              <a:rPr lang="en-GB" sz="1400" dirty="0"/>
              <a:t>Likelihood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D02F41E-8667-9BA7-F640-5A421356844D}"/>
              </a:ext>
            </a:extLst>
          </p:cNvPr>
          <p:cNvCxnSpPr>
            <a:cxnSpLocks/>
          </p:cNvCxnSpPr>
          <p:nvPr/>
        </p:nvCxnSpPr>
        <p:spPr>
          <a:xfrm>
            <a:off x="5853796" y="3486514"/>
            <a:ext cx="433190" cy="3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D6B3E06-DE7F-C8BF-902C-E93D984CFED0}"/>
              </a:ext>
            </a:extLst>
          </p:cNvPr>
          <p:cNvCxnSpPr>
            <a:cxnSpLocks/>
          </p:cNvCxnSpPr>
          <p:nvPr/>
        </p:nvCxnSpPr>
        <p:spPr>
          <a:xfrm>
            <a:off x="7563327" y="3486514"/>
            <a:ext cx="433190" cy="3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C58FDC0-6808-7B63-5B7C-7B8F4B2C84D8}"/>
              </a:ext>
            </a:extLst>
          </p:cNvPr>
          <p:cNvSpPr txBox="1"/>
          <p:nvPr/>
        </p:nvSpPr>
        <p:spPr>
          <a:xfrm>
            <a:off x="7977587" y="3309313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text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4A4047-0E89-3235-309B-60DE00810D22}"/>
              </a:ext>
            </a:extLst>
          </p:cNvPr>
          <p:cNvSpPr/>
          <p:nvPr/>
        </p:nvSpPr>
        <p:spPr>
          <a:xfrm>
            <a:off x="-23637" y="4794551"/>
            <a:ext cx="1875275" cy="52192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End-to-end ASR model </a:t>
            </a:r>
            <a:r>
              <a:rPr lang="en-US" b="1" baseline="30000" dirty="0">
                <a:solidFill>
                  <a:schemeClr val="tx1"/>
                </a:solidFill>
              </a:rPr>
              <a:t>[2] </a:t>
            </a:r>
            <a:r>
              <a:rPr lang="en-US" b="1" dirty="0">
                <a:solidFill>
                  <a:schemeClr val="tx1"/>
                </a:solidFill>
              </a:rPr>
              <a:t>:</a:t>
            </a:r>
            <a:endParaRPr lang="en-US" b="1" baseline="300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27EC820-52CA-E345-75AF-9DE54BBA09C6}"/>
              </a:ext>
            </a:extLst>
          </p:cNvPr>
          <p:cNvCxnSpPr>
            <a:cxnSpLocks/>
          </p:cNvCxnSpPr>
          <p:nvPr/>
        </p:nvCxnSpPr>
        <p:spPr>
          <a:xfrm>
            <a:off x="6978908" y="2851792"/>
            <a:ext cx="0" cy="2856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E12078E-A2B1-59AB-44F9-B4841EECF8DF}"/>
              </a:ext>
            </a:extLst>
          </p:cNvPr>
          <p:cNvSpPr txBox="1"/>
          <p:nvPr/>
        </p:nvSpPr>
        <p:spPr>
          <a:xfrm>
            <a:off x="6187345" y="2593947"/>
            <a:ext cx="2233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Lexicon, Language model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0114C9E-6FC2-C513-0249-7EAAA873A65F}"/>
              </a:ext>
            </a:extLst>
          </p:cNvPr>
          <p:cNvCxnSpPr/>
          <p:nvPr/>
        </p:nvCxnSpPr>
        <p:spPr>
          <a:xfrm>
            <a:off x="93036" y="4218853"/>
            <a:ext cx="8957926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9B0E01D-B061-F211-4215-BD4564E6B5B3}"/>
              </a:ext>
            </a:extLst>
          </p:cNvPr>
          <p:cNvSpPr txBox="1"/>
          <p:nvPr/>
        </p:nvSpPr>
        <p:spPr>
          <a:xfrm>
            <a:off x="4352556" y="4839516"/>
            <a:ext cx="217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Encoder + Decoder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68D214E-FEAF-59CA-4238-0C06587E401D}"/>
              </a:ext>
            </a:extLst>
          </p:cNvPr>
          <p:cNvSpPr/>
          <p:nvPr/>
        </p:nvSpPr>
        <p:spPr>
          <a:xfrm>
            <a:off x="3669590" y="4544704"/>
            <a:ext cx="3343706" cy="90990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D4409A-D54F-056C-BC37-490057C19731}"/>
              </a:ext>
            </a:extLst>
          </p:cNvPr>
          <p:cNvSpPr/>
          <p:nvPr/>
        </p:nvSpPr>
        <p:spPr>
          <a:xfrm>
            <a:off x="3951562" y="4794551"/>
            <a:ext cx="1209485" cy="4376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AB6B5C-3ECC-8FE2-746C-FF15F60E6047}"/>
              </a:ext>
            </a:extLst>
          </p:cNvPr>
          <p:cNvSpPr/>
          <p:nvPr/>
        </p:nvSpPr>
        <p:spPr>
          <a:xfrm>
            <a:off x="5507483" y="4794551"/>
            <a:ext cx="1209485" cy="4376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663331-0CF6-3A0E-E1C4-EA94184183F8}"/>
              </a:ext>
            </a:extLst>
          </p:cNvPr>
          <p:cNvSpPr txBox="1"/>
          <p:nvPr/>
        </p:nvSpPr>
        <p:spPr>
          <a:xfrm>
            <a:off x="4531616" y="5424800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Neural network</a:t>
            </a:r>
          </a:p>
        </p:txBody>
      </p:sp>
    </p:spTree>
    <p:extLst>
      <p:ext uri="{BB962C8B-B14F-4D97-AF65-F5344CB8AC3E}">
        <p14:creationId xmlns:p14="http://schemas.microsoft.com/office/powerpoint/2010/main" val="80669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7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276" y="1087405"/>
            <a:ext cx="8229600" cy="47255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Recent advances of end-to-end ASR</a:t>
            </a:r>
          </a:p>
          <a:p>
            <a:pPr marL="914388" lvl="1" indent="-457200">
              <a:buFont typeface="+mj-lt"/>
              <a:buAutoNum type="alphaLcParenR"/>
            </a:pPr>
            <a:r>
              <a:rPr lang="en-US" sz="1800" dirty="0"/>
              <a:t>Hidden Markov Models (1980s)      Deep Learning model (2010s ~)</a:t>
            </a:r>
          </a:p>
          <a:p>
            <a:pPr marL="914388" lvl="1" indent="-457200">
              <a:buFont typeface="+mj-lt"/>
              <a:buAutoNum type="alphaLcParenR"/>
            </a:pPr>
            <a:r>
              <a:rPr lang="en-US" dirty="0"/>
              <a:t>Larger model, more training data     better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4</a:t>
            </a:fld>
            <a:endParaRPr lang="en-SG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0" y="5763078"/>
            <a:ext cx="8392887" cy="104644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[1] </a:t>
            </a:r>
            <a:r>
              <a:rPr lang="en-GB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Radford, Alec, et al. "Robust speech recognition via large-scale weak supervision." </a:t>
            </a:r>
            <a:r>
              <a:rPr lang="en-GB" sz="8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International Conference on Machine Learning</a:t>
            </a:r>
            <a:r>
              <a:rPr lang="en-GB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PMLR, 2023.</a:t>
            </a:r>
          </a:p>
          <a:p>
            <a:pPr marL="57149"/>
            <a:r>
              <a:rPr lang="en-GB" sz="900" dirty="0">
                <a:solidFill>
                  <a:srgbClr val="222222"/>
                </a:solidFill>
                <a:latin typeface="Arial" panose="020B0604020202020204" pitchFamily="34" charset="0"/>
                <a:cs typeface="Calibri" panose="020F0502020204030204" pitchFamily="34" charset="0"/>
              </a:rPr>
              <a:t>[2] </a:t>
            </a:r>
            <a:r>
              <a:rPr lang="en-GB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Pratap, </a:t>
            </a:r>
            <a:r>
              <a:rPr lang="en-GB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Vineel</a:t>
            </a:r>
            <a:r>
              <a:rPr lang="en-GB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 "Scaling speech technology to 1,000+ languages." </a:t>
            </a:r>
            <a:r>
              <a:rPr lang="en-GB" sz="9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GB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arXiv:2305.13516</a:t>
            </a:r>
            <a:r>
              <a:rPr lang="en-GB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(2023).</a:t>
            </a:r>
          </a:p>
          <a:p>
            <a:pPr marL="57149"/>
            <a:r>
              <a:rPr lang="en-GB" sz="900" dirty="0">
                <a:solidFill>
                  <a:srgbClr val="222222"/>
                </a:solidFill>
                <a:latin typeface="Arial" panose="020B0604020202020204" pitchFamily="34" charset="0"/>
                <a:cs typeface="Calibri" panose="020F0502020204030204" pitchFamily="34" charset="0"/>
              </a:rPr>
              <a:t>[3] </a:t>
            </a:r>
            <a:r>
              <a:rPr lang="en-GB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Juang</a:t>
            </a:r>
            <a:r>
              <a:rPr lang="en-GB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GB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Biing</a:t>
            </a:r>
            <a:r>
              <a:rPr lang="en-GB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-Hwang, and Lawrence R. </a:t>
            </a:r>
            <a:r>
              <a:rPr lang="en-GB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Rabiner</a:t>
            </a:r>
            <a:r>
              <a:rPr lang="en-GB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"Automatic speech recognition–a brief history of the technology development." </a:t>
            </a:r>
            <a:r>
              <a:rPr lang="en-GB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Georgia Institute of Technology. Atlanta Rutgers University and the University of California. Santa Barbara</a:t>
            </a:r>
            <a:r>
              <a:rPr lang="en-GB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1 (2005): 67.</a:t>
            </a:r>
          </a:p>
          <a:p>
            <a:pPr marL="57149"/>
            <a:r>
              <a:rPr lang="en-GB" sz="900" dirty="0">
                <a:solidFill>
                  <a:srgbClr val="222222"/>
                </a:solidFill>
                <a:latin typeface="Arial" panose="020B0604020202020204" pitchFamily="34" charset="0"/>
                <a:cs typeface="Calibri" panose="020F0502020204030204" pitchFamily="34" charset="0"/>
              </a:rPr>
              <a:t>[4] </a:t>
            </a:r>
            <a:r>
              <a:rPr lang="en-GB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Eddy, Sean R. "What is a hidden Markov model?." </a:t>
            </a:r>
            <a:r>
              <a:rPr lang="en-GB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Nature biotechnology</a:t>
            </a:r>
            <a:r>
              <a:rPr lang="en-GB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22.10 (2004): 1315-1316.</a:t>
            </a:r>
            <a:endParaRPr lang="en-GB" sz="900" dirty="0">
              <a:solidFill>
                <a:srgbClr val="222222"/>
              </a:solidFill>
              <a:latin typeface="Arial" panose="020B0604020202020204" pitchFamily="34" charset="0"/>
              <a:cs typeface="Calibri" panose="020F0502020204030204" pitchFamily="34" charset="0"/>
            </a:endParaRPr>
          </a:p>
          <a:p>
            <a:pPr marL="57149"/>
            <a:r>
              <a:rPr lang="en-GB" sz="900" dirty="0">
                <a:solidFill>
                  <a:srgbClr val="222222"/>
                </a:solidFill>
                <a:latin typeface="Arial" panose="020B0604020202020204" pitchFamily="34" charset="0"/>
                <a:cs typeface="Calibri" panose="020F0502020204030204" pitchFamily="34" charset="0"/>
              </a:rPr>
              <a:t>[5] </a:t>
            </a:r>
            <a:r>
              <a:rPr lang="en-GB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Lee, David, and </a:t>
            </a:r>
            <a:r>
              <a:rPr lang="en-GB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Mihalis</a:t>
            </a:r>
            <a:r>
              <a:rPr lang="en-GB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Yannakakis</a:t>
            </a:r>
            <a:r>
              <a:rPr lang="en-GB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"Principles and methods of testing finite state machines-a survey." </a:t>
            </a:r>
            <a:r>
              <a:rPr lang="en-GB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IEEE</a:t>
            </a:r>
            <a:r>
              <a:rPr lang="en-GB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84.8 (1996): 1090-1123.</a:t>
            </a:r>
            <a:endParaRPr lang="en-GB" sz="900" dirty="0">
              <a:solidFill>
                <a:srgbClr val="222222"/>
              </a:solidFill>
              <a:latin typeface="Arial" panose="020B0604020202020204" pitchFamily="34" charset="0"/>
              <a:cs typeface="Calibri" panose="020F0502020204030204" pitchFamily="34" charset="0"/>
            </a:endParaRPr>
          </a:p>
          <a:p>
            <a:pPr marL="57149"/>
            <a:r>
              <a:rPr lang="en-GB" sz="900" dirty="0">
                <a:solidFill>
                  <a:srgbClr val="222222"/>
                </a:solidFill>
                <a:latin typeface="Arial" panose="020B0604020202020204" pitchFamily="34" charset="0"/>
                <a:cs typeface="Calibri" panose="020F0502020204030204" pitchFamily="34" charset="0"/>
              </a:rPr>
              <a:t>[6] </a:t>
            </a:r>
            <a:r>
              <a:rPr lang="en-GB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LeCun</a:t>
            </a:r>
            <a:r>
              <a:rPr lang="en-GB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Yann, Yoshua </a:t>
            </a:r>
            <a:r>
              <a:rPr lang="en-GB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Bengio</a:t>
            </a:r>
            <a:r>
              <a:rPr lang="en-GB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Geoffrey Hinton. "Deep learning." </a:t>
            </a:r>
            <a:r>
              <a:rPr lang="en-GB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nature</a:t>
            </a:r>
            <a:r>
              <a:rPr lang="en-GB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521.7553 (2015): 436-444.</a:t>
            </a: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DADEB6-DEE3-7EC6-0DC4-1D86FC78B1AC}"/>
              </a:ext>
            </a:extLst>
          </p:cNvPr>
          <p:cNvCxnSpPr/>
          <p:nvPr/>
        </p:nvCxnSpPr>
        <p:spPr>
          <a:xfrm>
            <a:off x="5233759" y="2058254"/>
            <a:ext cx="2209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C5E39D1A-1FB5-C141-0F04-DA6E99DC3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384916"/>
              </p:ext>
            </p:extLst>
          </p:nvPr>
        </p:nvGraphicFramePr>
        <p:xfrm>
          <a:off x="342111" y="4372214"/>
          <a:ext cx="8459778" cy="1250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2648">
                  <a:extLst>
                    <a:ext uri="{9D8B030D-6E8A-4147-A177-3AD203B41FA5}">
                      <a16:colId xmlns:a16="http://schemas.microsoft.com/office/drawing/2014/main" val="4050709800"/>
                    </a:ext>
                  </a:extLst>
                </a:gridCol>
                <a:gridCol w="2187204">
                  <a:extLst>
                    <a:ext uri="{9D8B030D-6E8A-4147-A177-3AD203B41FA5}">
                      <a16:colId xmlns:a16="http://schemas.microsoft.com/office/drawing/2014/main" val="578660244"/>
                    </a:ext>
                  </a:extLst>
                </a:gridCol>
                <a:gridCol w="2819926">
                  <a:extLst>
                    <a:ext uri="{9D8B030D-6E8A-4147-A177-3AD203B41FA5}">
                      <a16:colId xmlns:a16="http://schemas.microsoft.com/office/drawing/2014/main" val="1102931729"/>
                    </a:ext>
                  </a:extLst>
                </a:gridCol>
              </a:tblGrid>
              <a:tr h="470950">
                <a:tc>
                  <a:txBody>
                    <a:bodyPr/>
                    <a:lstStyle/>
                    <a:p>
                      <a:r>
                        <a:rPr lang="en-GB" sz="14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Model size (param)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Training data size (hours)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386242"/>
                  </a:ext>
                </a:extLst>
              </a:tr>
              <a:tr h="385622">
                <a:tc>
                  <a:txBody>
                    <a:bodyPr/>
                    <a:lstStyle/>
                    <a:p>
                      <a:r>
                        <a:rPr lang="en-GB" dirty="0"/>
                        <a:t>OpenAI Whisper (2022) 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680 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547473"/>
                  </a:ext>
                </a:extLst>
              </a:tr>
              <a:tr h="393673">
                <a:tc>
                  <a:txBody>
                    <a:bodyPr/>
                    <a:lstStyle/>
                    <a:p>
                      <a:r>
                        <a:rPr lang="en-GB" dirty="0" err="1"/>
                        <a:t>MetaAI</a:t>
                      </a:r>
                      <a:r>
                        <a:rPr lang="en-GB" dirty="0"/>
                        <a:t> MMS (2023) 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44.7K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302961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228E42D-8D1C-D646-808E-CA3EA5D03E88}"/>
              </a:ext>
            </a:extLst>
          </p:cNvPr>
          <p:cNvCxnSpPr/>
          <p:nvPr/>
        </p:nvCxnSpPr>
        <p:spPr>
          <a:xfrm>
            <a:off x="4759700" y="1683539"/>
            <a:ext cx="2209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41F824-1928-2A99-53EB-A39244337B53}"/>
              </a:ext>
            </a:extLst>
          </p:cNvPr>
          <p:cNvCxnSpPr>
            <a:cxnSpLocks/>
          </p:cNvCxnSpPr>
          <p:nvPr/>
        </p:nvCxnSpPr>
        <p:spPr>
          <a:xfrm>
            <a:off x="1457053" y="3852370"/>
            <a:ext cx="5491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EDB60B4-2459-CB3B-7834-37573C368917}"/>
              </a:ext>
            </a:extLst>
          </p:cNvPr>
          <p:cNvSpPr txBox="1"/>
          <p:nvPr/>
        </p:nvSpPr>
        <p:spPr>
          <a:xfrm>
            <a:off x="6210825" y="389272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2022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D82AF1-DAC6-BF9E-56BD-387D06F84C9C}"/>
              </a:ext>
            </a:extLst>
          </p:cNvPr>
          <p:cNvSpPr txBox="1"/>
          <p:nvPr/>
        </p:nvSpPr>
        <p:spPr>
          <a:xfrm>
            <a:off x="1523788" y="391483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1982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20B70A-54BA-ABDB-7401-70BAA84785D2}"/>
              </a:ext>
            </a:extLst>
          </p:cNvPr>
          <p:cNvSpPr txBox="1"/>
          <p:nvPr/>
        </p:nvSpPr>
        <p:spPr>
          <a:xfrm>
            <a:off x="2602373" y="391214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1992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D98141-291A-BDC8-36DF-CCDBAAA94B3C}"/>
              </a:ext>
            </a:extLst>
          </p:cNvPr>
          <p:cNvSpPr txBox="1"/>
          <p:nvPr/>
        </p:nvSpPr>
        <p:spPr>
          <a:xfrm>
            <a:off x="3843580" y="390030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2002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5245C0-4749-5232-FB18-479510474DEC}"/>
              </a:ext>
            </a:extLst>
          </p:cNvPr>
          <p:cNvSpPr txBox="1"/>
          <p:nvPr/>
        </p:nvSpPr>
        <p:spPr>
          <a:xfrm>
            <a:off x="5095439" y="389230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2012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FED416-8905-A10D-2B1F-40B0FE445933}"/>
              </a:ext>
            </a:extLst>
          </p:cNvPr>
          <p:cNvSpPr txBox="1"/>
          <p:nvPr/>
        </p:nvSpPr>
        <p:spPr>
          <a:xfrm>
            <a:off x="1519929" y="2480799"/>
            <a:ext cx="1516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Hidden Markov Models [4]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C85F69-960A-B5E7-5DF5-5A715953E6B0}"/>
              </a:ext>
            </a:extLst>
          </p:cNvPr>
          <p:cNvSpPr txBox="1"/>
          <p:nvPr/>
        </p:nvSpPr>
        <p:spPr>
          <a:xfrm>
            <a:off x="5251760" y="3034684"/>
            <a:ext cx="1104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Deep learning [6]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F4916C-74FC-054C-61C8-DD4FA7704DB1}"/>
              </a:ext>
            </a:extLst>
          </p:cNvPr>
          <p:cNvSpPr txBox="1"/>
          <p:nvPr/>
        </p:nvSpPr>
        <p:spPr>
          <a:xfrm>
            <a:off x="6092446" y="2438851"/>
            <a:ext cx="13867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Foundation models [1,2]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67D0E58-95A1-7A1F-E675-E0FFC8520FFA}"/>
              </a:ext>
            </a:extLst>
          </p:cNvPr>
          <p:cNvSpPr/>
          <p:nvPr/>
        </p:nvSpPr>
        <p:spPr>
          <a:xfrm>
            <a:off x="625609" y="2406603"/>
            <a:ext cx="5167457" cy="1289954"/>
          </a:xfrm>
          <a:prstGeom prst="ellipse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9D0E05C-665E-55E3-B1AD-A7017FCD7774}"/>
              </a:ext>
            </a:extLst>
          </p:cNvPr>
          <p:cNvSpPr/>
          <p:nvPr/>
        </p:nvSpPr>
        <p:spPr>
          <a:xfrm>
            <a:off x="5840843" y="2449909"/>
            <a:ext cx="1796106" cy="1289954"/>
          </a:xfrm>
          <a:prstGeom prst="ellipse">
            <a:avLst/>
          </a:prstGeom>
          <a:solidFill>
            <a:schemeClr val="accent5">
              <a:lumMod val="20000"/>
              <a:lumOff val="8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CC0E5D9-E04C-59A7-4817-8FE1763576FD}"/>
              </a:ext>
            </a:extLst>
          </p:cNvPr>
          <p:cNvSpPr txBox="1"/>
          <p:nvPr/>
        </p:nvSpPr>
        <p:spPr>
          <a:xfrm>
            <a:off x="291788" y="3232368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Non end-to-end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8148901-8908-D165-C369-2DB19DB79CD0}"/>
              </a:ext>
            </a:extLst>
          </p:cNvPr>
          <p:cNvSpPr txBox="1"/>
          <p:nvPr/>
        </p:nvSpPr>
        <p:spPr>
          <a:xfrm>
            <a:off x="6672000" y="3114078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5"/>
                </a:solidFill>
              </a:rPr>
              <a:t>End-to-end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39F30E-3193-2834-1274-355B907FBB54}"/>
              </a:ext>
            </a:extLst>
          </p:cNvPr>
          <p:cNvSpPr txBox="1"/>
          <p:nvPr/>
        </p:nvSpPr>
        <p:spPr>
          <a:xfrm>
            <a:off x="1173715" y="3684481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[3]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32D2B92-E695-16A3-7354-36A59AA06076}"/>
              </a:ext>
            </a:extLst>
          </p:cNvPr>
          <p:cNvSpPr txBox="1"/>
          <p:nvPr/>
        </p:nvSpPr>
        <p:spPr>
          <a:xfrm>
            <a:off x="2806173" y="2608127"/>
            <a:ext cx="1488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Finite State Machine [5]</a:t>
            </a:r>
          </a:p>
        </p:txBody>
      </p:sp>
    </p:spTree>
    <p:extLst>
      <p:ext uri="{BB962C8B-B14F-4D97-AF65-F5344CB8AC3E}">
        <p14:creationId xmlns:p14="http://schemas.microsoft.com/office/powerpoint/2010/main" val="1799113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2832"/>
            <a:ext cx="8686800" cy="47255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Is the problem of ASR solved? …No</a:t>
            </a:r>
          </a:p>
          <a:p>
            <a:pPr marL="914388" lvl="1" indent="-457200">
              <a:buFont typeface="+mj-lt"/>
              <a:buAutoNum type="alphaLcParenR"/>
            </a:pPr>
            <a:r>
              <a:rPr lang="en-US" dirty="0"/>
              <a:t>ASR is not robust      performance affected by audio domains</a:t>
            </a:r>
          </a:p>
          <a:p>
            <a:pPr marL="914388" lvl="1" indent="-457200">
              <a:buFont typeface="+mj-lt"/>
              <a:buAutoNum type="alphaLcParenR"/>
            </a:pPr>
            <a:r>
              <a:rPr lang="en-US" dirty="0"/>
              <a:t>Domains:</a:t>
            </a:r>
          </a:p>
          <a:p>
            <a:pPr lvl="2">
              <a:buFont typeface="Wingdings" pitchFamily="2" charset="2"/>
              <a:buChar char="§"/>
            </a:pPr>
            <a:r>
              <a:rPr lang="en-US" sz="1800" dirty="0"/>
              <a:t>Speech Context</a:t>
            </a:r>
          </a:p>
          <a:p>
            <a:pPr lvl="2">
              <a:buFont typeface="Wingdings" pitchFamily="2" charset="2"/>
              <a:buChar char="§"/>
            </a:pPr>
            <a:r>
              <a:rPr lang="en-US" sz="1800" dirty="0"/>
              <a:t>Noise</a:t>
            </a:r>
          </a:p>
          <a:p>
            <a:pPr lvl="2">
              <a:buFont typeface="Wingdings" pitchFamily="2" charset="2"/>
              <a:buChar char="§"/>
            </a:pPr>
            <a:r>
              <a:rPr lang="en-US" sz="1800" dirty="0"/>
              <a:t>Speaker</a:t>
            </a:r>
          </a:p>
          <a:p>
            <a:pPr lvl="2">
              <a:buFont typeface="Wingdings" pitchFamily="2" charset="2"/>
              <a:buChar char="§"/>
            </a:pPr>
            <a:r>
              <a:rPr lang="en-US" sz="1800" dirty="0"/>
              <a:t>Codec</a:t>
            </a:r>
          </a:p>
          <a:p>
            <a:pPr lvl="2">
              <a:buFont typeface="Wingdings" pitchFamily="2" charset="2"/>
              <a:buChar char="§"/>
            </a:pPr>
            <a:r>
              <a:rPr lang="en-US" sz="1800" dirty="0"/>
              <a:t>Channel</a:t>
            </a:r>
          </a:p>
          <a:p>
            <a:pPr lvl="2">
              <a:buFont typeface="Wingdings" pitchFamily="2" charset="2"/>
              <a:buChar char="§"/>
            </a:pPr>
            <a:r>
              <a:rPr lang="en-US" sz="1800" dirty="0"/>
              <a:t>Recording setup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5</a:t>
            </a:fld>
            <a:endParaRPr lang="en-S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968585-2A4A-BE42-B82B-E5A0182949FF}"/>
              </a:ext>
            </a:extLst>
          </p:cNvPr>
          <p:cNvSpPr/>
          <p:nvPr/>
        </p:nvSpPr>
        <p:spPr>
          <a:xfrm>
            <a:off x="1435530" y="5890022"/>
            <a:ext cx="74482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49"/>
            <a:r>
              <a:rPr lang="en-GB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Radford, Alec, et al. "Robust speech recognition via large-scale weak supervision." </a:t>
            </a:r>
            <a:r>
              <a:rPr lang="en-GB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International Conference on Machine Learning</a:t>
            </a:r>
            <a:r>
              <a:rPr lang="en-GB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PMLR, 2023.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153C6E-B915-E929-D833-85A6308FB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899" y="2199747"/>
            <a:ext cx="3539139" cy="369027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C5979F3-60D9-B023-ED7C-C6F50149E104}"/>
              </a:ext>
            </a:extLst>
          </p:cNvPr>
          <p:cNvCxnSpPr/>
          <p:nvPr/>
        </p:nvCxnSpPr>
        <p:spPr>
          <a:xfrm>
            <a:off x="3519926" y="1903424"/>
            <a:ext cx="2209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FD46505-3709-C780-1ADB-174602E25A2C}"/>
              </a:ext>
            </a:extLst>
          </p:cNvPr>
          <p:cNvSpPr/>
          <p:nvPr/>
        </p:nvSpPr>
        <p:spPr>
          <a:xfrm>
            <a:off x="6703454" y="2731865"/>
            <a:ext cx="704043" cy="32042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916C982-2A82-51A8-039B-3CE484F1E96B}"/>
              </a:ext>
            </a:extLst>
          </p:cNvPr>
          <p:cNvSpPr/>
          <p:nvPr/>
        </p:nvSpPr>
        <p:spPr>
          <a:xfrm>
            <a:off x="6639058" y="5080715"/>
            <a:ext cx="927601" cy="22538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EEF3C07-FF03-E8AF-A2C0-63B5C3D2B852}"/>
              </a:ext>
            </a:extLst>
          </p:cNvPr>
          <p:cNvCxnSpPr>
            <a:cxnSpLocks/>
          </p:cNvCxnSpPr>
          <p:nvPr/>
        </p:nvCxnSpPr>
        <p:spPr>
          <a:xfrm>
            <a:off x="2318197" y="2936383"/>
            <a:ext cx="1702565" cy="2238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1D4222E-8161-E691-AE25-AA198EAADADC}"/>
              </a:ext>
            </a:extLst>
          </p:cNvPr>
          <p:cNvCxnSpPr>
            <a:cxnSpLocks/>
          </p:cNvCxnSpPr>
          <p:nvPr/>
        </p:nvCxnSpPr>
        <p:spPr>
          <a:xfrm>
            <a:off x="2807594" y="4385256"/>
            <a:ext cx="1213168" cy="789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2C17CE6-1E25-DBB9-0592-2817AC7BADFF}"/>
              </a:ext>
            </a:extLst>
          </p:cNvPr>
          <p:cNvSpPr/>
          <p:nvPr/>
        </p:nvSpPr>
        <p:spPr>
          <a:xfrm>
            <a:off x="4018972" y="5062340"/>
            <a:ext cx="927601" cy="22538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F468B9D-F35A-B2ED-FDE6-598B154C22B1}"/>
              </a:ext>
            </a:extLst>
          </p:cNvPr>
          <p:cNvSpPr/>
          <p:nvPr/>
        </p:nvSpPr>
        <p:spPr>
          <a:xfrm>
            <a:off x="3951003" y="2731865"/>
            <a:ext cx="1413048" cy="32042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747920-8265-AE11-893C-382E1AFA27C0}"/>
              </a:ext>
            </a:extLst>
          </p:cNvPr>
          <p:cNvSpPr txBox="1"/>
          <p:nvPr/>
        </p:nvSpPr>
        <p:spPr>
          <a:xfrm>
            <a:off x="7359521" y="3881838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(word error rate)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FBE72D-8354-E04C-4065-A05F823847A2}"/>
              </a:ext>
            </a:extLst>
          </p:cNvPr>
          <p:cNvSpPr txBox="1"/>
          <p:nvPr/>
        </p:nvSpPr>
        <p:spPr>
          <a:xfrm>
            <a:off x="7359521" y="5468569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(Human ~ 3 -10)</a:t>
            </a:r>
          </a:p>
        </p:txBody>
      </p:sp>
    </p:spTree>
    <p:extLst>
      <p:ext uri="{BB962C8B-B14F-4D97-AF65-F5344CB8AC3E}">
        <p14:creationId xmlns:p14="http://schemas.microsoft.com/office/powerpoint/2010/main" val="3986146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743" y="964091"/>
            <a:ext cx="8598513" cy="47255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What is ASR adaptation?</a:t>
            </a:r>
          </a:p>
          <a:p>
            <a:pPr marL="914388" lvl="1" indent="-457200">
              <a:buFont typeface="+mj-lt"/>
              <a:buAutoNum type="alphaLcParenR"/>
            </a:pPr>
            <a:r>
              <a:rPr lang="en-US" dirty="0"/>
              <a:t>Method to enhance ASR performance in specific domain</a:t>
            </a:r>
          </a:p>
          <a:p>
            <a:pPr marL="914388" lvl="1" indent="-457200">
              <a:buFont typeface="+mj-lt"/>
              <a:buAutoNum type="alphaLcParenR"/>
            </a:pPr>
            <a:r>
              <a:rPr lang="en-US" dirty="0"/>
              <a:t>Update ASR model weights [1]</a:t>
            </a:r>
          </a:p>
          <a:p>
            <a:pPr marL="914388" lvl="1" indent="-457200">
              <a:buFont typeface="+mj-lt"/>
              <a:buAutoNum type="alphaLcParenR"/>
            </a:pPr>
            <a:endParaRPr lang="en-US" dirty="0"/>
          </a:p>
          <a:p>
            <a:pPr marL="457188" lvl="1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0" y="6278955"/>
            <a:ext cx="839288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[1] </a:t>
            </a:r>
            <a:r>
              <a:rPr lang="en-GB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Yao, </a:t>
            </a:r>
            <a:r>
              <a:rPr lang="en-GB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Kaisheng</a:t>
            </a:r>
            <a:r>
              <a:rPr lang="en-GB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 "Adaptation of context-dependent deep neural networks for automatic speech recognition." </a:t>
            </a:r>
            <a:r>
              <a:rPr lang="en-GB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2012 IEEE Spoken Language Technology Workshop (SLT)</a:t>
            </a:r>
            <a:r>
              <a:rPr lang="en-GB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IEEE, 2012.</a:t>
            </a:r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CCA37D-9EFA-41DE-799E-567A56EE713D}"/>
              </a:ext>
            </a:extLst>
          </p:cNvPr>
          <p:cNvSpPr/>
          <p:nvPr/>
        </p:nvSpPr>
        <p:spPr>
          <a:xfrm>
            <a:off x="410476" y="3607872"/>
            <a:ext cx="1444914" cy="5893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ASR model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BC44257-F496-1339-F1B3-BECBA1E768B2}"/>
              </a:ext>
            </a:extLst>
          </p:cNvPr>
          <p:cNvCxnSpPr>
            <a:cxnSpLocks/>
          </p:cNvCxnSpPr>
          <p:nvPr/>
        </p:nvCxnSpPr>
        <p:spPr>
          <a:xfrm>
            <a:off x="2138012" y="3868051"/>
            <a:ext cx="84973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ylinder 20">
            <a:extLst>
              <a:ext uri="{FF2B5EF4-FFF2-40B4-BE49-F238E27FC236}">
                <a16:creationId xmlns:a16="http://schemas.microsoft.com/office/drawing/2014/main" id="{2B6DE066-1CF7-8140-DA5C-38B25945F3CB}"/>
              </a:ext>
            </a:extLst>
          </p:cNvPr>
          <p:cNvSpPr/>
          <p:nvPr/>
        </p:nvSpPr>
        <p:spPr>
          <a:xfrm>
            <a:off x="271901" y="4615531"/>
            <a:ext cx="1716193" cy="866804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21E3BFC7-B604-45EE-E1CF-AB40181A6148}"/>
              </a:ext>
            </a:extLst>
          </p:cNvPr>
          <p:cNvSpPr/>
          <p:nvPr/>
        </p:nvSpPr>
        <p:spPr>
          <a:xfrm rot="5400000">
            <a:off x="1026093" y="4738092"/>
            <a:ext cx="207812" cy="201602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8B45D0-7A78-C083-5916-FC66CAF64A83}"/>
              </a:ext>
            </a:extLst>
          </p:cNvPr>
          <p:cNvSpPr txBox="1"/>
          <p:nvPr/>
        </p:nvSpPr>
        <p:spPr>
          <a:xfrm>
            <a:off x="271901" y="5850010"/>
            <a:ext cx="18036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Pre-training stage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BAB60D-2669-4845-0009-7D3562200482}"/>
              </a:ext>
            </a:extLst>
          </p:cNvPr>
          <p:cNvSpPr txBox="1"/>
          <p:nvPr/>
        </p:nvSpPr>
        <p:spPr>
          <a:xfrm>
            <a:off x="381918" y="4864786"/>
            <a:ext cx="1496157" cy="4853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ASR dataset in </a:t>
            </a:r>
          </a:p>
          <a:p>
            <a:pPr algn="ctr"/>
            <a:r>
              <a:rPr lang="en-GB" dirty="0"/>
              <a:t>domain A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AD46A3-F050-A7AF-6456-8C9215A4A568}"/>
              </a:ext>
            </a:extLst>
          </p:cNvPr>
          <p:cNvCxnSpPr>
            <a:cxnSpLocks/>
            <a:stCxn id="21" idx="1"/>
            <a:endCxn id="17" idx="2"/>
          </p:cNvCxnSpPr>
          <p:nvPr/>
        </p:nvCxnSpPr>
        <p:spPr>
          <a:xfrm flipV="1">
            <a:off x="1129998" y="4197183"/>
            <a:ext cx="2935" cy="41834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1F916A1F-D3B8-9C3B-A2D6-707072415CC9}"/>
              </a:ext>
            </a:extLst>
          </p:cNvPr>
          <p:cNvSpPr/>
          <p:nvPr/>
        </p:nvSpPr>
        <p:spPr>
          <a:xfrm>
            <a:off x="3239162" y="3607872"/>
            <a:ext cx="1444914" cy="58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Base ASR model</a:t>
            </a:r>
          </a:p>
        </p:txBody>
      </p:sp>
      <p:sp>
        <p:nvSpPr>
          <p:cNvPr id="29" name="Cylinder 28">
            <a:extLst>
              <a:ext uri="{FF2B5EF4-FFF2-40B4-BE49-F238E27FC236}">
                <a16:creationId xmlns:a16="http://schemas.microsoft.com/office/drawing/2014/main" id="{3F8C7780-F530-4041-D990-CA7A36E87A70}"/>
              </a:ext>
            </a:extLst>
          </p:cNvPr>
          <p:cNvSpPr/>
          <p:nvPr/>
        </p:nvSpPr>
        <p:spPr>
          <a:xfrm>
            <a:off x="3100588" y="4615531"/>
            <a:ext cx="1716193" cy="866804"/>
          </a:xfrm>
          <a:prstGeom prst="can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7247DF-3914-6D2D-DB03-7BD068558F28}"/>
              </a:ext>
            </a:extLst>
          </p:cNvPr>
          <p:cNvSpPr txBox="1"/>
          <p:nvPr/>
        </p:nvSpPr>
        <p:spPr>
          <a:xfrm>
            <a:off x="3210605" y="4835323"/>
            <a:ext cx="1496157" cy="4853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ASR dataset in </a:t>
            </a:r>
          </a:p>
          <a:p>
            <a:pPr algn="ctr"/>
            <a:r>
              <a:rPr lang="en-GB" dirty="0"/>
              <a:t>domain B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02F3C9E-1EF4-F8F6-8EA3-5F03D66ABFD6}"/>
              </a:ext>
            </a:extLst>
          </p:cNvPr>
          <p:cNvCxnSpPr>
            <a:cxnSpLocks/>
            <a:stCxn id="29" idx="1"/>
            <a:endCxn id="28" idx="2"/>
          </p:cNvCxnSpPr>
          <p:nvPr/>
        </p:nvCxnSpPr>
        <p:spPr>
          <a:xfrm flipV="1">
            <a:off x="3958684" y="4197183"/>
            <a:ext cx="2935" cy="41834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Brace 31">
            <a:extLst>
              <a:ext uri="{FF2B5EF4-FFF2-40B4-BE49-F238E27FC236}">
                <a16:creationId xmlns:a16="http://schemas.microsoft.com/office/drawing/2014/main" id="{ECD115CB-33BB-7F20-93BC-C92B8AD3EF8B}"/>
              </a:ext>
            </a:extLst>
          </p:cNvPr>
          <p:cNvSpPr/>
          <p:nvPr/>
        </p:nvSpPr>
        <p:spPr>
          <a:xfrm rot="5400000">
            <a:off x="3957804" y="4738092"/>
            <a:ext cx="207812" cy="201602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DBAE29E-99C1-7D7D-6B27-433F5F4D730E}"/>
              </a:ext>
            </a:extLst>
          </p:cNvPr>
          <p:cNvSpPr txBox="1"/>
          <p:nvPr/>
        </p:nvSpPr>
        <p:spPr>
          <a:xfrm>
            <a:off x="3239162" y="5850010"/>
            <a:ext cx="1723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Adaptation stage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4F234BC-D02F-7092-FAF9-EB9C37E2D323}"/>
              </a:ext>
            </a:extLst>
          </p:cNvPr>
          <p:cNvCxnSpPr>
            <a:cxnSpLocks/>
          </p:cNvCxnSpPr>
          <p:nvPr/>
        </p:nvCxnSpPr>
        <p:spPr>
          <a:xfrm flipV="1">
            <a:off x="4571999" y="3017854"/>
            <a:ext cx="746157" cy="46454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A90F170C-28FC-9A18-D0A1-D7ABE793A05F}"/>
              </a:ext>
            </a:extLst>
          </p:cNvPr>
          <p:cNvSpPr/>
          <p:nvPr/>
        </p:nvSpPr>
        <p:spPr>
          <a:xfrm>
            <a:off x="5416407" y="2497240"/>
            <a:ext cx="1444914" cy="58931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Adapted ASR model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E915D4-CBFC-F462-0A75-E278400F8F8F}"/>
              </a:ext>
            </a:extLst>
          </p:cNvPr>
          <p:cNvSpPr txBox="1"/>
          <p:nvPr/>
        </p:nvSpPr>
        <p:spPr>
          <a:xfrm>
            <a:off x="6618839" y="4856680"/>
            <a:ext cx="2031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Test performance </a:t>
            </a:r>
          </a:p>
          <a:p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in domain B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5F1F5E8-E8A8-38E0-B948-80ADA9D50120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4684076" y="3902528"/>
            <a:ext cx="1722040" cy="103926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8D0D87F-E5A6-ED96-DB7D-CA29CB48A12D}"/>
              </a:ext>
            </a:extLst>
          </p:cNvPr>
          <p:cNvCxnSpPr>
            <a:cxnSpLocks/>
          </p:cNvCxnSpPr>
          <p:nvPr/>
        </p:nvCxnSpPr>
        <p:spPr>
          <a:xfrm>
            <a:off x="6151404" y="3086551"/>
            <a:ext cx="1260725" cy="1748772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2BC95EF-1EA6-8D61-7D24-81393977A9C9}"/>
              </a:ext>
            </a:extLst>
          </p:cNvPr>
          <p:cNvSpPr txBox="1"/>
          <p:nvPr/>
        </p:nvSpPr>
        <p:spPr>
          <a:xfrm>
            <a:off x="5584582" y="3683385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inference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DBEF5C2-A2D1-F3EA-4FB0-0CBBBE477C90}"/>
              </a:ext>
            </a:extLst>
          </p:cNvPr>
          <p:cNvSpPr txBox="1"/>
          <p:nvPr/>
        </p:nvSpPr>
        <p:spPr>
          <a:xfrm>
            <a:off x="5009836" y="4625855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inference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E62F5A2-DC46-1546-E959-222FCF355930}"/>
              </a:ext>
            </a:extLst>
          </p:cNvPr>
          <p:cNvSpPr txBox="1"/>
          <p:nvPr/>
        </p:nvSpPr>
        <p:spPr>
          <a:xfrm>
            <a:off x="7813207" y="2829878"/>
            <a:ext cx="864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Better </a:t>
            </a:r>
          </a:p>
          <a:p>
            <a:r>
              <a:rPr lang="en-GB" dirty="0"/>
              <a:t>result</a:t>
            </a:r>
          </a:p>
        </p:txBody>
      </p:sp>
      <p:sp>
        <p:nvSpPr>
          <p:cNvPr id="54" name="Right Brace 53">
            <a:extLst>
              <a:ext uri="{FF2B5EF4-FFF2-40B4-BE49-F238E27FC236}">
                <a16:creationId xmlns:a16="http://schemas.microsoft.com/office/drawing/2014/main" id="{FF2A5633-1EE7-7F0C-8E79-B89291A153A1}"/>
              </a:ext>
            </a:extLst>
          </p:cNvPr>
          <p:cNvSpPr/>
          <p:nvPr/>
        </p:nvSpPr>
        <p:spPr>
          <a:xfrm>
            <a:off x="7412129" y="2507750"/>
            <a:ext cx="293427" cy="125085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C3957B-E6CC-76B3-44FB-5B8B684C5FF2}"/>
              </a:ext>
            </a:extLst>
          </p:cNvPr>
          <p:cNvSpPr txBox="1"/>
          <p:nvPr/>
        </p:nvSpPr>
        <p:spPr>
          <a:xfrm>
            <a:off x="2045246" y="3159235"/>
            <a:ext cx="928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Update</a:t>
            </a:r>
          </a:p>
          <a:p>
            <a:r>
              <a:rPr lang="en-GB" dirty="0"/>
              <a:t>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FD5456-8C2C-D186-263A-E4B92E576577}"/>
              </a:ext>
            </a:extLst>
          </p:cNvPr>
          <p:cNvSpPr txBox="1"/>
          <p:nvPr/>
        </p:nvSpPr>
        <p:spPr>
          <a:xfrm>
            <a:off x="4212544" y="2626994"/>
            <a:ext cx="928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Update</a:t>
            </a:r>
          </a:p>
          <a:p>
            <a:r>
              <a:rPr lang="en-GB" dirty="0"/>
              <a:t>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87040F-510B-4441-FD12-DA806ECF78CC}"/>
              </a:ext>
            </a:extLst>
          </p:cNvPr>
          <p:cNvSpPr txBox="1"/>
          <p:nvPr/>
        </p:nvSpPr>
        <p:spPr>
          <a:xfrm>
            <a:off x="1100653" y="4214411"/>
            <a:ext cx="103425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Feed in while </a:t>
            </a:r>
          </a:p>
          <a:p>
            <a:r>
              <a:rPr lang="en-GB" sz="1050" dirty="0"/>
              <a:t>training model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D0FCB9-845C-3858-3FED-5521915BFEF9}"/>
              </a:ext>
            </a:extLst>
          </p:cNvPr>
          <p:cNvSpPr txBox="1"/>
          <p:nvPr/>
        </p:nvSpPr>
        <p:spPr>
          <a:xfrm>
            <a:off x="2962820" y="4214411"/>
            <a:ext cx="103425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Feed in while </a:t>
            </a:r>
          </a:p>
          <a:p>
            <a:r>
              <a:rPr lang="en-GB" sz="1050" dirty="0"/>
              <a:t>training model</a:t>
            </a:r>
          </a:p>
        </p:txBody>
      </p:sp>
    </p:spTree>
    <p:extLst>
      <p:ext uri="{BB962C8B-B14F-4D97-AF65-F5344CB8AC3E}">
        <p14:creationId xmlns:p14="http://schemas.microsoft.com/office/powerpoint/2010/main" val="1130294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743" y="959339"/>
            <a:ext cx="8598513" cy="47255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How does end-to-end model perform ASR?</a:t>
            </a:r>
          </a:p>
          <a:p>
            <a:pPr marL="914388" lvl="1" indent="-457200">
              <a:buFont typeface="+mj-lt"/>
              <a:buAutoNum type="alphaLcParenR"/>
            </a:pPr>
            <a:r>
              <a:rPr lang="en-US" dirty="0"/>
              <a:t>Transformer [1]     Encoder-decoder structure</a:t>
            </a:r>
          </a:p>
          <a:p>
            <a:pPr marL="914388" lvl="1" indent="-457200">
              <a:buFont typeface="+mj-lt"/>
              <a:buAutoNum type="alphaLcParenR"/>
            </a:pPr>
            <a:r>
              <a:rPr lang="en-US" dirty="0"/>
              <a:t>Encoder      Acoustic modelling</a:t>
            </a:r>
          </a:p>
          <a:p>
            <a:pPr marL="971538" lvl="1" indent="-514350">
              <a:buFont typeface="+mj-lt"/>
              <a:buAutoNum type="alphaLcParenR"/>
            </a:pPr>
            <a:r>
              <a:rPr lang="en-US" dirty="0"/>
              <a:t>Decoder     Language modelling</a:t>
            </a:r>
          </a:p>
          <a:p>
            <a:pPr marL="971538" lvl="1" indent="-514350">
              <a:buFont typeface="+mj-lt"/>
              <a:buAutoNum type="alphaLcParenR"/>
            </a:pPr>
            <a:r>
              <a:rPr lang="en-US" dirty="0"/>
              <a:t>So many components…</a:t>
            </a:r>
          </a:p>
          <a:p>
            <a:pPr marL="857227" lvl="2" indent="0">
              <a:buNone/>
            </a:pPr>
            <a:r>
              <a:rPr lang="en-US" dirty="0"/>
              <a:t>	Can we adapt model partially?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7</a:t>
            </a:fld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50449" y="6570944"/>
            <a:ext cx="8392887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[1] </a:t>
            </a:r>
            <a:r>
              <a:rPr lang="en-GB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Vaswani, Ashish, et al. "Attention is all you need." </a:t>
            </a:r>
            <a:r>
              <a:rPr lang="en-GB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Advances in neural information processing systems</a:t>
            </a:r>
            <a:r>
              <a:rPr lang="en-GB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30 (2017).</a:t>
            </a:r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795549-6E80-3FF2-19F6-FDC397B8A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453" y="1795086"/>
            <a:ext cx="3245557" cy="4083796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6AE87867-35C6-8984-5F18-0FD1F68C8BD5}"/>
              </a:ext>
            </a:extLst>
          </p:cNvPr>
          <p:cNvGrpSpPr/>
          <p:nvPr/>
        </p:nvGrpSpPr>
        <p:grpSpPr>
          <a:xfrm>
            <a:off x="6067325" y="5872816"/>
            <a:ext cx="636173" cy="397860"/>
            <a:chOff x="5487154" y="5808080"/>
            <a:chExt cx="1185109" cy="67527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ABB8F3A-D792-0138-7325-CC0C10B51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87154" y="5816595"/>
              <a:ext cx="238127" cy="66675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A88DA29-963D-4E4A-ABC1-81E48EDBC0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25281" y="5812338"/>
              <a:ext cx="238127" cy="66675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8459969-6D83-566B-F2E9-40781FCCA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63408" y="5808081"/>
              <a:ext cx="238127" cy="66675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26F9859-D8CE-0F83-062E-F8E7680E2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01535" y="5808080"/>
              <a:ext cx="238127" cy="66675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B8CB907-29F8-1F45-ED1E-C1D8613CC5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34136" y="5816595"/>
              <a:ext cx="238127" cy="666755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937CD31-1F77-0712-41B1-3D56E839958C}"/>
              </a:ext>
            </a:extLst>
          </p:cNvPr>
          <p:cNvSpPr txBox="1"/>
          <p:nvPr/>
        </p:nvSpPr>
        <p:spPr>
          <a:xfrm>
            <a:off x="5846089" y="6241642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audio features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F05652-B8DE-8614-566B-30D510BF7F4B}"/>
              </a:ext>
            </a:extLst>
          </p:cNvPr>
          <p:cNvSpPr txBox="1"/>
          <p:nvPr/>
        </p:nvSpPr>
        <p:spPr>
          <a:xfrm>
            <a:off x="6965404" y="1667661"/>
            <a:ext cx="1149674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100" dirty="0"/>
              <a:t>Probabilities of </a:t>
            </a:r>
          </a:p>
          <a:p>
            <a:r>
              <a:rPr lang="en-GB" sz="1100" dirty="0"/>
              <a:t>next token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EE7488-9DE8-CD9C-A115-0F887CF1660F}"/>
              </a:ext>
            </a:extLst>
          </p:cNvPr>
          <p:cNvSpPr txBox="1"/>
          <p:nvPr/>
        </p:nvSpPr>
        <p:spPr>
          <a:xfrm>
            <a:off x="7079763" y="5839847"/>
            <a:ext cx="803425" cy="60016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100" dirty="0"/>
              <a:t>Prev. </a:t>
            </a:r>
          </a:p>
          <a:p>
            <a:r>
              <a:rPr lang="en-GB" sz="1100" dirty="0"/>
              <a:t>predicted </a:t>
            </a:r>
          </a:p>
          <a:p>
            <a:r>
              <a:rPr lang="en-GB" sz="1100" dirty="0"/>
              <a:t>tokens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9D74B16-3D62-FDC8-6C4B-0DE6D089746F}"/>
              </a:ext>
            </a:extLst>
          </p:cNvPr>
          <p:cNvCxnSpPr/>
          <p:nvPr/>
        </p:nvCxnSpPr>
        <p:spPr>
          <a:xfrm>
            <a:off x="3097410" y="1582566"/>
            <a:ext cx="2209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6CEEA26-F360-C13B-073E-DA75CCF3F529}"/>
              </a:ext>
            </a:extLst>
          </p:cNvPr>
          <p:cNvCxnSpPr/>
          <p:nvPr/>
        </p:nvCxnSpPr>
        <p:spPr>
          <a:xfrm>
            <a:off x="2307175" y="1939184"/>
            <a:ext cx="2209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1251DC2-57F3-3715-C95A-F772021279FD}"/>
              </a:ext>
            </a:extLst>
          </p:cNvPr>
          <p:cNvCxnSpPr/>
          <p:nvPr/>
        </p:nvCxnSpPr>
        <p:spPr>
          <a:xfrm>
            <a:off x="2375481" y="2298637"/>
            <a:ext cx="2209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4">
            <a:extLst>
              <a:ext uri="{FF2B5EF4-FFF2-40B4-BE49-F238E27FC236}">
                <a16:creationId xmlns:a16="http://schemas.microsoft.com/office/drawing/2014/main" id="{5E6D3B54-48DC-2D51-C5EA-48EE40B9FEDD}"/>
              </a:ext>
            </a:extLst>
          </p:cNvPr>
          <p:cNvCxnSpPr/>
          <p:nvPr/>
        </p:nvCxnSpPr>
        <p:spPr>
          <a:xfrm flipH="1">
            <a:off x="2720187" y="5096833"/>
            <a:ext cx="317500" cy="49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5">
            <a:extLst>
              <a:ext uri="{FF2B5EF4-FFF2-40B4-BE49-F238E27FC236}">
                <a16:creationId xmlns:a16="http://schemas.microsoft.com/office/drawing/2014/main" id="{E490040C-7599-6D3C-35EE-B8A3A5CAAE1C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4545845" y="5147211"/>
            <a:ext cx="0" cy="582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8">
            <a:extLst>
              <a:ext uri="{FF2B5EF4-FFF2-40B4-BE49-F238E27FC236}">
                <a16:creationId xmlns:a16="http://schemas.microsoft.com/office/drawing/2014/main" id="{09665531-5C7F-C35C-2F80-D47BF0991246}"/>
              </a:ext>
            </a:extLst>
          </p:cNvPr>
          <p:cNvSpPr txBox="1"/>
          <p:nvPr/>
        </p:nvSpPr>
        <p:spPr>
          <a:xfrm>
            <a:off x="3945607" y="5729274"/>
            <a:ext cx="12004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altLang="zh-SG" sz="1600" dirty="0">
                <a:latin typeface="+mn-ea"/>
              </a:rPr>
              <a:t>acoustic feature</a:t>
            </a:r>
            <a:endParaRPr lang="zh-CN" altLang="en-US" sz="1600" dirty="0"/>
          </a:p>
        </p:txBody>
      </p:sp>
      <p:sp>
        <p:nvSpPr>
          <p:cNvPr id="30" name="文本框 10">
            <a:extLst>
              <a:ext uri="{FF2B5EF4-FFF2-40B4-BE49-F238E27FC236}">
                <a16:creationId xmlns:a16="http://schemas.microsoft.com/office/drawing/2014/main" id="{C8DE06FE-AAB7-4870-22D2-FA18274C837B}"/>
              </a:ext>
            </a:extLst>
          </p:cNvPr>
          <p:cNvSpPr txBox="1"/>
          <p:nvPr/>
        </p:nvSpPr>
        <p:spPr>
          <a:xfrm>
            <a:off x="1690351" y="5610075"/>
            <a:ext cx="18624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altLang="zh-SG" sz="1600" dirty="0">
                <a:latin typeface="+mn-ea"/>
              </a:rPr>
              <a:t>n</a:t>
            </a:r>
            <a:r>
              <a:rPr lang="en-SG" altLang="zh-SG" sz="1600" baseline="30000" dirty="0">
                <a:latin typeface="+mn-ea"/>
              </a:rPr>
              <a:t>th</a:t>
            </a:r>
            <a:r>
              <a:rPr lang="en-SG" altLang="zh-SG" sz="1600" dirty="0">
                <a:latin typeface="+mn-ea"/>
              </a:rPr>
              <a:t> predicted token</a:t>
            </a:r>
            <a:endParaRPr lang="zh-CN" altLang="en-US" sz="1600" dirty="0"/>
          </a:p>
        </p:txBody>
      </p:sp>
      <p:sp>
        <p:nvSpPr>
          <p:cNvPr id="32" name="文本框 11">
            <a:extLst>
              <a:ext uri="{FF2B5EF4-FFF2-40B4-BE49-F238E27FC236}">
                <a16:creationId xmlns:a16="http://schemas.microsoft.com/office/drawing/2014/main" id="{2DE9ACBD-4E32-F841-6940-3DCC30E35BF6}"/>
              </a:ext>
            </a:extLst>
          </p:cNvPr>
          <p:cNvSpPr txBox="1"/>
          <p:nvPr/>
        </p:nvSpPr>
        <p:spPr>
          <a:xfrm>
            <a:off x="239316" y="3809886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altLang="zh-SG" sz="2000" b="1" dirty="0">
                <a:latin typeface="+mn-ea"/>
              </a:rPr>
              <a:t>Training criterion:</a:t>
            </a:r>
            <a:endParaRPr lang="zh-SG" altLang="en-US" sz="2000" b="1" dirty="0">
              <a:latin typeface="+mn-ea"/>
            </a:endParaRPr>
          </a:p>
        </p:txBody>
      </p:sp>
      <p:pic>
        <p:nvPicPr>
          <p:cNvPr id="33" name="图片 12">
            <a:extLst>
              <a:ext uri="{FF2B5EF4-FFF2-40B4-BE49-F238E27FC236}">
                <a16:creationId xmlns:a16="http://schemas.microsoft.com/office/drawing/2014/main" id="{AB660DBD-58ED-F786-F035-F476CFE521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379" y="4464571"/>
            <a:ext cx="4176437" cy="70079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880CFC5F-D9C9-3C95-E412-3A249F83167E}"/>
              </a:ext>
            </a:extLst>
          </p:cNvPr>
          <p:cNvSpPr txBox="1"/>
          <p:nvPr/>
        </p:nvSpPr>
        <p:spPr>
          <a:xfrm>
            <a:off x="2797799" y="3555190"/>
            <a:ext cx="181812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600" dirty="0"/>
              <a:t>Probability of </a:t>
            </a:r>
          </a:p>
          <a:p>
            <a:r>
              <a:rPr lang="en-GB" sz="1600" dirty="0"/>
              <a:t>correct next token</a:t>
            </a:r>
          </a:p>
        </p:txBody>
      </p:sp>
      <p:cxnSp>
        <p:nvCxnSpPr>
          <p:cNvPr id="37" name="直接箭头连接符 4">
            <a:extLst>
              <a:ext uri="{FF2B5EF4-FFF2-40B4-BE49-F238E27FC236}">
                <a16:creationId xmlns:a16="http://schemas.microsoft.com/office/drawing/2014/main" id="{377BA8B0-C30E-344D-824C-B58D861C5BEF}"/>
              </a:ext>
            </a:extLst>
          </p:cNvPr>
          <p:cNvCxnSpPr/>
          <p:nvPr/>
        </p:nvCxnSpPr>
        <p:spPr>
          <a:xfrm flipH="1">
            <a:off x="2656642" y="4096135"/>
            <a:ext cx="317500" cy="49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38B9B91-EE99-1F61-ECC1-6D4F340F766C}"/>
              </a:ext>
            </a:extLst>
          </p:cNvPr>
          <p:cNvSpPr txBox="1"/>
          <p:nvPr/>
        </p:nvSpPr>
        <p:spPr>
          <a:xfrm>
            <a:off x="6126910" y="2664378"/>
            <a:ext cx="79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acoustic </a:t>
            </a:r>
          </a:p>
          <a:p>
            <a:r>
              <a:rPr lang="en-GB" sz="1200" dirty="0"/>
              <a:t>features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BE94E668-B74B-661C-A9FE-0B0917735C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9263" y="3094935"/>
            <a:ext cx="238127" cy="26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766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Contribution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743" y="959339"/>
            <a:ext cx="8598513" cy="47255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What is </a:t>
            </a:r>
            <a:r>
              <a:rPr lang="en-US" dirty="0" err="1"/>
              <a:t>Layerwise</a:t>
            </a:r>
            <a:r>
              <a:rPr lang="en-US" dirty="0"/>
              <a:t> adaptation?</a:t>
            </a:r>
          </a:p>
          <a:p>
            <a:pPr marL="914388" lvl="1" indent="-457200">
              <a:buFont typeface="+mj-lt"/>
              <a:buAutoNum type="alphaLcParenR"/>
            </a:pPr>
            <a:r>
              <a:rPr lang="en-US" dirty="0"/>
              <a:t>Method to adapt only partial model layers [1]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50449" y="6570944"/>
            <a:ext cx="901166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[1] </a:t>
            </a:r>
            <a:r>
              <a:rPr lang="en-GB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Gong, </a:t>
            </a:r>
            <a:r>
              <a:rPr lang="en-GB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Xun</a:t>
            </a:r>
            <a:r>
              <a:rPr lang="en-GB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 "Layer-wise fast adaptation for end-to-end multi-accent speech recognition." </a:t>
            </a:r>
            <a:r>
              <a:rPr lang="en-GB" sz="11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GB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arXiv:2204.09883</a:t>
            </a:r>
            <a:r>
              <a:rPr lang="en-GB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(2022).</a:t>
            </a:r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82CC7D1-58BC-6217-DDA3-C97148228C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926443" y="6238915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8</a:t>
            </a:fld>
            <a:endParaRPr lang="en-SG"/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0BBDC9CD-0C59-9945-01C7-07A2904AB8C2}"/>
              </a:ext>
            </a:extLst>
          </p:cNvPr>
          <p:cNvCxnSpPr/>
          <p:nvPr/>
        </p:nvCxnSpPr>
        <p:spPr>
          <a:xfrm>
            <a:off x="4429125" y="1743075"/>
            <a:ext cx="33338" cy="469158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F9F2CE58-E9AE-232C-2E58-638CD0A482B3}"/>
              </a:ext>
            </a:extLst>
          </p:cNvPr>
          <p:cNvSpPr/>
          <p:nvPr/>
        </p:nvSpPr>
        <p:spPr>
          <a:xfrm>
            <a:off x="4746682" y="4361976"/>
            <a:ext cx="184457" cy="200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46DD5836-537F-14B0-7603-7373D05D66B2}"/>
              </a:ext>
            </a:extLst>
          </p:cNvPr>
          <p:cNvSpPr/>
          <p:nvPr/>
        </p:nvSpPr>
        <p:spPr>
          <a:xfrm>
            <a:off x="7469406" y="3958559"/>
            <a:ext cx="184457" cy="200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AB264336-F966-F619-418F-1E6DEDC098FF}"/>
              </a:ext>
            </a:extLst>
          </p:cNvPr>
          <p:cNvGrpSpPr/>
          <p:nvPr/>
        </p:nvGrpSpPr>
        <p:grpSpPr>
          <a:xfrm>
            <a:off x="944947" y="1795086"/>
            <a:ext cx="3245557" cy="4850980"/>
            <a:chOff x="944947" y="1795086"/>
            <a:chExt cx="3245557" cy="485098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85AB438-6263-EEE1-B3F9-7F45EB097379}"/>
                </a:ext>
              </a:extLst>
            </p:cNvPr>
            <p:cNvGrpSpPr/>
            <p:nvPr/>
          </p:nvGrpSpPr>
          <p:grpSpPr>
            <a:xfrm>
              <a:off x="944947" y="1795086"/>
              <a:ext cx="3245557" cy="4850980"/>
              <a:chOff x="5273453" y="1667661"/>
              <a:chExt cx="3245557" cy="4850980"/>
            </a:xfrm>
          </p:grpSpPr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809284B7-B41C-9CDD-5BBD-37EB13AE7D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73453" y="1795086"/>
                <a:ext cx="3245557" cy="4083796"/>
              </a:xfrm>
              <a:prstGeom prst="rect">
                <a:avLst/>
              </a:prstGeom>
            </p:spPr>
          </p:pic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C05391E8-B457-98AE-8F97-655DB641CB84}"/>
                  </a:ext>
                </a:extLst>
              </p:cNvPr>
              <p:cNvGrpSpPr/>
              <p:nvPr/>
            </p:nvGrpSpPr>
            <p:grpSpPr>
              <a:xfrm>
                <a:off x="6067325" y="5872816"/>
                <a:ext cx="636173" cy="397860"/>
                <a:chOff x="5487154" y="5808080"/>
                <a:chExt cx="1185109" cy="675270"/>
              </a:xfrm>
            </p:grpSpPr>
            <p:pic>
              <p:nvPicPr>
                <p:cNvPr id="55" name="Picture 54">
                  <a:extLst>
                    <a:ext uri="{FF2B5EF4-FFF2-40B4-BE49-F238E27FC236}">
                      <a16:creationId xmlns:a16="http://schemas.microsoft.com/office/drawing/2014/main" id="{E1C91433-DD07-09F1-E389-B2A2E20F9D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487154" y="5816595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56" name="Picture 55">
                  <a:extLst>
                    <a:ext uri="{FF2B5EF4-FFF2-40B4-BE49-F238E27FC236}">
                      <a16:creationId xmlns:a16="http://schemas.microsoft.com/office/drawing/2014/main" id="{7528D67E-DFCE-A4D2-D63C-3684AC299A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25281" y="5812338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57" name="Picture 56">
                  <a:extLst>
                    <a:ext uri="{FF2B5EF4-FFF2-40B4-BE49-F238E27FC236}">
                      <a16:creationId xmlns:a16="http://schemas.microsoft.com/office/drawing/2014/main" id="{6806F63C-450C-7908-6873-1540E26058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963408" y="5808081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66" name="Picture 65">
                  <a:extLst>
                    <a:ext uri="{FF2B5EF4-FFF2-40B4-BE49-F238E27FC236}">
                      <a16:creationId xmlns:a16="http://schemas.microsoft.com/office/drawing/2014/main" id="{3A9A37B1-8E62-77C7-A63A-A56F4E8CAD3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201535" y="5808080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69" name="Picture 68">
                  <a:extLst>
                    <a:ext uri="{FF2B5EF4-FFF2-40B4-BE49-F238E27FC236}">
                      <a16:creationId xmlns:a16="http://schemas.microsoft.com/office/drawing/2014/main" id="{5883BDBF-1A6C-7BC2-AD90-315CFE0792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434136" y="5816595"/>
                  <a:ext cx="238127" cy="666755"/>
                </a:xfrm>
                <a:prstGeom prst="rect">
                  <a:avLst/>
                </a:prstGeom>
              </p:spPr>
            </p:pic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9D84B83-8E08-F7AD-51D2-893DF0209EA9}"/>
                  </a:ext>
                </a:extLst>
              </p:cNvPr>
              <p:cNvSpPr txBox="1"/>
              <p:nvPr/>
            </p:nvSpPr>
            <p:spPr>
              <a:xfrm>
                <a:off x="5846089" y="6241642"/>
                <a:ext cx="115608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/>
                  <a:t>audio features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0A14120-7D4B-06BF-1778-08E61B0582E2}"/>
                  </a:ext>
                </a:extLst>
              </p:cNvPr>
              <p:cNvSpPr txBox="1"/>
              <p:nvPr/>
            </p:nvSpPr>
            <p:spPr>
              <a:xfrm>
                <a:off x="6965404" y="1667661"/>
                <a:ext cx="1149674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1100" dirty="0"/>
                  <a:t>Probabilities of </a:t>
                </a:r>
              </a:p>
              <a:p>
                <a:r>
                  <a:rPr lang="en-GB" sz="1100" dirty="0"/>
                  <a:t>next token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91445C3-FF82-8E5E-8E0C-C5830E79BDC2}"/>
                  </a:ext>
                </a:extLst>
              </p:cNvPr>
              <p:cNvSpPr txBox="1"/>
              <p:nvPr/>
            </p:nvSpPr>
            <p:spPr>
              <a:xfrm>
                <a:off x="7079763" y="5839847"/>
                <a:ext cx="803425" cy="60016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1100" dirty="0"/>
                  <a:t>Prev. </a:t>
                </a:r>
              </a:p>
              <a:p>
                <a:r>
                  <a:rPr lang="en-GB" sz="1100" dirty="0"/>
                  <a:t>predicted </a:t>
                </a:r>
              </a:p>
              <a:p>
                <a:r>
                  <a:rPr lang="en-GB" sz="1100" dirty="0"/>
                  <a:t>tokens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865F841-AFE0-505D-9B1C-386399EC52C3}"/>
                  </a:ext>
                </a:extLst>
              </p:cNvPr>
              <p:cNvSpPr txBox="1"/>
              <p:nvPr/>
            </p:nvSpPr>
            <p:spPr>
              <a:xfrm>
                <a:off x="6126910" y="2664378"/>
                <a:ext cx="7906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/>
                  <a:t>acoustic </a:t>
                </a:r>
              </a:p>
              <a:p>
                <a:r>
                  <a:rPr lang="en-GB" sz="1200" dirty="0"/>
                  <a:t>features</a:t>
                </a:r>
              </a:p>
            </p:txBody>
          </p:sp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FDB18889-2F7E-21A8-983E-3EFDA67F91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79263" y="3094935"/>
                <a:ext cx="238127" cy="261940"/>
              </a:xfrm>
              <a:prstGeom prst="rect">
                <a:avLst/>
              </a:prstGeom>
            </p:spPr>
          </p:pic>
        </p:grp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DFB7FA8D-A025-0E92-5DE8-89ABE840622F}"/>
                </a:ext>
              </a:extLst>
            </p:cNvPr>
            <p:cNvSpPr/>
            <p:nvPr/>
          </p:nvSpPr>
          <p:spPr>
            <a:xfrm>
              <a:off x="1399302" y="3560835"/>
              <a:ext cx="1092192" cy="154673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25F6888-9CD7-AA87-676A-20E6B960F9D2}"/>
                </a:ext>
              </a:extLst>
            </p:cNvPr>
            <p:cNvSpPr/>
            <p:nvPr/>
          </p:nvSpPr>
          <p:spPr>
            <a:xfrm rot="16200000">
              <a:off x="1848474" y="4369075"/>
              <a:ext cx="176352" cy="9784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DC6B036E-42A5-1429-2A8D-D9CA43815CF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959268" y="4687960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2B6F9FB5-EFB3-4ED2-98DB-C30A2A29A74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959267" y="4341273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1811469C-9E6B-3C4E-F46B-33819642DF9F}"/>
                </a:ext>
              </a:extLst>
            </p:cNvPr>
            <p:cNvSpPr/>
            <p:nvPr/>
          </p:nvSpPr>
          <p:spPr>
            <a:xfrm rot="16200000">
              <a:off x="1848474" y="3675704"/>
              <a:ext cx="176352" cy="9784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9B4ADBE4-C9C2-2F00-605F-D173C650FF5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959268" y="3994588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C068F71-638D-D266-56F4-BB5EA6DBEDA2}"/>
                </a:ext>
              </a:extLst>
            </p:cNvPr>
            <p:cNvSpPr/>
            <p:nvPr/>
          </p:nvSpPr>
          <p:spPr>
            <a:xfrm rot="16200000">
              <a:off x="1848474" y="3318731"/>
              <a:ext cx="176352" cy="9784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8926050A-25B8-89DC-CA99-9E6265164E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125" y="4977303"/>
              <a:ext cx="419" cy="2857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A2BEB8F-4BA0-382A-F0B2-958A79696A33}"/>
                </a:ext>
              </a:extLst>
            </p:cNvPr>
            <p:cNvCxnSpPr>
              <a:cxnSpLocks/>
            </p:cNvCxnSpPr>
            <p:nvPr/>
          </p:nvCxnSpPr>
          <p:spPr>
            <a:xfrm>
              <a:off x="2041125" y="3546623"/>
              <a:ext cx="138" cy="1668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4CE2208D-399B-D310-B469-CFFC2EAB904D}"/>
                </a:ext>
              </a:extLst>
            </p:cNvPr>
            <p:cNvSpPr/>
            <p:nvPr/>
          </p:nvSpPr>
          <p:spPr>
            <a:xfrm>
              <a:off x="2670900" y="2869505"/>
              <a:ext cx="1092192" cy="223806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327289AE-5C88-7A52-989B-2AD34685DF84}"/>
                </a:ext>
              </a:extLst>
            </p:cNvPr>
            <p:cNvSpPr/>
            <p:nvPr/>
          </p:nvSpPr>
          <p:spPr>
            <a:xfrm rot="16200000">
              <a:off x="3120073" y="4217113"/>
              <a:ext cx="176352" cy="9784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1523241D-6F21-8F9E-6072-CF0734B8A206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038500" y="4545080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E0947BCF-8B59-3F0D-4F62-931BE1BB8871}"/>
                </a:ext>
              </a:extLst>
            </p:cNvPr>
            <p:cNvSpPr/>
            <p:nvPr/>
          </p:nvSpPr>
          <p:spPr>
            <a:xfrm rot="16200000">
              <a:off x="3120073" y="3870427"/>
              <a:ext cx="176352" cy="9784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5B89A59E-F37B-68F8-90DE-454214FADB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2522" y="3567786"/>
              <a:ext cx="0" cy="2817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A606AF30-0F23-66D8-AC05-93772336DE05}"/>
                </a:ext>
              </a:extLst>
            </p:cNvPr>
            <p:cNvSpPr/>
            <p:nvPr/>
          </p:nvSpPr>
          <p:spPr>
            <a:xfrm rot="16200000">
              <a:off x="3120072" y="2984374"/>
              <a:ext cx="176352" cy="9784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A0C8285E-AB30-21E4-A3AC-26424A6B386E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040365" y="3303258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BFAEBA5D-4F1C-D308-84AD-8A7212ACF8BB}"/>
                </a:ext>
              </a:extLst>
            </p:cNvPr>
            <p:cNvSpPr/>
            <p:nvPr/>
          </p:nvSpPr>
          <p:spPr>
            <a:xfrm rot="16200000">
              <a:off x="3120072" y="2627401"/>
              <a:ext cx="176352" cy="9784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AADAD8FB-14EF-737C-90DB-255EC1A7E9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0357" y="4834423"/>
              <a:ext cx="419" cy="2857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71A720F-8576-9D4A-12FC-F257E0DA816E}"/>
                </a:ext>
              </a:extLst>
            </p:cNvPr>
            <p:cNvCxnSpPr>
              <a:cxnSpLocks/>
            </p:cNvCxnSpPr>
            <p:nvPr/>
          </p:nvCxnSpPr>
          <p:spPr>
            <a:xfrm>
              <a:off x="3122222" y="2855293"/>
              <a:ext cx="138" cy="1668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DB6BADA3-4A84-893D-236A-01F0703A1786}"/>
                </a:ext>
              </a:extLst>
            </p:cNvPr>
            <p:cNvSpPr/>
            <p:nvPr/>
          </p:nvSpPr>
          <p:spPr>
            <a:xfrm>
              <a:off x="1129799" y="4275764"/>
              <a:ext cx="184457" cy="20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2F052243-4ABE-1CDD-2E73-B667A824A86A}"/>
                </a:ext>
              </a:extLst>
            </p:cNvPr>
            <p:cNvSpPr/>
            <p:nvPr/>
          </p:nvSpPr>
          <p:spPr>
            <a:xfrm>
              <a:off x="3803668" y="3864396"/>
              <a:ext cx="184457" cy="20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B873B0A9-FE91-1563-184D-74BD3CBB3C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20357" y="4058571"/>
              <a:ext cx="1" cy="2165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C3E9DAAC-FD70-D1D8-A16D-E8D1B53A8C49}"/>
                </a:ext>
              </a:extLst>
            </p:cNvPr>
            <p:cNvSpPr txBox="1"/>
            <p:nvPr/>
          </p:nvSpPr>
          <p:spPr>
            <a:xfrm>
              <a:off x="2915706" y="369395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…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AA76AFFB-C1DF-BC92-9E14-055832C0011C}"/>
                </a:ext>
              </a:extLst>
            </p:cNvPr>
            <p:cNvSpPr txBox="1"/>
            <p:nvPr/>
          </p:nvSpPr>
          <p:spPr>
            <a:xfrm>
              <a:off x="1820476" y="426437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…</a:t>
              </a: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3931C48D-03EC-811D-6984-67A48D6BE5C9}"/>
              </a:ext>
            </a:extLst>
          </p:cNvPr>
          <p:cNvGrpSpPr/>
          <p:nvPr/>
        </p:nvGrpSpPr>
        <p:grpSpPr>
          <a:xfrm>
            <a:off x="4644859" y="1789362"/>
            <a:ext cx="3245557" cy="4850980"/>
            <a:chOff x="944947" y="1795086"/>
            <a:chExt cx="3245557" cy="4850980"/>
          </a:xfrm>
        </p:grpSpPr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5C2732F0-428A-497B-D61F-548B9F2528DC}"/>
                </a:ext>
              </a:extLst>
            </p:cNvPr>
            <p:cNvGrpSpPr/>
            <p:nvPr/>
          </p:nvGrpSpPr>
          <p:grpSpPr>
            <a:xfrm>
              <a:off x="944947" y="1795086"/>
              <a:ext cx="3245557" cy="4850980"/>
              <a:chOff x="5273453" y="1667661"/>
              <a:chExt cx="3245557" cy="4850980"/>
            </a:xfrm>
          </p:grpSpPr>
          <p:pic>
            <p:nvPicPr>
              <p:cNvPr id="178" name="Picture 177">
                <a:extLst>
                  <a:ext uri="{FF2B5EF4-FFF2-40B4-BE49-F238E27FC236}">
                    <a16:creationId xmlns:a16="http://schemas.microsoft.com/office/drawing/2014/main" id="{02635840-1393-1778-68E7-971D2C4BE2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73453" y="1795086"/>
                <a:ext cx="3245557" cy="4083796"/>
              </a:xfrm>
              <a:prstGeom prst="rect">
                <a:avLst/>
              </a:prstGeom>
            </p:spPr>
          </p:pic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547DFA54-1EF9-A8CD-AD36-2F82EDD98279}"/>
                  </a:ext>
                </a:extLst>
              </p:cNvPr>
              <p:cNvGrpSpPr/>
              <p:nvPr/>
            </p:nvGrpSpPr>
            <p:grpSpPr>
              <a:xfrm>
                <a:off x="6067325" y="5872816"/>
                <a:ext cx="636173" cy="397860"/>
                <a:chOff x="5487154" y="5808080"/>
                <a:chExt cx="1185109" cy="675270"/>
              </a:xfrm>
            </p:grpSpPr>
            <p:pic>
              <p:nvPicPr>
                <p:cNvPr id="185" name="Picture 184">
                  <a:extLst>
                    <a:ext uri="{FF2B5EF4-FFF2-40B4-BE49-F238E27FC236}">
                      <a16:creationId xmlns:a16="http://schemas.microsoft.com/office/drawing/2014/main" id="{BC38B6EF-415A-FC40-0F8E-55E1F4D870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487154" y="5816595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186" name="Picture 185">
                  <a:extLst>
                    <a:ext uri="{FF2B5EF4-FFF2-40B4-BE49-F238E27FC236}">
                      <a16:creationId xmlns:a16="http://schemas.microsoft.com/office/drawing/2014/main" id="{71D3CEFC-0E17-59FA-C74A-2400CEBD14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25281" y="5812338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187" name="Picture 186">
                  <a:extLst>
                    <a:ext uri="{FF2B5EF4-FFF2-40B4-BE49-F238E27FC236}">
                      <a16:creationId xmlns:a16="http://schemas.microsoft.com/office/drawing/2014/main" id="{49C0694A-3AE2-AD86-855D-FF8EF57758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963408" y="5808081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188" name="Picture 187">
                  <a:extLst>
                    <a:ext uri="{FF2B5EF4-FFF2-40B4-BE49-F238E27FC236}">
                      <a16:creationId xmlns:a16="http://schemas.microsoft.com/office/drawing/2014/main" id="{E08FB126-9FFF-8427-289C-2F52993409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201535" y="5808080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189" name="Picture 188">
                  <a:extLst>
                    <a:ext uri="{FF2B5EF4-FFF2-40B4-BE49-F238E27FC236}">
                      <a16:creationId xmlns:a16="http://schemas.microsoft.com/office/drawing/2014/main" id="{532DEFAF-33EA-463B-22E2-F4CDE5E776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434136" y="5816595"/>
                  <a:ext cx="238127" cy="666755"/>
                </a:xfrm>
                <a:prstGeom prst="rect">
                  <a:avLst/>
                </a:prstGeom>
              </p:spPr>
            </p:pic>
          </p:grp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03B37047-D4A5-23E7-71C3-2B0717DC6F3C}"/>
                  </a:ext>
                </a:extLst>
              </p:cNvPr>
              <p:cNvSpPr txBox="1"/>
              <p:nvPr/>
            </p:nvSpPr>
            <p:spPr>
              <a:xfrm>
                <a:off x="5846089" y="6241642"/>
                <a:ext cx="115608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/>
                  <a:t>audio features</a:t>
                </a: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4D36DE6A-D725-CC36-E5D1-4F72AB5ECC38}"/>
                  </a:ext>
                </a:extLst>
              </p:cNvPr>
              <p:cNvSpPr txBox="1"/>
              <p:nvPr/>
            </p:nvSpPr>
            <p:spPr>
              <a:xfrm>
                <a:off x="6965404" y="1667661"/>
                <a:ext cx="1149674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1100" dirty="0"/>
                  <a:t>Probabilities of </a:t>
                </a:r>
              </a:p>
              <a:p>
                <a:r>
                  <a:rPr lang="en-GB" sz="1100" dirty="0"/>
                  <a:t>next token</a:t>
                </a: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4620F566-BA08-7E06-8172-C9CE81EC6755}"/>
                  </a:ext>
                </a:extLst>
              </p:cNvPr>
              <p:cNvSpPr txBox="1"/>
              <p:nvPr/>
            </p:nvSpPr>
            <p:spPr>
              <a:xfrm>
                <a:off x="7079763" y="5839847"/>
                <a:ext cx="803425" cy="60016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1100" dirty="0"/>
                  <a:t>Prev. </a:t>
                </a:r>
              </a:p>
              <a:p>
                <a:r>
                  <a:rPr lang="en-GB" sz="1100" dirty="0"/>
                  <a:t>predicted </a:t>
                </a:r>
              </a:p>
              <a:p>
                <a:r>
                  <a:rPr lang="en-GB" sz="1100" dirty="0"/>
                  <a:t>tokens</a:t>
                </a: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999C58C9-05D7-EB52-6C8B-341C07EFE97E}"/>
                  </a:ext>
                </a:extLst>
              </p:cNvPr>
              <p:cNvSpPr txBox="1"/>
              <p:nvPr/>
            </p:nvSpPr>
            <p:spPr>
              <a:xfrm>
                <a:off x="6126910" y="2664378"/>
                <a:ext cx="7906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/>
                  <a:t>acoustic </a:t>
                </a:r>
              </a:p>
              <a:p>
                <a:r>
                  <a:rPr lang="en-GB" sz="1200" dirty="0"/>
                  <a:t>features</a:t>
                </a:r>
              </a:p>
            </p:txBody>
          </p:sp>
          <p:pic>
            <p:nvPicPr>
              <p:cNvPr id="184" name="Picture 183">
                <a:extLst>
                  <a:ext uri="{FF2B5EF4-FFF2-40B4-BE49-F238E27FC236}">
                    <a16:creationId xmlns:a16="http://schemas.microsoft.com/office/drawing/2014/main" id="{F5C0CFAD-2769-1957-37B6-A527E9A245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79263" y="3094935"/>
                <a:ext cx="238127" cy="261940"/>
              </a:xfrm>
              <a:prstGeom prst="rect">
                <a:avLst/>
              </a:prstGeom>
            </p:spPr>
          </p:pic>
        </p:grpSp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514DECF4-464A-759A-8713-3834F89752D0}"/>
                </a:ext>
              </a:extLst>
            </p:cNvPr>
            <p:cNvSpPr/>
            <p:nvPr/>
          </p:nvSpPr>
          <p:spPr>
            <a:xfrm>
              <a:off x="1399302" y="3560835"/>
              <a:ext cx="1092192" cy="154673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A0AF9182-4E86-0F8E-5334-0DACEDA8390C}"/>
                </a:ext>
              </a:extLst>
            </p:cNvPr>
            <p:cNvSpPr/>
            <p:nvPr/>
          </p:nvSpPr>
          <p:spPr>
            <a:xfrm rot="16200000">
              <a:off x="1848474" y="4369075"/>
              <a:ext cx="176352" cy="9784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CED09F67-394D-4E79-E6D4-B80A91ED7DC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959268" y="4687960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28DBAE80-74D5-F0A1-D62D-19323ED4A51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959267" y="4341273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E29A7B96-F65D-B21E-2BE3-1ED2BB6D6C5F}"/>
                </a:ext>
              </a:extLst>
            </p:cNvPr>
            <p:cNvSpPr/>
            <p:nvPr/>
          </p:nvSpPr>
          <p:spPr>
            <a:xfrm rot="16200000">
              <a:off x="1848474" y="3675704"/>
              <a:ext cx="176352" cy="9784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574B6800-E91C-7787-D392-9CB2EDE31EAB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959268" y="3994588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29B2C786-73A9-1813-EC7E-C7208FDA595A}"/>
                </a:ext>
              </a:extLst>
            </p:cNvPr>
            <p:cNvSpPr/>
            <p:nvPr/>
          </p:nvSpPr>
          <p:spPr>
            <a:xfrm rot="16200000">
              <a:off x="1848474" y="3318731"/>
              <a:ext cx="176352" cy="9784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16B2FA5B-25E1-C9E8-E66B-37A2012687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125" y="4977303"/>
              <a:ext cx="419" cy="2857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861B5583-993F-991C-D23B-E9C7858FED48}"/>
                </a:ext>
              </a:extLst>
            </p:cNvPr>
            <p:cNvCxnSpPr>
              <a:cxnSpLocks/>
            </p:cNvCxnSpPr>
            <p:nvPr/>
          </p:nvCxnSpPr>
          <p:spPr>
            <a:xfrm>
              <a:off x="2041125" y="3546623"/>
              <a:ext cx="138" cy="1668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Rectangle: Rounded Corners 162">
              <a:extLst>
                <a:ext uri="{FF2B5EF4-FFF2-40B4-BE49-F238E27FC236}">
                  <a16:creationId xmlns:a16="http://schemas.microsoft.com/office/drawing/2014/main" id="{C75673DA-40F5-0685-13D2-595B0EA190AF}"/>
                </a:ext>
              </a:extLst>
            </p:cNvPr>
            <p:cNvSpPr/>
            <p:nvPr/>
          </p:nvSpPr>
          <p:spPr>
            <a:xfrm>
              <a:off x="2670900" y="2869505"/>
              <a:ext cx="1092192" cy="223806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70F4BF0E-B7FE-7472-E8D9-26B20FF4A8F6}"/>
                </a:ext>
              </a:extLst>
            </p:cNvPr>
            <p:cNvSpPr/>
            <p:nvPr/>
          </p:nvSpPr>
          <p:spPr>
            <a:xfrm rot="16200000">
              <a:off x="3120073" y="4217113"/>
              <a:ext cx="176352" cy="9784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22403BA0-BDD0-F69A-A2D9-2BF16617A2D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038500" y="4545080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91CD51FE-661E-6BEF-FA8C-619D64237F5F}"/>
                </a:ext>
              </a:extLst>
            </p:cNvPr>
            <p:cNvSpPr/>
            <p:nvPr/>
          </p:nvSpPr>
          <p:spPr>
            <a:xfrm rot="16200000">
              <a:off x="3120073" y="3870427"/>
              <a:ext cx="176352" cy="9784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104C0488-BDAB-17E1-5A9C-112077A588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2522" y="3567786"/>
              <a:ext cx="0" cy="2817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98479078-ABB0-AB2A-1B56-4984A03A502F}"/>
                </a:ext>
              </a:extLst>
            </p:cNvPr>
            <p:cNvSpPr/>
            <p:nvPr/>
          </p:nvSpPr>
          <p:spPr>
            <a:xfrm rot="16200000">
              <a:off x="3120072" y="2984374"/>
              <a:ext cx="176352" cy="9784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2636F994-0B62-12E1-88B0-172F2C94D59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040365" y="3303258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9AEFC7E9-C9FD-5860-3442-119BF2FFE7F7}"/>
                </a:ext>
              </a:extLst>
            </p:cNvPr>
            <p:cNvSpPr/>
            <p:nvPr/>
          </p:nvSpPr>
          <p:spPr>
            <a:xfrm rot="16200000">
              <a:off x="3120072" y="2627401"/>
              <a:ext cx="176352" cy="9784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1BF2B6D1-943C-C899-156F-4BBDB4ABA4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0357" y="4834423"/>
              <a:ext cx="419" cy="2857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15313464-F67F-E7EB-CCA9-EA86B8E817FD}"/>
                </a:ext>
              </a:extLst>
            </p:cNvPr>
            <p:cNvCxnSpPr>
              <a:cxnSpLocks/>
            </p:cNvCxnSpPr>
            <p:nvPr/>
          </p:nvCxnSpPr>
          <p:spPr>
            <a:xfrm>
              <a:off x="3122222" y="2855293"/>
              <a:ext cx="138" cy="1668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609FC7FA-BA06-455D-D422-03434572C3D9}"/>
                </a:ext>
              </a:extLst>
            </p:cNvPr>
            <p:cNvSpPr/>
            <p:nvPr/>
          </p:nvSpPr>
          <p:spPr>
            <a:xfrm>
              <a:off x="1129799" y="4275764"/>
              <a:ext cx="184457" cy="20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870FF952-3BB0-6ABA-EE6A-5ECFC6DF94DC}"/>
                </a:ext>
              </a:extLst>
            </p:cNvPr>
            <p:cNvSpPr/>
            <p:nvPr/>
          </p:nvSpPr>
          <p:spPr>
            <a:xfrm>
              <a:off x="3803668" y="3864396"/>
              <a:ext cx="184457" cy="20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25893251-2B32-9938-05B5-71884E0013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20357" y="4058571"/>
              <a:ext cx="1" cy="2165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40381330-6A0B-A240-66F3-C2AEC9376957}"/>
                </a:ext>
              </a:extLst>
            </p:cNvPr>
            <p:cNvSpPr txBox="1"/>
            <p:nvPr/>
          </p:nvSpPr>
          <p:spPr>
            <a:xfrm>
              <a:off x="2915706" y="369395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…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38865D30-0888-6FA0-D30A-142771F50CE3}"/>
                </a:ext>
              </a:extLst>
            </p:cNvPr>
            <p:cNvSpPr txBox="1"/>
            <p:nvPr/>
          </p:nvSpPr>
          <p:spPr>
            <a:xfrm>
              <a:off x="1820476" y="426437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…</a:t>
              </a:r>
            </a:p>
          </p:txBody>
        </p:sp>
      </p:grpSp>
      <p:pic>
        <p:nvPicPr>
          <p:cNvPr id="190" name="Graphic 189" descr="Snowflake outline">
            <a:extLst>
              <a:ext uri="{FF2B5EF4-FFF2-40B4-BE49-F238E27FC236}">
                <a16:creationId xmlns:a16="http://schemas.microsoft.com/office/drawing/2014/main" id="{CF9FC055-33A4-AA6B-EB67-63D4BBB8186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68325" y="4706330"/>
            <a:ext cx="338443" cy="338443"/>
          </a:xfrm>
          <a:prstGeom prst="rect">
            <a:avLst/>
          </a:prstGeom>
        </p:spPr>
      </p:pic>
      <p:pic>
        <p:nvPicPr>
          <p:cNvPr id="191" name="Graphic 190" descr="Snowflake outline">
            <a:extLst>
              <a:ext uri="{FF2B5EF4-FFF2-40B4-BE49-F238E27FC236}">
                <a16:creationId xmlns:a16="http://schemas.microsoft.com/office/drawing/2014/main" id="{0D1AB566-4A15-C026-33EA-C0979BA27EF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53785" y="4014934"/>
            <a:ext cx="338443" cy="338443"/>
          </a:xfrm>
          <a:prstGeom prst="rect">
            <a:avLst/>
          </a:prstGeom>
        </p:spPr>
      </p:pic>
      <p:pic>
        <p:nvPicPr>
          <p:cNvPr id="192" name="Graphic 191" descr="Snowflake outline">
            <a:extLst>
              <a:ext uri="{FF2B5EF4-FFF2-40B4-BE49-F238E27FC236}">
                <a16:creationId xmlns:a16="http://schemas.microsoft.com/office/drawing/2014/main" id="{EBF2E51F-A02E-D160-9B2F-C6CEED2BF01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60197" y="3638359"/>
            <a:ext cx="338443" cy="338443"/>
          </a:xfrm>
          <a:prstGeom prst="rect">
            <a:avLst/>
          </a:prstGeom>
        </p:spPr>
      </p:pic>
      <p:pic>
        <p:nvPicPr>
          <p:cNvPr id="193" name="Graphic 192" descr="Snowflake outline">
            <a:extLst>
              <a:ext uri="{FF2B5EF4-FFF2-40B4-BE49-F238E27FC236}">
                <a16:creationId xmlns:a16="http://schemas.microsoft.com/office/drawing/2014/main" id="{F039383D-25C9-30CC-357D-9BE4E69D46B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69406" y="4562001"/>
            <a:ext cx="338443" cy="338443"/>
          </a:xfrm>
          <a:prstGeom prst="rect">
            <a:avLst/>
          </a:prstGeom>
        </p:spPr>
      </p:pic>
      <p:pic>
        <p:nvPicPr>
          <p:cNvPr id="194" name="Graphic 193" descr="Snowflake outline">
            <a:extLst>
              <a:ext uri="{FF2B5EF4-FFF2-40B4-BE49-F238E27FC236}">
                <a16:creationId xmlns:a16="http://schemas.microsoft.com/office/drawing/2014/main" id="{CADD3483-0E6B-31AA-34E0-281BBC90F7A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72952" y="4200830"/>
            <a:ext cx="338443" cy="338443"/>
          </a:xfrm>
          <a:prstGeom prst="rect">
            <a:avLst/>
          </a:prstGeom>
        </p:spPr>
      </p:pic>
      <p:pic>
        <p:nvPicPr>
          <p:cNvPr id="195" name="Graphic 194" descr="Snowflake outline">
            <a:extLst>
              <a:ext uri="{FF2B5EF4-FFF2-40B4-BE49-F238E27FC236}">
                <a16:creationId xmlns:a16="http://schemas.microsoft.com/office/drawing/2014/main" id="{F3BB003E-D863-FEB3-76C1-1D514BD6679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60629" y="3329885"/>
            <a:ext cx="338443" cy="338443"/>
          </a:xfrm>
          <a:prstGeom prst="rect">
            <a:avLst/>
          </a:prstGeom>
        </p:spPr>
      </p:pic>
      <p:sp>
        <p:nvSpPr>
          <p:cNvPr id="196" name="Rectangle 195">
            <a:extLst>
              <a:ext uri="{FF2B5EF4-FFF2-40B4-BE49-F238E27FC236}">
                <a16:creationId xmlns:a16="http://schemas.microsoft.com/office/drawing/2014/main" id="{91972FE5-E41F-31C1-2351-983E963773D7}"/>
              </a:ext>
            </a:extLst>
          </p:cNvPr>
          <p:cNvSpPr/>
          <p:nvPr/>
        </p:nvSpPr>
        <p:spPr>
          <a:xfrm rot="16200000">
            <a:off x="535495" y="1642855"/>
            <a:ext cx="176352" cy="9784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7F78D77-1340-45FA-BA12-1767FA8E9B15}"/>
              </a:ext>
            </a:extLst>
          </p:cNvPr>
          <p:cNvSpPr txBox="1"/>
          <p:nvPr/>
        </p:nvSpPr>
        <p:spPr>
          <a:xfrm>
            <a:off x="57926" y="1791933"/>
            <a:ext cx="1164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Layer updated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3A3C4F7A-3E51-CF56-E136-F5EF9F26788A}"/>
              </a:ext>
            </a:extLst>
          </p:cNvPr>
          <p:cNvSpPr/>
          <p:nvPr/>
        </p:nvSpPr>
        <p:spPr>
          <a:xfrm rot="16200000">
            <a:off x="535496" y="2207492"/>
            <a:ext cx="176352" cy="9784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7D39672B-EA5E-633B-FCBC-80FC4D13CC3A}"/>
              </a:ext>
            </a:extLst>
          </p:cNvPr>
          <p:cNvSpPr txBox="1"/>
          <p:nvPr/>
        </p:nvSpPr>
        <p:spPr>
          <a:xfrm>
            <a:off x="57926" y="2342226"/>
            <a:ext cx="1122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Layer </a:t>
            </a:r>
            <a:r>
              <a:rPr lang="en-GB" sz="1200" dirty="0" err="1"/>
              <a:t>freezed</a:t>
            </a:r>
            <a:endParaRPr lang="en-GB" sz="1200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E7ACD97B-89D8-4390-C54C-7BC319F00101}"/>
              </a:ext>
            </a:extLst>
          </p:cNvPr>
          <p:cNvSpPr txBox="1"/>
          <p:nvPr/>
        </p:nvSpPr>
        <p:spPr>
          <a:xfrm>
            <a:off x="-14121" y="3746062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Adapt all </a:t>
            </a:r>
          </a:p>
          <a:p>
            <a:r>
              <a:rPr lang="en-GB" b="1" dirty="0"/>
              <a:t>layers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372F2BB2-8A16-B2CD-B225-3A32C1125EED}"/>
              </a:ext>
            </a:extLst>
          </p:cNvPr>
          <p:cNvSpPr txBox="1"/>
          <p:nvPr/>
        </p:nvSpPr>
        <p:spPr>
          <a:xfrm>
            <a:off x="8202412" y="3583990"/>
            <a:ext cx="8386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Adapt</a:t>
            </a:r>
          </a:p>
          <a:p>
            <a:r>
              <a:rPr lang="en-GB" b="1" dirty="0"/>
              <a:t>last </a:t>
            </a:r>
          </a:p>
          <a:p>
            <a:r>
              <a:rPr lang="en-GB" b="1" dirty="0"/>
              <a:t>layer</a:t>
            </a:r>
          </a:p>
          <a:p>
            <a:r>
              <a:rPr lang="en-GB" b="1" dirty="0"/>
              <a:t>only</a:t>
            </a:r>
          </a:p>
        </p:txBody>
      </p:sp>
    </p:spTree>
    <p:extLst>
      <p:ext uri="{BB962C8B-B14F-4D97-AF65-F5344CB8AC3E}">
        <p14:creationId xmlns:p14="http://schemas.microsoft.com/office/powerpoint/2010/main" val="3319196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125">
            <a:extLst>
              <a:ext uri="{FF2B5EF4-FFF2-40B4-BE49-F238E27FC236}">
                <a16:creationId xmlns:a16="http://schemas.microsoft.com/office/drawing/2014/main" id="{F8A17854-D0C0-625D-253A-458592F7AE2F}"/>
              </a:ext>
            </a:extLst>
          </p:cNvPr>
          <p:cNvGrpSpPr/>
          <p:nvPr/>
        </p:nvGrpSpPr>
        <p:grpSpPr>
          <a:xfrm>
            <a:off x="5357240" y="1323755"/>
            <a:ext cx="3245557" cy="4850980"/>
            <a:chOff x="5273453" y="1667661"/>
            <a:chExt cx="3245557" cy="4850980"/>
          </a:xfrm>
        </p:grpSpPr>
        <p:pic>
          <p:nvPicPr>
            <p:cNvPr id="151" name="Picture 150">
              <a:extLst>
                <a:ext uri="{FF2B5EF4-FFF2-40B4-BE49-F238E27FC236}">
                  <a16:creationId xmlns:a16="http://schemas.microsoft.com/office/drawing/2014/main" id="{D439CD74-26B9-0448-5B0A-F2804A6451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73453" y="1795086"/>
              <a:ext cx="3245557" cy="4083796"/>
            </a:xfrm>
            <a:prstGeom prst="rect">
              <a:avLst/>
            </a:prstGeom>
          </p:spPr>
        </p:pic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DAE9CB23-2352-2551-21B2-FE2E4B09399C}"/>
                </a:ext>
              </a:extLst>
            </p:cNvPr>
            <p:cNvGrpSpPr/>
            <p:nvPr/>
          </p:nvGrpSpPr>
          <p:grpSpPr>
            <a:xfrm>
              <a:off x="6067325" y="5872816"/>
              <a:ext cx="636173" cy="397860"/>
              <a:chOff x="5487154" y="5808080"/>
              <a:chExt cx="1185109" cy="675270"/>
            </a:xfrm>
          </p:grpSpPr>
          <p:pic>
            <p:nvPicPr>
              <p:cNvPr id="158" name="Picture 157">
                <a:extLst>
                  <a:ext uri="{FF2B5EF4-FFF2-40B4-BE49-F238E27FC236}">
                    <a16:creationId xmlns:a16="http://schemas.microsoft.com/office/drawing/2014/main" id="{E4863F19-2C40-43B3-DB89-1F4B34607D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87154" y="5816595"/>
                <a:ext cx="238127" cy="666755"/>
              </a:xfrm>
              <a:prstGeom prst="rect">
                <a:avLst/>
              </a:prstGeom>
            </p:spPr>
          </p:pic>
          <p:pic>
            <p:nvPicPr>
              <p:cNvPr id="159" name="Picture 158">
                <a:extLst>
                  <a:ext uri="{FF2B5EF4-FFF2-40B4-BE49-F238E27FC236}">
                    <a16:creationId xmlns:a16="http://schemas.microsoft.com/office/drawing/2014/main" id="{23B59612-AA58-5401-017B-C96BE49FDB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25281" y="5812338"/>
                <a:ext cx="238127" cy="666755"/>
              </a:xfrm>
              <a:prstGeom prst="rect">
                <a:avLst/>
              </a:prstGeom>
            </p:spPr>
          </p:pic>
          <p:pic>
            <p:nvPicPr>
              <p:cNvPr id="160" name="Picture 159">
                <a:extLst>
                  <a:ext uri="{FF2B5EF4-FFF2-40B4-BE49-F238E27FC236}">
                    <a16:creationId xmlns:a16="http://schemas.microsoft.com/office/drawing/2014/main" id="{C45D4E65-A622-9728-7BB9-BA0091DEC2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63408" y="5808081"/>
                <a:ext cx="238127" cy="666755"/>
              </a:xfrm>
              <a:prstGeom prst="rect">
                <a:avLst/>
              </a:prstGeom>
            </p:spPr>
          </p:pic>
          <p:pic>
            <p:nvPicPr>
              <p:cNvPr id="161" name="Picture 160">
                <a:extLst>
                  <a:ext uri="{FF2B5EF4-FFF2-40B4-BE49-F238E27FC236}">
                    <a16:creationId xmlns:a16="http://schemas.microsoft.com/office/drawing/2014/main" id="{2996200A-8702-71B9-91D1-B2F452ABC4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01535" y="5808080"/>
                <a:ext cx="238127" cy="666755"/>
              </a:xfrm>
              <a:prstGeom prst="rect">
                <a:avLst/>
              </a:prstGeom>
            </p:spPr>
          </p:pic>
          <p:pic>
            <p:nvPicPr>
              <p:cNvPr id="162" name="Picture 161">
                <a:extLst>
                  <a:ext uri="{FF2B5EF4-FFF2-40B4-BE49-F238E27FC236}">
                    <a16:creationId xmlns:a16="http://schemas.microsoft.com/office/drawing/2014/main" id="{16F6EA25-67B7-D002-6E1F-C7B924CCE6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34136" y="5816595"/>
                <a:ext cx="238127" cy="666755"/>
              </a:xfrm>
              <a:prstGeom prst="rect">
                <a:avLst/>
              </a:prstGeom>
            </p:spPr>
          </p:pic>
        </p:grp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8D46DC6-C479-9912-8FD3-C3AE45351229}"/>
                </a:ext>
              </a:extLst>
            </p:cNvPr>
            <p:cNvSpPr txBox="1"/>
            <p:nvPr/>
          </p:nvSpPr>
          <p:spPr>
            <a:xfrm>
              <a:off x="5846089" y="6241642"/>
              <a:ext cx="11560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audio features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13A77D9A-ACEE-54BE-80B8-6C8F8D8293DA}"/>
                </a:ext>
              </a:extLst>
            </p:cNvPr>
            <p:cNvSpPr txBox="1"/>
            <p:nvPr/>
          </p:nvSpPr>
          <p:spPr>
            <a:xfrm>
              <a:off x="6965404" y="1667661"/>
              <a:ext cx="1149674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Probabilities of </a:t>
              </a:r>
            </a:p>
            <a:p>
              <a:r>
                <a:rPr lang="en-GB" sz="1100" dirty="0"/>
                <a:t>next token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13BD1C3C-6BDD-CCB9-397B-7EF7C130A58C}"/>
                </a:ext>
              </a:extLst>
            </p:cNvPr>
            <p:cNvSpPr txBox="1"/>
            <p:nvPr/>
          </p:nvSpPr>
          <p:spPr>
            <a:xfrm>
              <a:off x="7079763" y="5839847"/>
              <a:ext cx="803425" cy="60016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Prev. </a:t>
              </a:r>
            </a:p>
            <a:p>
              <a:r>
                <a:rPr lang="en-GB" sz="1100" dirty="0"/>
                <a:t>predicted </a:t>
              </a:r>
            </a:p>
            <a:p>
              <a:r>
                <a:rPr lang="en-GB" sz="1100" dirty="0"/>
                <a:t>tokens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3A3F6D39-7971-37D3-AA03-65A91025FF9C}"/>
                </a:ext>
              </a:extLst>
            </p:cNvPr>
            <p:cNvSpPr txBox="1"/>
            <p:nvPr/>
          </p:nvSpPr>
          <p:spPr>
            <a:xfrm>
              <a:off x="6126910" y="2664378"/>
              <a:ext cx="7906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acoustic </a:t>
              </a:r>
            </a:p>
            <a:p>
              <a:r>
                <a:rPr lang="en-GB" sz="1200" dirty="0"/>
                <a:t>features</a:t>
              </a:r>
            </a:p>
          </p:txBody>
        </p:sp>
        <p:pic>
          <p:nvPicPr>
            <p:cNvPr id="157" name="Picture 156">
              <a:extLst>
                <a:ext uri="{FF2B5EF4-FFF2-40B4-BE49-F238E27FC236}">
                  <a16:creationId xmlns:a16="http://schemas.microsoft.com/office/drawing/2014/main" id="{291848AF-9B77-BB83-AB6F-69160C623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79263" y="3094935"/>
              <a:ext cx="238127" cy="26194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Contribution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743" y="959339"/>
            <a:ext cx="8598513" cy="47255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How to select the layers to adapt for </a:t>
            </a:r>
            <a:r>
              <a:rPr lang="en-US" sz="2000" dirty="0" err="1"/>
              <a:t>Layerwise</a:t>
            </a:r>
            <a:r>
              <a:rPr lang="en-US" sz="2000" dirty="0"/>
              <a:t> Adaptation?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0" y="6167468"/>
            <a:ext cx="9011664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[1] </a:t>
            </a:r>
            <a:r>
              <a:rPr lang="en-GB" sz="1000" b="0" i="0" dirty="0" err="1">
                <a:effectLst/>
                <a:latin typeface="Arial" panose="020B0604020202020204" pitchFamily="34" charset="0"/>
              </a:rPr>
              <a:t>Zied</a:t>
            </a:r>
            <a:r>
              <a:rPr lang="en-GB" sz="1000" b="0" i="0" dirty="0">
                <a:effectLst/>
                <a:latin typeface="Arial" panose="020B0604020202020204" pitchFamily="34" charset="0"/>
              </a:rPr>
              <a:t> </a:t>
            </a:r>
            <a:r>
              <a:rPr lang="en-GB" sz="1000" b="0" i="0" dirty="0" err="1">
                <a:effectLst/>
                <a:latin typeface="Arial" panose="020B0604020202020204" pitchFamily="34" charset="0"/>
              </a:rPr>
              <a:t>Elloumi</a:t>
            </a:r>
            <a:r>
              <a:rPr lang="en-GB" sz="1000" b="0" i="0" dirty="0">
                <a:effectLst/>
                <a:latin typeface="Arial" panose="020B0604020202020204" pitchFamily="34" charset="0"/>
              </a:rPr>
              <a:t>, Laurent </a:t>
            </a:r>
            <a:r>
              <a:rPr lang="en-GB" sz="1000" b="0" i="0" dirty="0" err="1">
                <a:effectLst/>
                <a:latin typeface="Arial" panose="020B0604020202020204" pitchFamily="34" charset="0"/>
              </a:rPr>
              <a:t>Besacier</a:t>
            </a:r>
            <a:r>
              <a:rPr lang="en-GB" sz="1000" b="0" i="0" dirty="0">
                <a:effectLst/>
                <a:latin typeface="Arial" panose="020B0604020202020204" pitchFamily="34" charset="0"/>
              </a:rPr>
              <a:t>, Olivier </a:t>
            </a:r>
            <a:r>
              <a:rPr lang="en-GB" sz="1000" b="0" i="0" dirty="0" err="1">
                <a:effectLst/>
                <a:latin typeface="Arial" panose="020B0604020202020204" pitchFamily="34" charset="0"/>
              </a:rPr>
              <a:t>Galibert</a:t>
            </a:r>
            <a:r>
              <a:rPr lang="en-GB" sz="1000" b="0" i="0" dirty="0">
                <a:effectLst/>
                <a:latin typeface="Arial" panose="020B0604020202020204" pitchFamily="34" charset="0"/>
              </a:rPr>
              <a:t>, and Benjamin </a:t>
            </a:r>
            <a:r>
              <a:rPr lang="en-GB" sz="1000" b="0" i="0" dirty="0" err="1">
                <a:effectLst/>
                <a:latin typeface="Arial" panose="020B0604020202020204" pitchFamily="34" charset="0"/>
              </a:rPr>
              <a:t>Lecou</a:t>
            </a:r>
            <a:r>
              <a:rPr lang="en-GB" sz="1000" b="0" i="0" dirty="0">
                <a:effectLst/>
                <a:latin typeface="Arial" panose="020B0604020202020204" pitchFamily="34" charset="0"/>
              </a:rPr>
              <a:t>- </a:t>
            </a:r>
            <a:r>
              <a:rPr lang="en-GB" sz="1000" b="0" i="0" dirty="0" err="1">
                <a:effectLst/>
                <a:latin typeface="Arial" panose="020B0604020202020204" pitchFamily="34" charset="0"/>
              </a:rPr>
              <a:t>teux</a:t>
            </a:r>
            <a:r>
              <a:rPr lang="en-GB" sz="1000" b="0" i="0" dirty="0">
                <a:effectLst/>
                <a:latin typeface="Arial" panose="020B0604020202020204" pitchFamily="34" charset="0"/>
              </a:rPr>
              <a:t>. </a:t>
            </a:r>
            <a:r>
              <a:rPr lang="en-GB" sz="1000" b="0" i="0" dirty="0" err="1">
                <a:effectLst/>
                <a:latin typeface="Arial" panose="020B0604020202020204" pitchFamily="34" charset="0"/>
              </a:rPr>
              <a:t>Analyzing</a:t>
            </a:r>
            <a:r>
              <a:rPr lang="en-GB" sz="1000" b="0" i="0" dirty="0">
                <a:effectLst/>
                <a:latin typeface="Arial" panose="020B0604020202020204" pitchFamily="34" charset="0"/>
              </a:rPr>
              <a:t> learned representations of a deep </a:t>
            </a:r>
            <a:r>
              <a:rPr lang="en-GB" sz="1000" b="0" i="0" dirty="0" err="1">
                <a:effectLst/>
                <a:latin typeface="Arial" panose="020B0604020202020204" pitchFamily="34" charset="0"/>
              </a:rPr>
              <a:t>asr</a:t>
            </a:r>
            <a:r>
              <a:rPr lang="en-GB" sz="1000" b="0" i="0" dirty="0">
                <a:effectLst/>
                <a:latin typeface="Arial" panose="020B0604020202020204" pitchFamily="34" charset="0"/>
              </a:rPr>
              <a:t> performance prediction model. </a:t>
            </a:r>
            <a:r>
              <a:rPr lang="en-GB" sz="1000" b="0" i="0" dirty="0" err="1">
                <a:effectLst/>
                <a:latin typeface="Arial" panose="020B0604020202020204" pitchFamily="34" charset="0"/>
              </a:rPr>
              <a:t>arXiv</a:t>
            </a:r>
            <a:r>
              <a:rPr lang="en-GB" sz="1000" b="0" i="0" dirty="0">
                <a:effectLst/>
                <a:latin typeface="Arial" panose="020B0604020202020204" pitchFamily="34" charset="0"/>
              </a:rPr>
              <a:t> preprint arXiv:1808.08573, 2018.</a:t>
            </a:r>
            <a:endParaRPr lang="en-GB" sz="10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57149"/>
            <a:r>
              <a:rPr lang="en-GB" sz="1000" dirty="0">
                <a:solidFill>
                  <a:srgbClr val="222222"/>
                </a:solidFill>
                <a:latin typeface="Arial" panose="020B0604020202020204" pitchFamily="34" charset="0"/>
                <a:cs typeface="Calibri" panose="020F0502020204030204" pitchFamily="34" charset="0"/>
              </a:rPr>
              <a:t>[2] </a:t>
            </a:r>
            <a:r>
              <a:rPr lang="en-GB" sz="1000" b="0" i="0" dirty="0" err="1">
                <a:effectLst/>
                <a:latin typeface="Arial" panose="020B0604020202020204" pitchFamily="34" charset="0"/>
              </a:rPr>
              <a:t>Kyuhong</a:t>
            </a:r>
            <a:r>
              <a:rPr lang="en-GB" sz="1000" b="0" i="0" dirty="0">
                <a:effectLst/>
                <a:latin typeface="Arial" panose="020B0604020202020204" pitchFamily="34" charset="0"/>
              </a:rPr>
              <a:t> Shim, </a:t>
            </a:r>
            <a:r>
              <a:rPr lang="en-GB" sz="1000" b="0" i="0" dirty="0" err="1">
                <a:effectLst/>
                <a:latin typeface="Arial" panose="020B0604020202020204" pitchFamily="34" charset="0"/>
              </a:rPr>
              <a:t>Jungwook</a:t>
            </a:r>
            <a:r>
              <a:rPr lang="en-GB" sz="1000" b="0" i="0" dirty="0">
                <a:effectLst/>
                <a:latin typeface="Arial" panose="020B0604020202020204" pitchFamily="34" charset="0"/>
              </a:rPr>
              <a:t> Choi, and </a:t>
            </a:r>
            <a:r>
              <a:rPr lang="en-GB" sz="1000" b="0" i="0" dirty="0" err="1">
                <a:effectLst/>
                <a:latin typeface="Arial" panose="020B0604020202020204" pitchFamily="34" charset="0"/>
              </a:rPr>
              <a:t>Wonyong</a:t>
            </a:r>
            <a:r>
              <a:rPr lang="en-GB" sz="1000" b="0" i="0" dirty="0">
                <a:effectLst/>
                <a:latin typeface="Arial" panose="020B0604020202020204" pitchFamily="34" charset="0"/>
              </a:rPr>
              <a:t> Sung. Understanding the role of self attention for efficient speech recognition. In International Conference on Learning Representations, 2021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8AF67-2226-D3AE-BF08-2FDCC368DB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9</a:t>
            </a:fld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237C5F-1E58-CB46-76D1-D22FD3E332B8}"/>
              </a:ext>
            </a:extLst>
          </p:cNvPr>
          <p:cNvSpPr/>
          <p:nvPr/>
        </p:nvSpPr>
        <p:spPr>
          <a:xfrm>
            <a:off x="5459063" y="3896369"/>
            <a:ext cx="184457" cy="200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4F6FAB-009D-2830-2444-692361730744}"/>
              </a:ext>
            </a:extLst>
          </p:cNvPr>
          <p:cNvSpPr/>
          <p:nvPr/>
        </p:nvSpPr>
        <p:spPr>
          <a:xfrm>
            <a:off x="8181787" y="3492952"/>
            <a:ext cx="184457" cy="200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E5B14250-B889-B82B-A228-7DF1D78721A5}"/>
              </a:ext>
            </a:extLst>
          </p:cNvPr>
          <p:cNvSpPr/>
          <p:nvPr/>
        </p:nvSpPr>
        <p:spPr>
          <a:xfrm>
            <a:off x="5811595" y="3089504"/>
            <a:ext cx="1092192" cy="154673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B1305726-A802-5C4A-624F-C6DA3146F55B}"/>
              </a:ext>
            </a:extLst>
          </p:cNvPr>
          <p:cNvSpPr/>
          <p:nvPr/>
        </p:nvSpPr>
        <p:spPr>
          <a:xfrm rot="16200000">
            <a:off x="6260767" y="3897744"/>
            <a:ext cx="176352" cy="9784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FEB8DE0C-2776-FD75-CF97-2D34E8B24BDB}"/>
              </a:ext>
            </a:extLst>
          </p:cNvPr>
          <p:cNvCxnSpPr>
            <a:cxnSpLocks/>
          </p:cNvCxnSpPr>
          <p:nvPr/>
        </p:nvCxnSpPr>
        <p:spPr>
          <a:xfrm rot="16200000" flipV="1">
            <a:off x="6371561" y="4216629"/>
            <a:ext cx="1643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5BFCD20-9BC8-0D0D-DAFC-ABA3C3506CD0}"/>
              </a:ext>
            </a:extLst>
          </p:cNvPr>
          <p:cNvCxnSpPr>
            <a:cxnSpLocks/>
          </p:cNvCxnSpPr>
          <p:nvPr/>
        </p:nvCxnSpPr>
        <p:spPr>
          <a:xfrm rot="16200000" flipV="1">
            <a:off x="6371560" y="3869942"/>
            <a:ext cx="1643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CC62480-6F4B-2CEB-08AE-101486E540FD}"/>
              </a:ext>
            </a:extLst>
          </p:cNvPr>
          <p:cNvSpPr/>
          <p:nvPr/>
        </p:nvSpPr>
        <p:spPr>
          <a:xfrm rot="16200000">
            <a:off x="6260767" y="3204373"/>
            <a:ext cx="176352" cy="9784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F0EDDA9-E3F3-C530-1208-C2A3632FCD50}"/>
              </a:ext>
            </a:extLst>
          </p:cNvPr>
          <p:cNvCxnSpPr>
            <a:cxnSpLocks/>
          </p:cNvCxnSpPr>
          <p:nvPr/>
        </p:nvCxnSpPr>
        <p:spPr>
          <a:xfrm rot="16200000" flipV="1">
            <a:off x="6371561" y="3523257"/>
            <a:ext cx="1643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49DD5AD-BDF5-E530-44A9-61FA39EB4B96}"/>
              </a:ext>
            </a:extLst>
          </p:cNvPr>
          <p:cNvSpPr/>
          <p:nvPr/>
        </p:nvSpPr>
        <p:spPr>
          <a:xfrm rot="16200000">
            <a:off x="6260767" y="2847400"/>
            <a:ext cx="176352" cy="9784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98A19A5-28D2-92B4-9C99-A65C7CE3A33E}"/>
              </a:ext>
            </a:extLst>
          </p:cNvPr>
          <p:cNvCxnSpPr>
            <a:cxnSpLocks/>
          </p:cNvCxnSpPr>
          <p:nvPr/>
        </p:nvCxnSpPr>
        <p:spPr>
          <a:xfrm flipV="1">
            <a:off x="6453418" y="4505972"/>
            <a:ext cx="419" cy="2857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10B9EE6E-A1F2-C416-1F1E-DB0D861E51E5}"/>
              </a:ext>
            </a:extLst>
          </p:cNvPr>
          <p:cNvCxnSpPr>
            <a:cxnSpLocks/>
          </p:cNvCxnSpPr>
          <p:nvPr/>
        </p:nvCxnSpPr>
        <p:spPr>
          <a:xfrm>
            <a:off x="6453418" y="3075292"/>
            <a:ext cx="138" cy="166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0784DCB0-9CB2-03E6-CCCF-88A723B0E742}"/>
              </a:ext>
            </a:extLst>
          </p:cNvPr>
          <p:cNvSpPr/>
          <p:nvPr/>
        </p:nvSpPr>
        <p:spPr>
          <a:xfrm>
            <a:off x="7083193" y="2398174"/>
            <a:ext cx="1092192" cy="223806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3F99BB8-E444-B0E8-18B0-F39A3B697B14}"/>
              </a:ext>
            </a:extLst>
          </p:cNvPr>
          <p:cNvSpPr/>
          <p:nvPr/>
        </p:nvSpPr>
        <p:spPr>
          <a:xfrm rot="16200000">
            <a:off x="7532366" y="3745782"/>
            <a:ext cx="176352" cy="9784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262AE99-540E-39CE-A016-6385DDECC151}"/>
              </a:ext>
            </a:extLst>
          </p:cNvPr>
          <p:cNvCxnSpPr>
            <a:cxnSpLocks/>
          </p:cNvCxnSpPr>
          <p:nvPr/>
        </p:nvCxnSpPr>
        <p:spPr>
          <a:xfrm rot="16200000" flipV="1">
            <a:off x="7450793" y="4073749"/>
            <a:ext cx="1643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9A37EC2A-6612-7CDB-8F06-15D3888CC6F7}"/>
              </a:ext>
            </a:extLst>
          </p:cNvPr>
          <p:cNvSpPr/>
          <p:nvPr/>
        </p:nvSpPr>
        <p:spPr>
          <a:xfrm rot="16200000">
            <a:off x="7532366" y="3399096"/>
            <a:ext cx="176352" cy="9784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A0BDE07C-E717-F2E2-B77D-98BAC80CF72D}"/>
              </a:ext>
            </a:extLst>
          </p:cNvPr>
          <p:cNvCxnSpPr>
            <a:cxnSpLocks/>
          </p:cNvCxnSpPr>
          <p:nvPr/>
        </p:nvCxnSpPr>
        <p:spPr>
          <a:xfrm flipV="1">
            <a:off x="7534815" y="3096455"/>
            <a:ext cx="0" cy="2817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6F1DBBA-8C62-C2DC-214F-D2284D419D8E}"/>
              </a:ext>
            </a:extLst>
          </p:cNvPr>
          <p:cNvSpPr/>
          <p:nvPr/>
        </p:nvSpPr>
        <p:spPr>
          <a:xfrm rot="16200000">
            <a:off x="7532365" y="2513043"/>
            <a:ext cx="176352" cy="9784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5518E0D-A53B-4210-B07D-49EE51FD1FD9}"/>
              </a:ext>
            </a:extLst>
          </p:cNvPr>
          <p:cNvCxnSpPr>
            <a:cxnSpLocks/>
          </p:cNvCxnSpPr>
          <p:nvPr/>
        </p:nvCxnSpPr>
        <p:spPr>
          <a:xfrm rot="16200000" flipV="1">
            <a:off x="7452658" y="2831927"/>
            <a:ext cx="1643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C7A3674-D804-2233-AC8F-2172D26F2C6E}"/>
              </a:ext>
            </a:extLst>
          </p:cNvPr>
          <p:cNvSpPr/>
          <p:nvPr/>
        </p:nvSpPr>
        <p:spPr>
          <a:xfrm rot="16200000">
            <a:off x="7532365" y="2156070"/>
            <a:ext cx="176352" cy="9784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845FFE51-8216-2C75-D898-1FE8201398E8}"/>
              </a:ext>
            </a:extLst>
          </p:cNvPr>
          <p:cNvCxnSpPr>
            <a:cxnSpLocks/>
          </p:cNvCxnSpPr>
          <p:nvPr/>
        </p:nvCxnSpPr>
        <p:spPr>
          <a:xfrm flipV="1">
            <a:off x="7532650" y="4363092"/>
            <a:ext cx="419" cy="2857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E1DD42D6-AA4E-58A0-470B-0A1134100924}"/>
              </a:ext>
            </a:extLst>
          </p:cNvPr>
          <p:cNvCxnSpPr>
            <a:cxnSpLocks/>
          </p:cNvCxnSpPr>
          <p:nvPr/>
        </p:nvCxnSpPr>
        <p:spPr>
          <a:xfrm>
            <a:off x="7534515" y="2383962"/>
            <a:ext cx="138" cy="166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375838A-6BF0-AE6E-A18A-D7416C2542BF}"/>
              </a:ext>
            </a:extLst>
          </p:cNvPr>
          <p:cNvSpPr/>
          <p:nvPr/>
        </p:nvSpPr>
        <p:spPr>
          <a:xfrm>
            <a:off x="5542092" y="3804433"/>
            <a:ext cx="184457" cy="200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18EC61DA-4CCF-447E-6154-DC483A6B6F5E}"/>
              </a:ext>
            </a:extLst>
          </p:cNvPr>
          <p:cNvSpPr/>
          <p:nvPr/>
        </p:nvSpPr>
        <p:spPr>
          <a:xfrm>
            <a:off x="8215961" y="3393065"/>
            <a:ext cx="184457" cy="200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052E2751-6784-8761-7DE0-C837307F7EAA}"/>
              </a:ext>
            </a:extLst>
          </p:cNvPr>
          <p:cNvCxnSpPr>
            <a:cxnSpLocks/>
          </p:cNvCxnSpPr>
          <p:nvPr/>
        </p:nvCxnSpPr>
        <p:spPr>
          <a:xfrm flipH="1" flipV="1">
            <a:off x="7532650" y="3587240"/>
            <a:ext cx="1" cy="2165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5DAF8B2F-7363-76F3-AE03-FA44011C3417}"/>
              </a:ext>
            </a:extLst>
          </p:cNvPr>
          <p:cNvSpPr txBox="1"/>
          <p:nvPr/>
        </p:nvSpPr>
        <p:spPr>
          <a:xfrm>
            <a:off x="7327999" y="32226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EBF176C-38C2-7094-692B-2521E9FFE4FC}"/>
              </a:ext>
            </a:extLst>
          </p:cNvPr>
          <p:cNvSpPr txBox="1"/>
          <p:nvPr/>
        </p:nvSpPr>
        <p:spPr>
          <a:xfrm>
            <a:off x="6232769" y="37930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9C6FA92-D446-7534-6AE1-29EDC044F743}"/>
              </a:ext>
            </a:extLst>
          </p:cNvPr>
          <p:cNvCxnSpPr/>
          <p:nvPr/>
        </p:nvCxnSpPr>
        <p:spPr>
          <a:xfrm>
            <a:off x="1183549" y="2550852"/>
            <a:ext cx="2209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1925D09F-572B-EEDD-671C-F98331B3DF55}"/>
              </a:ext>
            </a:extLst>
          </p:cNvPr>
          <p:cNvCxnSpPr/>
          <p:nvPr/>
        </p:nvCxnSpPr>
        <p:spPr>
          <a:xfrm>
            <a:off x="1196365" y="3636024"/>
            <a:ext cx="2209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69D90739-18F6-BD0D-D695-593F173F697B}"/>
              </a:ext>
            </a:extLst>
          </p:cNvPr>
          <p:cNvSpPr txBox="1"/>
          <p:nvPr/>
        </p:nvSpPr>
        <p:spPr>
          <a:xfrm>
            <a:off x="-124655" y="2043955"/>
            <a:ext cx="56542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388" lvl="1" indent="-457200">
              <a:buFont typeface="+mj-lt"/>
              <a:buAutoNum type="alphaLcParenR"/>
            </a:pPr>
            <a:r>
              <a:rPr lang="en-US" dirty="0">
                <a:ea typeface="Yu Mincho"/>
              </a:rPr>
              <a:t>First few layers</a:t>
            </a:r>
            <a:endParaRPr lang="en-GB" dirty="0">
              <a:latin typeface="Arial" panose="020B0604020202020204" pitchFamily="34" charset="0"/>
            </a:endParaRPr>
          </a:p>
          <a:p>
            <a:pPr marL="914388" lvl="1" indent="-457200">
              <a:buFont typeface="+mj-lt"/>
              <a:buAutoNum type="alphaLcParenR"/>
            </a:pPr>
            <a:endParaRPr lang="en-GB" b="0" i="0" dirty="0">
              <a:effectLst/>
              <a:latin typeface="Arial" panose="020B0604020202020204" pitchFamily="34" charset="0"/>
            </a:endParaRPr>
          </a:p>
          <a:p>
            <a:pPr marL="914388" lvl="1" indent="-457200">
              <a:buFont typeface="+mj-lt"/>
              <a:buAutoNum type="alphaLcParenR"/>
            </a:pPr>
            <a:endParaRPr lang="en-GB" dirty="0">
              <a:latin typeface="Arial" panose="020B0604020202020204" pitchFamily="34" charset="0"/>
            </a:endParaRPr>
          </a:p>
          <a:p>
            <a:pPr marL="914388" lvl="1" indent="-457200">
              <a:buFont typeface="+mj-lt"/>
              <a:buAutoNum type="alphaLcParenR"/>
            </a:pPr>
            <a:endParaRPr lang="en-GB" b="0" i="0" dirty="0">
              <a:effectLst/>
              <a:latin typeface="Arial" panose="020B0604020202020204" pitchFamily="34" charset="0"/>
            </a:endParaRPr>
          </a:p>
          <a:p>
            <a:pPr marL="914388" lvl="1" indent="-457200">
              <a:buFont typeface="+mj-lt"/>
              <a:buAutoNum type="alphaLcParenR"/>
            </a:pPr>
            <a:r>
              <a:rPr lang="en-GB" dirty="0">
                <a:latin typeface="Arial" panose="020B0604020202020204" pitchFamily="34" charset="0"/>
              </a:rPr>
              <a:t>Last few layers</a:t>
            </a:r>
          </a:p>
          <a:p>
            <a:pPr marL="914388" lvl="1" indent="-457200">
              <a:buFont typeface="+mj-lt"/>
              <a:buAutoNum type="alphaLcParenR"/>
            </a:pPr>
            <a:endParaRPr lang="en-GB" dirty="0">
              <a:latin typeface="Arial" panose="020B0604020202020204" pitchFamily="34" charset="0"/>
            </a:endParaRPr>
          </a:p>
          <a:p>
            <a:pPr marL="457188" lvl="1"/>
            <a:endParaRPr lang="en-GB" dirty="0">
              <a:latin typeface="Arial" panose="020B0604020202020204" pitchFamily="34" charset="0"/>
            </a:endParaRPr>
          </a:p>
          <a:p>
            <a:pPr marL="914388" lvl="1" indent="-457200">
              <a:buFont typeface="+mj-lt"/>
              <a:buAutoNum type="alphaLcParenR"/>
            </a:pPr>
            <a:endParaRPr lang="en-GB" dirty="0">
              <a:latin typeface="Arial" panose="020B0604020202020204" pitchFamily="34" charset="0"/>
            </a:endParaRPr>
          </a:p>
          <a:p>
            <a:pPr marL="914388" lvl="1" indent="-457200">
              <a:buFont typeface="+mj-lt"/>
              <a:buAutoNum type="alphaLcParenR"/>
            </a:pPr>
            <a:endParaRPr lang="en-US" dirty="0"/>
          </a:p>
          <a:p>
            <a:endParaRPr lang="en-GB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CC549523-E727-7CB8-D716-FF66704961D4}"/>
              </a:ext>
            </a:extLst>
          </p:cNvPr>
          <p:cNvSpPr txBox="1"/>
          <p:nvPr/>
        </p:nvSpPr>
        <p:spPr>
          <a:xfrm>
            <a:off x="1404529" y="2344582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i="0" dirty="0">
                <a:effectLst/>
                <a:latin typeface="Arial" panose="020B0604020202020204" pitchFamily="34" charset="0"/>
              </a:rPr>
              <a:t>stronger acoustic modelling [1]</a:t>
            </a:r>
          </a:p>
          <a:p>
            <a:endParaRPr lang="en-GB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E6917BB0-5D0F-9536-FE49-BFBA979F2B9E}"/>
              </a:ext>
            </a:extLst>
          </p:cNvPr>
          <p:cNvSpPr txBox="1"/>
          <p:nvPr/>
        </p:nvSpPr>
        <p:spPr>
          <a:xfrm>
            <a:off x="1417345" y="3443801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</a:rPr>
              <a:t>stronger language modelling [2]</a:t>
            </a:r>
          </a:p>
          <a:p>
            <a:endParaRPr lang="en-GB" dirty="0"/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7291227C-9BF5-57A5-1448-3547E4B1E663}"/>
              </a:ext>
            </a:extLst>
          </p:cNvPr>
          <p:cNvCxnSpPr/>
          <p:nvPr/>
        </p:nvCxnSpPr>
        <p:spPr>
          <a:xfrm>
            <a:off x="2488019" y="2248786"/>
            <a:ext cx="3238530" cy="2114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4795684B-069C-A7AB-F21C-BE3516A6905D}"/>
              </a:ext>
            </a:extLst>
          </p:cNvPr>
          <p:cNvCxnSpPr>
            <a:cxnSpLocks/>
          </p:cNvCxnSpPr>
          <p:nvPr/>
        </p:nvCxnSpPr>
        <p:spPr>
          <a:xfrm flipV="1">
            <a:off x="2536315" y="2658140"/>
            <a:ext cx="4841362" cy="720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99913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Template May 06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Powerpoint Template May 06">
      <a:majorFont>
        <a:latin typeface="Verdana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owerpoint Template May 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May 06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May 06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May 06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May 06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May 06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May 06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May 06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May 06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May 06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May 06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May 06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15ce9348-be2a-462b-8fc0-e1765a9b204a}" enabled="0" method="" siteId="{15ce9348-be2a-462b-8fc0-e1765a9b204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 May 06</Template>
  <TotalTime>35810</TotalTime>
  <Words>948</Words>
  <Application>Microsoft Office PowerPoint</Application>
  <PresentationFormat>On-screen Show (4:3)</PresentationFormat>
  <Paragraphs>201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Verdana</vt:lpstr>
      <vt:lpstr>Wingdings</vt:lpstr>
      <vt:lpstr>Powerpoint Template May 06</vt:lpstr>
      <vt:lpstr>PowerPoint Presentation</vt:lpstr>
      <vt:lpstr>Outline</vt:lpstr>
      <vt:lpstr>A. Introduction</vt:lpstr>
      <vt:lpstr>A. Introduction</vt:lpstr>
      <vt:lpstr>A. Introduction</vt:lpstr>
      <vt:lpstr>A. Introduction</vt:lpstr>
      <vt:lpstr>A. Introduction</vt:lpstr>
      <vt:lpstr>B. Contribution</vt:lpstr>
      <vt:lpstr>B. Contribution</vt:lpstr>
    </vt:vector>
  </TitlesOfParts>
  <Company>NANYANG TECHNOLOGICAL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pplim</dc:creator>
  <cp:lastModifiedBy>#KWOK CHIN YUEN#</cp:lastModifiedBy>
  <cp:revision>3084</cp:revision>
  <dcterms:created xsi:type="dcterms:W3CDTF">2008-10-06T02:43:29Z</dcterms:created>
  <dcterms:modified xsi:type="dcterms:W3CDTF">2023-11-17T02:08:52Z</dcterms:modified>
</cp:coreProperties>
</file>