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545" r:id="rId3"/>
    <p:sldId id="656" r:id="rId4"/>
    <p:sldId id="655" r:id="rId5"/>
    <p:sldId id="626" r:id="rId6"/>
    <p:sldId id="657" r:id="rId7"/>
    <p:sldId id="658" r:id="rId8"/>
    <p:sldId id="659" r:id="rId9"/>
    <p:sldId id="660" r:id="rId10"/>
    <p:sldId id="661" r:id="rId11"/>
  </p:sldIdLst>
  <p:sldSz cx="9144000" cy="6858000" type="screen4x3"/>
  <p:notesSz cx="7315200" cy="9601200"/>
  <p:defaultTextStyle>
    <a:defPPr>
      <a:defRPr lang="en-S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90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72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54" algn="l" defTabSz="914363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0099"/>
    <a:srgbClr val="E6FE00"/>
    <a:srgbClr val="FCFFDD"/>
    <a:srgbClr val="F1FF6D"/>
    <a:srgbClr val="F6FF9F"/>
    <a:srgbClr val="FFFF99"/>
    <a:srgbClr val="003399"/>
    <a:srgbClr val="33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1F196-E74A-4AB9-9105-B6EBD945CC5F}" v="2" dt="2023-11-17T04:02:07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0" autoAdjust="0"/>
    <p:restoredTop sz="94454" autoAdjust="0"/>
  </p:normalViewPr>
  <p:slideViewPr>
    <p:cSldViewPr snapToGrid="0">
      <p:cViewPr varScale="1">
        <p:scale>
          <a:sx n="76" d="100"/>
          <a:sy n="76" d="100"/>
        </p:scale>
        <p:origin x="168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89D1F196-E74A-4AB9-9105-B6EBD945CC5F}"/>
    <pc:docChg chg="undo custSel modSld">
      <pc:chgData name="#KWOK CHIN YUEN#" userId="f950141c-72dc-40af-bcc3-22354dadadd6" providerId="ADAL" clId="{89D1F196-E74A-4AB9-9105-B6EBD945CC5F}" dt="2023-11-17T04:03:42.582" v="158" actId="20577"/>
      <pc:docMkLst>
        <pc:docMk/>
      </pc:docMkLst>
      <pc:sldChg chg="modSp mod">
        <pc:chgData name="#KWOK CHIN YUEN#" userId="f950141c-72dc-40af-bcc3-22354dadadd6" providerId="ADAL" clId="{89D1F196-E74A-4AB9-9105-B6EBD945CC5F}" dt="2023-11-17T03:58:54.149" v="61" actId="14100"/>
        <pc:sldMkLst>
          <pc:docMk/>
          <pc:sldMk cId="323299913" sldId="660"/>
        </pc:sldMkLst>
        <pc:spChg chg="mod">
          <ac:chgData name="#KWOK CHIN YUEN#" userId="f950141c-72dc-40af-bcc3-22354dadadd6" providerId="ADAL" clId="{89D1F196-E74A-4AB9-9105-B6EBD945CC5F}" dt="2023-11-17T03:58:41.157" v="59" actId="20577"/>
          <ac:spMkLst>
            <pc:docMk/>
            <pc:sldMk cId="323299913" sldId="660"/>
            <ac:spMk id="20" creationId="{34D60D34-CA55-3C49-93C2-E830A9164C63}"/>
          </ac:spMkLst>
        </pc:spChg>
        <pc:spChg chg="mod">
          <ac:chgData name="#KWOK CHIN YUEN#" userId="f950141c-72dc-40af-bcc3-22354dadadd6" providerId="ADAL" clId="{89D1F196-E74A-4AB9-9105-B6EBD945CC5F}" dt="2023-11-17T03:58:20.026" v="19" actId="20577"/>
          <ac:spMkLst>
            <pc:docMk/>
            <pc:sldMk cId="323299913" sldId="660"/>
            <ac:spMk id="177" creationId="{69D90739-18F6-BD0D-D695-593F173F697B}"/>
          </ac:spMkLst>
        </pc:spChg>
        <pc:spChg chg="mod">
          <ac:chgData name="#KWOK CHIN YUEN#" userId="f950141c-72dc-40af-bcc3-22354dadadd6" providerId="ADAL" clId="{89D1F196-E74A-4AB9-9105-B6EBD945CC5F}" dt="2023-11-17T03:58:25.154" v="35" actId="20577"/>
          <ac:spMkLst>
            <pc:docMk/>
            <pc:sldMk cId="323299913" sldId="660"/>
            <ac:spMk id="178" creationId="{CC549523-E727-7CB8-D716-FF66704961D4}"/>
          </ac:spMkLst>
        </pc:spChg>
        <pc:spChg chg="mod">
          <ac:chgData name="#KWOK CHIN YUEN#" userId="f950141c-72dc-40af-bcc3-22354dadadd6" providerId="ADAL" clId="{89D1F196-E74A-4AB9-9105-B6EBD945CC5F}" dt="2023-11-17T03:58:30.774" v="51" actId="20577"/>
          <ac:spMkLst>
            <pc:docMk/>
            <pc:sldMk cId="323299913" sldId="660"/>
            <ac:spMk id="179" creationId="{E6917BB0-5D0F-9536-FE49-BFBA979F2B9E}"/>
          </ac:spMkLst>
        </pc:spChg>
        <pc:cxnChg chg="mod">
          <ac:chgData name="#KWOK CHIN YUEN#" userId="f950141c-72dc-40af-bcc3-22354dadadd6" providerId="ADAL" clId="{89D1F196-E74A-4AB9-9105-B6EBD945CC5F}" dt="2023-11-17T03:58:06.737" v="0" actId="14100"/>
          <ac:cxnSpMkLst>
            <pc:docMk/>
            <pc:sldMk cId="323299913" sldId="660"/>
            <ac:cxnSpMk id="181" creationId="{7291227C-9BF5-57A5-1448-3547E4B1E663}"/>
          </ac:cxnSpMkLst>
        </pc:cxnChg>
        <pc:cxnChg chg="mod">
          <ac:chgData name="#KWOK CHIN YUEN#" userId="f950141c-72dc-40af-bcc3-22354dadadd6" providerId="ADAL" clId="{89D1F196-E74A-4AB9-9105-B6EBD945CC5F}" dt="2023-11-17T03:58:54.149" v="61" actId="14100"/>
          <ac:cxnSpMkLst>
            <pc:docMk/>
            <pc:sldMk cId="323299913" sldId="660"/>
            <ac:cxnSpMk id="182" creationId="{4795684B-069C-A7AB-F21C-BE3516A6905D}"/>
          </ac:cxnSpMkLst>
        </pc:cxnChg>
      </pc:sldChg>
      <pc:sldChg chg="addSp delSp modSp mod">
        <pc:chgData name="#KWOK CHIN YUEN#" userId="f950141c-72dc-40af-bcc3-22354dadadd6" providerId="ADAL" clId="{89D1F196-E74A-4AB9-9105-B6EBD945CC5F}" dt="2023-11-17T04:03:42.582" v="158" actId="20577"/>
        <pc:sldMkLst>
          <pc:docMk/>
          <pc:sldMk cId="1435836492" sldId="661"/>
        </pc:sldMkLst>
        <pc:spChg chg="mod">
          <ac:chgData name="#KWOK CHIN YUEN#" userId="f950141c-72dc-40af-bcc3-22354dadadd6" providerId="ADAL" clId="{89D1F196-E74A-4AB9-9105-B6EBD945CC5F}" dt="2023-11-17T04:01:48.228" v="73" actId="21"/>
          <ac:spMkLst>
            <pc:docMk/>
            <pc:sldMk cId="1435836492" sldId="661"/>
            <ac:spMk id="3" creationId="{00000000-0000-0000-0000-000000000000}"/>
          </ac:spMkLst>
        </pc:spChg>
        <pc:spChg chg="add del mod">
          <ac:chgData name="#KWOK CHIN YUEN#" userId="f950141c-72dc-40af-bcc3-22354dadadd6" providerId="ADAL" clId="{89D1F196-E74A-4AB9-9105-B6EBD945CC5F}" dt="2023-11-17T04:02:30.790" v="133" actId="478"/>
          <ac:spMkLst>
            <pc:docMk/>
            <pc:sldMk cId="1435836492" sldId="661"/>
            <ac:spMk id="5" creationId="{DEE098CD-93EF-E6D7-B4EF-0F4FAB6D3783}"/>
          </ac:spMkLst>
        </pc:spChg>
        <pc:spChg chg="add mod">
          <ac:chgData name="#KWOK CHIN YUEN#" userId="f950141c-72dc-40af-bcc3-22354dadadd6" providerId="ADAL" clId="{89D1F196-E74A-4AB9-9105-B6EBD945CC5F}" dt="2023-11-17T04:03:42.582" v="158" actId="20577"/>
          <ac:spMkLst>
            <pc:docMk/>
            <pc:sldMk cId="1435836492" sldId="661"/>
            <ac:spMk id="6" creationId="{1B4B4F9B-EBE7-436D-BB29-96E19D69A6F8}"/>
          </ac:spMkLst>
        </pc:spChg>
        <pc:spChg chg="mod">
          <ac:chgData name="#KWOK CHIN YUEN#" userId="f950141c-72dc-40af-bcc3-22354dadadd6" providerId="ADAL" clId="{89D1F196-E74A-4AB9-9105-B6EBD945CC5F}" dt="2023-11-17T04:02:54.860" v="137" actId="1076"/>
          <ac:spMkLst>
            <pc:docMk/>
            <pc:sldMk cId="1435836492" sldId="661"/>
            <ac:spMk id="89" creationId="{C84186D1-9320-FBE3-FA0C-D146FB3B40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0435E0-497F-4063-9834-BC489354E4A5}" type="datetimeFigureOut">
              <a:rPr lang="en-US"/>
              <a:pPr>
                <a:defRPr/>
              </a:pPr>
              <a:t>11/17/2023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85D9D12-3D74-40D1-B1F8-13FB2BD370D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1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noProof="0"/>
              <a:t>Click to edit Master text styles</a:t>
            </a:r>
          </a:p>
          <a:p>
            <a:pPr lvl="1"/>
            <a:r>
              <a:rPr lang="en-SG" noProof="0"/>
              <a:t>Second level</a:t>
            </a:r>
          </a:p>
          <a:p>
            <a:pPr lvl="2"/>
            <a:r>
              <a:rPr lang="en-SG" noProof="0"/>
              <a:t>Third level</a:t>
            </a:r>
          </a:p>
          <a:p>
            <a:pPr lvl="3"/>
            <a:r>
              <a:rPr lang="en-SG" noProof="0"/>
              <a:t>Fourth level</a:t>
            </a:r>
          </a:p>
          <a:p>
            <a:pPr lvl="4"/>
            <a:r>
              <a:rPr lang="en-SG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5EB264-B3EB-40F5-B4CE-FF311ADA1EE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130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B9A8CD-9772-4472-8B97-6AE73700F44A}" type="slidenum">
              <a:rPr lang="en-SG" smtClean="0"/>
              <a:pPr/>
              <a:t>1</a:t>
            </a:fld>
            <a:endParaRPr lang="en-SG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44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1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68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7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771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9611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92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91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EB264-B3EB-40F5-B4CE-FF311ADA1EE6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73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2009-582F-4C04-836E-FFE8779D01D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48432-579B-4725-B264-56DB160490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4E5FE-10D3-42B6-BAFD-7EE5BF2B89BC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7031-3A6D-4125-8D93-FCFF1AEFD9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48F1-19FF-4678-AC26-7FDC123507E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222"/>
            <a:ext cx="4038600" cy="47499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2894A-5233-47D3-94BA-189E8DFBA0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34704-CECD-4722-82F3-074B27ABECC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8714-7962-467F-8A9F-164507A6AAE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9C519-3E9B-4B61-83C4-B1F038E47DE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A3D0-EECF-4938-A474-55D08A0B81A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7B4C7-2896-4E43-9850-CE883E6701D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000" r="-2000" b="3299"/>
          <a:stretch/>
        </p:blipFill>
        <p:spPr bwMode="auto">
          <a:xfrm>
            <a:off x="0" y="9235"/>
            <a:ext cx="9144000" cy="684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056"/>
            <a:ext cx="8229600" cy="83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52832"/>
            <a:ext cx="8229600" cy="472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dirty="0"/>
              <a:t>Click to edit Master text styles</a:t>
            </a:r>
          </a:p>
          <a:p>
            <a:pPr lvl="1"/>
            <a:r>
              <a:rPr lang="en-SG" dirty="0"/>
              <a:t>Second level</a:t>
            </a:r>
          </a:p>
          <a:p>
            <a:pPr lvl="2"/>
            <a:r>
              <a:rPr lang="en-SG" dirty="0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C25C7B4-A9C6-47EB-8B81-DED8A82D327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PPT Template copy 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219275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2400">
                <a:solidFill>
                  <a:srgbClr val="FF0000"/>
                </a:solidFill>
              </a:rPr>
              <a:t>Domain Adaptation approaches for end2end ASR models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7664" y="3833813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99"/>
                </a:solidFill>
              </a:rPr>
              <a:t>Kwok Chin Yuen</a:t>
            </a:r>
            <a:endParaRPr lang="en-SG" sz="2000" dirty="0">
              <a:solidFill>
                <a:srgbClr val="000099"/>
              </a:solidFill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7664" y="5727702"/>
            <a:ext cx="547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99"/>
                </a:solidFill>
              </a:rPr>
              <a:t>16 Nov 2023</a:t>
            </a:r>
            <a:endParaRPr lang="en-SG" dirty="0">
              <a:solidFill>
                <a:srgbClr val="000099"/>
              </a:solidFill>
            </a:endParaRPr>
          </a:p>
        </p:txBody>
      </p: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617664" y="3479375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presented by</a:t>
            </a: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17664" y="4481971"/>
            <a:ext cx="4449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SG" i="1" dirty="0">
                <a:solidFill>
                  <a:srgbClr val="000099"/>
                </a:solidFill>
              </a:rPr>
              <a:t>Supervisor</a:t>
            </a:r>
            <a:endParaRPr lang="en-SG" sz="1600" i="1" dirty="0">
              <a:solidFill>
                <a:srgbClr val="000099"/>
              </a:solidFill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17664" y="4810328"/>
            <a:ext cx="7150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SG" sz="2000" b="1" dirty="0">
                <a:solidFill>
                  <a:srgbClr val="000099"/>
                </a:solidFill>
              </a:rPr>
              <a:t>Assoc. </a:t>
            </a:r>
            <a:r>
              <a:rPr lang="en-SG" sz="2000" b="1" dirty="0" err="1">
                <a:solidFill>
                  <a:srgbClr val="000099"/>
                </a:solidFill>
              </a:rPr>
              <a:t>Prof.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Chng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Eng</a:t>
            </a:r>
            <a:r>
              <a:rPr lang="en-SG" sz="2000" b="1" dirty="0">
                <a:solidFill>
                  <a:srgbClr val="000099"/>
                </a:solidFill>
              </a:rPr>
              <a:t> </a:t>
            </a:r>
            <a:r>
              <a:rPr lang="en-SG" sz="2000" b="1" dirty="0" err="1">
                <a:solidFill>
                  <a:srgbClr val="000099"/>
                </a:solidFill>
              </a:rPr>
              <a:t>Siong</a:t>
            </a:r>
            <a:endParaRPr lang="en-SG" sz="2000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200560"/>
            <a:ext cx="8598513" cy="44843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</a:t>
            </a:r>
            <a:r>
              <a:rPr lang="en-US" altLang="zh-CN" sz="2000" dirty="0"/>
              <a:t>at</a:t>
            </a:r>
            <a:r>
              <a:rPr lang="en-US" sz="2000" dirty="0"/>
              <a:t> is the problem of layer selection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  <a:p>
            <a:pPr marL="857241" lvl="1" indent="-457200"/>
            <a:r>
              <a:rPr lang="en-US" sz="1800" dirty="0"/>
              <a:t>Require expert knowledge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370889"/>
            <a:ext cx="90116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10</a:t>
            </a:fld>
            <a:endParaRPr lang="en-SG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BE7E1E-6EAA-9C4B-3C21-B6E6D007B0BD}"/>
              </a:ext>
            </a:extLst>
          </p:cNvPr>
          <p:cNvSpPr txBox="1"/>
          <p:nvPr/>
        </p:nvSpPr>
        <p:spPr>
          <a:xfrm>
            <a:off x="1258089" y="3258060"/>
            <a:ext cx="2416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Which layer to adapt?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1D8FF3-9521-0236-23C2-8ED5A9A76766}"/>
              </a:ext>
            </a:extLst>
          </p:cNvPr>
          <p:cNvSpPr txBox="1"/>
          <p:nvPr/>
        </p:nvSpPr>
        <p:spPr>
          <a:xfrm>
            <a:off x="156490" y="3795094"/>
            <a:ext cx="46603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dirty="0"/>
              <a:t>What task?              Adapt to new accent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New Accent             Acoustic modelling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/>
              <a:t>First layer                better at acoustic [1]</a:t>
            </a:r>
          </a:p>
          <a:p>
            <a:r>
              <a:rPr lang="en-GB" dirty="0"/>
              <a:t>		</a:t>
            </a:r>
          </a:p>
          <a:p>
            <a:pPr marL="342900" indent="-342900">
              <a:buFont typeface="+mj-lt"/>
              <a:buAutoNum type="alphaLcParenR"/>
            </a:pPr>
            <a:endParaRPr lang="en-GB" dirty="0"/>
          </a:p>
          <a:p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DCF03A-4295-EA58-F9D0-0230FF58DD19}"/>
              </a:ext>
            </a:extLst>
          </p:cNvPr>
          <p:cNvCxnSpPr>
            <a:cxnSpLocks/>
          </p:cNvCxnSpPr>
          <p:nvPr/>
        </p:nvCxnSpPr>
        <p:spPr>
          <a:xfrm>
            <a:off x="2049300" y="3979516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BAD856D-0481-FFA0-F885-FA333144D4C8}"/>
              </a:ext>
            </a:extLst>
          </p:cNvPr>
          <p:cNvCxnSpPr>
            <a:cxnSpLocks/>
          </p:cNvCxnSpPr>
          <p:nvPr/>
        </p:nvCxnSpPr>
        <p:spPr>
          <a:xfrm>
            <a:off x="2049300" y="4283264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AB74724-3391-E5F8-7A82-141AE68BBAEA}"/>
              </a:ext>
            </a:extLst>
          </p:cNvPr>
          <p:cNvCxnSpPr>
            <a:cxnSpLocks/>
          </p:cNvCxnSpPr>
          <p:nvPr/>
        </p:nvCxnSpPr>
        <p:spPr>
          <a:xfrm>
            <a:off x="2049300" y="4578178"/>
            <a:ext cx="38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ight Brace 86">
            <a:extLst>
              <a:ext uri="{FF2B5EF4-FFF2-40B4-BE49-F238E27FC236}">
                <a16:creationId xmlns:a16="http://schemas.microsoft.com/office/drawing/2014/main" id="{F417C5EC-4C0D-9CC6-8B0C-EF4F662FB215}"/>
              </a:ext>
            </a:extLst>
          </p:cNvPr>
          <p:cNvSpPr/>
          <p:nvPr/>
        </p:nvSpPr>
        <p:spPr>
          <a:xfrm rot="5400000">
            <a:off x="2371698" y="2610544"/>
            <a:ext cx="287792" cy="47182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8DFB9E-697E-CA6E-F600-711897E87F8D}"/>
              </a:ext>
            </a:extLst>
          </p:cNvPr>
          <p:cNvSpPr txBox="1"/>
          <p:nvPr/>
        </p:nvSpPr>
        <p:spPr>
          <a:xfrm>
            <a:off x="1166648" y="5120666"/>
            <a:ext cx="29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Decision:   Adapt first layer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4186D1-9320-FBE3-FA0C-D146FB3B4008}"/>
              </a:ext>
            </a:extLst>
          </p:cNvPr>
          <p:cNvSpPr txBox="1"/>
          <p:nvPr/>
        </p:nvSpPr>
        <p:spPr>
          <a:xfrm>
            <a:off x="3705604" y="2295601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Examples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164E6D9-556B-1CFE-6D53-43F283822F2B}"/>
              </a:ext>
            </a:extLst>
          </p:cNvPr>
          <p:cNvSpPr txBox="1"/>
          <p:nvPr/>
        </p:nvSpPr>
        <p:spPr>
          <a:xfrm>
            <a:off x="5469867" y="3244334"/>
            <a:ext cx="2980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How many layers to adapt?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A324E8-8845-7754-4521-F0E2744D064E}"/>
              </a:ext>
            </a:extLst>
          </p:cNvPr>
          <p:cNvSpPr txBox="1"/>
          <p:nvPr/>
        </p:nvSpPr>
        <p:spPr>
          <a:xfrm>
            <a:off x="6906158" y="38116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1 layer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7A9E14-3AE0-1328-8747-93F496630160}"/>
              </a:ext>
            </a:extLst>
          </p:cNvPr>
          <p:cNvSpPr txBox="1"/>
          <p:nvPr/>
        </p:nvSpPr>
        <p:spPr>
          <a:xfrm>
            <a:off x="6932863" y="41662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2 layers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577AFD-2260-C84D-DB0C-780AEA82441A}"/>
              </a:ext>
            </a:extLst>
          </p:cNvPr>
          <p:cNvSpPr txBox="1"/>
          <p:nvPr/>
        </p:nvSpPr>
        <p:spPr>
          <a:xfrm>
            <a:off x="5648662" y="3809523"/>
            <a:ext cx="116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try to: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B6FF12-6BB0-C3CB-014D-6832FDB4CC47}"/>
              </a:ext>
            </a:extLst>
          </p:cNvPr>
          <p:cNvSpPr txBox="1"/>
          <p:nvPr/>
        </p:nvSpPr>
        <p:spPr>
          <a:xfrm rot="5400000">
            <a:off x="7596917" y="4548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F3E1C8-F982-06C2-0D9D-55C779BAE335}"/>
              </a:ext>
            </a:extLst>
          </p:cNvPr>
          <p:cNvSpPr txBox="1"/>
          <p:nvPr/>
        </p:nvSpPr>
        <p:spPr>
          <a:xfrm>
            <a:off x="6960018" y="49137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 N layers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2D14BFA9-CE66-5154-F607-BE1B3962FD10}"/>
              </a:ext>
            </a:extLst>
          </p:cNvPr>
          <p:cNvSpPr/>
          <p:nvPr/>
        </p:nvSpPr>
        <p:spPr>
          <a:xfrm rot="5400000">
            <a:off x="6801618" y="3723207"/>
            <a:ext cx="314485" cy="3377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CDFA21-C489-ED97-B360-FB5D97C28506}"/>
              </a:ext>
            </a:extLst>
          </p:cNvPr>
          <p:cNvSpPr txBox="1"/>
          <p:nvPr/>
        </p:nvSpPr>
        <p:spPr>
          <a:xfrm>
            <a:off x="5517932" y="5556585"/>
            <a:ext cx="27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Decision:  Adapt 2 layers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3C4055-6E61-861E-0B3F-7C68DDAF9D8B}"/>
              </a:ext>
            </a:extLst>
          </p:cNvPr>
          <p:cNvSpPr txBox="1"/>
          <p:nvPr/>
        </p:nvSpPr>
        <p:spPr>
          <a:xfrm>
            <a:off x="5328164" y="437471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Best result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8F820F-B9A2-0961-A826-C76424D49358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6553200" y="4350935"/>
            <a:ext cx="379663" cy="17485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4B4F9B-EBE7-436D-BB29-96E19D69A6F8}"/>
              </a:ext>
            </a:extLst>
          </p:cNvPr>
          <p:cNvSpPr txBox="1">
            <a:spLocks/>
          </p:cNvSpPr>
          <p:nvPr/>
        </p:nvSpPr>
        <p:spPr bwMode="auto">
          <a:xfrm>
            <a:off x="4501830" y="1585298"/>
            <a:ext cx="3412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857241" lvl="1" indent="-457200"/>
            <a:r>
              <a:rPr lang="en-US" sz="1800" kern="0" dirty="0"/>
              <a:t>High computation cost</a:t>
            </a:r>
          </a:p>
        </p:txBody>
      </p:sp>
    </p:spTree>
    <p:extLst>
      <p:ext uri="{BB962C8B-B14F-4D97-AF65-F5344CB8AC3E}">
        <p14:creationId xmlns:p14="http://schemas.microsoft.com/office/powerpoint/2010/main" val="143583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E</a:t>
            </a:r>
            <a:r>
              <a:rPr lang="en-US" dirty="0"/>
              <a:t>nd-to-end automatic speech recognition (ASR)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ASR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Contributions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Layerwise</a:t>
            </a:r>
            <a:r>
              <a:rPr lang="en-US" dirty="0"/>
              <a:t> adaptation using automatic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TTS synthesized data adaptation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Conclusions &amp; Future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1138066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end-to-end automatic speech recognition (ASR)?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ASR: </a:t>
            </a:r>
            <a:r>
              <a:rPr lang="en-GB" dirty="0"/>
              <a:t>Convert spoken words into written text</a:t>
            </a:r>
            <a:endParaRPr lang="en-US" dirty="0"/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End-to-end model </a:t>
            </a:r>
            <a:r>
              <a:rPr lang="en-US" baseline="30000" dirty="0"/>
              <a:t>[1]</a:t>
            </a:r>
            <a:r>
              <a:rPr lang="en-US" dirty="0"/>
              <a:t>: directly map input acoustic features into output tokens</a:t>
            </a:r>
          </a:p>
          <a:p>
            <a:pPr lvl="1"/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3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-1" y="6020210"/>
            <a:ext cx="8392887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Vegesna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Vishnu Vidyadhara Raju, et al. "DNN-HMM acoustic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large vocabulary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telugu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Mining Intelligence and Knowledge Exploration: 5th International Conference, MIKE 2017, Hyderabad, India, December 13–15, 2017, Proceedings 5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2017.</a:t>
            </a:r>
          </a:p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[2] Gulati, Anmol, et al. "Conformer: Convolution-augmented transformer for speech recognition."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arXiv:2005.08100 (2020).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5EBA3D-DBBC-2041-BD27-4D9C500018AD}"/>
              </a:ext>
            </a:extLst>
          </p:cNvPr>
          <p:cNvSpPr/>
          <p:nvPr/>
        </p:nvSpPr>
        <p:spPr>
          <a:xfrm>
            <a:off x="15806" y="3239964"/>
            <a:ext cx="1543997" cy="85085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Non end-to-end ASR</a:t>
            </a:r>
            <a:r>
              <a:rPr lang="en-US" b="1" baseline="30000" dirty="0">
                <a:solidFill>
                  <a:schemeClr val="tx1"/>
                </a:solidFill>
              </a:rPr>
              <a:t> [1]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FD759-154E-B26A-87F7-2107305DB1C6}"/>
              </a:ext>
            </a:extLst>
          </p:cNvPr>
          <p:cNvCxnSpPr>
            <a:cxnSpLocks/>
          </p:cNvCxnSpPr>
          <p:nvPr/>
        </p:nvCxnSpPr>
        <p:spPr>
          <a:xfrm>
            <a:off x="3236400" y="4999903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518F55-10A7-3676-637B-09EC8193AFF7}"/>
              </a:ext>
            </a:extLst>
          </p:cNvPr>
          <p:cNvCxnSpPr>
            <a:cxnSpLocks/>
          </p:cNvCxnSpPr>
          <p:nvPr/>
        </p:nvCxnSpPr>
        <p:spPr>
          <a:xfrm>
            <a:off x="7033866" y="5026549"/>
            <a:ext cx="434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CA7FA9C-DDB3-9780-C3F0-322A61A80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36" y="4641960"/>
            <a:ext cx="588797" cy="5574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EA65F1-ADCB-3782-FD36-A4F55A57C632}"/>
              </a:ext>
            </a:extLst>
          </p:cNvPr>
          <p:cNvSpPr txBox="1"/>
          <p:nvPr/>
        </p:nvSpPr>
        <p:spPr>
          <a:xfrm>
            <a:off x="2533631" y="512076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9EF2A-795F-48FC-466E-F1BBF3B80A81}"/>
              </a:ext>
            </a:extLst>
          </p:cNvPr>
          <p:cNvSpPr txBox="1"/>
          <p:nvPr/>
        </p:nvSpPr>
        <p:spPr>
          <a:xfrm>
            <a:off x="7488653" y="48628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55BBE844-B8B8-F507-ACD9-CFEE6C22DC28}"/>
              </a:ext>
            </a:extLst>
          </p:cNvPr>
          <p:cNvSpPr/>
          <p:nvPr/>
        </p:nvSpPr>
        <p:spPr>
          <a:xfrm>
            <a:off x="2786471" y="3114190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Acoustic model</a:t>
            </a:r>
          </a:p>
        </p:txBody>
      </p: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E5CE3F97-60D4-5062-5B22-2EAD034A4CD0}"/>
              </a:ext>
            </a:extLst>
          </p:cNvPr>
          <p:cNvSpPr/>
          <p:nvPr/>
        </p:nvSpPr>
        <p:spPr>
          <a:xfrm>
            <a:off x="6159896" y="3134695"/>
            <a:ext cx="1571661" cy="65310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Decoder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4C549F-FE53-F92A-5E99-BF76371A40A3}"/>
              </a:ext>
            </a:extLst>
          </p:cNvPr>
          <p:cNvCxnSpPr>
            <a:cxnSpLocks/>
          </p:cNvCxnSpPr>
          <p:nvPr/>
        </p:nvCxnSpPr>
        <p:spPr>
          <a:xfrm>
            <a:off x="2532061" y="3389002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745F621-365C-5C87-70D6-F7502675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38" y="3137418"/>
            <a:ext cx="588797" cy="5574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906645D-2B6E-FF76-CDC1-BAA34AF87E47}"/>
              </a:ext>
            </a:extLst>
          </p:cNvPr>
          <p:cNvSpPr txBox="1"/>
          <p:nvPr/>
        </p:nvSpPr>
        <p:spPr>
          <a:xfrm>
            <a:off x="1805833" y="3616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audio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41669-DB2D-54CC-8F8B-7E550872EBA1}"/>
              </a:ext>
            </a:extLst>
          </p:cNvPr>
          <p:cNvCxnSpPr>
            <a:cxnSpLocks/>
          </p:cNvCxnSpPr>
          <p:nvPr/>
        </p:nvCxnSpPr>
        <p:spPr>
          <a:xfrm>
            <a:off x="4203218" y="3462796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0B56A566-FA0B-68D8-08AC-30E9898FAF9B}"/>
              </a:ext>
            </a:extLst>
          </p:cNvPr>
          <p:cNvSpPr/>
          <p:nvPr/>
        </p:nvSpPr>
        <p:spPr>
          <a:xfrm>
            <a:off x="4633172" y="3085495"/>
            <a:ext cx="1220624" cy="73152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B32DE0-2EA4-B530-FAC7-BB2878A2FE47}"/>
              </a:ext>
            </a:extLst>
          </p:cNvPr>
          <p:cNvSpPr txBox="1"/>
          <p:nvPr/>
        </p:nvSpPr>
        <p:spPr>
          <a:xfrm>
            <a:off x="4735138" y="3242908"/>
            <a:ext cx="9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Phoneme</a:t>
            </a:r>
          </a:p>
          <a:p>
            <a:pPr algn="ctr"/>
            <a:r>
              <a:rPr lang="en-GB" sz="1400" dirty="0"/>
              <a:t>Likelihood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D02F41E-8667-9BA7-F640-5A421356844D}"/>
              </a:ext>
            </a:extLst>
          </p:cNvPr>
          <p:cNvCxnSpPr>
            <a:cxnSpLocks/>
          </p:cNvCxnSpPr>
          <p:nvPr/>
        </p:nvCxnSpPr>
        <p:spPr>
          <a:xfrm>
            <a:off x="5853796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6B3E06-DE7F-C8BF-902C-E93D984CFED0}"/>
              </a:ext>
            </a:extLst>
          </p:cNvPr>
          <p:cNvCxnSpPr>
            <a:cxnSpLocks/>
          </p:cNvCxnSpPr>
          <p:nvPr/>
        </p:nvCxnSpPr>
        <p:spPr>
          <a:xfrm>
            <a:off x="7563327" y="3486514"/>
            <a:ext cx="433190" cy="37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58FDC0-6808-7B63-5B7C-7B8F4B2C84D8}"/>
              </a:ext>
            </a:extLst>
          </p:cNvPr>
          <p:cNvSpPr txBox="1"/>
          <p:nvPr/>
        </p:nvSpPr>
        <p:spPr>
          <a:xfrm>
            <a:off x="7977587" y="330931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A4047-0E89-3235-309B-60DE00810D22}"/>
              </a:ext>
            </a:extLst>
          </p:cNvPr>
          <p:cNvSpPr/>
          <p:nvPr/>
        </p:nvSpPr>
        <p:spPr>
          <a:xfrm>
            <a:off x="-23637" y="4794551"/>
            <a:ext cx="1875275" cy="52192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End-to-end ASR model </a:t>
            </a:r>
            <a:r>
              <a:rPr lang="en-US" b="1" baseline="30000" dirty="0">
                <a:solidFill>
                  <a:schemeClr val="tx1"/>
                </a:solidFill>
              </a:rPr>
              <a:t>[2] 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en-US" b="1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EC820-52CA-E345-75AF-9DE54BBA09C6}"/>
              </a:ext>
            </a:extLst>
          </p:cNvPr>
          <p:cNvCxnSpPr>
            <a:cxnSpLocks/>
          </p:cNvCxnSpPr>
          <p:nvPr/>
        </p:nvCxnSpPr>
        <p:spPr>
          <a:xfrm>
            <a:off x="6978908" y="2851792"/>
            <a:ext cx="0" cy="285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2078E-A2B1-59AB-44F9-B4841EECF8DF}"/>
              </a:ext>
            </a:extLst>
          </p:cNvPr>
          <p:cNvSpPr txBox="1"/>
          <p:nvPr/>
        </p:nvSpPr>
        <p:spPr>
          <a:xfrm>
            <a:off x="6187345" y="2593947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Lexicon, Language 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114C9E-6FC2-C513-0249-7EAAA873A65F}"/>
              </a:ext>
            </a:extLst>
          </p:cNvPr>
          <p:cNvCxnSpPr/>
          <p:nvPr/>
        </p:nvCxnSpPr>
        <p:spPr>
          <a:xfrm>
            <a:off x="93036" y="4218853"/>
            <a:ext cx="895792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B0E01D-B061-F211-4215-BD4564E6B5B3}"/>
              </a:ext>
            </a:extLst>
          </p:cNvPr>
          <p:cNvSpPr txBox="1"/>
          <p:nvPr/>
        </p:nvSpPr>
        <p:spPr>
          <a:xfrm>
            <a:off x="4352556" y="4839516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Encoder + Decoder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8D214E-FEAF-59CA-4238-0C06587E401D}"/>
              </a:ext>
            </a:extLst>
          </p:cNvPr>
          <p:cNvSpPr/>
          <p:nvPr/>
        </p:nvSpPr>
        <p:spPr>
          <a:xfrm>
            <a:off x="3669590" y="4544704"/>
            <a:ext cx="3343706" cy="9099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4409A-D54F-056C-BC37-490057C19731}"/>
              </a:ext>
            </a:extLst>
          </p:cNvPr>
          <p:cNvSpPr/>
          <p:nvPr/>
        </p:nvSpPr>
        <p:spPr>
          <a:xfrm>
            <a:off x="3951562" y="4794551"/>
            <a:ext cx="1209485" cy="43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B6B5C-3ECC-8FE2-746C-FF15F60E6047}"/>
              </a:ext>
            </a:extLst>
          </p:cNvPr>
          <p:cNvSpPr/>
          <p:nvPr/>
        </p:nvSpPr>
        <p:spPr>
          <a:xfrm>
            <a:off x="5507483" y="4794551"/>
            <a:ext cx="1209485" cy="437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63331-0CF6-3A0E-E1C4-EA94184183F8}"/>
              </a:ext>
            </a:extLst>
          </p:cNvPr>
          <p:cNvSpPr txBox="1"/>
          <p:nvPr/>
        </p:nvSpPr>
        <p:spPr>
          <a:xfrm>
            <a:off x="4531616" y="5424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066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1087405"/>
            <a:ext cx="8229600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Recent advances of end-to-end ASR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sz="1800" dirty="0"/>
              <a:t>Hidden Markov Models (1980s)      Deep Learning model (2010s ~)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Larger model, more training data     better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4</a:t>
            </a:fld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5763078"/>
            <a:ext cx="8392887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[2]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Pratap,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Vineel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"Scaling speech technology to 1,000+ languages." </a:t>
            </a:r>
            <a:r>
              <a:rPr lang="en-GB" sz="9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arXiv:2305.13516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[3]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Juang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Biing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-Hwang, and Lawrence R.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Rabiner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"Automatic speech recognition–a brief history of the technology development."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Georgia Institute of Technology. Atlanta Rutgers University and the University of California. Santa Barbara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 (2005): 67.</a:t>
            </a: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[4]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Eddy, Sean R. "What is a hidden Markov model?."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biotechnology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22.10 (2004): 1315-1316.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[5] 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Lee, David, and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Mihalis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Yannakakis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"Principles and methods of testing finite state machines-a survey."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84.8 (1996): 1090-1123.</a:t>
            </a:r>
            <a:endParaRPr lang="en-GB" sz="900" dirty="0">
              <a:solidFill>
                <a:srgbClr val="222222"/>
              </a:solidFill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GB" sz="9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[6]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Yann, Yoshua </a:t>
            </a:r>
            <a:r>
              <a:rPr lang="en-GB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Geoffrey Hinton. "Deep learning." </a:t>
            </a:r>
            <a:r>
              <a:rPr lang="en-GB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lang="en-GB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521.7553 (2015): 436-444.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ADEB6-DEE3-7EC6-0DC4-1D86FC78B1AC}"/>
              </a:ext>
            </a:extLst>
          </p:cNvPr>
          <p:cNvCxnSpPr/>
          <p:nvPr/>
        </p:nvCxnSpPr>
        <p:spPr>
          <a:xfrm>
            <a:off x="5233759" y="205825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5E39D1A-1FB5-C141-0F04-DA6E99DC3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84916"/>
              </p:ext>
            </p:extLst>
          </p:nvPr>
        </p:nvGraphicFramePr>
        <p:xfrm>
          <a:off x="342111" y="4372214"/>
          <a:ext cx="8459778" cy="125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648">
                  <a:extLst>
                    <a:ext uri="{9D8B030D-6E8A-4147-A177-3AD203B41FA5}">
                      <a16:colId xmlns:a16="http://schemas.microsoft.com/office/drawing/2014/main" val="4050709800"/>
                    </a:ext>
                  </a:extLst>
                </a:gridCol>
                <a:gridCol w="2187204">
                  <a:extLst>
                    <a:ext uri="{9D8B030D-6E8A-4147-A177-3AD203B41FA5}">
                      <a16:colId xmlns:a16="http://schemas.microsoft.com/office/drawing/2014/main" val="578660244"/>
                    </a:ext>
                  </a:extLst>
                </a:gridCol>
                <a:gridCol w="2819926">
                  <a:extLst>
                    <a:ext uri="{9D8B030D-6E8A-4147-A177-3AD203B41FA5}">
                      <a16:colId xmlns:a16="http://schemas.microsoft.com/office/drawing/2014/main" val="1102931729"/>
                    </a:ext>
                  </a:extLst>
                </a:gridCol>
              </a:tblGrid>
              <a:tr h="470950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Model size (param)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Training data size (hours)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86242"/>
                  </a:ext>
                </a:extLst>
              </a:tr>
              <a:tr h="385622">
                <a:tc>
                  <a:txBody>
                    <a:bodyPr/>
                    <a:lstStyle/>
                    <a:p>
                      <a:r>
                        <a:rPr lang="en-GB" dirty="0"/>
                        <a:t>OpenAI Whisper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680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47473"/>
                  </a:ext>
                </a:extLst>
              </a:tr>
              <a:tr h="393673">
                <a:tc>
                  <a:txBody>
                    <a:bodyPr/>
                    <a:lstStyle/>
                    <a:p>
                      <a:r>
                        <a:rPr lang="en-GB" dirty="0" err="1"/>
                        <a:t>MetaAI</a:t>
                      </a:r>
                      <a:r>
                        <a:rPr lang="en-GB" dirty="0"/>
                        <a:t> MMS (2023)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44.7K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30296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8E42D-8D1C-D646-808E-CA3EA5D03E88}"/>
              </a:ext>
            </a:extLst>
          </p:cNvPr>
          <p:cNvCxnSpPr/>
          <p:nvPr/>
        </p:nvCxnSpPr>
        <p:spPr>
          <a:xfrm>
            <a:off x="4759700" y="1683539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41F824-1928-2A99-53EB-A39244337B53}"/>
              </a:ext>
            </a:extLst>
          </p:cNvPr>
          <p:cNvCxnSpPr>
            <a:cxnSpLocks/>
          </p:cNvCxnSpPr>
          <p:nvPr/>
        </p:nvCxnSpPr>
        <p:spPr>
          <a:xfrm>
            <a:off x="1457053" y="3852370"/>
            <a:ext cx="5491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DB60B4-2459-CB3B-7834-37573C368917}"/>
              </a:ext>
            </a:extLst>
          </p:cNvPr>
          <p:cNvSpPr txBox="1"/>
          <p:nvPr/>
        </p:nvSpPr>
        <p:spPr>
          <a:xfrm>
            <a:off x="6210825" y="38927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82AF1-DAC6-BF9E-56BD-387D06F84C9C}"/>
              </a:ext>
            </a:extLst>
          </p:cNvPr>
          <p:cNvSpPr txBox="1"/>
          <p:nvPr/>
        </p:nvSpPr>
        <p:spPr>
          <a:xfrm>
            <a:off x="1523788" y="391483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1982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0B70A-54BA-ABDB-7401-70BAA84785D2}"/>
              </a:ext>
            </a:extLst>
          </p:cNvPr>
          <p:cNvSpPr txBox="1"/>
          <p:nvPr/>
        </p:nvSpPr>
        <p:spPr>
          <a:xfrm>
            <a:off x="2602373" y="391214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1992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98141-291A-BDC8-36DF-CCDBAAA94B3C}"/>
              </a:ext>
            </a:extLst>
          </p:cNvPr>
          <p:cNvSpPr txBox="1"/>
          <p:nvPr/>
        </p:nvSpPr>
        <p:spPr>
          <a:xfrm>
            <a:off x="3843580" y="39003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5245C0-4749-5232-FB18-479510474DEC}"/>
              </a:ext>
            </a:extLst>
          </p:cNvPr>
          <p:cNvSpPr txBox="1"/>
          <p:nvPr/>
        </p:nvSpPr>
        <p:spPr>
          <a:xfrm>
            <a:off x="5095439" y="38923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FED416-8905-A10D-2B1F-40B0FE445933}"/>
              </a:ext>
            </a:extLst>
          </p:cNvPr>
          <p:cNvSpPr txBox="1"/>
          <p:nvPr/>
        </p:nvSpPr>
        <p:spPr>
          <a:xfrm>
            <a:off x="1519929" y="2480799"/>
            <a:ext cx="151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Hidden Markov Models [4]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85F69-960A-B5E7-5DF5-5A715953E6B0}"/>
              </a:ext>
            </a:extLst>
          </p:cNvPr>
          <p:cNvSpPr txBox="1"/>
          <p:nvPr/>
        </p:nvSpPr>
        <p:spPr>
          <a:xfrm>
            <a:off x="5251760" y="3034684"/>
            <a:ext cx="1104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Deep learning [6]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4916C-74FC-054C-61C8-DD4FA7704DB1}"/>
              </a:ext>
            </a:extLst>
          </p:cNvPr>
          <p:cNvSpPr txBox="1"/>
          <p:nvPr/>
        </p:nvSpPr>
        <p:spPr>
          <a:xfrm>
            <a:off x="6092446" y="2438851"/>
            <a:ext cx="138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Foundation models [1,2]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7D0E58-95A1-7A1F-E675-E0FFC8520FFA}"/>
              </a:ext>
            </a:extLst>
          </p:cNvPr>
          <p:cNvSpPr/>
          <p:nvPr/>
        </p:nvSpPr>
        <p:spPr>
          <a:xfrm>
            <a:off x="625609" y="2406603"/>
            <a:ext cx="5167457" cy="1289954"/>
          </a:xfrm>
          <a:prstGeom prst="ellipse">
            <a:avLst/>
          </a:prstGeom>
          <a:solidFill>
            <a:schemeClr val="accent6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D0E05C-665E-55E3-B1AD-A7017FCD7774}"/>
              </a:ext>
            </a:extLst>
          </p:cNvPr>
          <p:cNvSpPr/>
          <p:nvPr/>
        </p:nvSpPr>
        <p:spPr>
          <a:xfrm>
            <a:off x="5840843" y="2449909"/>
            <a:ext cx="1796106" cy="1289954"/>
          </a:xfrm>
          <a:prstGeom prst="ellipse">
            <a:avLst/>
          </a:prstGeom>
          <a:solidFill>
            <a:schemeClr val="accent5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0E5D9-E04C-59A7-4817-8FE1763576FD}"/>
              </a:ext>
            </a:extLst>
          </p:cNvPr>
          <p:cNvSpPr txBox="1"/>
          <p:nvPr/>
        </p:nvSpPr>
        <p:spPr>
          <a:xfrm>
            <a:off x="291788" y="32323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Non end-to-end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48901-8908-D165-C369-2DB19DB79CD0}"/>
              </a:ext>
            </a:extLst>
          </p:cNvPr>
          <p:cNvSpPr txBox="1"/>
          <p:nvPr/>
        </p:nvSpPr>
        <p:spPr>
          <a:xfrm>
            <a:off x="6672000" y="311407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End-to-end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9F30E-3193-2834-1274-355B907FBB54}"/>
              </a:ext>
            </a:extLst>
          </p:cNvPr>
          <p:cNvSpPr txBox="1"/>
          <p:nvPr/>
        </p:nvSpPr>
        <p:spPr>
          <a:xfrm>
            <a:off x="1173715" y="368448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[3]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2D2B92-E695-16A3-7354-36A59AA06076}"/>
              </a:ext>
            </a:extLst>
          </p:cNvPr>
          <p:cNvSpPr txBox="1"/>
          <p:nvPr/>
        </p:nvSpPr>
        <p:spPr>
          <a:xfrm>
            <a:off x="2806173" y="2608127"/>
            <a:ext cx="1488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Finite State Machine [5]</a:t>
            </a:r>
          </a:p>
        </p:txBody>
      </p:sp>
    </p:spTree>
    <p:extLst>
      <p:ext uri="{BB962C8B-B14F-4D97-AF65-F5344CB8AC3E}">
        <p14:creationId xmlns:p14="http://schemas.microsoft.com/office/powerpoint/2010/main" val="179911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832"/>
            <a:ext cx="8686800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problem of ASR solved? …No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ASR is not robust      performance affected by audio domains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Domains: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Speech Context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Noise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Speaker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Codec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Channel</a:t>
            </a:r>
          </a:p>
          <a:p>
            <a:pPr lvl="2">
              <a:buFont typeface="Wingdings" pitchFamily="2" charset="2"/>
              <a:buChar char="§"/>
            </a:pPr>
            <a:r>
              <a:rPr lang="en-US" sz="1800" dirty="0"/>
              <a:t>Recording setup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5</a:t>
            </a:fld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968585-2A4A-BE42-B82B-E5A0182949FF}"/>
              </a:ext>
            </a:extLst>
          </p:cNvPr>
          <p:cNvSpPr/>
          <p:nvPr/>
        </p:nvSpPr>
        <p:spPr>
          <a:xfrm>
            <a:off x="1435530" y="5890022"/>
            <a:ext cx="7448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49"/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Radford, Alec, et al. "Robust speech recognition via large-scale weak supervision."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53C6E-B915-E929-D833-85A6308F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99" y="2199747"/>
            <a:ext cx="3539139" cy="36902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5979F3-60D9-B023-ED7C-C6F50149E104}"/>
              </a:ext>
            </a:extLst>
          </p:cNvPr>
          <p:cNvCxnSpPr/>
          <p:nvPr/>
        </p:nvCxnSpPr>
        <p:spPr>
          <a:xfrm>
            <a:off x="3519926" y="19034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46505-3709-C780-1ADB-174602E25A2C}"/>
              </a:ext>
            </a:extLst>
          </p:cNvPr>
          <p:cNvSpPr/>
          <p:nvPr/>
        </p:nvSpPr>
        <p:spPr>
          <a:xfrm>
            <a:off x="6703454" y="2731865"/>
            <a:ext cx="704043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16C982-2A82-51A8-039B-3CE484F1E96B}"/>
              </a:ext>
            </a:extLst>
          </p:cNvPr>
          <p:cNvSpPr/>
          <p:nvPr/>
        </p:nvSpPr>
        <p:spPr>
          <a:xfrm>
            <a:off x="6639058" y="5080715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EF3C07-FF03-E8AF-A2C0-63B5C3D2B852}"/>
              </a:ext>
            </a:extLst>
          </p:cNvPr>
          <p:cNvCxnSpPr>
            <a:cxnSpLocks/>
          </p:cNvCxnSpPr>
          <p:nvPr/>
        </p:nvCxnSpPr>
        <p:spPr>
          <a:xfrm>
            <a:off x="2318197" y="2936383"/>
            <a:ext cx="1702565" cy="223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4222E-8161-E691-AE25-AA198EAADADC}"/>
              </a:ext>
            </a:extLst>
          </p:cNvPr>
          <p:cNvCxnSpPr>
            <a:cxnSpLocks/>
          </p:cNvCxnSpPr>
          <p:nvPr/>
        </p:nvCxnSpPr>
        <p:spPr>
          <a:xfrm>
            <a:off x="2807594" y="4385256"/>
            <a:ext cx="1213168" cy="78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C17CE6-1E25-DBB9-0592-2817AC7BADFF}"/>
              </a:ext>
            </a:extLst>
          </p:cNvPr>
          <p:cNvSpPr/>
          <p:nvPr/>
        </p:nvSpPr>
        <p:spPr>
          <a:xfrm>
            <a:off x="4018972" y="5062340"/>
            <a:ext cx="927601" cy="2253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F468B9D-F35A-B2ED-FDE6-598B154C22B1}"/>
              </a:ext>
            </a:extLst>
          </p:cNvPr>
          <p:cNvSpPr/>
          <p:nvPr/>
        </p:nvSpPr>
        <p:spPr>
          <a:xfrm>
            <a:off x="3951003" y="2731865"/>
            <a:ext cx="1413048" cy="32042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47920-8265-AE11-893C-382E1AFA27C0}"/>
              </a:ext>
            </a:extLst>
          </p:cNvPr>
          <p:cNvSpPr txBox="1"/>
          <p:nvPr/>
        </p:nvSpPr>
        <p:spPr>
          <a:xfrm>
            <a:off x="7359521" y="388183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(word error rate)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BE72D-8354-E04C-4065-A05F823847A2}"/>
              </a:ext>
            </a:extLst>
          </p:cNvPr>
          <p:cNvSpPr txBox="1"/>
          <p:nvPr/>
        </p:nvSpPr>
        <p:spPr>
          <a:xfrm>
            <a:off x="7359521" y="546856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(Human ~ 3 -10)</a:t>
            </a:r>
          </a:p>
        </p:txBody>
      </p:sp>
    </p:spTree>
    <p:extLst>
      <p:ext uri="{BB962C8B-B14F-4D97-AF65-F5344CB8AC3E}">
        <p14:creationId xmlns:p14="http://schemas.microsoft.com/office/powerpoint/2010/main" val="398614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64091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ASR adaptation?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Method to enhance ASR performance in specific domain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Update ASR model weights [1]</a:t>
            </a: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pPr marL="457188" lvl="1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278955"/>
            <a:ext cx="8392887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Kaisheng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"Adaptation of context-dependent deep neural networks for automatic speech recognition."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2012 IEEE Spoken Language Technology Workshop (SLT)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2012.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CCA37D-9EFA-41DE-799E-567A56EE713D}"/>
              </a:ext>
            </a:extLst>
          </p:cNvPr>
          <p:cNvSpPr/>
          <p:nvPr/>
        </p:nvSpPr>
        <p:spPr>
          <a:xfrm>
            <a:off x="410476" y="3607872"/>
            <a:ext cx="1444914" cy="589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ASR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C44257-F496-1339-F1B3-BECBA1E768B2}"/>
              </a:ext>
            </a:extLst>
          </p:cNvPr>
          <p:cNvCxnSpPr>
            <a:cxnSpLocks/>
          </p:cNvCxnSpPr>
          <p:nvPr/>
        </p:nvCxnSpPr>
        <p:spPr>
          <a:xfrm>
            <a:off x="2138012" y="3868051"/>
            <a:ext cx="8497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2B6DE066-1CF7-8140-DA5C-38B25945F3CB}"/>
              </a:ext>
            </a:extLst>
          </p:cNvPr>
          <p:cNvSpPr/>
          <p:nvPr/>
        </p:nvSpPr>
        <p:spPr>
          <a:xfrm>
            <a:off x="271901" y="4615531"/>
            <a:ext cx="1716193" cy="866804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1E3BFC7-B604-45EE-E1CF-AB40181A6148}"/>
              </a:ext>
            </a:extLst>
          </p:cNvPr>
          <p:cNvSpPr/>
          <p:nvPr/>
        </p:nvSpPr>
        <p:spPr>
          <a:xfrm rot="5400000">
            <a:off x="1026093" y="4738092"/>
            <a:ext cx="207812" cy="20160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8B45D0-7A78-C083-5916-FC66CAF64A83}"/>
              </a:ext>
            </a:extLst>
          </p:cNvPr>
          <p:cNvSpPr txBox="1"/>
          <p:nvPr/>
        </p:nvSpPr>
        <p:spPr>
          <a:xfrm>
            <a:off x="271901" y="5850010"/>
            <a:ext cx="1803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Pre-training stage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AB60D-2669-4845-0009-7D3562200482}"/>
              </a:ext>
            </a:extLst>
          </p:cNvPr>
          <p:cNvSpPr txBox="1"/>
          <p:nvPr/>
        </p:nvSpPr>
        <p:spPr>
          <a:xfrm>
            <a:off x="381918" y="4864786"/>
            <a:ext cx="1496157" cy="48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ASR dataset in </a:t>
            </a:r>
          </a:p>
          <a:p>
            <a:pPr algn="ctr"/>
            <a:r>
              <a:rPr lang="en-GB" dirty="0"/>
              <a:t>domain 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AD46A3-F050-A7AF-6456-8C9215A4A568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flipV="1">
            <a:off x="1129998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916A1F-D3B8-9C3B-A2D6-707072415CC9}"/>
              </a:ext>
            </a:extLst>
          </p:cNvPr>
          <p:cNvSpPr/>
          <p:nvPr/>
        </p:nvSpPr>
        <p:spPr>
          <a:xfrm>
            <a:off x="3239162" y="3607872"/>
            <a:ext cx="1444914" cy="58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Base ASR model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F8C7780-F530-4041-D990-CA7A36E87A70}"/>
              </a:ext>
            </a:extLst>
          </p:cNvPr>
          <p:cNvSpPr/>
          <p:nvPr/>
        </p:nvSpPr>
        <p:spPr>
          <a:xfrm>
            <a:off x="3100588" y="4615531"/>
            <a:ext cx="1716193" cy="866804"/>
          </a:xfrm>
          <a:prstGeom prst="ca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47DF-3914-6D2D-DB03-7BD068558F28}"/>
              </a:ext>
            </a:extLst>
          </p:cNvPr>
          <p:cNvSpPr txBox="1"/>
          <p:nvPr/>
        </p:nvSpPr>
        <p:spPr>
          <a:xfrm>
            <a:off x="3210605" y="4835323"/>
            <a:ext cx="1496157" cy="485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ASR dataset in </a:t>
            </a:r>
          </a:p>
          <a:p>
            <a:pPr algn="ctr"/>
            <a:r>
              <a:rPr lang="en-GB" dirty="0"/>
              <a:t>domain 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2F3C9E-1EF4-F8F6-8EA3-5F03D66ABFD6}"/>
              </a:ext>
            </a:extLst>
          </p:cNvPr>
          <p:cNvCxnSpPr>
            <a:cxnSpLocks/>
            <a:stCxn id="29" idx="1"/>
            <a:endCxn id="28" idx="2"/>
          </p:cNvCxnSpPr>
          <p:nvPr/>
        </p:nvCxnSpPr>
        <p:spPr>
          <a:xfrm flipV="1">
            <a:off x="3958684" y="4197183"/>
            <a:ext cx="2935" cy="4183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CD115CB-33BB-7F20-93BC-C92B8AD3EF8B}"/>
              </a:ext>
            </a:extLst>
          </p:cNvPr>
          <p:cNvSpPr/>
          <p:nvPr/>
        </p:nvSpPr>
        <p:spPr>
          <a:xfrm rot="5400000">
            <a:off x="3957804" y="4738092"/>
            <a:ext cx="207812" cy="20160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BAE29E-99C1-7D7D-6B27-433F5F4D730E}"/>
              </a:ext>
            </a:extLst>
          </p:cNvPr>
          <p:cNvSpPr txBox="1"/>
          <p:nvPr/>
        </p:nvSpPr>
        <p:spPr>
          <a:xfrm>
            <a:off x="3239162" y="5850010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Adaptation stage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F234BC-D02F-7092-FAF9-EB9C37E2D323}"/>
              </a:ext>
            </a:extLst>
          </p:cNvPr>
          <p:cNvCxnSpPr>
            <a:cxnSpLocks/>
          </p:cNvCxnSpPr>
          <p:nvPr/>
        </p:nvCxnSpPr>
        <p:spPr>
          <a:xfrm flipV="1">
            <a:off x="4571999" y="3017854"/>
            <a:ext cx="746157" cy="46454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0F170C-28FC-9A18-D0A1-D7ABE793A05F}"/>
              </a:ext>
            </a:extLst>
          </p:cNvPr>
          <p:cNvSpPr/>
          <p:nvPr/>
        </p:nvSpPr>
        <p:spPr>
          <a:xfrm>
            <a:off x="5416407" y="2497240"/>
            <a:ext cx="1444914" cy="589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Adapted ASR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915D4-CBFC-F462-0A75-E278400F8F8F}"/>
              </a:ext>
            </a:extLst>
          </p:cNvPr>
          <p:cNvSpPr txBox="1"/>
          <p:nvPr/>
        </p:nvSpPr>
        <p:spPr>
          <a:xfrm>
            <a:off x="6618839" y="4856680"/>
            <a:ext cx="2031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Test performance </a:t>
            </a:r>
          </a:p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in domain 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F1F5E8-E8A8-38E0-B948-80ADA9D5012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684076" y="3902528"/>
            <a:ext cx="1722040" cy="103926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D0D87F-E5A6-ED96-DB7D-CA29CB48A12D}"/>
              </a:ext>
            </a:extLst>
          </p:cNvPr>
          <p:cNvCxnSpPr>
            <a:cxnSpLocks/>
          </p:cNvCxnSpPr>
          <p:nvPr/>
        </p:nvCxnSpPr>
        <p:spPr>
          <a:xfrm>
            <a:off x="6151404" y="3086551"/>
            <a:ext cx="1260725" cy="174877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BC95EF-1EA6-8D61-7D24-81393977A9C9}"/>
              </a:ext>
            </a:extLst>
          </p:cNvPr>
          <p:cNvSpPr txBox="1"/>
          <p:nvPr/>
        </p:nvSpPr>
        <p:spPr>
          <a:xfrm>
            <a:off x="5584582" y="368338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BEF5C2-A2D1-F3EA-4FB0-0CBBBE477C90}"/>
              </a:ext>
            </a:extLst>
          </p:cNvPr>
          <p:cNvSpPr txBox="1"/>
          <p:nvPr/>
        </p:nvSpPr>
        <p:spPr>
          <a:xfrm>
            <a:off x="5009836" y="46258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inference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62F5A2-DC46-1546-E959-222FCF355930}"/>
              </a:ext>
            </a:extLst>
          </p:cNvPr>
          <p:cNvSpPr txBox="1"/>
          <p:nvPr/>
        </p:nvSpPr>
        <p:spPr>
          <a:xfrm>
            <a:off x="7813207" y="2829878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</a:t>
            </a:r>
          </a:p>
          <a:p>
            <a:r>
              <a:rPr lang="en-GB" dirty="0"/>
              <a:t>result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F2A5633-1EE7-7F0C-8E79-B89291A153A1}"/>
              </a:ext>
            </a:extLst>
          </p:cNvPr>
          <p:cNvSpPr/>
          <p:nvPr/>
        </p:nvSpPr>
        <p:spPr>
          <a:xfrm>
            <a:off x="7412129" y="2507750"/>
            <a:ext cx="293427" cy="12508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C3957B-E6CC-76B3-44FB-5B8B684C5FF2}"/>
              </a:ext>
            </a:extLst>
          </p:cNvPr>
          <p:cNvSpPr txBox="1"/>
          <p:nvPr/>
        </p:nvSpPr>
        <p:spPr>
          <a:xfrm>
            <a:off x="2045246" y="3159235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</a:p>
          <a:p>
            <a:r>
              <a:rPr lang="en-GB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D5456-8C2C-D186-263A-E4B92E576577}"/>
              </a:ext>
            </a:extLst>
          </p:cNvPr>
          <p:cNvSpPr txBox="1"/>
          <p:nvPr/>
        </p:nvSpPr>
        <p:spPr>
          <a:xfrm>
            <a:off x="4212544" y="262699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</a:t>
            </a:r>
          </a:p>
          <a:p>
            <a:r>
              <a:rPr lang="en-GB" dirty="0"/>
              <a:t>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87040F-510B-4441-FD12-DA806ECF78CC}"/>
              </a:ext>
            </a:extLst>
          </p:cNvPr>
          <p:cNvSpPr txBox="1"/>
          <p:nvPr/>
        </p:nvSpPr>
        <p:spPr>
          <a:xfrm>
            <a:off x="1100653" y="4214411"/>
            <a:ext cx="1034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Feed in while </a:t>
            </a:r>
          </a:p>
          <a:p>
            <a:r>
              <a:rPr lang="en-GB" sz="1050" dirty="0"/>
              <a:t>training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0FCB9-845C-3858-3FED-5521915BFEF9}"/>
              </a:ext>
            </a:extLst>
          </p:cNvPr>
          <p:cNvSpPr txBox="1"/>
          <p:nvPr/>
        </p:nvSpPr>
        <p:spPr>
          <a:xfrm>
            <a:off x="2962820" y="4214411"/>
            <a:ext cx="1034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Feed in while </a:t>
            </a:r>
          </a:p>
          <a:p>
            <a:r>
              <a:rPr lang="en-GB" sz="1050" dirty="0"/>
              <a:t>training model</a:t>
            </a:r>
          </a:p>
        </p:txBody>
      </p:sp>
    </p:spTree>
    <p:extLst>
      <p:ext uri="{BB962C8B-B14F-4D97-AF65-F5344CB8AC3E}">
        <p14:creationId xmlns:p14="http://schemas.microsoft.com/office/powerpoint/2010/main" val="113029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does end-to-end model perform ASR?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Transformer [1]     Encoder-decoder structure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Encoder      Acoustic modelling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Decoder     Language modelling</a:t>
            </a:r>
          </a:p>
          <a:p>
            <a:pPr marL="971538" lvl="1" indent="-514350">
              <a:buFont typeface="+mj-lt"/>
              <a:buAutoNum type="alphaLcParenR"/>
            </a:pPr>
            <a:r>
              <a:rPr lang="en-US" dirty="0"/>
              <a:t>So many components…</a:t>
            </a:r>
          </a:p>
          <a:p>
            <a:pPr marL="857227" lvl="2" indent="0">
              <a:buNone/>
            </a:pPr>
            <a:r>
              <a:rPr lang="en-US" dirty="0"/>
              <a:t>	Can we adapt model partially?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7</a:t>
            </a:fld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8392887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Vaswani, Ashish, et al. "Attention is all you need."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30 (2017).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95549-6E80-3FF2-19F6-FDC397B8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453" y="1795086"/>
            <a:ext cx="3245557" cy="408379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AE87867-35C6-8984-5F18-0FD1F68C8BD5}"/>
              </a:ext>
            </a:extLst>
          </p:cNvPr>
          <p:cNvGrpSpPr/>
          <p:nvPr/>
        </p:nvGrpSpPr>
        <p:grpSpPr>
          <a:xfrm>
            <a:off x="6067325" y="5872816"/>
            <a:ext cx="636173" cy="397860"/>
            <a:chOff x="5487154" y="5808080"/>
            <a:chExt cx="1185109" cy="67527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BB8F3A-D792-0138-7325-CC0C10B51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7154" y="5816595"/>
              <a:ext cx="238127" cy="6667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88DA29-963D-4E4A-ABC1-81E48EDBC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5281" y="5812338"/>
              <a:ext cx="238127" cy="6667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459969-6D83-566B-F2E9-40781FCC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408" y="5808081"/>
              <a:ext cx="238127" cy="66675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6F9859-D8CE-0F83-062E-F8E7680E2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1535" y="5808080"/>
              <a:ext cx="238127" cy="66675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8CB907-29F8-1F45-ED1E-C1D8613CC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4136" y="5816595"/>
              <a:ext cx="238127" cy="66675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937CD31-1F77-0712-41B1-3D56E839958C}"/>
              </a:ext>
            </a:extLst>
          </p:cNvPr>
          <p:cNvSpPr txBox="1"/>
          <p:nvPr/>
        </p:nvSpPr>
        <p:spPr>
          <a:xfrm>
            <a:off x="5846089" y="624164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audio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05652-B8DE-8614-566B-30D510BF7F4B}"/>
              </a:ext>
            </a:extLst>
          </p:cNvPr>
          <p:cNvSpPr txBox="1"/>
          <p:nvPr/>
        </p:nvSpPr>
        <p:spPr>
          <a:xfrm>
            <a:off x="6965404" y="1667661"/>
            <a:ext cx="1149674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Probabilities of </a:t>
            </a:r>
          </a:p>
          <a:p>
            <a:r>
              <a:rPr lang="en-GB" sz="1100" dirty="0"/>
              <a:t>next token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E7488-9DE8-CD9C-A115-0F887CF1660F}"/>
              </a:ext>
            </a:extLst>
          </p:cNvPr>
          <p:cNvSpPr txBox="1"/>
          <p:nvPr/>
        </p:nvSpPr>
        <p:spPr>
          <a:xfrm>
            <a:off x="7079763" y="5839847"/>
            <a:ext cx="803425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/>
              <a:t>Prev. </a:t>
            </a:r>
          </a:p>
          <a:p>
            <a:r>
              <a:rPr lang="en-GB" sz="1100" dirty="0"/>
              <a:t>predicted </a:t>
            </a:r>
          </a:p>
          <a:p>
            <a:r>
              <a:rPr lang="en-GB" sz="1100" dirty="0"/>
              <a:t>tokens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D74B16-3D62-FDC8-6C4B-0DE6D089746F}"/>
              </a:ext>
            </a:extLst>
          </p:cNvPr>
          <p:cNvCxnSpPr/>
          <p:nvPr/>
        </p:nvCxnSpPr>
        <p:spPr>
          <a:xfrm>
            <a:off x="3097410" y="1582566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CEEA26-F360-C13B-073E-DA75CCF3F529}"/>
              </a:ext>
            </a:extLst>
          </p:cNvPr>
          <p:cNvCxnSpPr/>
          <p:nvPr/>
        </p:nvCxnSpPr>
        <p:spPr>
          <a:xfrm>
            <a:off x="2307175" y="193918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251DC2-57F3-3715-C95A-F772021279FD}"/>
              </a:ext>
            </a:extLst>
          </p:cNvPr>
          <p:cNvCxnSpPr/>
          <p:nvPr/>
        </p:nvCxnSpPr>
        <p:spPr>
          <a:xfrm>
            <a:off x="2375481" y="2298637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4">
            <a:extLst>
              <a:ext uri="{FF2B5EF4-FFF2-40B4-BE49-F238E27FC236}">
                <a16:creationId xmlns:a16="http://schemas.microsoft.com/office/drawing/2014/main" id="{5E6D3B54-48DC-2D51-C5EA-48EE40B9FEDD}"/>
              </a:ext>
            </a:extLst>
          </p:cNvPr>
          <p:cNvCxnSpPr/>
          <p:nvPr/>
        </p:nvCxnSpPr>
        <p:spPr>
          <a:xfrm flipH="1">
            <a:off x="2720187" y="5096833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5">
            <a:extLst>
              <a:ext uri="{FF2B5EF4-FFF2-40B4-BE49-F238E27FC236}">
                <a16:creationId xmlns:a16="http://schemas.microsoft.com/office/drawing/2014/main" id="{E490040C-7599-6D3C-35EE-B8A3A5CAAE1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545845" y="5147211"/>
            <a:ext cx="0" cy="58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8">
            <a:extLst>
              <a:ext uri="{FF2B5EF4-FFF2-40B4-BE49-F238E27FC236}">
                <a16:creationId xmlns:a16="http://schemas.microsoft.com/office/drawing/2014/main" id="{09665531-5C7F-C35C-2F80-D47BF0991246}"/>
              </a:ext>
            </a:extLst>
          </p:cNvPr>
          <p:cNvSpPr txBox="1"/>
          <p:nvPr/>
        </p:nvSpPr>
        <p:spPr>
          <a:xfrm>
            <a:off x="3945607" y="5729274"/>
            <a:ext cx="1200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acoustic feature</a:t>
            </a:r>
            <a:endParaRPr lang="zh-CN" altLang="en-US" sz="1600" dirty="0"/>
          </a:p>
        </p:txBody>
      </p:sp>
      <p:sp>
        <p:nvSpPr>
          <p:cNvPr id="30" name="文本框 10">
            <a:extLst>
              <a:ext uri="{FF2B5EF4-FFF2-40B4-BE49-F238E27FC236}">
                <a16:creationId xmlns:a16="http://schemas.microsoft.com/office/drawing/2014/main" id="{C8DE06FE-AAB7-4870-22D2-FA18274C837B}"/>
              </a:ext>
            </a:extLst>
          </p:cNvPr>
          <p:cNvSpPr txBox="1"/>
          <p:nvPr/>
        </p:nvSpPr>
        <p:spPr>
          <a:xfrm>
            <a:off x="1690351" y="5610075"/>
            <a:ext cx="1862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altLang="zh-SG" sz="1600" dirty="0">
                <a:latin typeface="+mn-ea"/>
              </a:rPr>
              <a:t>n</a:t>
            </a:r>
            <a:r>
              <a:rPr lang="en-SG" altLang="zh-SG" sz="1600" baseline="30000" dirty="0">
                <a:latin typeface="+mn-ea"/>
              </a:rPr>
              <a:t>th</a:t>
            </a:r>
            <a:r>
              <a:rPr lang="en-SG" altLang="zh-SG" sz="1600" dirty="0">
                <a:latin typeface="+mn-ea"/>
              </a:rPr>
              <a:t> predicted token</a:t>
            </a:r>
            <a:endParaRPr lang="zh-CN" altLang="en-US" sz="1600" dirty="0"/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2DE9ACBD-4E32-F841-6940-3DCC30E35BF6}"/>
              </a:ext>
            </a:extLst>
          </p:cNvPr>
          <p:cNvSpPr txBox="1"/>
          <p:nvPr/>
        </p:nvSpPr>
        <p:spPr>
          <a:xfrm>
            <a:off x="239316" y="38098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SG" sz="2000" b="1" dirty="0">
                <a:latin typeface="+mn-ea"/>
              </a:rPr>
              <a:t>Training criterion:</a:t>
            </a:r>
            <a:endParaRPr lang="zh-SG" altLang="en-US" sz="2000" b="1" dirty="0">
              <a:latin typeface="+mn-ea"/>
            </a:endParaRPr>
          </a:p>
        </p:txBody>
      </p:sp>
      <p:pic>
        <p:nvPicPr>
          <p:cNvPr id="33" name="图片 12">
            <a:extLst>
              <a:ext uri="{FF2B5EF4-FFF2-40B4-BE49-F238E27FC236}">
                <a16:creationId xmlns:a16="http://schemas.microsoft.com/office/drawing/2014/main" id="{AB660DBD-58ED-F786-F035-F476CFE52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9" y="4464571"/>
            <a:ext cx="4176437" cy="70079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0CFC5F-D9C9-3C95-E412-3A249F83167E}"/>
              </a:ext>
            </a:extLst>
          </p:cNvPr>
          <p:cNvSpPr txBox="1"/>
          <p:nvPr/>
        </p:nvSpPr>
        <p:spPr>
          <a:xfrm>
            <a:off x="2797799" y="3555190"/>
            <a:ext cx="18181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Probability of </a:t>
            </a:r>
          </a:p>
          <a:p>
            <a:r>
              <a:rPr lang="en-GB" sz="1600" dirty="0"/>
              <a:t>correct next token</a:t>
            </a:r>
          </a:p>
        </p:txBody>
      </p:sp>
      <p:cxnSp>
        <p:nvCxnSpPr>
          <p:cNvPr id="37" name="直接箭头连接符 4">
            <a:extLst>
              <a:ext uri="{FF2B5EF4-FFF2-40B4-BE49-F238E27FC236}">
                <a16:creationId xmlns:a16="http://schemas.microsoft.com/office/drawing/2014/main" id="{377BA8B0-C30E-344D-824C-B58D861C5BEF}"/>
              </a:ext>
            </a:extLst>
          </p:cNvPr>
          <p:cNvCxnSpPr/>
          <p:nvPr/>
        </p:nvCxnSpPr>
        <p:spPr>
          <a:xfrm flipH="1">
            <a:off x="2656642" y="4096135"/>
            <a:ext cx="3175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8B9B91-EE99-1F61-ECC1-6D4F340F766C}"/>
              </a:ext>
            </a:extLst>
          </p:cNvPr>
          <p:cNvSpPr txBox="1"/>
          <p:nvPr/>
        </p:nvSpPr>
        <p:spPr>
          <a:xfrm>
            <a:off x="6126910" y="2664378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acoustic </a:t>
            </a:r>
          </a:p>
          <a:p>
            <a:r>
              <a:rPr lang="en-GB" sz="1200" dirty="0"/>
              <a:t>features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E94E668-B74B-661C-A9FE-0B0917735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9263" y="3094935"/>
            <a:ext cx="238127" cy="2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</a:t>
            </a:r>
            <a:r>
              <a:rPr lang="en-US" dirty="0" err="1"/>
              <a:t>Layerwise</a:t>
            </a:r>
            <a:r>
              <a:rPr lang="en-US" dirty="0"/>
              <a:t> adaptation?</a:t>
            </a:r>
          </a:p>
          <a:p>
            <a:pPr marL="914388" lvl="1" indent="-457200">
              <a:buFont typeface="+mj-lt"/>
              <a:buAutoNum type="alphaLcParenR"/>
            </a:pPr>
            <a:r>
              <a:rPr lang="en-US" dirty="0"/>
              <a:t>Method to adapt only partial model layers 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50449" y="6570944"/>
            <a:ext cx="901166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Gong, </a:t>
            </a:r>
            <a:r>
              <a:rPr lang="en-GB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Xun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"Layer-wise fast adaptation for end-to-end multi-accent speech recognition." </a:t>
            </a:r>
            <a:r>
              <a:rPr lang="en-GB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arXiv:2204.09883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82CC7D1-58BC-6217-DDA3-C97148228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926443" y="623891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8</a:t>
            </a:fld>
            <a:endParaRPr lang="en-SG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BBDC9CD-0C59-9945-01C7-07A2904AB8C2}"/>
              </a:ext>
            </a:extLst>
          </p:cNvPr>
          <p:cNvCxnSpPr/>
          <p:nvPr/>
        </p:nvCxnSpPr>
        <p:spPr>
          <a:xfrm>
            <a:off x="4429125" y="1743075"/>
            <a:ext cx="33338" cy="46915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9F2CE58-E9AE-232C-2E58-638CD0A482B3}"/>
              </a:ext>
            </a:extLst>
          </p:cNvPr>
          <p:cNvSpPr/>
          <p:nvPr/>
        </p:nvSpPr>
        <p:spPr>
          <a:xfrm>
            <a:off x="4746682" y="4361976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6DD5836-537F-14B0-7603-7373D05D66B2}"/>
              </a:ext>
            </a:extLst>
          </p:cNvPr>
          <p:cNvSpPr/>
          <p:nvPr/>
        </p:nvSpPr>
        <p:spPr>
          <a:xfrm>
            <a:off x="7469406" y="395855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264336-F966-F619-418F-1E6DEDC098FF}"/>
              </a:ext>
            </a:extLst>
          </p:cNvPr>
          <p:cNvGrpSpPr/>
          <p:nvPr/>
        </p:nvGrpSpPr>
        <p:grpSpPr>
          <a:xfrm>
            <a:off x="944947" y="1795086"/>
            <a:ext cx="3245557" cy="4850980"/>
            <a:chOff x="944947" y="1795086"/>
            <a:chExt cx="3245557" cy="485098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5AB438-6263-EEE1-B3F9-7F45EB097379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09284B7-B41C-9CDD-5BBD-37EB13AE7D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5391E8-B457-98AE-8F97-655DB641CB84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1C91433-DD07-09F1-E389-B2A2E20F9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7528D67E-DFCE-A4D2-D63C-3684AC299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6806F63C-450C-7908-6873-1540E2605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A9A37B1-8E62-77C7-A63A-A56F4E8CA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883BDBF-1A6C-7BC2-AD90-315CFE079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D84B83-8E08-F7AD-51D2-893DF0209EA9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A14120-7D4B-06BF-1778-08E61B0582E2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1445C3-FF82-8E5E-8E0C-C5830E79BDC2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F841-AFE0-505D-9B1C-386399EC52C3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DB18889-2F7E-21A8-983E-3EFDA67F9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FB7FA8D-A025-0E92-5DE8-89ABE840622F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5F6888-9CD7-AA87-676A-20E6B960F9D2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C6B036E-42A5-1429-2A8D-D9CA43815C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B6F9FB5-EFB3-4ED2-98DB-C30A2A29A7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811469C-9E6B-3C4E-F46B-33819642DF9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4ADBE4-C9C2-2F00-605F-D173C650FF5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068F71-638D-D266-56F4-BB5EA6DBEDA2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926050A-25B8-89DC-CA99-9E6265164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A2BEB8F-4BA0-382A-F0B2-958A79696A33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4CE2208D-399B-D310-B469-CFFC2EAB904D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7289AE-5C88-7A52-989B-2AD34685DF84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523241D-6F21-8F9E-6072-CF0734B8A2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0947BCF-8B59-3F0D-4F62-931BE1BB8871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B89A59E-F37B-68F8-90DE-454214FAD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606AF30-0F23-66D8-AC05-93772336DE05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A0C8285E-AB30-21E4-A3AC-26424A6B38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FAEBA5D-4F1C-D308-84AD-8A7212ACF8BB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ADAD8FB-14EF-737C-90DB-255EC1A7E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71A720F-8576-9D4A-12FC-F257E0DA816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B6BADA3-4A84-893D-236A-01F0703A1786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F052243-4ABE-1CDD-2E73-B667A824A86A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873B0A9-FE91-1563-184D-74BD3CBB3C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3E9DAAC-FD70-D1D8-A16D-E8D1B53A8C49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A76AFFB-C1DF-BC92-9E14-055832C0011C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31C48D-03EC-811D-6984-67A48D6BE5C9}"/>
              </a:ext>
            </a:extLst>
          </p:cNvPr>
          <p:cNvGrpSpPr/>
          <p:nvPr/>
        </p:nvGrpSpPr>
        <p:grpSpPr>
          <a:xfrm>
            <a:off x="4644859" y="1789362"/>
            <a:ext cx="3245557" cy="4850980"/>
            <a:chOff x="944947" y="1795086"/>
            <a:chExt cx="3245557" cy="4850980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5C2732F0-428A-497B-D61F-548B9F2528DC}"/>
                </a:ext>
              </a:extLst>
            </p:cNvPr>
            <p:cNvGrpSpPr/>
            <p:nvPr/>
          </p:nvGrpSpPr>
          <p:grpSpPr>
            <a:xfrm>
              <a:off x="944947" y="1795086"/>
              <a:ext cx="3245557" cy="4850980"/>
              <a:chOff x="5273453" y="1667661"/>
              <a:chExt cx="3245557" cy="4850980"/>
            </a:xfrm>
          </p:grpSpPr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02635840-1393-1778-68E7-971D2C4BE2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3453" y="1795086"/>
                <a:ext cx="3245557" cy="4083796"/>
              </a:xfrm>
              <a:prstGeom prst="rect">
                <a:avLst/>
              </a:prstGeom>
            </p:spPr>
          </p:pic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47DFA54-1EF9-A8CD-AD36-2F82EDD98279}"/>
                  </a:ext>
                </a:extLst>
              </p:cNvPr>
              <p:cNvGrpSpPr/>
              <p:nvPr/>
            </p:nvGrpSpPr>
            <p:grpSpPr>
              <a:xfrm>
                <a:off x="6067325" y="5872816"/>
                <a:ext cx="636173" cy="397860"/>
                <a:chOff x="5487154" y="5808080"/>
                <a:chExt cx="1185109" cy="675270"/>
              </a:xfrm>
            </p:grpSpPr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BC38B6EF-415A-FC40-0F8E-55E1F4D87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7154" y="5816595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71D3CEFC-0E17-59FA-C74A-2400CEBD14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25281" y="5812338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49C0694A-3AE2-AD86-855D-FF8EF57758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63408" y="5808081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E08FB126-9FFF-8427-289C-2F5299340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01535" y="5808080"/>
                  <a:ext cx="238127" cy="666755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532DEFAF-33EA-463B-22E2-F4CDE5E77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34136" y="5816595"/>
                  <a:ext cx="238127" cy="666755"/>
                </a:xfrm>
                <a:prstGeom prst="rect">
                  <a:avLst/>
                </a:prstGeom>
              </p:spPr>
            </p:pic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3B37047-D4A5-23E7-71C3-2B0717DC6F3C}"/>
                  </a:ext>
                </a:extLst>
              </p:cNvPr>
              <p:cNvSpPr txBox="1"/>
              <p:nvPr/>
            </p:nvSpPr>
            <p:spPr>
              <a:xfrm>
                <a:off x="5846089" y="6241642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audio features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D36DE6A-D725-CC36-E5D1-4F72AB5ECC38}"/>
                  </a:ext>
                </a:extLst>
              </p:cNvPr>
              <p:cNvSpPr txBox="1"/>
              <p:nvPr/>
            </p:nvSpPr>
            <p:spPr>
              <a:xfrm>
                <a:off x="6965404" y="1667661"/>
                <a:ext cx="114967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Probabilities of </a:t>
                </a:r>
              </a:p>
              <a:p>
                <a:r>
                  <a:rPr lang="en-GB" sz="1100" dirty="0"/>
                  <a:t>next token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620F566-BA08-7E06-8172-C9CE81EC6755}"/>
                  </a:ext>
                </a:extLst>
              </p:cNvPr>
              <p:cNvSpPr txBox="1"/>
              <p:nvPr/>
            </p:nvSpPr>
            <p:spPr>
              <a:xfrm>
                <a:off x="7079763" y="5839847"/>
                <a:ext cx="803425" cy="600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Prev. </a:t>
                </a:r>
              </a:p>
              <a:p>
                <a:r>
                  <a:rPr lang="en-GB" sz="1100" dirty="0"/>
                  <a:t>predicted </a:t>
                </a:r>
              </a:p>
              <a:p>
                <a:r>
                  <a:rPr lang="en-GB" sz="1100" dirty="0"/>
                  <a:t>tokens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999C58C9-05D7-EB52-6C8B-341C07EFE97E}"/>
                  </a:ext>
                </a:extLst>
              </p:cNvPr>
              <p:cNvSpPr txBox="1"/>
              <p:nvPr/>
            </p:nvSpPr>
            <p:spPr>
              <a:xfrm>
                <a:off x="6126910" y="2664378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acoustic </a:t>
                </a:r>
              </a:p>
              <a:p>
                <a:r>
                  <a:rPr lang="en-GB" sz="1200" dirty="0"/>
                  <a:t>features</a:t>
                </a:r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F5C0CFAD-2769-1957-37B6-A527E9A24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9263" y="3094935"/>
                <a:ext cx="238127" cy="261940"/>
              </a:xfrm>
              <a:prstGeom prst="rect">
                <a:avLst/>
              </a:prstGeom>
            </p:spPr>
          </p:pic>
        </p:grp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14DECF4-464A-759A-8713-3834F89752D0}"/>
                </a:ext>
              </a:extLst>
            </p:cNvPr>
            <p:cNvSpPr/>
            <p:nvPr/>
          </p:nvSpPr>
          <p:spPr>
            <a:xfrm>
              <a:off x="1399302" y="3560835"/>
              <a:ext cx="1092192" cy="15467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AF9182-4E86-0F8E-5334-0DACEDA8390C}"/>
                </a:ext>
              </a:extLst>
            </p:cNvPr>
            <p:cNvSpPr/>
            <p:nvPr/>
          </p:nvSpPr>
          <p:spPr>
            <a:xfrm rot="16200000">
              <a:off x="1848474" y="4369075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CED09F67-394D-4E79-E6D4-B80A91ED7DC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468796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8DBAE80-74D5-F0A1-D62D-19323ED4A51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7" y="4341273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29A7B96-F65D-B21E-2BE3-1ED2BB6D6C5F}"/>
                </a:ext>
              </a:extLst>
            </p:cNvPr>
            <p:cNvSpPr/>
            <p:nvPr/>
          </p:nvSpPr>
          <p:spPr>
            <a:xfrm rot="16200000">
              <a:off x="1848474" y="367570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574B6800-E91C-7787-D392-9CB2EDE31E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59268" y="399458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9B2C786-73A9-1813-EC7E-C7208FDA595A}"/>
                </a:ext>
              </a:extLst>
            </p:cNvPr>
            <p:cNvSpPr/>
            <p:nvPr/>
          </p:nvSpPr>
          <p:spPr>
            <a:xfrm rot="16200000">
              <a:off x="1848474" y="3318731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16B2FA5B-25E1-C9E8-E66B-37A2012687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1125" y="497730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61B5583-993F-991C-D23B-E9C7858FED48}"/>
                </a:ext>
              </a:extLst>
            </p:cNvPr>
            <p:cNvCxnSpPr>
              <a:cxnSpLocks/>
            </p:cNvCxnSpPr>
            <p:nvPr/>
          </p:nvCxnSpPr>
          <p:spPr>
            <a:xfrm>
              <a:off x="2041125" y="354662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C75673DA-40F5-0685-13D2-595B0EA190AF}"/>
                </a:ext>
              </a:extLst>
            </p:cNvPr>
            <p:cNvSpPr/>
            <p:nvPr/>
          </p:nvSpPr>
          <p:spPr>
            <a:xfrm>
              <a:off x="2670900" y="2869505"/>
              <a:ext cx="1092192" cy="22380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0F4BF0E-B7FE-7472-E8D9-26B20FF4A8F6}"/>
                </a:ext>
              </a:extLst>
            </p:cNvPr>
            <p:cNvSpPr/>
            <p:nvPr/>
          </p:nvSpPr>
          <p:spPr>
            <a:xfrm rot="16200000">
              <a:off x="3120073" y="4217113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22403BA0-BDD0-F69A-A2D9-2BF16617A2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38500" y="4545080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1CD51FE-661E-6BEF-FA8C-619D64237F5F}"/>
                </a:ext>
              </a:extLst>
            </p:cNvPr>
            <p:cNvSpPr/>
            <p:nvPr/>
          </p:nvSpPr>
          <p:spPr>
            <a:xfrm rot="16200000">
              <a:off x="3120073" y="3870427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04C0488-BDAB-17E1-5A9C-112077A58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522" y="3567786"/>
              <a:ext cx="0" cy="2817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479078-ABB0-AB2A-1B56-4984A03A502F}"/>
                </a:ext>
              </a:extLst>
            </p:cNvPr>
            <p:cNvSpPr/>
            <p:nvPr/>
          </p:nvSpPr>
          <p:spPr>
            <a:xfrm rot="16200000">
              <a:off x="3120072" y="2984374"/>
              <a:ext cx="176352" cy="9784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636F994-0B62-12E1-88B0-172F2C94D5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40365" y="3303258"/>
              <a:ext cx="16431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AEFC7E9-C9FD-5860-3442-119BF2FFE7F7}"/>
                </a:ext>
              </a:extLst>
            </p:cNvPr>
            <p:cNvSpPr/>
            <p:nvPr/>
          </p:nvSpPr>
          <p:spPr>
            <a:xfrm rot="16200000">
              <a:off x="3120072" y="2627401"/>
              <a:ext cx="176352" cy="9784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BF2B6D1-943C-C899-156F-4BBDB4ABA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0357" y="4834423"/>
              <a:ext cx="419" cy="2857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5313464-F67F-E7EB-CCA9-EA86B8E817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222" y="2855293"/>
              <a:ext cx="138" cy="1668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09FC7FA-BA06-455D-D422-03434572C3D9}"/>
                </a:ext>
              </a:extLst>
            </p:cNvPr>
            <p:cNvSpPr/>
            <p:nvPr/>
          </p:nvSpPr>
          <p:spPr>
            <a:xfrm>
              <a:off x="1129799" y="4275764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0FF952-3BB0-6ABA-EE6A-5ECFC6DF94DC}"/>
                </a:ext>
              </a:extLst>
            </p:cNvPr>
            <p:cNvSpPr/>
            <p:nvPr/>
          </p:nvSpPr>
          <p:spPr>
            <a:xfrm>
              <a:off x="3803668" y="3864396"/>
              <a:ext cx="184457" cy="200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25893251-2B32-9938-05B5-71884E0013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0357" y="4058571"/>
              <a:ext cx="1" cy="216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0381330-6A0B-A240-66F3-C2AEC9376957}"/>
                </a:ext>
              </a:extLst>
            </p:cNvPr>
            <p:cNvSpPr txBox="1"/>
            <p:nvPr/>
          </p:nvSpPr>
          <p:spPr>
            <a:xfrm>
              <a:off x="2915706" y="369395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8865D30-0888-6FA0-D30A-142771F50CE3}"/>
                </a:ext>
              </a:extLst>
            </p:cNvPr>
            <p:cNvSpPr txBox="1"/>
            <p:nvPr/>
          </p:nvSpPr>
          <p:spPr>
            <a:xfrm>
              <a:off x="1820476" y="426437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</a:t>
              </a:r>
            </a:p>
          </p:txBody>
        </p:sp>
      </p:grpSp>
      <p:pic>
        <p:nvPicPr>
          <p:cNvPr id="190" name="Graphic 189" descr="Snowflake outline">
            <a:extLst>
              <a:ext uri="{FF2B5EF4-FFF2-40B4-BE49-F238E27FC236}">
                <a16:creationId xmlns:a16="http://schemas.microsoft.com/office/drawing/2014/main" id="{CF9FC055-33A4-AA6B-EB67-63D4BBB81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325" y="4706330"/>
            <a:ext cx="338443" cy="338443"/>
          </a:xfrm>
          <a:prstGeom prst="rect">
            <a:avLst/>
          </a:prstGeom>
        </p:spPr>
      </p:pic>
      <p:pic>
        <p:nvPicPr>
          <p:cNvPr id="191" name="Graphic 190" descr="Snowflake outline">
            <a:extLst>
              <a:ext uri="{FF2B5EF4-FFF2-40B4-BE49-F238E27FC236}">
                <a16:creationId xmlns:a16="http://schemas.microsoft.com/office/drawing/2014/main" id="{0D1AB566-4A15-C026-33EA-C0979BA27E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785" y="4014934"/>
            <a:ext cx="338443" cy="338443"/>
          </a:xfrm>
          <a:prstGeom prst="rect">
            <a:avLst/>
          </a:prstGeom>
        </p:spPr>
      </p:pic>
      <p:pic>
        <p:nvPicPr>
          <p:cNvPr id="192" name="Graphic 191" descr="Snowflake outline">
            <a:extLst>
              <a:ext uri="{FF2B5EF4-FFF2-40B4-BE49-F238E27FC236}">
                <a16:creationId xmlns:a16="http://schemas.microsoft.com/office/drawing/2014/main" id="{EBF2E51F-A02E-D160-9B2F-C6CEED2BF0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0197" y="3638359"/>
            <a:ext cx="338443" cy="338443"/>
          </a:xfrm>
          <a:prstGeom prst="rect">
            <a:avLst/>
          </a:prstGeom>
        </p:spPr>
      </p:pic>
      <p:pic>
        <p:nvPicPr>
          <p:cNvPr id="193" name="Graphic 192" descr="Snowflake outline">
            <a:extLst>
              <a:ext uri="{FF2B5EF4-FFF2-40B4-BE49-F238E27FC236}">
                <a16:creationId xmlns:a16="http://schemas.microsoft.com/office/drawing/2014/main" id="{F039383D-25C9-30CC-357D-9BE4E69D46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9406" y="4562001"/>
            <a:ext cx="338443" cy="338443"/>
          </a:xfrm>
          <a:prstGeom prst="rect">
            <a:avLst/>
          </a:prstGeom>
        </p:spPr>
      </p:pic>
      <p:pic>
        <p:nvPicPr>
          <p:cNvPr id="194" name="Graphic 193" descr="Snowflake outline">
            <a:extLst>
              <a:ext uri="{FF2B5EF4-FFF2-40B4-BE49-F238E27FC236}">
                <a16:creationId xmlns:a16="http://schemas.microsoft.com/office/drawing/2014/main" id="{CADD3483-0E6B-31AA-34E0-281BBC90F7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2952" y="4200830"/>
            <a:ext cx="338443" cy="338443"/>
          </a:xfrm>
          <a:prstGeom prst="rect">
            <a:avLst/>
          </a:prstGeom>
        </p:spPr>
      </p:pic>
      <p:pic>
        <p:nvPicPr>
          <p:cNvPr id="195" name="Graphic 194" descr="Snowflake outline">
            <a:extLst>
              <a:ext uri="{FF2B5EF4-FFF2-40B4-BE49-F238E27FC236}">
                <a16:creationId xmlns:a16="http://schemas.microsoft.com/office/drawing/2014/main" id="{F3BB003E-D863-FEB3-76C1-1D514BD667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0629" y="3329885"/>
            <a:ext cx="338443" cy="338443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91972FE5-E41F-31C1-2351-983E963773D7}"/>
              </a:ext>
            </a:extLst>
          </p:cNvPr>
          <p:cNvSpPr/>
          <p:nvPr/>
        </p:nvSpPr>
        <p:spPr>
          <a:xfrm rot="16200000">
            <a:off x="535495" y="1642855"/>
            <a:ext cx="176352" cy="978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7F78D77-1340-45FA-BA12-1767FA8E9B15}"/>
              </a:ext>
            </a:extLst>
          </p:cNvPr>
          <p:cNvSpPr txBox="1"/>
          <p:nvPr/>
        </p:nvSpPr>
        <p:spPr>
          <a:xfrm>
            <a:off x="57926" y="1791933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updated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A3C4F7A-3E51-CF56-E136-F5EF9F26788A}"/>
              </a:ext>
            </a:extLst>
          </p:cNvPr>
          <p:cNvSpPr/>
          <p:nvPr/>
        </p:nvSpPr>
        <p:spPr>
          <a:xfrm rot="16200000">
            <a:off x="535496" y="2207492"/>
            <a:ext cx="176352" cy="978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D39672B-EA5E-633B-FCBC-80FC4D13CC3A}"/>
              </a:ext>
            </a:extLst>
          </p:cNvPr>
          <p:cNvSpPr txBox="1"/>
          <p:nvPr/>
        </p:nvSpPr>
        <p:spPr>
          <a:xfrm>
            <a:off x="57926" y="23422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Layer </a:t>
            </a:r>
            <a:r>
              <a:rPr lang="en-GB" sz="1200" dirty="0" err="1"/>
              <a:t>freezed</a:t>
            </a:r>
            <a:endParaRPr lang="en-GB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7ACD97B-89D8-4390-C54C-7BC319F00101}"/>
              </a:ext>
            </a:extLst>
          </p:cNvPr>
          <p:cNvSpPr txBox="1"/>
          <p:nvPr/>
        </p:nvSpPr>
        <p:spPr>
          <a:xfrm>
            <a:off x="-14121" y="374606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Adapt all </a:t>
            </a:r>
          </a:p>
          <a:p>
            <a:r>
              <a:rPr lang="en-GB" b="1" dirty="0"/>
              <a:t>layers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72F2BB2-8A16-B2CD-B225-3A32C1125EED}"/>
              </a:ext>
            </a:extLst>
          </p:cNvPr>
          <p:cNvSpPr txBox="1"/>
          <p:nvPr/>
        </p:nvSpPr>
        <p:spPr>
          <a:xfrm>
            <a:off x="7930992" y="3583990"/>
            <a:ext cx="122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Adapt last </a:t>
            </a:r>
            <a:endParaRPr lang="en-GB" b="1" dirty="0"/>
          </a:p>
          <a:p>
            <a:r>
              <a:rPr lang="en-GB" b="1" dirty="0"/>
              <a:t>layer</a:t>
            </a:r>
          </a:p>
          <a:p>
            <a:r>
              <a:rPr lang="en-GB" b="1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33191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8A17854-D0C0-625D-253A-458592F7AE2F}"/>
              </a:ext>
            </a:extLst>
          </p:cNvPr>
          <p:cNvGrpSpPr/>
          <p:nvPr/>
        </p:nvGrpSpPr>
        <p:grpSpPr>
          <a:xfrm>
            <a:off x="5357240" y="1323755"/>
            <a:ext cx="3245557" cy="4850980"/>
            <a:chOff x="5273453" y="1667661"/>
            <a:chExt cx="3245557" cy="4850980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439CD74-26B9-0448-5B0A-F2804A645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453" y="1795086"/>
              <a:ext cx="3245557" cy="4083796"/>
            </a:xfrm>
            <a:prstGeom prst="rect">
              <a:avLst/>
            </a:prstGeom>
          </p:spPr>
        </p:pic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DAE9CB23-2352-2551-21B2-FE2E4B09399C}"/>
                </a:ext>
              </a:extLst>
            </p:cNvPr>
            <p:cNvGrpSpPr/>
            <p:nvPr/>
          </p:nvGrpSpPr>
          <p:grpSpPr>
            <a:xfrm>
              <a:off x="6067325" y="5872816"/>
              <a:ext cx="636173" cy="397860"/>
              <a:chOff x="5487154" y="5808080"/>
              <a:chExt cx="1185109" cy="675270"/>
            </a:xfrm>
          </p:grpSpPr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E4863F19-2C40-43B3-DB89-1F4B34607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7154" y="5816595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23B59612-AA58-5401-017B-C96BE49FD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5281" y="5812338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C45D4E65-A622-9728-7BB9-BA0091DEC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3408" y="5808081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2996200A-8702-71B9-91D1-B2F452ABC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1535" y="5808080"/>
                <a:ext cx="238127" cy="66675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16F6EA25-67B7-D002-6E1F-C7B924CCE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4136" y="5816595"/>
                <a:ext cx="238127" cy="666755"/>
              </a:xfrm>
              <a:prstGeom prst="rect">
                <a:avLst/>
              </a:prstGeom>
            </p:spPr>
          </p:pic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8D46DC6-C479-9912-8FD3-C3AE45351229}"/>
                </a:ext>
              </a:extLst>
            </p:cNvPr>
            <p:cNvSpPr txBox="1"/>
            <p:nvPr/>
          </p:nvSpPr>
          <p:spPr>
            <a:xfrm>
              <a:off x="5846089" y="6241642"/>
              <a:ext cx="1156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audio features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A77D9A-ACEE-54BE-80B8-6C8F8D8293DA}"/>
                </a:ext>
              </a:extLst>
            </p:cNvPr>
            <p:cNvSpPr txBox="1"/>
            <p:nvPr/>
          </p:nvSpPr>
          <p:spPr>
            <a:xfrm>
              <a:off x="6965404" y="1667661"/>
              <a:ext cx="1149674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Probabilities of </a:t>
              </a:r>
            </a:p>
            <a:p>
              <a:r>
                <a:rPr lang="en-GB" sz="1100" dirty="0"/>
                <a:t>next token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3BD1C3C-6BDD-CCB9-397B-7EF7C130A58C}"/>
                </a:ext>
              </a:extLst>
            </p:cNvPr>
            <p:cNvSpPr txBox="1"/>
            <p:nvPr/>
          </p:nvSpPr>
          <p:spPr>
            <a:xfrm>
              <a:off x="7079763" y="5839847"/>
              <a:ext cx="803425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Prev. </a:t>
              </a:r>
            </a:p>
            <a:p>
              <a:r>
                <a:rPr lang="en-GB" sz="1100" dirty="0"/>
                <a:t>predicted </a:t>
              </a:r>
            </a:p>
            <a:p>
              <a:r>
                <a:rPr lang="en-GB" sz="1100" dirty="0"/>
                <a:t>tokens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A3F6D39-7971-37D3-AA03-65A91025FF9C}"/>
                </a:ext>
              </a:extLst>
            </p:cNvPr>
            <p:cNvSpPr txBox="1"/>
            <p:nvPr/>
          </p:nvSpPr>
          <p:spPr>
            <a:xfrm>
              <a:off x="6126910" y="2664378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acoustic </a:t>
              </a:r>
            </a:p>
            <a:p>
              <a:r>
                <a:rPr lang="en-GB" sz="1200" dirty="0"/>
                <a:t>features</a:t>
              </a: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291848AF-9B77-BB83-AB6F-69160C62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263" y="3094935"/>
              <a:ext cx="238127" cy="26194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43" y="959339"/>
            <a:ext cx="8598513" cy="47255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to select the layers to adapt for </a:t>
            </a:r>
            <a:r>
              <a:rPr lang="en-US" sz="2000" dirty="0" err="1"/>
              <a:t>Layerwise</a:t>
            </a:r>
            <a:r>
              <a:rPr lang="en-US" sz="2000" dirty="0"/>
              <a:t> Adaptation?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D60D34-CA55-3C49-93C2-E830A9164C63}"/>
              </a:ext>
            </a:extLst>
          </p:cNvPr>
          <p:cNvSpPr/>
          <p:nvPr/>
        </p:nvSpPr>
        <p:spPr>
          <a:xfrm>
            <a:off x="0" y="6167468"/>
            <a:ext cx="90116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49"/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[1]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Kyuhong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Shim,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Jungwook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Choi, and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Wonyong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Sung. Understanding the role of self attention for efficient speech recognition. In International Conference on Learning Representations, 2021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49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Zied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Elloumi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Laurent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Besacier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Olivier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Galibert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, and Benjamin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Lecou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-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teux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Analyzing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learned representations of a deep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asr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performance prediction model. </a:t>
            </a:r>
            <a:r>
              <a:rPr lang="en-GB" sz="1000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GB" sz="1000" b="0" i="0" dirty="0">
                <a:effectLst/>
                <a:latin typeface="Arial" panose="020B0604020202020204" pitchFamily="34" charset="0"/>
              </a:rPr>
              <a:t> preprint arXiv:1808.08573,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AF67-2226-D3AE-BF08-2FDCC368D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687031-3A6D-4125-8D93-FCFF1AEFD90E}" type="slidenum">
              <a:rPr lang="en-SG" smtClean="0"/>
              <a:pPr>
                <a:defRPr/>
              </a:pPr>
              <a:t>9</a:t>
            </a:fld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37C5F-1E58-CB46-76D1-D22FD3E332B8}"/>
              </a:ext>
            </a:extLst>
          </p:cNvPr>
          <p:cNvSpPr/>
          <p:nvPr/>
        </p:nvSpPr>
        <p:spPr>
          <a:xfrm>
            <a:off x="5459063" y="3896369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F6FAB-009D-2830-2444-692361730744}"/>
              </a:ext>
            </a:extLst>
          </p:cNvPr>
          <p:cNvSpPr/>
          <p:nvPr/>
        </p:nvSpPr>
        <p:spPr>
          <a:xfrm>
            <a:off x="8181787" y="3492952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E5B14250-B889-B82B-A228-7DF1D78721A5}"/>
              </a:ext>
            </a:extLst>
          </p:cNvPr>
          <p:cNvSpPr/>
          <p:nvPr/>
        </p:nvSpPr>
        <p:spPr>
          <a:xfrm>
            <a:off x="5811595" y="3089504"/>
            <a:ext cx="1092192" cy="15467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1305726-A802-5C4A-624F-C6DA3146F55B}"/>
              </a:ext>
            </a:extLst>
          </p:cNvPr>
          <p:cNvSpPr/>
          <p:nvPr/>
        </p:nvSpPr>
        <p:spPr>
          <a:xfrm rot="16200000">
            <a:off x="6260767" y="3897744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B8DE0C-2776-FD75-CF97-2D34E8B24B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421662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5BFCD20-9BC8-0D0D-DAFC-ABA3C3506C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0" y="3869942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C62480-6F4B-2CEB-08AE-101486E540FD}"/>
              </a:ext>
            </a:extLst>
          </p:cNvPr>
          <p:cNvSpPr/>
          <p:nvPr/>
        </p:nvSpPr>
        <p:spPr>
          <a:xfrm rot="16200000">
            <a:off x="6260767" y="320437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F0EDDA9-E3F3-C530-1208-C2A3632FC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1561" y="352325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9DD5AD-BDF5-E530-44A9-61FA39EB4B96}"/>
              </a:ext>
            </a:extLst>
          </p:cNvPr>
          <p:cNvSpPr/>
          <p:nvPr/>
        </p:nvSpPr>
        <p:spPr>
          <a:xfrm rot="16200000">
            <a:off x="6260767" y="284740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98A19A5-28D2-92B4-9C99-A65C7CE3A33E}"/>
              </a:ext>
            </a:extLst>
          </p:cNvPr>
          <p:cNvCxnSpPr>
            <a:cxnSpLocks/>
          </p:cNvCxnSpPr>
          <p:nvPr/>
        </p:nvCxnSpPr>
        <p:spPr>
          <a:xfrm flipV="1">
            <a:off x="6453418" y="450597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0B9EE6E-A1F2-C416-1F1E-DB0D861E51E5}"/>
              </a:ext>
            </a:extLst>
          </p:cNvPr>
          <p:cNvCxnSpPr>
            <a:cxnSpLocks/>
          </p:cNvCxnSpPr>
          <p:nvPr/>
        </p:nvCxnSpPr>
        <p:spPr>
          <a:xfrm>
            <a:off x="6453418" y="307529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784DCB0-9CB2-03E6-CCCF-88A723B0E742}"/>
              </a:ext>
            </a:extLst>
          </p:cNvPr>
          <p:cNvSpPr/>
          <p:nvPr/>
        </p:nvSpPr>
        <p:spPr>
          <a:xfrm>
            <a:off x="7083193" y="2398174"/>
            <a:ext cx="1092192" cy="22380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F99BB8-E444-B0E8-18B0-F39A3B697B14}"/>
              </a:ext>
            </a:extLst>
          </p:cNvPr>
          <p:cNvSpPr/>
          <p:nvPr/>
        </p:nvSpPr>
        <p:spPr>
          <a:xfrm rot="16200000">
            <a:off x="7532366" y="3745782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62AE99-540E-39CE-A016-6385DDECC1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0793" y="4073749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A37EC2A-6612-7CDB-8F06-15D3888CC6F7}"/>
              </a:ext>
            </a:extLst>
          </p:cNvPr>
          <p:cNvSpPr/>
          <p:nvPr/>
        </p:nvSpPr>
        <p:spPr>
          <a:xfrm rot="16200000">
            <a:off x="7532366" y="3399096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0BDE07C-E717-F2E2-B77D-98BAC80CF72D}"/>
              </a:ext>
            </a:extLst>
          </p:cNvPr>
          <p:cNvCxnSpPr>
            <a:cxnSpLocks/>
          </p:cNvCxnSpPr>
          <p:nvPr/>
        </p:nvCxnSpPr>
        <p:spPr>
          <a:xfrm flipV="1">
            <a:off x="7534815" y="3096455"/>
            <a:ext cx="0" cy="28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6F1DBBA-8C62-C2DC-214F-D2284D419D8E}"/>
              </a:ext>
            </a:extLst>
          </p:cNvPr>
          <p:cNvSpPr/>
          <p:nvPr/>
        </p:nvSpPr>
        <p:spPr>
          <a:xfrm rot="16200000">
            <a:off x="7532365" y="2513043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5518E0D-A53B-4210-B07D-49EE51FD1F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52658" y="2831927"/>
            <a:ext cx="16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C7A3674-D804-2233-AC8F-2172D26F2C6E}"/>
              </a:ext>
            </a:extLst>
          </p:cNvPr>
          <p:cNvSpPr/>
          <p:nvPr/>
        </p:nvSpPr>
        <p:spPr>
          <a:xfrm rot="16200000">
            <a:off x="7532365" y="2156070"/>
            <a:ext cx="176352" cy="978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45FFE51-8216-2C75-D898-1FE8201398E8}"/>
              </a:ext>
            </a:extLst>
          </p:cNvPr>
          <p:cNvCxnSpPr>
            <a:cxnSpLocks/>
          </p:cNvCxnSpPr>
          <p:nvPr/>
        </p:nvCxnSpPr>
        <p:spPr>
          <a:xfrm flipV="1">
            <a:off x="7532650" y="4363092"/>
            <a:ext cx="419" cy="285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DD42D6-AA4E-58A0-470B-0A1134100924}"/>
              </a:ext>
            </a:extLst>
          </p:cNvPr>
          <p:cNvCxnSpPr>
            <a:cxnSpLocks/>
          </p:cNvCxnSpPr>
          <p:nvPr/>
        </p:nvCxnSpPr>
        <p:spPr>
          <a:xfrm>
            <a:off x="7534515" y="2383962"/>
            <a:ext cx="138" cy="166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75838A-6BF0-AE6E-A18A-D7416C2542BF}"/>
              </a:ext>
            </a:extLst>
          </p:cNvPr>
          <p:cNvSpPr/>
          <p:nvPr/>
        </p:nvSpPr>
        <p:spPr>
          <a:xfrm>
            <a:off x="5542092" y="3804433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EC61DA-4CCF-447E-6154-DC483A6B6F5E}"/>
              </a:ext>
            </a:extLst>
          </p:cNvPr>
          <p:cNvSpPr/>
          <p:nvPr/>
        </p:nvSpPr>
        <p:spPr>
          <a:xfrm>
            <a:off x="8215961" y="3393065"/>
            <a:ext cx="184457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52E2751-6784-8761-7DE0-C837307F7EAA}"/>
              </a:ext>
            </a:extLst>
          </p:cNvPr>
          <p:cNvCxnSpPr>
            <a:cxnSpLocks/>
          </p:cNvCxnSpPr>
          <p:nvPr/>
        </p:nvCxnSpPr>
        <p:spPr>
          <a:xfrm flipH="1" flipV="1">
            <a:off x="7532650" y="3587240"/>
            <a:ext cx="1" cy="21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DAF8B2F-7363-76F3-AE03-FA44011C3417}"/>
              </a:ext>
            </a:extLst>
          </p:cNvPr>
          <p:cNvSpPr txBox="1"/>
          <p:nvPr/>
        </p:nvSpPr>
        <p:spPr>
          <a:xfrm>
            <a:off x="7327999" y="3222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BF176C-38C2-7094-692B-2521E9FFE4FC}"/>
              </a:ext>
            </a:extLst>
          </p:cNvPr>
          <p:cNvSpPr txBox="1"/>
          <p:nvPr/>
        </p:nvSpPr>
        <p:spPr>
          <a:xfrm>
            <a:off x="6232769" y="3793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9C6FA92-D446-7534-6AE1-29EDC044F743}"/>
              </a:ext>
            </a:extLst>
          </p:cNvPr>
          <p:cNvCxnSpPr/>
          <p:nvPr/>
        </p:nvCxnSpPr>
        <p:spPr>
          <a:xfrm>
            <a:off x="1183549" y="2550852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925D09F-572B-EEDD-671C-F98331B3DF55}"/>
              </a:ext>
            </a:extLst>
          </p:cNvPr>
          <p:cNvCxnSpPr/>
          <p:nvPr/>
        </p:nvCxnSpPr>
        <p:spPr>
          <a:xfrm>
            <a:off x="1196365" y="3636024"/>
            <a:ext cx="2209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9D90739-18F6-BD0D-D695-593F173F697B}"/>
              </a:ext>
            </a:extLst>
          </p:cNvPr>
          <p:cNvSpPr txBox="1"/>
          <p:nvPr/>
        </p:nvSpPr>
        <p:spPr>
          <a:xfrm>
            <a:off x="-124655" y="2043955"/>
            <a:ext cx="5654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388" lvl="1" indent="-457200">
              <a:buFont typeface="+mj-lt"/>
              <a:buAutoNum type="alphaLcParenR"/>
            </a:pPr>
            <a:r>
              <a:rPr lang="en-US" dirty="0">
                <a:ea typeface="Yu Mincho"/>
              </a:rPr>
              <a:t>Last few layers</a:t>
            </a: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r>
              <a:rPr lang="en-GB" dirty="0">
                <a:latin typeface="Arial" panose="020B0604020202020204" pitchFamily="34" charset="0"/>
              </a:rPr>
              <a:t>First few layers</a:t>
            </a: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457188" lvl="1"/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GB" dirty="0">
              <a:latin typeface="Arial" panose="020B0604020202020204" pitchFamily="34" charset="0"/>
            </a:endParaRPr>
          </a:p>
          <a:p>
            <a:pPr marL="914388" lvl="1" indent="-457200">
              <a:buFont typeface="+mj-lt"/>
              <a:buAutoNum type="alphaLcParenR"/>
            </a:pPr>
            <a:endParaRPr lang="en-US" dirty="0"/>
          </a:p>
          <a:p>
            <a:endParaRPr lang="en-GB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549523-E727-7CB8-D716-FF66704961D4}"/>
              </a:ext>
            </a:extLst>
          </p:cNvPr>
          <p:cNvSpPr txBox="1"/>
          <p:nvPr/>
        </p:nvSpPr>
        <p:spPr>
          <a:xfrm>
            <a:off x="1404529" y="234458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stronger </a:t>
            </a:r>
            <a:r>
              <a:rPr lang="en-GB" dirty="0">
                <a:latin typeface="Arial" panose="020B0604020202020204" pitchFamily="34" charset="0"/>
              </a:rPr>
              <a:t>language</a:t>
            </a:r>
            <a:r>
              <a:rPr lang="en-GB" b="0" i="0" dirty="0">
                <a:effectLst/>
                <a:latin typeface="Arial" panose="020B0604020202020204" pitchFamily="34" charset="0"/>
              </a:rPr>
              <a:t> modelling [1]</a:t>
            </a:r>
          </a:p>
          <a:p>
            <a:endParaRPr lang="en-GB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917BB0-5D0F-9536-FE49-BFBA979F2B9E}"/>
              </a:ext>
            </a:extLst>
          </p:cNvPr>
          <p:cNvSpPr txBox="1"/>
          <p:nvPr/>
        </p:nvSpPr>
        <p:spPr>
          <a:xfrm>
            <a:off x="1417345" y="3443801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stronger acoustic modelling [2]</a:t>
            </a:r>
          </a:p>
          <a:p>
            <a:endParaRPr lang="en-GB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291227C-9BF5-57A5-1448-3547E4B1E663}"/>
              </a:ext>
            </a:extLst>
          </p:cNvPr>
          <p:cNvCxnSpPr>
            <a:cxnSpLocks/>
          </p:cNvCxnSpPr>
          <p:nvPr/>
        </p:nvCxnSpPr>
        <p:spPr>
          <a:xfrm>
            <a:off x="4067503" y="3896369"/>
            <a:ext cx="1659046" cy="46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795684B-069C-A7AB-F21C-BE3516A6905D}"/>
              </a:ext>
            </a:extLst>
          </p:cNvPr>
          <p:cNvCxnSpPr>
            <a:cxnSpLocks/>
          </p:cNvCxnSpPr>
          <p:nvPr/>
        </p:nvCxnSpPr>
        <p:spPr>
          <a:xfrm>
            <a:off x="4944066" y="2484646"/>
            <a:ext cx="2433611" cy="17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991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 May 06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35854</TotalTime>
  <Words>1065</Words>
  <Application>Microsoft Office PowerPoint</Application>
  <PresentationFormat>On-screen Show (4:3)</PresentationFormat>
  <Paragraphs>222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Powerpoint Template May 06</vt:lpstr>
      <vt:lpstr>PowerPoint Presentation</vt:lpstr>
      <vt:lpstr>Outline</vt:lpstr>
      <vt:lpstr>A. Introduction</vt:lpstr>
      <vt:lpstr>A. Introduction</vt:lpstr>
      <vt:lpstr>A. Introduction</vt:lpstr>
      <vt:lpstr>A. Introduction</vt:lpstr>
      <vt:lpstr>A. Introduction</vt:lpstr>
      <vt:lpstr>B. Contribution</vt:lpstr>
      <vt:lpstr>B. Contribution</vt:lpstr>
      <vt:lpstr>B. Contribution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pplim</dc:creator>
  <cp:lastModifiedBy>#KWOK CHIN YUEN#</cp:lastModifiedBy>
  <cp:revision>3085</cp:revision>
  <dcterms:created xsi:type="dcterms:W3CDTF">2008-10-06T02:43:29Z</dcterms:created>
  <dcterms:modified xsi:type="dcterms:W3CDTF">2023-11-17T04:03:43Z</dcterms:modified>
</cp:coreProperties>
</file>