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545" r:id="rId3"/>
    <p:sldId id="656" r:id="rId4"/>
    <p:sldId id="655" r:id="rId5"/>
    <p:sldId id="626" r:id="rId6"/>
    <p:sldId id="657" r:id="rId7"/>
    <p:sldId id="569" r:id="rId8"/>
    <p:sldId id="595" r:id="rId9"/>
    <p:sldId id="596" r:id="rId10"/>
    <p:sldId id="627" r:id="rId11"/>
    <p:sldId id="628" r:id="rId12"/>
    <p:sldId id="629" r:id="rId13"/>
    <p:sldId id="631" r:id="rId14"/>
    <p:sldId id="630" r:id="rId15"/>
    <p:sldId id="606" r:id="rId16"/>
    <p:sldId id="632" r:id="rId17"/>
    <p:sldId id="633" r:id="rId18"/>
    <p:sldId id="635" r:id="rId19"/>
    <p:sldId id="634" r:id="rId20"/>
    <p:sldId id="592" r:id="rId21"/>
    <p:sldId id="654" r:id="rId22"/>
    <p:sldId id="525" r:id="rId23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E6FE00"/>
    <a:srgbClr val="FCFFDD"/>
    <a:srgbClr val="F1FF6D"/>
    <a:srgbClr val="F6FF9F"/>
    <a:srgbClr val="FFFF99"/>
    <a:srgbClr val="FFFF00"/>
    <a:srgbClr val="003399"/>
    <a:srgbClr val="33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0" autoAdjust="0"/>
    <p:restoredTop sz="94454" autoAdjust="0"/>
  </p:normalViewPr>
  <p:slideViewPr>
    <p:cSldViewPr snapToGrid="0">
      <p:cViewPr varScale="1">
        <p:scale>
          <a:sx n="76" d="100"/>
          <a:sy n="76" d="100"/>
        </p:scale>
        <p:origin x="168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11/16/2023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2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450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07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33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5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2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76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84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361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08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397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650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46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41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7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53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64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5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research/whis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Cross attention</a:t>
            </a:r>
            <a:endParaRPr lang="en-US" sz="1050" dirty="0"/>
          </a:p>
          <a:p>
            <a:pPr lvl="1"/>
            <a:r>
              <a:rPr lang="en-US" sz="1800" dirty="0"/>
              <a:t>Look-ahead frames</a:t>
            </a:r>
            <a:r>
              <a:rPr lang="en-US" sz="1800" baseline="30000" dirty="0"/>
              <a:t> [1]</a:t>
            </a:r>
            <a:endParaRPr lang="en-US" sz="1800" dirty="0"/>
          </a:p>
          <a:p>
            <a:pPr lvl="1"/>
            <a:r>
              <a:rPr lang="en-US" sz="1800" dirty="0"/>
              <a:t>Apply cross attention biasing at lower layers of the decoder </a:t>
            </a:r>
            <a:r>
              <a:rPr lang="en-US" sz="1800" baseline="30000" dirty="0"/>
              <a:t>[2]</a:t>
            </a:r>
          </a:p>
          <a:p>
            <a:pPr lvl="1"/>
            <a:r>
              <a:rPr lang="en-US" sz="1800" dirty="0"/>
              <a:t>Monotonic alignment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CA976B-59D0-624D-9C42-5CD75F5B4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36" y="2904341"/>
            <a:ext cx="4977749" cy="2811506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497965D9-E51D-4B4C-98A7-E68C1F497AC3}"/>
              </a:ext>
            </a:extLst>
          </p:cNvPr>
          <p:cNvSpPr>
            <a:spLocks noChangeAspect="1"/>
          </p:cNvSpPr>
          <p:nvPr/>
        </p:nvSpPr>
        <p:spPr>
          <a:xfrm rot="20570126">
            <a:off x="3267022" y="3265385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DCD05D5-0D0E-D942-8763-B11060A83406}"/>
              </a:ext>
            </a:extLst>
          </p:cNvPr>
          <p:cNvSpPr>
            <a:spLocks noChangeAspect="1"/>
          </p:cNvSpPr>
          <p:nvPr/>
        </p:nvSpPr>
        <p:spPr>
          <a:xfrm rot="20570126">
            <a:off x="3875403" y="3002382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B499B4B-AC23-484A-B529-449F413BD585}"/>
              </a:ext>
            </a:extLst>
          </p:cNvPr>
          <p:cNvSpPr>
            <a:spLocks noChangeAspect="1"/>
          </p:cNvSpPr>
          <p:nvPr/>
        </p:nvSpPr>
        <p:spPr>
          <a:xfrm rot="20570126">
            <a:off x="4777606" y="2773041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6C036-D389-E84E-B38D-46CC2AC8E643}"/>
              </a:ext>
            </a:extLst>
          </p:cNvPr>
          <p:cNvSpPr/>
          <p:nvPr/>
        </p:nvSpPr>
        <p:spPr>
          <a:xfrm>
            <a:off x="2877085" y="4374295"/>
            <a:ext cx="3298430" cy="1341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F7B79-6585-B947-807D-0D493F999D18}"/>
              </a:ext>
            </a:extLst>
          </p:cNvPr>
          <p:cNvSpPr/>
          <p:nvPr/>
        </p:nvSpPr>
        <p:spPr>
          <a:xfrm>
            <a:off x="0" y="6133848"/>
            <a:ext cx="8024884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N. Moritz, T. Hori, and J. L. Roux, “Triggered attention for end-to-end speech recognition,” ICASSP 2019. 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A.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Raganato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and J. Tiedemann, “An analysis of encoder representations in transformer-based machine translation,” EMNLP 2018.</a:t>
            </a:r>
          </a:p>
        </p:txBody>
      </p:sp>
    </p:spTree>
    <p:extLst>
      <p:ext uri="{BB962C8B-B14F-4D97-AF65-F5344CB8AC3E}">
        <p14:creationId xmlns:p14="http://schemas.microsoft.com/office/powerpoint/2010/main" val="193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799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799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799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1" animBg="1"/>
      <p:bldP spid="18" grpId="1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5E6B08-8641-8340-9AB8-0B2CBA78A0F0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Dataset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SG" sz="2000" dirty="0"/>
              <a:t>Number of look-ahead frames </a:t>
            </a:r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11</a:t>
            </a:fld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F7B79-6585-B947-807D-0D493F999D18}"/>
              </a:ext>
            </a:extLst>
          </p:cNvPr>
          <p:cNvSpPr/>
          <p:nvPr/>
        </p:nvSpPr>
        <p:spPr>
          <a:xfrm>
            <a:off x="26894" y="6389341"/>
            <a:ext cx="80248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V.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Panayotov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G. Chen, D. Povey, and 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Khudanpur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“Librispeech: an ASR corpus based on public domain audio books,” ICASSP 2015.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D71FE-89B2-9B46-8B3F-E2EB5355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37" y="3459354"/>
            <a:ext cx="4953385" cy="273290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DE7533-500C-EE43-B7B2-0E96FBEB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24174"/>
              </p:ext>
            </p:extLst>
          </p:nvPr>
        </p:nvGraphicFramePr>
        <p:xfrm>
          <a:off x="1524000" y="1684693"/>
          <a:ext cx="6096000" cy="1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LibriSpeech </a:t>
                      </a:r>
                      <a:r>
                        <a:rPr lang="en-US" sz="16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Baseline 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5.4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</a:tbl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80D57B-3C49-0D49-8F53-892D5A5F87B5}"/>
              </a:ext>
            </a:extLst>
          </p:cNvPr>
          <p:cNvSpPr txBox="1">
            <a:spLocks/>
          </p:cNvSpPr>
          <p:nvPr/>
        </p:nvSpPr>
        <p:spPr bwMode="auto">
          <a:xfrm>
            <a:off x="5512740" y="4169432"/>
            <a:ext cx="359518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Number of look-ahead frames does not affect soft attention biasing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Use 5 look-ahead frames with soft attention biasing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4286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C892F4-68E1-C744-B964-94EEF05A1F8F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SG" sz="2000" dirty="0"/>
              <a:t>Number of decoder layers applying cross attention biasing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Cross attention biasing and alignment regularization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12</a:t>
            </a:fld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9BC830-5A9C-5F4C-BF33-A5505B64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01411"/>
              </p:ext>
            </p:extLst>
          </p:nvPr>
        </p:nvGraphicFramePr>
        <p:xfrm>
          <a:off x="1174376" y="1700268"/>
          <a:ext cx="6096000" cy="167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Decoder layers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Layer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Layer 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Layer 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F4D5B3-BC5D-AA44-8C50-15A8983F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53201"/>
              </p:ext>
            </p:extLst>
          </p:nvPr>
        </p:nvGraphicFramePr>
        <p:xfrm>
          <a:off x="1174376" y="3885906"/>
          <a:ext cx="6096001" cy="23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19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195962"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Our proposed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      w/o look-ahead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      w/o apply on layer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      w/o alignment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7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Hybrid global+local model </a:t>
                      </a:r>
                      <a:r>
                        <a:rPr lang="en-US" sz="16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4011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6FB9F0B-E695-F940-AD40-7A59E9B18EDF}"/>
              </a:ext>
            </a:extLst>
          </p:cNvPr>
          <p:cNvSpPr/>
          <p:nvPr/>
        </p:nvSpPr>
        <p:spPr>
          <a:xfrm>
            <a:off x="26894" y="6389341"/>
            <a:ext cx="80248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M. Xu, D. F. Wong, B. Yang, Y. Zhang, and L. S. Chao, “Leveraging local and global patterns for self-attention networks,” ACL 2019.</a:t>
            </a:r>
          </a:p>
        </p:txBody>
      </p:sp>
    </p:spTree>
    <p:extLst>
      <p:ext uri="{BB962C8B-B14F-4D97-AF65-F5344CB8AC3E}">
        <p14:creationId xmlns:p14="http://schemas.microsoft.com/office/powerpoint/2010/main" val="15485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898"/>
            <a:ext cx="8483600" cy="835747"/>
          </a:xfrm>
        </p:spPr>
        <p:txBody>
          <a:bodyPr/>
          <a:lstStyle/>
          <a:p>
            <a:r>
              <a:rPr lang="en-US" dirty="0"/>
              <a:t>C2: Speaker Aware Persistent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1892595"/>
            <a:ext cx="8410353" cy="4233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3.1 Motivation</a:t>
            </a:r>
          </a:p>
          <a:p>
            <a:pPr marL="0" indent="0">
              <a:buNone/>
            </a:pPr>
            <a:r>
              <a:rPr lang="en-US" dirty="0"/>
              <a:t>3.2 Model architecture</a:t>
            </a:r>
          </a:p>
          <a:p>
            <a:pPr marL="0" indent="0">
              <a:buNone/>
            </a:pPr>
            <a:r>
              <a:rPr lang="en-US" dirty="0"/>
              <a:t>3.3 Experiments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31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781698F-BF69-F344-8A2B-043D623E5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8" y="382247"/>
            <a:ext cx="3733295" cy="4568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2832"/>
                <a:ext cx="5300208" cy="4725553"/>
              </a:xfrm>
            </p:spPr>
            <p:txBody>
              <a:bodyPr/>
              <a:lstStyle/>
              <a:p>
                <a:r>
                  <a:rPr lang="en-US" sz="2000" dirty="0"/>
                  <a:t>Speaker adaptation</a:t>
                </a:r>
              </a:p>
              <a:p>
                <a:pPr lvl="1"/>
                <a:r>
                  <a:rPr lang="en-US" sz="1800" dirty="0"/>
                  <a:t>Add a multi-head attention network with speaker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-vectors after encoder </a:t>
                </a:r>
                <a:r>
                  <a:rPr lang="en-US" sz="1800" baseline="30000" dirty="0"/>
                  <a:t>[1]</a:t>
                </a:r>
                <a:endParaRPr lang="en-US" sz="1600" dirty="0"/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are time step independent speaker representation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600" dirty="0"/>
                  <a:t>Double the parameter size of linear transformation in each decoder layer </a:t>
                </a:r>
              </a:p>
              <a:p>
                <a:pPr lvl="2">
                  <a:buFont typeface="Wingdings" pitchFamily="2" charset="2"/>
                  <a:buChar char="§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2832"/>
                <a:ext cx="5300208" cy="4725553"/>
              </a:xfrm>
              <a:blipFill>
                <a:blip r:embed="rId4"/>
                <a:stretch>
                  <a:fillRect l="-95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14</a:t>
            </a:fld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05E4A2-62E1-6A44-9BA7-24968AEA8FF6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CDAF5-37BA-CD4D-80D6-E26E2BF727A3}"/>
              </a:ext>
            </a:extLst>
          </p:cNvPr>
          <p:cNvSpPr/>
          <p:nvPr/>
        </p:nvSpPr>
        <p:spPr>
          <a:xfrm>
            <a:off x="26894" y="6567141"/>
            <a:ext cx="802488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Z. Fan, J. Li, S. Zhou, and B. Xu, “Speaker-aware speech-transformer,” ASRU 2019.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BCC7D2-9EAA-6A40-AD07-3A5646152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3" y="3707906"/>
            <a:ext cx="3149146" cy="21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056"/>
            <a:ext cx="8585200" cy="835747"/>
          </a:xfrm>
        </p:spPr>
        <p:txBody>
          <a:bodyPr/>
          <a:lstStyle/>
          <a:p>
            <a:r>
              <a:rPr lang="en-US" dirty="0"/>
              <a:t>3.2 Model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15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21628B25-1B6A-804C-8432-5D9D601960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252832"/>
                <a:ext cx="8229600" cy="472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2971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349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000" kern="0" dirty="0"/>
                  <a:t>Speaker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kern="0" dirty="0"/>
                  <a:t> randomly sampled speaker </a:t>
                </a:r>
                <a:r>
                  <a:rPr lang="en-US" sz="1800" kern="0" dirty="0" err="1"/>
                  <a:t>i</a:t>
                </a:r>
                <a:r>
                  <a:rPr lang="en-US" sz="1800" kern="0" dirty="0"/>
                  <a:t>-vectors</a:t>
                </a:r>
                <a:endParaRPr lang="en-US" sz="1800" kern="0" baseline="30000" dirty="0"/>
              </a:p>
              <a:p>
                <a:pPr lvl="1"/>
                <a:endParaRPr lang="en-US" sz="18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sz="2000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21628B25-1B6A-804C-8432-5D9D6019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52832"/>
                <a:ext cx="8229600" cy="4725553"/>
              </a:xfrm>
              <a:prstGeom prst="rect">
                <a:avLst/>
              </a:prstGeom>
              <a:blipFill>
                <a:blip r:embed="rId3"/>
                <a:stretch>
                  <a:fillRect l="-617" t="-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677CA21-5548-3A42-9354-0922E2E1CD7E}"/>
                  </a:ext>
                </a:extLst>
              </p:cNvPr>
              <p:cNvSpPr/>
              <p:nvPr/>
            </p:nvSpPr>
            <p:spPr>
              <a:xfrm>
                <a:off x="890192" y="1929604"/>
                <a:ext cx="4824000" cy="34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677CA21-5548-3A42-9354-0922E2E1C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92" y="1929604"/>
                <a:ext cx="4824000" cy="342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9337DA2F-CBA8-C840-BC57-02FD48609F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70" y="2897039"/>
            <a:ext cx="3966208" cy="3348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2383E4-1B99-3745-B60E-ED8E6D4DF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3" y="3707906"/>
            <a:ext cx="3149146" cy="2177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68F521-4608-7341-A694-CA9DD705FD3B}"/>
              </a:ext>
            </a:extLst>
          </p:cNvPr>
          <p:cNvSpPr txBox="1"/>
          <p:nvPr/>
        </p:nvSpPr>
        <p:spPr>
          <a:xfrm>
            <a:off x="7708752" y="445056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D0065D-818F-D541-B1E7-D8BC43B4AA2B}"/>
                  </a:ext>
                </a:extLst>
              </p:cNvPr>
              <p:cNvSpPr/>
              <p:nvPr/>
            </p:nvSpPr>
            <p:spPr>
              <a:xfrm>
                <a:off x="1095408" y="2183571"/>
                <a:ext cx="4500000" cy="68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D0065D-818F-D541-B1E7-D8BC43B4A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08" y="2183571"/>
                <a:ext cx="4500000" cy="689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C6A698-3413-584E-9883-29822B85995D}"/>
                  </a:ext>
                </a:extLst>
              </p:cNvPr>
              <p:cNvSpPr/>
              <p:nvPr/>
            </p:nvSpPr>
            <p:spPr>
              <a:xfrm>
                <a:off x="1013762" y="2824453"/>
                <a:ext cx="4831863" cy="68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C6A698-3413-584E-9883-29822B859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62" y="2824453"/>
                <a:ext cx="4831863" cy="6898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5E6B08-8641-8340-9AB8-0B2CBA78A0F0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Dataset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16</a:t>
            </a:fld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F7B79-6585-B947-807D-0D493F999D18}"/>
              </a:ext>
            </a:extLst>
          </p:cNvPr>
          <p:cNvSpPr/>
          <p:nvPr/>
        </p:nvSpPr>
        <p:spPr>
          <a:xfrm>
            <a:off x="26894" y="5474945"/>
            <a:ext cx="8024884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V.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Panayotov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G. Chen, D. Povey, and S.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Khudanpur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“Librispeech: an ASR corpus based on public domain audio books,” ICASSP 2015.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J. J. Godfrey, E. C. Holliman, and J. McDaniel, “SWITCHBOARD: telephone speech corpus for research and de-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velopment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,” ICASSP 1992.</a:t>
            </a:r>
          </a:p>
          <a:p>
            <a:pPr marL="57149" algn="just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H. Bu, J. Du, X. Na, B. Wu, and H. Zheng, “AISHELL-1: An open-source mandarin speech corpus and a speech recognition baseline,” in 2017 20th O-COCOSDA. IEEE, 2017.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DE7533-500C-EE43-B7B2-0E96FBEB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38977"/>
              </p:ext>
            </p:extLst>
          </p:nvPr>
        </p:nvGraphicFramePr>
        <p:xfrm>
          <a:off x="1524000" y="1684693"/>
          <a:ext cx="6096000" cy="134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LibriSpeech </a:t>
                      </a:r>
                      <a:r>
                        <a:rPr lang="en-US" sz="16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100h (251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5.4h (20 males, 20 females)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226219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r>
                        <a:rPr lang="en-US" sz="1600" dirty="0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5.1h (16 males, 17 females)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220C4D-5EAD-E746-A040-54DB9B9CA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83484"/>
              </p:ext>
            </p:extLst>
          </p:nvPr>
        </p:nvGraphicFramePr>
        <p:xfrm>
          <a:off x="1524000" y="3027073"/>
          <a:ext cx="6096000" cy="134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Switchboard </a:t>
                      </a:r>
                      <a:r>
                        <a:rPr lang="en-US" sz="1600" baseline="300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300h (4804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SWBDset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2.1h (40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226219">
                <a:tc>
                  <a:txBody>
                    <a:bodyPr/>
                    <a:lstStyle/>
                    <a:p>
                      <a:r>
                        <a:rPr lang="en-US" sz="1600" dirty="0"/>
                        <a:t>CallHome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1.6h (40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1D5235-7A36-E74F-807E-2509FD5E4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19493"/>
              </p:ext>
            </p:extLst>
          </p:nvPr>
        </p:nvGraphicFramePr>
        <p:xfrm>
          <a:off x="1524000" y="4368247"/>
          <a:ext cx="6096000" cy="100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AISHELL-1 </a:t>
                      </a:r>
                      <a:r>
                        <a:rPr lang="en-US" sz="1600" baseline="300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150h (340 speakers)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5h (13 males, 7 females)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92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229600" cy="4067313"/>
          </a:xfrm>
        </p:spPr>
        <p:txBody>
          <a:bodyPr/>
          <a:lstStyle/>
          <a:p>
            <a:r>
              <a:rPr lang="en-US" sz="2000" dirty="0"/>
              <a:t>Number of speaker i-vectors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r>
              <a:rPr lang="en-US" sz="2000" dirty="0"/>
              <a:t>Number of layers applied with speaker aware persistent memory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17</a:t>
            </a:fld>
            <a:endParaRPr lang="en-SG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25668-8143-4549-B415-4B949537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04523"/>
              </p:ext>
            </p:extLst>
          </p:nvPr>
        </p:nvGraphicFramePr>
        <p:xfrm>
          <a:off x="1237876" y="4510696"/>
          <a:ext cx="5575753" cy="19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695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603029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1603029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Encoder layers 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Test_clean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Test_other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r>
                        <a:rPr lang="en-US" sz="1600" dirty="0"/>
                        <a:t>Lower half (1-6)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Higher half 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All (1-12)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03CB4C-394D-8848-A8D0-EA926164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61" y="1657425"/>
            <a:ext cx="5137897" cy="243333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69363-402E-6545-A72A-DB1213667864}"/>
              </a:ext>
            </a:extLst>
          </p:cNvPr>
          <p:cNvSpPr txBox="1">
            <a:spLocks/>
          </p:cNvSpPr>
          <p:nvPr/>
        </p:nvSpPr>
        <p:spPr bwMode="auto">
          <a:xfrm>
            <a:off x="5411140" y="1845332"/>
            <a:ext cx="359518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Performance improve from 16 to 64 i-vectors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After 64 i-vectors, increasing the number does not improve further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4EADEA-5F94-AE4D-9EF5-B7EBFAAB960F}"/>
              </a:ext>
            </a:extLst>
          </p:cNvPr>
          <p:cNvSpPr txBox="1">
            <a:spLocks/>
          </p:cNvSpPr>
          <p:nvPr/>
        </p:nvSpPr>
        <p:spPr bwMode="auto">
          <a:xfrm>
            <a:off x="5969940" y="4548344"/>
            <a:ext cx="3472136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Applying on higher layers obtains better performance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6416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611E79-C5C2-F647-8CF9-43093551A105}"/>
              </a:ext>
            </a:extLst>
          </p:cNvPr>
          <p:cNvSpPr/>
          <p:nvPr/>
        </p:nvSpPr>
        <p:spPr>
          <a:xfrm>
            <a:off x="121022" y="6078071"/>
            <a:ext cx="1425389" cy="779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2332"/>
            <a:ext cx="8229600" cy="4067313"/>
          </a:xfrm>
        </p:spPr>
        <p:txBody>
          <a:bodyPr/>
          <a:lstStyle/>
          <a:p>
            <a:r>
              <a:rPr lang="en-US" sz="2000" dirty="0"/>
              <a:t>Comparison with other models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18</a:t>
            </a:fld>
            <a:endParaRPr lang="en-SG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625668-8143-4549-B415-4B949537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62236"/>
              </p:ext>
            </p:extLst>
          </p:nvPr>
        </p:nvGraphicFramePr>
        <p:xfrm>
          <a:off x="520021" y="1508673"/>
          <a:ext cx="5575754" cy="52128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0540">
                  <a:extLst>
                    <a:ext uri="{9D8B030D-6E8A-4147-A177-3AD203B41FA5}">
                      <a16:colId xmlns:a16="http://schemas.microsoft.com/office/drawing/2014/main" val="694391380"/>
                    </a:ext>
                  </a:extLst>
                </a:gridCol>
                <a:gridCol w="1245071">
                  <a:extLst>
                    <a:ext uri="{9D8B030D-6E8A-4147-A177-3AD203B41FA5}">
                      <a16:colId xmlns:a16="http://schemas.microsoft.com/office/drawing/2014/main" val="653322067"/>
                    </a:ext>
                  </a:extLst>
                </a:gridCol>
                <a:gridCol w="622536">
                  <a:extLst>
                    <a:ext uri="{9D8B030D-6E8A-4147-A177-3AD203B41FA5}">
                      <a16:colId xmlns:a16="http://schemas.microsoft.com/office/drawing/2014/main" val="3968335002"/>
                    </a:ext>
                  </a:extLst>
                </a:gridCol>
                <a:gridCol w="622536">
                  <a:extLst>
                    <a:ext uri="{9D8B030D-6E8A-4147-A177-3AD203B41FA5}">
                      <a16:colId xmlns:a16="http://schemas.microsoft.com/office/drawing/2014/main" val="1485956021"/>
                    </a:ext>
                  </a:extLst>
                </a:gridCol>
                <a:gridCol w="1245071">
                  <a:extLst>
                    <a:ext uri="{9D8B030D-6E8A-4147-A177-3AD203B41FA5}">
                      <a16:colId xmlns:a16="http://schemas.microsoft.com/office/drawing/2014/main" val="2551469452"/>
                    </a:ext>
                  </a:extLst>
                </a:gridCol>
              </a:tblGrid>
              <a:tr h="274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Switchboard</a:t>
                      </a:r>
                    </a:p>
                  </a:txBody>
                  <a:tcPr>
                    <a:lnL>
                      <a:noFill/>
                    </a:lnL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09064"/>
                  </a:ext>
                </a:extLst>
              </a:tr>
              <a:tr h="274358">
                <a:tc vMerge="1"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SWBD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CallHome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10356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Baseline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1552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Attn based </a:t>
                      </a:r>
                      <a:r>
                        <a:rPr lang="en-US" sz="1200" baseline="30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  <a:endParaRPr lang="en-US" sz="12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20947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BLHUC </a:t>
                      </a:r>
                      <a:r>
                        <a:rPr lang="en-US" sz="1200" baseline="300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4221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PM </a:t>
                      </a:r>
                      <a:r>
                        <a:rPr lang="en-US" sz="1200" baseline="300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8.8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89295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Our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8.2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16.0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3232"/>
                  </a:ext>
                </a:extLst>
              </a:tr>
              <a:tr h="274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AISHELL-1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01104"/>
                  </a:ext>
                </a:extLst>
              </a:tr>
              <a:tr h="274358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Dev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34621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Baseline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67476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SAST </a:t>
                      </a:r>
                      <a:r>
                        <a:rPr lang="en-US" sz="1200" baseline="30000" dirty="0"/>
                        <a:t>[4]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25068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PM </a:t>
                      </a:r>
                      <a:r>
                        <a:rPr lang="en-US" sz="1200" baseline="30000" dirty="0"/>
                        <a:t>[3]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98135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Our work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43924"/>
                  </a:ext>
                </a:extLst>
              </a:tr>
              <a:tr h="274358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LibriSpeech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83516"/>
                  </a:ext>
                </a:extLst>
              </a:tr>
              <a:tr h="274358">
                <a:tc vMerge="1">
                  <a:txBody>
                    <a:bodyPr/>
                    <a:lstStyle/>
                    <a:p>
                      <a:pPr algn="ctr"/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Test_clean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Test_other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51302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Baseline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12.0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29.7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33713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SAST </a:t>
                      </a:r>
                      <a:r>
                        <a:rPr lang="en-US" sz="1200" baseline="30000" dirty="0"/>
                        <a:t>[4]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11.4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28.4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39731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PM </a:t>
                      </a:r>
                      <a:r>
                        <a:rPr lang="en-US" sz="1200" baseline="30000" dirty="0"/>
                        <a:t>[3]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11.3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baseline="0" dirty="0"/>
                        <a:t>28.9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93588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Our work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10.5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baseline="0" dirty="0"/>
                        <a:t>28.3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7200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69363-402E-6545-A72A-DB1213667864}"/>
              </a:ext>
            </a:extLst>
          </p:cNvPr>
          <p:cNvSpPr txBox="1">
            <a:spLocks/>
          </p:cNvSpPr>
          <p:nvPr/>
        </p:nvSpPr>
        <p:spPr bwMode="auto">
          <a:xfrm>
            <a:off x="5409547" y="1796672"/>
            <a:ext cx="359518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400" kern="0" dirty="0"/>
              <a:t>Switchboard – 9.7% relative improvement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kern="0" dirty="0"/>
              <a:t>AISHELL-1 – 7.8%-12.3% relative improvement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400" kern="0" dirty="0"/>
              <a:t>LibriSpeech – 4.7%-12.5% relative improvement</a:t>
            </a:r>
          </a:p>
          <a:p>
            <a:pPr lvl="1"/>
            <a:endParaRPr lang="en-US" sz="1600" kern="0" dirty="0"/>
          </a:p>
          <a:p>
            <a:pPr lvl="1"/>
            <a:endParaRPr lang="en-US" sz="1000" kern="0" dirty="0"/>
          </a:p>
          <a:p>
            <a:pPr lvl="1"/>
            <a:endParaRPr lang="en-US" sz="1600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5BAA9-71DA-5648-82FD-DFD8A1C2879F}"/>
              </a:ext>
            </a:extLst>
          </p:cNvPr>
          <p:cNvSpPr/>
          <p:nvPr/>
        </p:nvSpPr>
        <p:spPr>
          <a:xfrm>
            <a:off x="6327161" y="3902799"/>
            <a:ext cx="2585677" cy="29084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[1] J. Pan, et al, “Online speaker adaptation for LVCSR based on attention mechanism,” APSIPA ASC, 2018. 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[2] X.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et al, “BLHUC: Bayesian learning of hidden unit contributions for deep neural network speaker adaptation,” ICASSP 2019.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[3] Z. You, et al, “DFSMN-SAN with persistent memory model for automatic speech recognition,”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arXiv:1910.13282, 2019.</a:t>
            </a:r>
          </a:p>
          <a:p>
            <a:pPr marL="57149"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[4] Z. Fan, et al, “Speaker-aware speech-transformer,” ASRU 2019. </a:t>
            </a:r>
          </a:p>
        </p:txBody>
      </p:sp>
    </p:spTree>
    <p:extLst>
      <p:ext uri="{BB962C8B-B14F-4D97-AF65-F5344CB8AC3E}">
        <p14:creationId xmlns:p14="http://schemas.microsoft.com/office/powerpoint/2010/main" val="108787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2332"/>
            <a:ext cx="8229600" cy="4067313"/>
          </a:xfrm>
        </p:spPr>
        <p:txBody>
          <a:bodyPr/>
          <a:lstStyle/>
          <a:p>
            <a:r>
              <a:rPr lang="en-US" sz="2000" dirty="0"/>
              <a:t>Persistent memory analysis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19</a:t>
            </a:fld>
            <a:endParaRPr lang="en-S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969363-402E-6545-A72A-DB1213667864}"/>
              </a:ext>
            </a:extLst>
          </p:cNvPr>
          <p:cNvSpPr txBox="1">
            <a:spLocks/>
          </p:cNvSpPr>
          <p:nvPr/>
        </p:nvSpPr>
        <p:spPr bwMode="auto">
          <a:xfrm>
            <a:off x="4987384" y="2749329"/>
            <a:ext cx="4020632" cy="188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Attention scores of ten utterances from </a:t>
            </a:r>
            <a:r>
              <a:rPr lang="en-US" sz="1600" kern="0" dirty="0">
                <a:solidFill>
                  <a:srgbClr val="FF0000"/>
                </a:solidFill>
              </a:rPr>
              <a:t>one</a:t>
            </a:r>
            <a:r>
              <a:rPr lang="en-US" sz="1600" kern="0" dirty="0"/>
              <a:t> speaker is similar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kern="0" dirty="0"/>
              <a:t>Attention scores of ten utterances from </a:t>
            </a:r>
            <a:r>
              <a:rPr lang="en-US" sz="1600" kern="0" dirty="0">
                <a:solidFill>
                  <a:srgbClr val="FF0000"/>
                </a:solidFill>
              </a:rPr>
              <a:t>ten</a:t>
            </a:r>
            <a:r>
              <a:rPr lang="en-US" sz="1600" kern="0" dirty="0"/>
              <a:t> speakers are different</a:t>
            </a:r>
          </a:p>
          <a:p>
            <a:pPr lvl="1"/>
            <a:endParaRPr lang="en-US" sz="1800" kern="0" dirty="0"/>
          </a:p>
          <a:p>
            <a:pPr lvl="1"/>
            <a:endParaRPr lang="en-US" sz="1050" kern="0" dirty="0"/>
          </a:p>
          <a:p>
            <a:pPr lvl="1"/>
            <a:endParaRPr lang="en-US" sz="1800" kern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587F6-AA4A-D64C-8699-14AAA2733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8" y="2110886"/>
            <a:ext cx="5134542" cy="39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9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end-to-end automatic speech recognition (ASR)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What, why and </a:t>
            </a:r>
            <a:r>
              <a:rPr lang="en-US" dirty="0" err="1"/>
              <a:t>hows</a:t>
            </a:r>
            <a:r>
              <a:rPr lang="en-US" dirty="0"/>
              <a:t> of 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TTS synthesized data adaptation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7" y="951609"/>
            <a:ext cx="8367823" cy="4442428"/>
          </a:xfrm>
        </p:spPr>
        <p:txBody>
          <a:bodyPr/>
          <a:lstStyle/>
          <a:p>
            <a:r>
              <a:rPr lang="en-US" sz="2000" dirty="0"/>
              <a:t>Contribution 1:</a:t>
            </a:r>
          </a:p>
          <a:p>
            <a:pPr lvl="1"/>
            <a:r>
              <a:rPr lang="en-US" sz="1800" dirty="0"/>
              <a:t>An effective cross attention biasing method for monotonic alignment between text and speech </a:t>
            </a:r>
          </a:p>
          <a:p>
            <a:r>
              <a:rPr lang="en-US" sz="2000" dirty="0"/>
              <a:t>Contribution 2:</a:t>
            </a:r>
          </a:p>
          <a:p>
            <a:pPr lvl="1"/>
            <a:r>
              <a:rPr lang="en-US" sz="1800" dirty="0"/>
              <a:t>Speaker aware persistent memory model for speaker adaptation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20</a:t>
            </a:fld>
            <a:endParaRPr lang="en-SG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13178" y="199114"/>
            <a:ext cx="8707539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kern="0" dirty="0"/>
              <a:t>4 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236110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7" y="951609"/>
            <a:ext cx="8601730" cy="5293616"/>
          </a:xfrm>
        </p:spPr>
        <p:txBody>
          <a:bodyPr/>
          <a:lstStyle/>
          <a:p>
            <a:r>
              <a:rPr lang="en-US" sz="2000" dirty="0"/>
              <a:t>Extension of contribution 1:</a:t>
            </a:r>
          </a:p>
          <a:p>
            <a:pPr lvl="1"/>
            <a:r>
              <a:rPr lang="en-US" sz="1800" dirty="0"/>
              <a:t>Integration with a more effective encoder network </a:t>
            </a:r>
          </a:p>
          <a:p>
            <a:pPr lvl="1"/>
            <a:r>
              <a:rPr lang="en-US" sz="1800" dirty="0"/>
              <a:t>Global misalignment regularization</a:t>
            </a:r>
            <a:endParaRPr lang="en-US" dirty="0"/>
          </a:p>
          <a:p>
            <a:r>
              <a:rPr lang="en-US" sz="2000" dirty="0"/>
              <a:t>Extension of contribution 2:</a:t>
            </a:r>
          </a:p>
          <a:p>
            <a:pPr lvl="1"/>
            <a:r>
              <a:rPr lang="en-US" sz="1800" dirty="0"/>
              <a:t>Speaker </a:t>
            </a:r>
            <a:r>
              <a:rPr lang="en-US" sz="1800" dirty="0" err="1"/>
              <a:t>i</a:t>
            </a:r>
            <a:r>
              <a:rPr lang="en-US" sz="1800" dirty="0"/>
              <a:t>-vector clustering</a:t>
            </a:r>
          </a:p>
          <a:p>
            <a:pPr lvl="1"/>
            <a:r>
              <a:rPr lang="en-US" sz="1800" dirty="0"/>
              <a:t>Include </a:t>
            </a:r>
            <a:r>
              <a:rPr lang="en-US" sz="1800" dirty="0" err="1"/>
              <a:t>i</a:t>
            </a:r>
            <a:r>
              <a:rPr lang="en-US" sz="1800" dirty="0"/>
              <a:t>-vector generation as a full end-to-end model</a:t>
            </a:r>
          </a:p>
          <a:p>
            <a:pPr lvl="1"/>
            <a:r>
              <a:rPr lang="en-US" sz="1800" dirty="0"/>
              <a:t>Speaker </a:t>
            </a:r>
            <a:r>
              <a:rPr lang="en-US" sz="1800" dirty="0" err="1"/>
              <a:t>diarization</a:t>
            </a:r>
            <a:endParaRPr lang="en-US" sz="1800" dirty="0"/>
          </a:p>
          <a:p>
            <a:pPr lvl="1"/>
            <a:r>
              <a:rPr lang="en-US" sz="1800" dirty="0"/>
              <a:t>Replace </a:t>
            </a:r>
            <a:r>
              <a:rPr lang="en-US" sz="1800" dirty="0" err="1"/>
              <a:t>i</a:t>
            </a:r>
            <a:r>
              <a:rPr lang="en-US" sz="1800" dirty="0"/>
              <a:t>-vector with channel / background noise – environment identification / noise adaptation</a:t>
            </a:r>
          </a:p>
          <a:p>
            <a:r>
              <a:rPr lang="en-US" sz="2000" dirty="0"/>
              <a:t>Future work 3:</a:t>
            </a:r>
          </a:p>
          <a:p>
            <a:pPr lvl="1"/>
            <a:r>
              <a:rPr lang="en-US" sz="1800" dirty="0"/>
              <a:t>Robustness towards other factors (domain, language model, channel etc.)</a:t>
            </a:r>
            <a:endParaRPr lang="en-US" sz="1600" dirty="0"/>
          </a:p>
          <a:p>
            <a:r>
              <a:rPr lang="en-US" sz="2000" dirty="0"/>
              <a:t>Future work 4:</a:t>
            </a:r>
          </a:p>
          <a:p>
            <a:pPr lvl="1"/>
            <a:r>
              <a:rPr lang="en-US" sz="1800" dirty="0"/>
              <a:t>Unsupervised adaptation (speaker adaptation without </a:t>
            </a:r>
            <a:r>
              <a:rPr lang="en-US" sz="1800" dirty="0" err="1"/>
              <a:t>i</a:t>
            </a:r>
            <a:r>
              <a:rPr lang="en-US" sz="1800" dirty="0"/>
              <a:t>-vector)</a:t>
            </a:r>
          </a:p>
          <a:p>
            <a:r>
              <a:rPr lang="en-US" sz="2000" dirty="0"/>
              <a:t>Future work 5:</a:t>
            </a:r>
          </a:p>
          <a:p>
            <a:pPr lvl="1"/>
            <a:r>
              <a:rPr lang="en-US" sz="1800" dirty="0"/>
              <a:t>Multilingual ASR, use pretrained </a:t>
            </a:r>
            <a:r>
              <a:rPr lang="en-US" sz="1800" dirty="0" err="1"/>
              <a:t>mBART</a:t>
            </a:r>
            <a:r>
              <a:rPr lang="en-US" sz="1800" dirty="0"/>
              <a:t> model for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21</a:t>
            </a:fld>
            <a:endParaRPr lang="en-SG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213178" y="199114"/>
            <a:ext cx="8707539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kern="0" dirty="0"/>
              <a:t>4 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400580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10"/>
            <a:ext cx="8229600" cy="3684319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Thank you very much!</a:t>
            </a:r>
            <a:endParaRPr lang="en-SG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86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owchart: Data 63">
            <a:extLst>
              <a:ext uri="{FF2B5EF4-FFF2-40B4-BE49-F238E27FC236}">
                <a16:creationId xmlns:a16="http://schemas.microsoft.com/office/drawing/2014/main" id="{0CE3C680-206A-36F4-BCF5-966C2D313531}"/>
              </a:ext>
            </a:extLst>
          </p:cNvPr>
          <p:cNvSpPr/>
          <p:nvPr/>
        </p:nvSpPr>
        <p:spPr>
          <a:xfrm>
            <a:off x="3456561" y="4640942"/>
            <a:ext cx="3978790" cy="74919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46E7A21-B6C1-3E28-6313-EEA1C4E0B40F}"/>
              </a:ext>
            </a:extLst>
          </p:cNvPr>
          <p:cNvSpPr/>
          <p:nvPr/>
        </p:nvSpPr>
        <p:spPr>
          <a:xfrm>
            <a:off x="4017997" y="4801299"/>
            <a:ext cx="3851089" cy="4600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End-to-end ASR model </a:t>
            </a:r>
            <a:r>
              <a:rPr lang="en-US" baseline="30000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4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Statistical model (1952)      Deep Learning model (2014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11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9C66673-6F88-32A3-4E36-94397C6D8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23" y="2973216"/>
            <a:ext cx="3352825" cy="10191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27320" y="2255520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5106231-23D7-0E01-9D72-CE887F8A3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25" y="4534633"/>
            <a:ext cx="2531942" cy="1176818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01734"/>
              </p:ext>
            </p:extLst>
          </p:nvPr>
        </p:nvGraphicFramePr>
        <p:xfrm>
          <a:off x="4459814" y="2872956"/>
          <a:ext cx="3703320" cy="26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871425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871425">
                <a:tc>
                  <a:txBody>
                    <a:bodyPr/>
                    <a:lstStyle/>
                    <a:p>
                      <a:r>
                        <a:rPr lang="en-GB" dirty="0"/>
                        <a:t>OpenAI Whisper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871425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endParaRPr lang="en-GB" dirty="0"/>
                    </a:p>
                    <a:p>
                      <a:r>
                        <a:rPr lang="en-GB" dirty="0"/>
                        <a:t>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CA6948F-1928-F23D-725F-74C0B0DC1E4B}"/>
              </a:ext>
            </a:extLst>
          </p:cNvPr>
          <p:cNvSpPr txBox="1"/>
          <p:nvPr/>
        </p:nvSpPr>
        <p:spPr>
          <a:xfrm>
            <a:off x="536051" y="4201581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MMS ASR (2023):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86FEB-DB9D-0A3A-9019-DD6267634F2E}"/>
              </a:ext>
            </a:extLst>
          </p:cNvPr>
          <p:cNvSpPr txBox="1"/>
          <p:nvPr/>
        </p:nvSpPr>
        <p:spPr>
          <a:xfrm>
            <a:off x="526568" y="2603884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Whisper ASR (2022):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238834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1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553200" y="2669102"/>
            <a:ext cx="1013460" cy="38100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553200" y="4984531"/>
            <a:ext cx="101346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ASR adaptation ?</a:t>
            </a:r>
          </a:p>
          <a:p>
            <a:pPr lvl="1"/>
            <a:r>
              <a:rPr lang="en-US" dirty="0"/>
              <a:t>ASR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6</a:t>
            </a:fld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374883" y="1890811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3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898"/>
            <a:ext cx="8483600" cy="835747"/>
          </a:xfrm>
        </p:spPr>
        <p:txBody>
          <a:bodyPr/>
          <a:lstStyle/>
          <a:p>
            <a:r>
              <a:rPr lang="en-US" dirty="0"/>
              <a:t>C1: Cross Attention with Monotonic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1892595"/>
            <a:ext cx="8410353" cy="4233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2.1 Motivation</a:t>
            </a:r>
          </a:p>
          <a:p>
            <a:pPr marL="0" indent="0">
              <a:buNone/>
            </a:pPr>
            <a:r>
              <a:rPr lang="en-US" dirty="0"/>
              <a:t>2.2 Model architecture</a:t>
            </a:r>
          </a:p>
          <a:p>
            <a:pPr marL="0" indent="0">
              <a:buNone/>
            </a:pPr>
            <a:r>
              <a:rPr lang="en-US" dirty="0"/>
              <a:t>2.3 Experiments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99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781698F-BF69-F344-8A2B-043D623E5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8" y="1652247"/>
            <a:ext cx="3733295" cy="4568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6337300" cy="4725553"/>
          </a:xfrm>
        </p:spPr>
        <p:txBody>
          <a:bodyPr/>
          <a:lstStyle/>
          <a:p>
            <a:r>
              <a:rPr lang="en-US" sz="2000" dirty="0"/>
              <a:t>For transformer model</a:t>
            </a:r>
          </a:p>
          <a:p>
            <a:pPr lvl="1"/>
            <a:r>
              <a:rPr lang="en-US" sz="1800" dirty="0"/>
              <a:t>Cross attention disperses the attention distribution over the entire speech input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In speech recognition</a:t>
            </a:r>
          </a:p>
          <a:p>
            <a:pPr lvl="1"/>
            <a:r>
              <a:rPr lang="en-US" sz="1800" dirty="0"/>
              <a:t>The text output and its speech input are monotonically aligned</a:t>
            </a:r>
            <a:endParaRPr lang="en-US" sz="1800" baseline="30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 dirty="0"/>
          </a:p>
        </p:txBody>
      </p:sp>
      <p:pic>
        <p:nvPicPr>
          <p:cNvPr id="14" name="Picture 4" descr="A picture containing sitting, water&#10;&#10;Description generated with very high confidence">
            <a:extLst>
              <a:ext uri="{FF2B5EF4-FFF2-40B4-BE49-F238E27FC236}">
                <a16:creationId xmlns:a16="http://schemas.microsoft.com/office/drawing/2014/main" id="{7DB58526-3D8F-3D41-99E9-AFB179C9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96" y="3915359"/>
            <a:ext cx="4103464" cy="1153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6FCC26-9F91-6645-A200-D0CD87633D98}"/>
              </a:ext>
            </a:extLst>
          </p:cNvPr>
          <p:cNvSpPr txBox="1"/>
          <p:nvPr/>
        </p:nvSpPr>
        <p:spPr>
          <a:xfrm>
            <a:off x="1312102" y="5184225"/>
            <a:ext cx="48824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One            Two          Three        Four </a:t>
            </a:r>
            <a:endParaRPr lang="en-US" sz="1600" dirty="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487D5-0FC3-2444-BBD5-D5DAB725E9A7}"/>
              </a:ext>
            </a:extLst>
          </p:cNvPr>
          <p:cNvCxnSpPr/>
          <p:nvPr/>
        </p:nvCxnSpPr>
        <p:spPr>
          <a:xfrm flipV="1">
            <a:off x="1578655" y="47909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9DF357-056B-1640-B64B-2D0A84638853}"/>
              </a:ext>
            </a:extLst>
          </p:cNvPr>
          <p:cNvCxnSpPr/>
          <p:nvPr/>
        </p:nvCxnSpPr>
        <p:spPr>
          <a:xfrm flipV="1">
            <a:off x="2632039" y="47909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B2C4FE-933D-9B43-9D84-3B62CD1E73B8}"/>
              </a:ext>
            </a:extLst>
          </p:cNvPr>
          <p:cNvCxnSpPr/>
          <p:nvPr/>
        </p:nvCxnSpPr>
        <p:spPr>
          <a:xfrm flipV="1">
            <a:off x="3661276" y="479093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BD20CC-3A7E-354B-922F-DCA3DFA6D9AE}"/>
              </a:ext>
            </a:extLst>
          </p:cNvPr>
          <p:cNvCxnSpPr/>
          <p:nvPr/>
        </p:nvCxnSpPr>
        <p:spPr>
          <a:xfrm flipV="1">
            <a:off x="4560114" y="478796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CF898D-4D09-284C-9CE7-752D7D0AB921}"/>
              </a:ext>
            </a:extLst>
          </p:cNvPr>
          <p:cNvSpPr txBox="1"/>
          <p:nvPr/>
        </p:nvSpPr>
        <p:spPr>
          <a:xfrm>
            <a:off x="4929402" y="48356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align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4CC8F-DA2A-CC4A-BD38-032D063878CD}"/>
              </a:ext>
            </a:extLst>
          </p:cNvPr>
          <p:cNvSpPr txBox="1"/>
          <p:nvPr/>
        </p:nvSpPr>
        <p:spPr>
          <a:xfrm>
            <a:off x="1391321" y="5517700"/>
            <a:ext cx="48824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One speech and its text transcription example.</a:t>
            </a:r>
            <a:endParaRPr lang="en-US" sz="1200" dirty="0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CDAC79-DD09-7342-89F3-7C2ABAF30ADF}"/>
                  </a:ext>
                </a:extLst>
              </p:cNvPr>
              <p:cNvSpPr/>
              <p:nvPr/>
            </p:nvSpPr>
            <p:spPr>
              <a:xfrm>
                <a:off x="1202936" y="2253966"/>
                <a:ext cx="4068000" cy="616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CDAC79-DD09-7342-89F3-7C2ABAF3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36" y="2253966"/>
                <a:ext cx="4068000" cy="616579"/>
              </a:xfrm>
              <a:prstGeom prst="rect">
                <a:avLst/>
              </a:prstGeom>
              <a:blipFill>
                <a:blip r:embed="rId5"/>
                <a:stretch>
                  <a:fillRect t="-134000" b="-20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4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9D8B96-CF33-E649-9A0C-B2FB65D8B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56" y="3625361"/>
            <a:ext cx="4977749" cy="2811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180"/>
            <a:ext cx="8404412" cy="4067313"/>
          </a:xfrm>
        </p:spPr>
        <p:txBody>
          <a:bodyPr/>
          <a:lstStyle/>
          <a:p>
            <a:r>
              <a:rPr lang="en-US" sz="2000" dirty="0"/>
              <a:t>Cross attention</a:t>
            </a:r>
            <a:endParaRPr lang="en-US" sz="700" dirty="0"/>
          </a:p>
          <a:p>
            <a:pPr lvl="1"/>
            <a:r>
              <a:rPr lang="en-US" sz="1800" dirty="0"/>
              <a:t>Alignment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Take the position with the maximum cross attention weight as the input alignment position</a:t>
            </a:r>
            <a:endParaRPr lang="en-US" sz="1800" dirty="0"/>
          </a:p>
          <a:p>
            <a:pPr lvl="1"/>
            <a:r>
              <a:rPr lang="en-US" sz="1800" dirty="0"/>
              <a:t>Cross attention biasing</a:t>
            </a:r>
          </a:p>
          <a:p>
            <a:pPr lvl="2">
              <a:buFont typeface="Wingdings" pitchFamily="2" charset="2"/>
              <a:buChar char="§"/>
            </a:pPr>
            <a:r>
              <a:rPr lang="en-US" sz="1600" dirty="0"/>
              <a:t>Add a Gaussian mask centered at alignment position (soft alignment biasing)</a:t>
            </a:r>
          </a:p>
          <a:p>
            <a:pPr lvl="1"/>
            <a:endParaRPr lang="en-US" sz="1800" dirty="0"/>
          </a:p>
          <a:p>
            <a:pPr lvl="1"/>
            <a:endParaRPr lang="en-US" sz="105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B96A80C-4927-4C41-B8CE-5ABDCF8D8AC8}"/>
              </a:ext>
            </a:extLst>
          </p:cNvPr>
          <p:cNvSpPr>
            <a:spLocks noChangeAspect="1"/>
          </p:cNvSpPr>
          <p:nvPr/>
        </p:nvSpPr>
        <p:spPr>
          <a:xfrm rot="20570126">
            <a:off x="3094742" y="3986405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B9742FA-E2E4-E94C-9C77-FBFBE3CBD2D8}"/>
              </a:ext>
            </a:extLst>
          </p:cNvPr>
          <p:cNvSpPr>
            <a:spLocks noChangeAspect="1"/>
          </p:cNvSpPr>
          <p:nvPr/>
        </p:nvSpPr>
        <p:spPr>
          <a:xfrm rot="20570126">
            <a:off x="3703123" y="3723402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07D8298-9BAB-0941-A1CC-48971271AE66}"/>
              </a:ext>
            </a:extLst>
          </p:cNvPr>
          <p:cNvSpPr>
            <a:spLocks noChangeAspect="1"/>
          </p:cNvSpPr>
          <p:nvPr/>
        </p:nvSpPr>
        <p:spPr>
          <a:xfrm rot="20570126">
            <a:off x="4605326" y="3494061"/>
            <a:ext cx="1192645" cy="576000"/>
          </a:xfrm>
          <a:custGeom>
            <a:avLst/>
            <a:gdLst>
              <a:gd name="connsiteX0" fmla="*/ 0 w 2837329"/>
              <a:gd name="connsiteY0" fmla="*/ 337852 h 1171569"/>
              <a:gd name="connsiteX1" fmla="*/ 1102659 w 2837329"/>
              <a:gd name="connsiteY1" fmla="*/ 445428 h 1171569"/>
              <a:gd name="connsiteX2" fmla="*/ 1653988 w 2837329"/>
              <a:gd name="connsiteY2" fmla="*/ 1675 h 1171569"/>
              <a:gd name="connsiteX3" fmla="*/ 1801906 w 2837329"/>
              <a:gd name="connsiteY3" fmla="*/ 633687 h 1171569"/>
              <a:gd name="connsiteX4" fmla="*/ 2837329 w 2837329"/>
              <a:gd name="connsiteY4" fmla="*/ 1171569 h 117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329" h="1171569">
                <a:moveTo>
                  <a:pt x="0" y="337852"/>
                </a:moveTo>
                <a:cubicBezTo>
                  <a:pt x="413497" y="419654"/>
                  <a:pt x="826994" y="501457"/>
                  <a:pt x="1102659" y="445428"/>
                </a:cubicBezTo>
                <a:cubicBezTo>
                  <a:pt x="1378324" y="389399"/>
                  <a:pt x="1537447" y="-29702"/>
                  <a:pt x="1653988" y="1675"/>
                </a:cubicBezTo>
                <a:cubicBezTo>
                  <a:pt x="1770529" y="33051"/>
                  <a:pt x="1604683" y="438705"/>
                  <a:pt x="1801906" y="633687"/>
                </a:cubicBezTo>
                <a:cubicBezTo>
                  <a:pt x="1999129" y="828669"/>
                  <a:pt x="2664759" y="1072957"/>
                  <a:pt x="2837329" y="117156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06831-142F-2E40-B02D-D049F44B7561}"/>
              </a:ext>
            </a:extLst>
          </p:cNvPr>
          <p:cNvSpPr/>
          <p:nvPr/>
        </p:nvSpPr>
        <p:spPr>
          <a:xfrm>
            <a:off x="2704805" y="5095315"/>
            <a:ext cx="3298430" cy="1341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D983F8-2A07-CB48-8E86-9FAB07F4E338}"/>
              </a:ext>
            </a:extLst>
          </p:cNvPr>
          <p:cNvGrpSpPr/>
          <p:nvPr/>
        </p:nvGrpSpPr>
        <p:grpSpPr>
          <a:xfrm>
            <a:off x="3093765" y="3119832"/>
            <a:ext cx="2736137" cy="311426"/>
            <a:chOff x="3036307" y="4916269"/>
            <a:chExt cx="2736137" cy="3114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A7E8A8-AE62-F84F-9C7D-C3FE536082A8}"/>
                </a:ext>
              </a:extLst>
            </p:cNvPr>
            <p:cNvCxnSpPr>
              <a:cxnSpLocks/>
            </p:cNvCxnSpPr>
            <p:nvPr/>
          </p:nvCxnSpPr>
          <p:spPr>
            <a:xfrm>
              <a:off x="3036307" y="4916269"/>
              <a:ext cx="648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70FDD7-1871-E64B-902D-651BA259747F}"/>
                </a:ext>
              </a:extLst>
            </p:cNvPr>
            <p:cNvCxnSpPr>
              <a:cxnSpLocks/>
            </p:cNvCxnSpPr>
            <p:nvPr/>
          </p:nvCxnSpPr>
          <p:spPr>
            <a:xfrm>
              <a:off x="3684444" y="5227695"/>
              <a:ext cx="20880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057C33-FDEB-6645-BF8E-15529FFEDF4A}"/>
                </a:ext>
              </a:extLst>
            </p:cNvPr>
            <p:cNvCxnSpPr>
              <a:cxnSpLocks/>
            </p:cNvCxnSpPr>
            <p:nvPr/>
          </p:nvCxnSpPr>
          <p:spPr>
            <a:xfrm>
              <a:off x="3684307" y="4916269"/>
              <a:ext cx="0" cy="3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4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35542</TotalTime>
  <Words>1591</Words>
  <Application>Microsoft Office PowerPoint</Application>
  <PresentationFormat>On-screen Show (4:3)</PresentationFormat>
  <Paragraphs>408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Verdana</vt:lpstr>
      <vt:lpstr>Wingdings</vt:lpstr>
      <vt:lpstr>Powerpoint Template May 06</vt:lpstr>
      <vt:lpstr>PowerPoint Presentation</vt:lpstr>
      <vt:lpstr>Outline</vt:lpstr>
      <vt:lpstr>A. Introduction</vt:lpstr>
      <vt:lpstr>A. Introduction</vt:lpstr>
      <vt:lpstr>A. Introduction</vt:lpstr>
      <vt:lpstr>A. Introduction</vt:lpstr>
      <vt:lpstr>C1: Cross Attention with Monotonic Alignment</vt:lpstr>
      <vt:lpstr>2.1 Motivation</vt:lpstr>
      <vt:lpstr>2.2 Model architecture</vt:lpstr>
      <vt:lpstr>2.2 Model architecture</vt:lpstr>
      <vt:lpstr>2.3 Experiment</vt:lpstr>
      <vt:lpstr>2.3 Experiment</vt:lpstr>
      <vt:lpstr>C2: Speaker Aware Persistent Memory</vt:lpstr>
      <vt:lpstr>3.1 Motivation</vt:lpstr>
      <vt:lpstr>3.2 Model architecture</vt:lpstr>
      <vt:lpstr>3.3 Experiment</vt:lpstr>
      <vt:lpstr>3.3 Experiment</vt:lpstr>
      <vt:lpstr>3.3 Experiment</vt:lpstr>
      <vt:lpstr>3.3 Experiment</vt:lpstr>
      <vt:lpstr>PowerPoint Presentation</vt:lpstr>
      <vt:lpstr>PowerPoint Presentation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3083</cp:revision>
  <dcterms:created xsi:type="dcterms:W3CDTF">2008-10-06T02:43:29Z</dcterms:created>
  <dcterms:modified xsi:type="dcterms:W3CDTF">2023-11-16T09:39:44Z</dcterms:modified>
</cp:coreProperties>
</file>