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99" autoAdjust="0"/>
  </p:normalViewPr>
  <p:slideViewPr>
    <p:cSldViewPr snapToGrid="0">
      <p:cViewPr varScale="1">
        <p:scale>
          <a:sx n="72" d="100"/>
          <a:sy n="72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46F4F-D2A9-4DDE-8AEE-FF5F308FA6F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FB529-6238-4FBE-9C1B-994BD7A5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8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Illegal until 1949.  First casino with a sports book opened in Las Vegas in 1949.  Atlantic City, NJ casino in 1976.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FB529-6238-4FBE-9C1B-994BD7A571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5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2018, 22 states have legalized sports betting and more are looking into legalizing it.</a:t>
            </a:r>
          </a:p>
          <a:p>
            <a:r>
              <a:rPr lang="en-US" dirty="0"/>
              <a:t>This, combined with online sports betting and most sports sites providing odds and analysis has seen sports betting increase dramatically.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FB529-6238-4FBE-9C1B-994BD7A571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1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Bookmakers make money by taking a small percentage of every bet.</a:t>
            </a:r>
          </a:p>
          <a:p>
            <a:pPr marL="0" indent="0">
              <a:buNone/>
            </a:pPr>
            <a:r>
              <a:rPr lang="en-US" dirty="0"/>
              <a:t>Bettors make money by winning more than 50% of the time.</a:t>
            </a:r>
          </a:p>
          <a:p>
            <a:pPr marL="0" indent="0">
              <a:buNone/>
            </a:pPr>
            <a:r>
              <a:rPr lang="en-US" dirty="0"/>
              <a:t>The average person won’t be a bookmaker but can be a bettor.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FB529-6238-4FBE-9C1B-994BD7A571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32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Kaggle has historical data to build the model.</a:t>
            </a:r>
          </a:p>
          <a:p>
            <a:r>
              <a:rPr lang="en-US" dirty="0" err="1"/>
              <a:t>TeamRankings</a:t>
            </a:r>
            <a:r>
              <a:rPr lang="en-US" dirty="0"/>
              <a:t> has current data to provide info for your next bet.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FB529-6238-4FBE-9C1B-994BD7A571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96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 unneeded columns and merge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FB529-6238-4FBE-9C1B-994BD7A571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20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from </a:t>
            </a:r>
            <a:r>
              <a:rPr lang="en-US" dirty="0" err="1"/>
              <a:t>TeamRankings</a:t>
            </a:r>
            <a:r>
              <a:rPr lang="en-US" dirty="0"/>
              <a:t> is copied into a csv file and reformatted into the same format as the historical Kaggle data.</a:t>
            </a:r>
          </a:p>
          <a:p>
            <a:r>
              <a:rPr lang="en-US" dirty="0"/>
              <a:t>Combine multiple lines into one line, add team name, add team id for team favorite 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FB529-6238-4FBE-9C1B-994BD7A571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3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2CF5-4267-4DBB-9E1D-11FA67BD6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3ADC6-A3F9-4EC8-9F6C-79784A009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8596D-7A1E-4487-BA99-07A509C9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CDA-2FB5-4171-A886-3344305F384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6CBFB-99DE-45A8-9607-4A4A9157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2E1E8-363D-42B3-B7E3-EB6E7B0E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976F-A453-402C-A468-63A3F22EF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DD5E-85EE-469C-8E48-65F92308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8B1CD-CAE3-4252-9027-78542A80A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1B253-0679-4396-8D9F-F3CA9DF2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CDA-2FB5-4171-A886-3344305F384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A085D-B3F2-46E6-8F13-89A9A33D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4FB69-CBE9-4AF4-8D83-4B0B9742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976F-A453-402C-A468-63A3F22EF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4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25CAE-27DB-4590-A5E5-174A859FF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8C396-6347-4ABD-9F06-4217120E9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2E111-B05F-4533-9EE2-B571FBCA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CDA-2FB5-4171-A886-3344305F384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14A51-EA76-46D7-BBE8-21674AEF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78EF6-D260-4D7D-8598-E6E5DA0E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976F-A453-402C-A468-63A3F22EF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0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F7DB-A1B6-4EEA-8388-64448D5B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EB34-0085-413A-ADB0-AC47425F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3E161-993B-4B20-81BB-E5A941BC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CDA-2FB5-4171-A886-3344305F384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F78D4-7D9E-4A49-AF8F-9707EF48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23F1B-7509-4ECB-9DC0-0E94D82C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976F-A453-402C-A468-63A3F22EF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2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455A-D8E3-4D4C-942E-E69406E6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D794D-9C2F-42BA-A11A-ECA48C1E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2274E-6B99-4A19-A822-324752DC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CDA-2FB5-4171-A886-3344305F384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ED03A-16DB-4873-9846-EBC040F0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F34B-F075-4FDF-9FBA-32B4AB12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976F-A453-402C-A468-63A3F22EF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6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379F-E8F7-49CE-BB5F-70595E75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FE37-3E5B-42BF-A0CF-600D7F8E2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87D1F-9ED0-43BE-8DA2-2CA8FD460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E6785-52FD-44DF-928B-05BFD045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CDA-2FB5-4171-A886-3344305F384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73A7C-FF2C-4E0A-955B-BD12A400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47EE4-4F7D-4E2C-8DE7-E8B7EBF3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976F-A453-402C-A468-63A3F22EF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7BCA-1D81-47D4-B053-033A25C6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BCF69-E300-4725-892D-D843C594E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D2A4D-4A01-477A-94DC-A12846942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383B6-D3AB-4C14-9006-6EA37B1F3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E9E9D-0E9E-4968-8E66-724B61562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8457D-46DF-41BA-9A4D-10E9D184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CDA-2FB5-4171-A886-3344305F384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D3C6D-9A9D-4B90-A798-D3876236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667C8-BF84-4D1A-BAC1-21A8144F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976F-A453-402C-A468-63A3F22EF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0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56A5-2A78-4FA9-9F9C-D858F832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6A258-A9B8-4F8C-ABCB-C5C36416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CDA-2FB5-4171-A886-3344305F384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D9E41-C34D-4047-A3F2-9CD84E0F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7C83B-05AA-41E0-B9FA-D55FA4FB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976F-A453-402C-A468-63A3F22EF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9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72B31-073F-47EF-A4A9-7D64B080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CDA-2FB5-4171-A886-3344305F384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5DA2E-9DE6-45B1-A997-B1E2D379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94811-C708-4934-A4C2-2239F03F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976F-A453-402C-A468-63A3F22EF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9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E4CF-DBB8-4F9E-963C-246C6E3C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606E-8640-4055-A876-AD7C55484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0CEE5-5AA1-46E9-9FF4-D1F6E5FA5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1E5D0-39CB-48F5-A033-A02A7EA7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CDA-2FB5-4171-A886-3344305F384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0FBB1-2388-417B-9EBA-85555DDC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D4FBB-1D3B-46E0-9931-F004C91A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976F-A453-402C-A468-63A3F22EF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6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6E09-BCB3-4885-BFFF-5CA63EDF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7CA6-7CAA-4A25-82E9-098B45542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77C20-5A42-40B4-A476-7887F73EE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EB264-EB68-4533-BC0D-367D8E45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CDA-2FB5-4171-A886-3344305F384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6B112-0F6A-4F9A-8739-B7CCD1A1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5567-EA43-4043-BEE1-BBB054AE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976F-A453-402C-A468-63A3F22EF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4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34698-36E4-4AB0-888F-545E2DC7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CB332-CF9A-4960-ABEB-22BB972F0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1BA9B-2D3F-4EA3-B08E-F2009D9D1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F2CDA-2FB5-4171-A886-3344305F384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AA33E-07DC-4C47-BB22-32D5397A6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1EB84-A03D-4C6F-AF71-AE7C0DCCE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3976F-A453-402C-A468-63A3F22EF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6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2F6159-7578-40D9-9F55-E4FBE812C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28" y="4738747"/>
            <a:ext cx="6667500" cy="1071743"/>
          </a:xfrm>
        </p:spPr>
        <p:txBody>
          <a:bodyPr anchor="ctr">
            <a:noAutofit/>
          </a:bodyPr>
          <a:lstStyle/>
          <a:p>
            <a:r>
              <a:rPr lang="en-US" sz="3200" b="1" dirty="0"/>
              <a:t>NFL Sports Betting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68370-2E6F-432B-8FCE-9FF85F4B7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928" y="452498"/>
            <a:ext cx="6667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4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990A-5C42-418D-90F4-C589AB25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EC39B-644C-4BD4-8CE6-5F79E7B47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Unfortunately, both models returned results less than 50%. This would not help a person beat the odds and should not be used. Additional features and modelling should be done to provide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89995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DECA-BD7A-42CB-B7CF-62B0191F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Sports Betting in the United States</a:t>
            </a:r>
          </a:p>
        </p:txBody>
      </p:sp>
      <p:pic>
        <p:nvPicPr>
          <p:cNvPr id="1026" name="Picture 2" descr="Sports betting - Wikipedia">
            <a:extLst>
              <a:ext uri="{FF2B5EF4-FFF2-40B4-BE49-F238E27FC236}">
                <a16:creationId xmlns:a16="http://schemas.microsoft.com/office/drawing/2014/main" id="{3BA19A46-14AA-4B47-98FB-152CE9B0C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631" y="1289978"/>
            <a:ext cx="6435524" cy="450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6DA5-4CAC-4962-95D4-8094467FE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0588"/>
            <a:ext cx="4537276" cy="1458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1949:  Legalized in Nevada</a:t>
            </a:r>
          </a:p>
          <a:p>
            <a:pPr marL="0" indent="0">
              <a:buNone/>
            </a:pPr>
            <a:r>
              <a:rPr lang="en-US" dirty="0"/>
              <a:t>1976:  Legalized in New Jersey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3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BEC4-1419-47B5-B47E-094AC800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Sports Betting in the United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262F-2869-472B-BFC9-3A995E40F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5619"/>
            <a:ext cx="10515600" cy="1921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2018:  The United States Supreme Court granted states the right to determine if sports betting is legal in their state.</a:t>
            </a:r>
          </a:p>
          <a:p>
            <a:pPr marL="0" indent="0">
              <a:buNone/>
            </a:pPr>
            <a:r>
              <a:rPr lang="en-US" dirty="0"/>
              <a:t>Online bookmakers operate outside the Unites States and are available for sports betting to US residents.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ow to Win at Sports Betting: 13 Steps (with Pictures) - wikiHow">
            <a:extLst>
              <a:ext uri="{FF2B5EF4-FFF2-40B4-BE49-F238E27FC236}">
                <a16:creationId xmlns:a16="http://schemas.microsoft.com/office/drawing/2014/main" id="{C4589BD9-A6CC-4444-916B-09DDA366E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311375"/>
            <a:ext cx="43815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44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9C8A-E73C-4DBE-A943-C24D4F9F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make money in sports betting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2211B-11C3-4572-BF19-58264B66F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Bookmakers set odds so that bettors have a </a:t>
            </a:r>
          </a:p>
          <a:p>
            <a:pPr marL="0" indent="0" algn="ctr">
              <a:buNone/>
            </a:pPr>
            <a:r>
              <a:rPr lang="en-US" dirty="0"/>
              <a:t>50/50 chance of winning.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EEEBB-4815-46A1-A5B0-409DC2B6A0CF}"/>
              </a:ext>
            </a:extLst>
          </p:cNvPr>
          <p:cNvSpPr txBox="1"/>
          <p:nvPr/>
        </p:nvSpPr>
        <p:spPr>
          <a:xfrm>
            <a:off x="1483488" y="4256461"/>
            <a:ext cx="9225023" cy="9541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Goal: Develop machine learning algorithm that predicts winners more than 50% of the time</a:t>
            </a:r>
          </a:p>
        </p:txBody>
      </p:sp>
    </p:spTree>
    <p:extLst>
      <p:ext uri="{BB962C8B-B14F-4D97-AF65-F5344CB8AC3E}">
        <p14:creationId xmlns:p14="http://schemas.microsoft.com/office/powerpoint/2010/main" val="302418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22A4-381D-4049-BC26-81642404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35C0C-BC36-4078-9C5E-37D2EC79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Historical: </a:t>
            </a:r>
          </a:p>
          <a:p>
            <a:endParaRPr lang="en-US" dirty="0"/>
          </a:p>
          <a:p>
            <a:r>
              <a:rPr lang="en-US" dirty="0"/>
              <a:t>Current: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CEBE0F1-66B9-4269-BC0C-8F9CC4D40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283" y="1825625"/>
            <a:ext cx="143827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2F79BB-1C8D-41EE-8259-C180F118A0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03" t="18564" r="71161" b="73380"/>
          <a:stretch/>
        </p:blipFill>
        <p:spPr>
          <a:xfrm>
            <a:off x="2650603" y="2876550"/>
            <a:ext cx="2777924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1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3035-2A7D-4B98-9575-BD9FA7C2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– Kaggle (historical)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F48DF-5D1A-48AD-95F1-71022A563A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56" t="29219" r="36631" b="36748"/>
          <a:stretch/>
        </p:blipFill>
        <p:spPr>
          <a:xfrm>
            <a:off x="884488" y="1634366"/>
            <a:ext cx="7954700" cy="2987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5A0D1-1F9C-46FD-B252-B75EB3D486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11" t="25783" r="24233" b="65812"/>
          <a:stretch/>
        </p:blipFill>
        <p:spPr>
          <a:xfrm>
            <a:off x="884488" y="5009323"/>
            <a:ext cx="11015966" cy="90242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A2D858B-D233-46C4-A3C0-30B88BD30607}"/>
              </a:ext>
            </a:extLst>
          </p:cNvPr>
          <p:cNvSpPr/>
          <p:nvPr/>
        </p:nvSpPr>
        <p:spPr>
          <a:xfrm rot="2659492">
            <a:off x="9088643" y="3666762"/>
            <a:ext cx="1195130" cy="410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2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1922-001F-48F7-B50B-AD97C055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– </a:t>
            </a:r>
            <a:r>
              <a:rPr lang="en-US" dirty="0" err="1"/>
              <a:t>TeamRankings</a:t>
            </a:r>
            <a:r>
              <a:rPr lang="en-US" dirty="0"/>
              <a:t> (current)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33409-4930-4460-B9CE-0B92E24F9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802" t="14996" r="33790" b="10998"/>
          <a:stretch/>
        </p:blipFill>
        <p:spPr>
          <a:xfrm>
            <a:off x="838200" y="1431233"/>
            <a:ext cx="4356652" cy="410335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4DA4104-F9CA-42DA-B546-694488465748}"/>
              </a:ext>
            </a:extLst>
          </p:cNvPr>
          <p:cNvSpPr/>
          <p:nvPr/>
        </p:nvSpPr>
        <p:spPr>
          <a:xfrm rot="2659492">
            <a:off x="5828568" y="4541889"/>
            <a:ext cx="1195130" cy="410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08F2EB-48BB-495D-8AF2-249985E52E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6" t="25601" r="16078" b="64847"/>
          <a:stretch/>
        </p:blipFill>
        <p:spPr>
          <a:xfrm>
            <a:off x="838201" y="5645426"/>
            <a:ext cx="11009242" cy="86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3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0343-8A1F-4AE3-9D4C-D6375CA1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CB52FE-8DC1-4744-A87C-EC7B332E4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731" y="1959792"/>
            <a:ext cx="5893966" cy="453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2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341E-7A52-4580-9CF6-6BD3C3FA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DFB574-27EB-4A2F-B114-3869BD593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89" t="24652" r="45610" b="68117"/>
          <a:stretch/>
        </p:blipFill>
        <p:spPr>
          <a:xfrm>
            <a:off x="1764152" y="2069756"/>
            <a:ext cx="8663695" cy="178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334</Words>
  <Application>Microsoft Office PowerPoint</Application>
  <PresentationFormat>Widescreen</PresentationFormat>
  <Paragraphs>39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Sports Betting in the United States</vt:lpstr>
      <vt:lpstr>Sports Betting in the United States</vt:lpstr>
      <vt:lpstr>How to make money in sports betting</vt:lpstr>
      <vt:lpstr>Data</vt:lpstr>
      <vt:lpstr>Data Wrangling – Kaggle (historical)</vt:lpstr>
      <vt:lpstr>Data Wrangling – TeamRankings (current)</vt:lpstr>
      <vt:lpstr>Features</vt:lpstr>
      <vt:lpstr>Modelling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Yamane</dc:creator>
  <cp:lastModifiedBy>Craig Yamane</cp:lastModifiedBy>
  <cp:revision>18</cp:revision>
  <dcterms:created xsi:type="dcterms:W3CDTF">2021-05-19T02:08:22Z</dcterms:created>
  <dcterms:modified xsi:type="dcterms:W3CDTF">2021-05-19T06:27:59Z</dcterms:modified>
</cp:coreProperties>
</file>