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7"/>
    <p:restoredTop sz="95964"/>
  </p:normalViewPr>
  <p:slideViewPr>
    <p:cSldViewPr snapToGrid="0" snapToObjects="1">
      <p:cViewPr>
        <p:scale>
          <a:sx n="65" d="100"/>
          <a:sy n="65" d="100"/>
        </p:scale>
        <p:origin x="125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4E1D6-C930-4E2C-BD69-CFFB29A90E56}" type="doc">
      <dgm:prSet loTypeId="urn:microsoft.com/office/officeart/2005/8/layout/defaul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5F71D5D-A722-4402-B160-F994E4363392}">
      <dgm:prSet/>
      <dgm:spPr/>
      <dgm:t>
        <a:bodyPr/>
        <a:lstStyle/>
        <a:p>
          <a:r>
            <a:rPr lang="en-US" dirty="0"/>
            <a:t>Keywords:</a:t>
          </a:r>
        </a:p>
      </dgm:t>
    </dgm:pt>
    <dgm:pt modelId="{F23AE45B-D223-46D0-8D7B-192964D4C486}" type="parTrans" cxnId="{DA7E08BB-4FC1-4790-9382-B637B5ADB57A}">
      <dgm:prSet/>
      <dgm:spPr/>
      <dgm:t>
        <a:bodyPr/>
        <a:lstStyle/>
        <a:p>
          <a:endParaRPr lang="en-US"/>
        </a:p>
      </dgm:t>
    </dgm:pt>
    <dgm:pt modelId="{829A6229-38E0-4098-A8A5-AFA3549A9051}" type="sibTrans" cxnId="{DA7E08BB-4FC1-4790-9382-B637B5ADB57A}">
      <dgm:prSet/>
      <dgm:spPr/>
      <dgm:t>
        <a:bodyPr/>
        <a:lstStyle/>
        <a:p>
          <a:endParaRPr lang="en-US"/>
        </a:p>
      </dgm:t>
    </dgm:pt>
    <dgm:pt modelId="{A2CE6400-45A1-4A33-86CC-F0E77C778BCD}">
      <dgm:prSet/>
      <dgm:spPr/>
      <dgm:t>
        <a:bodyPr/>
        <a:lstStyle/>
        <a:p>
          <a:r>
            <a:rPr lang="en-US"/>
            <a:t>Data scientist</a:t>
          </a:r>
        </a:p>
      </dgm:t>
    </dgm:pt>
    <dgm:pt modelId="{4B3A3962-09CD-44AA-A3D7-374ECCE5952C}" type="parTrans" cxnId="{F0E3DFF0-9EEF-473F-9416-C9B5C38D087D}">
      <dgm:prSet/>
      <dgm:spPr/>
      <dgm:t>
        <a:bodyPr/>
        <a:lstStyle/>
        <a:p>
          <a:endParaRPr lang="en-US"/>
        </a:p>
      </dgm:t>
    </dgm:pt>
    <dgm:pt modelId="{AED60EC9-AE68-4B9C-AFA8-633F9B9DE2CB}" type="sibTrans" cxnId="{F0E3DFF0-9EEF-473F-9416-C9B5C38D087D}">
      <dgm:prSet/>
      <dgm:spPr/>
      <dgm:t>
        <a:bodyPr/>
        <a:lstStyle/>
        <a:p>
          <a:endParaRPr lang="en-US"/>
        </a:p>
      </dgm:t>
    </dgm:pt>
    <dgm:pt modelId="{BF201032-3C64-43EF-8955-1025D6527EEB}">
      <dgm:prSet/>
      <dgm:spPr/>
      <dgm:t>
        <a:bodyPr/>
        <a:lstStyle/>
        <a:p>
          <a:r>
            <a:rPr lang="en-US"/>
            <a:t>Data engineer</a:t>
          </a:r>
        </a:p>
      </dgm:t>
    </dgm:pt>
    <dgm:pt modelId="{AF06EDD7-022A-4D81-9B43-F6D31FA9F980}" type="parTrans" cxnId="{B0E91505-0A73-44E6-8196-A5A1FEB7448B}">
      <dgm:prSet/>
      <dgm:spPr/>
      <dgm:t>
        <a:bodyPr/>
        <a:lstStyle/>
        <a:p>
          <a:endParaRPr lang="en-US"/>
        </a:p>
      </dgm:t>
    </dgm:pt>
    <dgm:pt modelId="{A1E0EE3F-5740-4431-B8A0-E0A41D74EE71}" type="sibTrans" cxnId="{B0E91505-0A73-44E6-8196-A5A1FEB7448B}">
      <dgm:prSet/>
      <dgm:spPr/>
      <dgm:t>
        <a:bodyPr/>
        <a:lstStyle/>
        <a:p>
          <a:endParaRPr lang="en-US"/>
        </a:p>
      </dgm:t>
    </dgm:pt>
    <dgm:pt modelId="{4DFD6091-7E57-44AF-8758-8A662C800E86}">
      <dgm:prSet/>
      <dgm:spPr/>
      <dgm:t>
        <a:bodyPr/>
        <a:lstStyle/>
        <a:p>
          <a:r>
            <a:rPr lang="en-US"/>
            <a:t>Data analyst</a:t>
          </a:r>
        </a:p>
      </dgm:t>
    </dgm:pt>
    <dgm:pt modelId="{BC5F24EA-304F-4970-9EB6-011613C3A5DF}" type="parTrans" cxnId="{C2D841C3-25AA-4233-9EAD-7E55B18F6CCC}">
      <dgm:prSet/>
      <dgm:spPr/>
      <dgm:t>
        <a:bodyPr/>
        <a:lstStyle/>
        <a:p>
          <a:endParaRPr lang="en-US"/>
        </a:p>
      </dgm:t>
    </dgm:pt>
    <dgm:pt modelId="{F681A0AB-79BD-49CE-87F7-CEB1A5619D3D}" type="sibTrans" cxnId="{C2D841C3-25AA-4233-9EAD-7E55B18F6CCC}">
      <dgm:prSet/>
      <dgm:spPr/>
      <dgm:t>
        <a:bodyPr/>
        <a:lstStyle/>
        <a:p>
          <a:endParaRPr lang="en-US"/>
        </a:p>
      </dgm:t>
    </dgm:pt>
    <dgm:pt modelId="{1F09BE54-6E78-4C4F-966B-64EAB1B526AB}">
      <dgm:prSet/>
      <dgm:spPr/>
      <dgm:t>
        <a:bodyPr/>
        <a:lstStyle/>
        <a:p>
          <a:r>
            <a:rPr lang="en-US"/>
            <a:t>Data warehousing</a:t>
          </a:r>
        </a:p>
      </dgm:t>
    </dgm:pt>
    <dgm:pt modelId="{095774B5-241E-4AA2-8CF7-9335D5B3A6E8}" type="parTrans" cxnId="{437FE5D6-A4DF-411C-B837-3A6CB12793D0}">
      <dgm:prSet/>
      <dgm:spPr/>
      <dgm:t>
        <a:bodyPr/>
        <a:lstStyle/>
        <a:p>
          <a:endParaRPr lang="en-US"/>
        </a:p>
      </dgm:t>
    </dgm:pt>
    <dgm:pt modelId="{FF79D5B5-EC90-493B-845F-28873CBD33DA}" type="sibTrans" cxnId="{437FE5D6-A4DF-411C-B837-3A6CB12793D0}">
      <dgm:prSet/>
      <dgm:spPr/>
      <dgm:t>
        <a:bodyPr/>
        <a:lstStyle/>
        <a:p>
          <a:endParaRPr lang="en-US"/>
        </a:p>
      </dgm:t>
    </dgm:pt>
    <dgm:pt modelId="{5835602E-0721-4D6D-BA9E-4E66EDEC843D}">
      <dgm:prSet/>
      <dgm:spPr/>
      <dgm:t>
        <a:bodyPr/>
        <a:lstStyle/>
        <a:p>
          <a:r>
            <a:rPr lang="en-US"/>
            <a:t>Big data</a:t>
          </a:r>
        </a:p>
      </dgm:t>
    </dgm:pt>
    <dgm:pt modelId="{F4D75D32-A2FE-4713-805D-06C13F80333F}" type="parTrans" cxnId="{E4635C14-29FF-4D31-9FE2-67DD6168F841}">
      <dgm:prSet/>
      <dgm:spPr/>
      <dgm:t>
        <a:bodyPr/>
        <a:lstStyle/>
        <a:p>
          <a:endParaRPr lang="en-US"/>
        </a:p>
      </dgm:t>
    </dgm:pt>
    <dgm:pt modelId="{7CF429D8-9F6D-4970-A055-2C397759FA2D}" type="sibTrans" cxnId="{E4635C14-29FF-4D31-9FE2-67DD6168F841}">
      <dgm:prSet/>
      <dgm:spPr/>
      <dgm:t>
        <a:bodyPr/>
        <a:lstStyle/>
        <a:p>
          <a:endParaRPr lang="en-US"/>
        </a:p>
      </dgm:t>
    </dgm:pt>
    <dgm:pt modelId="{BD1B1333-F1E6-44F6-923C-844B2A2C3E39}">
      <dgm:prSet/>
      <dgm:spPr/>
      <dgm:t>
        <a:bodyPr/>
        <a:lstStyle/>
        <a:p>
          <a:r>
            <a:rPr lang="en-US"/>
            <a:t>Business analyst</a:t>
          </a:r>
        </a:p>
      </dgm:t>
    </dgm:pt>
    <dgm:pt modelId="{3F09C1B5-5507-45B9-BC83-69DD0344C609}" type="parTrans" cxnId="{84EA95D6-A1E3-4753-B7F1-B45C69D16A9C}">
      <dgm:prSet/>
      <dgm:spPr/>
      <dgm:t>
        <a:bodyPr/>
        <a:lstStyle/>
        <a:p>
          <a:endParaRPr lang="en-US"/>
        </a:p>
      </dgm:t>
    </dgm:pt>
    <dgm:pt modelId="{403E2797-345C-4D49-9FD1-197A1C560F26}" type="sibTrans" cxnId="{84EA95D6-A1E3-4753-B7F1-B45C69D16A9C}">
      <dgm:prSet/>
      <dgm:spPr/>
      <dgm:t>
        <a:bodyPr/>
        <a:lstStyle/>
        <a:p>
          <a:endParaRPr lang="en-US"/>
        </a:p>
      </dgm:t>
    </dgm:pt>
    <dgm:pt modelId="{B0DC3488-1721-41C4-8BF9-03BD05B49343}">
      <dgm:prSet/>
      <dgm:spPr/>
      <dgm:t>
        <a:bodyPr/>
        <a:lstStyle/>
        <a:p>
          <a:r>
            <a:rPr lang="en-US"/>
            <a:t>Data </a:t>
          </a:r>
        </a:p>
      </dgm:t>
    </dgm:pt>
    <dgm:pt modelId="{DB8AA457-A862-4F38-B2FA-70D0D5C7FA9A}" type="parTrans" cxnId="{38F7FF70-6E06-4786-9367-DB843887CF9E}">
      <dgm:prSet/>
      <dgm:spPr/>
      <dgm:t>
        <a:bodyPr/>
        <a:lstStyle/>
        <a:p>
          <a:endParaRPr lang="en-US"/>
        </a:p>
      </dgm:t>
    </dgm:pt>
    <dgm:pt modelId="{AD8CBA94-C0AB-4536-9F06-DBDA9997297E}" type="sibTrans" cxnId="{38F7FF70-6E06-4786-9367-DB843887CF9E}">
      <dgm:prSet/>
      <dgm:spPr/>
      <dgm:t>
        <a:bodyPr/>
        <a:lstStyle/>
        <a:p>
          <a:endParaRPr lang="en-US"/>
        </a:p>
      </dgm:t>
    </dgm:pt>
    <dgm:pt modelId="{5258C5B8-39DD-45D2-80CF-EB1059249EE6}">
      <dgm:prSet/>
      <dgm:spPr/>
      <dgm:t>
        <a:bodyPr/>
        <a:lstStyle/>
        <a:p>
          <a:r>
            <a:rPr lang="en-US" dirty="0"/>
            <a:t>For all salary ranges (x11)</a:t>
          </a:r>
        </a:p>
      </dgm:t>
    </dgm:pt>
    <dgm:pt modelId="{5233F510-F066-446C-9C98-AF335D04B9C0}" type="parTrans" cxnId="{4BF29A23-B772-42A1-B6E4-D5AF7CB07EBB}">
      <dgm:prSet/>
      <dgm:spPr/>
      <dgm:t>
        <a:bodyPr/>
        <a:lstStyle/>
        <a:p>
          <a:endParaRPr lang="en-US"/>
        </a:p>
      </dgm:t>
    </dgm:pt>
    <dgm:pt modelId="{5BE40060-6874-457D-8BED-D8F090C6D89E}" type="sibTrans" cxnId="{4BF29A23-B772-42A1-B6E4-D5AF7CB07EBB}">
      <dgm:prSet/>
      <dgm:spPr/>
      <dgm:t>
        <a:bodyPr/>
        <a:lstStyle/>
        <a:p>
          <a:endParaRPr lang="en-US"/>
        </a:p>
      </dgm:t>
    </dgm:pt>
    <dgm:pt modelId="{24FD45C4-502B-6649-8D6B-BB9067EAF818}" type="pres">
      <dgm:prSet presAssocID="{29E4E1D6-C930-4E2C-BD69-CFFB29A90E56}" presName="diagram" presStyleCnt="0">
        <dgm:presLayoutVars>
          <dgm:dir/>
          <dgm:resizeHandles val="exact"/>
        </dgm:presLayoutVars>
      </dgm:prSet>
      <dgm:spPr/>
    </dgm:pt>
    <dgm:pt modelId="{662E6484-8498-714E-9A0D-08A96B09FD51}" type="pres">
      <dgm:prSet presAssocID="{B5F71D5D-A722-4402-B160-F994E4363392}" presName="node" presStyleLbl="node1" presStyleIdx="0" presStyleCnt="9">
        <dgm:presLayoutVars>
          <dgm:bulletEnabled val="1"/>
        </dgm:presLayoutVars>
      </dgm:prSet>
      <dgm:spPr/>
    </dgm:pt>
    <dgm:pt modelId="{F604AC34-F851-A047-AB61-B8BD9D6E7D3A}" type="pres">
      <dgm:prSet presAssocID="{829A6229-38E0-4098-A8A5-AFA3549A9051}" presName="sibTrans" presStyleCnt="0"/>
      <dgm:spPr/>
    </dgm:pt>
    <dgm:pt modelId="{4973AC1F-1BFB-7F46-9C19-9C4B129F64F7}" type="pres">
      <dgm:prSet presAssocID="{A2CE6400-45A1-4A33-86CC-F0E77C778BCD}" presName="node" presStyleLbl="node1" presStyleIdx="1" presStyleCnt="9">
        <dgm:presLayoutVars>
          <dgm:bulletEnabled val="1"/>
        </dgm:presLayoutVars>
      </dgm:prSet>
      <dgm:spPr/>
    </dgm:pt>
    <dgm:pt modelId="{9E68B599-AC76-CE49-ADF9-3028C1DD29DD}" type="pres">
      <dgm:prSet presAssocID="{AED60EC9-AE68-4B9C-AFA8-633F9B9DE2CB}" presName="sibTrans" presStyleCnt="0"/>
      <dgm:spPr/>
    </dgm:pt>
    <dgm:pt modelId="{FD08EF73-F96D-0040-9B07-5C9BE7DFE9FD}" type="pres">
      <dgm:prSet presAssocID="{BF201032-3C64-43EF-8955-1025D6527EEB}" presName="node" presStyleLbl="node1" presStyleIdx="2" presStyleCnt="9">
        <dgm:presLayoutVars>
          <dgm:bulletEnabled val="1"/>
        </dgm:presLayoutVars>
      </dgm:prSet>
      <dgm:spPr/>
    </dgm:pt>
    <dgm:pt modelId="{4616F0CC-A4AF-0841-8FEA-B482C550B5C7}" type="pres">
      <dgm:prSet presAssocID="{A1E0EE3F-5740-4431-B8A0-E0A41D74EE71}" presName="sibTrans" presStyleCnt="0"/>
      <dgm:spPr/>
    </dgm:pt>
    <dgm:pt modelId="{F81ACDD8-D79F-4142-BA9A-CD6CB048F6D8}" type="pres">
      <dgm:prSet presAssocID="{4DFD6091-7E57-44AF-8758-8A662C800E86}" presName="node" presStyleLbl="node1" presStyleIdx="3" presStyleCnt="9">
        <dgm:presLayoutVars>
          <dgm:bulletEnabled val="1"/>
        </dgm:presLayoutVars>
      </dgm:prSet>
      <dgm:spPr/>
    </dgm:pt>
    <dgm:pt modelId="{EA310C87-8AE3-D94A-B61B-533BC6F0DC90}" type="pres">
      <dgm:prSet presAssocID="{F681A0AB-79BD-49CE-87F7-CEB1A5619D3D}" presName="sibTrans" presStyleCnt="0"/>
      <dgm:spPr/>
    </dgm:pt>
    <dgm:pt modelId="{5D7A6E58-1B07-9B4E-9105-4588C8E7B219}" type="pres">
      <dgm:prSet presAssocID="{1F09BE54-6E78-4C4F-966B-64EAB1B526AB}" presName="node" presStyleLbl="node1" presStyleIdx="4" presStyleCnt="9">
        <dgm:presLayoutVars>
          <dgm:bulletEnabled val="1"/>
        </dgm:presLayoutVars>
      </dgm:prSet>
      <dgm:spPr/>
    </dgm:pt>
    <dgm:pt modelId="{AC425DD0-B520-9940-B116-129656F71A7E}" type="pres">
      <dgm:prSet presAssocID="{FF79D5B5-EC90-493B-845F-28873CBD33DA}" presName="sibTrans" presStyleCnt="0"/>
      <dgm:spPr/>
    </dgm:pt>
    <dgm:pt modelId="{BBFE54C9-2732-4140-B71D-98197E9A883F}" type="pres">
      <dgm:prSet presAssocID="{5835602E-0721-4D6D-BA9E-4E66EDEC843D}" presName="node" presStyleLbl="node1" presStyleIdx="5" presStyleCnt="9">
        <dgm:presLayoutVars>
          <dgm:bulletEnabled val="1"/>
        </dgm:presLayoutVars>
      </dgm:prSet>
      <dgm:spPr/>
    </dgm:pt>
    <dgm:pt modelId="{38090E1D-B1BD-644C-9811-298C8B3A7CC4}" type="pres">
      <dgm:prSet presAssocID="{7CF429D8-9F6D-4970-A055-2C397759FA2D}" presName="sibTrans" presStyleCnt="0"/>
      <dgm:spPr/>
    </dgm:pt>
    <dgm:pt modelId="{D7895FC3-2181-A34D-BE15-BD0E2D8480FE}" type="pres">
      <dgm:prSet presAssocID="{BD1B1333-F1E6-44F6-923C-844B2A2C3E39}" presName="node" presStyleLbl="node1" presStyleIdx="6" presStyleCnt="9">
        <dgm:presLayoutVars>
          <dgm:bulletEnabled val="1"/>
        </dgm:presLayoutVars>
      </dgm:prSet>
      <dgm:spPr/>
    </dgm:pt>
    <dgm:pt modelId="{441069E5-66A2-A44B-A871-F40E8A514052}" type="pres">
      <dgm:prSet presAssocID="{403E2797-345C-4D49-9FD1-197A1C560F26}" presName="sibTrans" presStyleCnt="0"/>
      <dgm:spPr/>
    </dgm:pt>
    <dgm:pt modelId="{3634F53E-C489-7E47-8108-E192EBD25609}" type="pres">
      <dgm:prSet presAssocID="{B0DC3488-1721-41C4-8BF9-03BD05B49343}" presName="node" presStyleLbl="node1" presStyleIdx="7" presStyleCnt="9">
        <dgm:presLayoutVars>
          <dgm:bulletEnabled val="1"/>
        </dgm:presLayoutVars>
      </dgm:prSet>
      <dgm:spPr/>
    </dgm:pt>
    <dgm:pt modelId="{33F7C4D4-21B0-2445-B8C1-45689757E1CA}" type="pres">
      <dgm:prSet presAssocID="{AD8CBA94-C0AB-4536-9F06-DBDA9997297E}" presName="sibTrans" presStyleCnt="0"/>
      <dgm:spPr/>
    </dgm:pt>
    <dgm:pt modelId="{2C0C782E-8D80-C34A-A476-EBC61851DA58}" type="pres">
      <dgm:prSet presAssocID="{5258C5B8-39DD-45D2-80CF-EB1059249EE6}" presName="node" presStyleLbl="node1" presStyleIdx="8" presStyleCnt="9">
        <dgm:presLayoutVars>
          <dgm:bulletEnabled val="1"/>
        </dgm:presLayoutVars>
      </dgm:prSet>
      <dgm:spPr/>
    </dgm:pt>
  </dgm:ptLst>
  <dgm:cxnLst>
    <dgm:cxn modelId="{C3B2CA02-333D-614D-B986-03A4AB954B09}" type="presOf" srcId="{BF201032-3C64-43EF-8955-1025D6527EEB}" destId="{FD08EF73-F96D-0040-9B07-5C9BE7DFE9FD}" srcOrd="0" destOrd="0" presId="urn:microsoft.com/office/officeart/2005/8/layout/default"/>
    <dgm:cxn modelId="{B0E91505-0A73-44E6-8196-A5A1FEB7448B}" srcId="{29E4E1D6-C930-4E2C-BD69-CFFB29A90E56}" destId="{BF201032-3C64-43EF-8955-1025D6527EEB}" srcOrd="2" destOrd="0" parTransId="{AF06EDD7-022A-4D81-9B43-F6D31FA9F980}" sibTransId="{A1E0EE3F-5740-4431-B8A0-E0A41D74EE71}"/>
    <dgm:cxn modelId="{E37EB10E-5D72-7F44-AEAF-47073AC150F4}" type="presOf" srcId="{5258C5B8-39DD-45D2-80CF-EB1059249EE6}" destId="{2C0C782E-8D80-C34A-A476-EBC61851DA58}" srcOrd="0" destOrd="0" presId="urn:microsoft.com/office/officeart/2005/8/layout/default"/>
    <dgm:cxn modelId="{E4635C14-29FF-4D31-9FE2-67DD6168F841}" srcId="{29E4E1D6-C930-4E2C-BD69-CFFB29A90E56}" destId="{5835602E-0721-4D6D-BA9E-4E66EDEC843D}" srcOrd="5" destOrd="0" parTransId="{F4D75D32-A2FE-4713-805D-06C13F80333F}" sibTransId="{7CF429D8-9F6D-4970-A055-2C397759FA2D}"/>
    <dgm:cxn modelId="{4BF29A23-B772-42A1-B6E4-D5AF7CB07EBB}" srcId="{29E4E1D6-C930-4E2C-BD69-CFFB29A90E56}" destId="{5258C5B8-39DD-45D2-80CF-EB1059249EE6}" srcOrd="8" destOrd="0" parTransId="{5233F510-F066-446C-9C98-AF335D04B9C0}" sibTransId="{5BE40060-6874-457D-8BED-D8F090C6D89E}"/>
    <dgm:cxn modelId="{560DDB38-2F48-BD48-86B4-B0A86543DA80}" type="presOf" srcId="{29E4E1D6-C930-4E2C-BD69-CFFB29A90E56}" destId="{24FD45C4-502B-6649-8D6B-BB9067EAF818}" srcOrd="0" destOrd="0" presId="urn:microsoft.com/office/officeart/2005/8/layout/default"/>
    <dgm:cxn modelId="{2302EC4B-7059-5646-8223-97B96F8B9FFB}" type="presOf" srcId="{A2CE6400-45A1-4A33-86CC-F0E77C778BCD}" destId="{4973AC1F-1BFB-7F46-9C19-9C4B129F64F7}" srcOrd="0" destOrd="0" presId="urn:microsoft.com/office/officeart/2005/8/layout/default"/>
    <dgm:cxn modelId="{C3C34564-F09A-E147-88A4-8E80C331B097}" type="presOf" srcId="{B0DC3488-1721-41C4-8BF9-03BD05B49343}" destId="{3634F53E-C489-7E47-8108-E192EBD25609}" srcOrd="0" destOrd="0" presId="urn:microsoft.com/office/officeart/2005/8/layout/default"/>
    <dgm:cxn modelId="{CD9C8B68-F633-B34E-A903-CCB13D4AAECE}" type="presOf" srcId="{1F09BE54-6E78-4C4F-966B-64EAB1B526AB}" destId="{5D7A6E58-1B07-9B4E-9105-4588C8E7B219}" srcOrd="0" destOrd="0" presId="urn:microsoft.com/office/officeart/2005/8/layout/default"/>
    <dgm:cxn modelId="{B51F1F6C-3876-F843-8201-8301FB3513EE}" type="presOf" srcId="{5835602E-0721-4D6D-BA9E-4E66EDEC843D}" destId="{BBFE54C9-2732-4140-B71D-98197E9A883F}" srcOrd="0" destOrd="0" presId="urn:microsoft.com/office/officeart/2005/8/layout/default"/>
    <dgm:cxn modelId="{38F7FF70-6E06-4786-9367-DB843887CF9E}" srcId="{29E4E1D6-C930-4E2C-BD69-CFFB29A90E56}" destId="{B0DC3488-1721-41C4-8BF9-03BD05B49343}" srcOrd="7" destOrd="0" parTransId="{DB8AA457-A862-4F38-B2FA-70D0D5C7FA9A}" sibTransId="{AD8CBA94-C0AB-4536-9F06-DBDA9997297E}"/>
    <dgm:cxn modelId="{18727993-B8BE-1740-8F59-3DFF755A0F29}" type="presOf" srcId="{B5F71D5D-A722-4402-B160-F994E4363392}" destId="{662E6484-8498-714E-9A0D-08A96B09FD51}" srcOrd="0" destOrd="0" presId="urn:microsoft.com/office/officeart/2005/8/layout/default"/>
    <dgm:cxn modelId="{3DBD73B4-E2F0-754D-A01E-655A05AFA19A}" type="presOf" srcId="{BD1B1333-F1E6-44F6-923C-844B2A2C3E39}" destId="{D7895FC3-2181-A34D-BE15-BD0E2D8480FE}" srcOrd="0" destOrd="0" presId="urn:microsoft.com/office/officeart/2005/8/layout/default"/>
    <dgm:cxn modelId="{DA7E08BB-4FC1-4790-9382-B637B5ADB57A}" srcId="{29E4E1D6-C930-4E2C-BD69-CFFB29A90E56}" destId="{B5F71D5D-A722-4402-B160-F994E4363392}" srcOrd="0" destOrd="0" parTransId="{F23AE45B-D223-46D0-8D7B-192964D4C486}" sibTransId="{829A6229-38E0-4098-A8A5-AFA3549A9051}"/>
    <dgm:cxn modelId="{19DF1FBC-BB4A-C142-A28B-9612A79C0710}" type="presOf" srcId="{4DFD6091-7E57-44AF-8758-8A662C800E86}" destId="{F81ACDD8-D79F-4142-BA9A-CD6CB048F6D8}" srcOrd="0" destOrd="0" presId="urn:microsoft.com/office/officeart/2005/8/layout/default"/>
    <dgm:cxn modelId="{C2D841C3-25AA-4233-9EAD-7E55B18F6CCC}" srcId="{29E4E1D6-C930-4E2C-BD69-CFFB29A90E56}" destId="{4DFD6091-7E57-44AF-8758-8A662C800E86}" srcOrd="3" destOrd="0" parTransId="{BC5F24EA-304F-4970-9EB6-011613C3A5DF}" sibTransId="{F681A0AB-79BD-49CE-87F7-CEB1A5619D3D}"/>
    <dgm:cxn modelId="{84EA95D6-A1E3-4753-B7F1-B45C69D16A9C}" srcId="{29E4E1D6-C930-4E2C-BD69-CFFB29A90E56}" destId="{BD1B1333-F1E6-44F6-923C-844B2A2C3E39}" srcOrd="6" destOrd="0" parTransId="{3F09C1B5-5507-45B9-BC83-69DD0344C609}" sibTransId="{403E2797-345C-4D49-9FD1-197A1C560F26}"/>
    <dgm:cxn modelId="{437FE5D6-A4DF-411C-B837-3A6CB12793D0}" srcId="{29E4E1D6-C930-4E2C-BD69-CFFB29A90E56}" destId="{1F09BE54-6E78-4C4F-966B-64EAB1B526AB}" srcOrd="4" destOrd="0" parTransId="{095774B5-241E-4AA2-8CF7-9335D5B3A6E8}" sibTransId="{FF79D5B5-EC90-493B-845F-28873CBD33DA}"/>
    <dgm:cxn modelId="{F0E3DFF0-9EEF-473F-9416-C9B5C38D087D}" srcId="{29E4E1D6-C930-4E2C-BD69-CFFB29A90E56}" destId="{A2CE6400-45A1-4A33-86CC-F0E77C778BCD}" srcOrd="1" destOrd="0" parTransId="{4B3A3962-09CD-44AA-A3D7-374ECCE5952C}" sibTransId="{AED60EC9-AE68-4B9C-AFA8-633F9B9DE2CB}"/>
    <dgm:cxn modelId="{82A4928C-3070-BF48-A976-69FD783AEFC3}" type="presParOf" srcId="{24FD45C4-502B-6649-8D6B-BB9067EAF818}" destId="{662E6484-8498-714E-9A0D-08A96B09FD51}" srcOrd="0" destOrd="0" presId="urn:microsoft.com/office/officeart/2005/8/layout/default"/>
    <dgm:cxn modelId="{76E2EC7D-2EA1-854D-B6A6-2B185C751BE8}" type="presParOf" srcId="{24FD45C4-502B-6649-8D6B-BB9067EAF818}" destId="{F604AC34-F851-A047-AB61-B8BD9D6E7D3A}" srcOrd="1" destOrd="0" presId="urn:microsoft.com/office/officeart/2005/8/layout/default"/>
    <dgm:cxn modelId="{9021B3F5-A452-4342-876A-643F1B5B7107}" type="presParOf" srcId="{24FD45C4-502B-6649-8D6B-BB9067EAF818}" destId="{4973AC1F-1BFB-7F46-9C19-9C4B129F64F7}" srcOrd="2" destOrd="0" presId="urn:microsoft.com/office/officeart/2005/8/layout/default"/>
    <dgm:cxn modelId="{19C6A458-09C7-9C4D-836F-BD3881AD75DD}" type="presParOf" srcId="{24FD45C4-502B-6649-8D6B-BB9067EAF818}" destId="{9E68B599-AC76-CE49-ADF9-3028C1DD29DD}" srcOrd="3" destOrd="0" presId="urn:microsoft.com/office/officeart/2005/8/layout/default"/>
    <dgm:cxn modelId="{9E65DD16-54BF-A844-A1D7-F4DDABB5BCA7}" type="presParOf" srcId="{24FD45C4-502B-6649-8D6B-BB9067EAF818}" destId="{FD08EF73-F96D-0040-9B07-5C9BE7DFE9FD}" srcOrd="4" destOrd="0" presId="urn:microsoft.com/office/officeart/2005/8/layout/default"/>
    <dgm:cxn modelId="{ACC9C776-BAE9-F847-B6FE-865AC87F8B12}" type="presParOf" srcId="{24FD45C4-502B-6649-8D6B-BB9067EAF818}" destId="{4616F0CC-A4AF-0841-8FEA-B482C550B5C7}" srcOrd="5" destOrd="0" presId="urn:microsoft.com/office/officeart/2005/8/layout/default"/>
    <dgm:cxn modelId="{751A876D-F6B5-D247-87AE-4F80682DB92B}" type="presParOf" srcId="{24FD45C4-502B-6649-8D6B-BB9067EAF818}" destId="{F81ACDD8-D79F-4142-BA9A-CD6CB048F6D8}" srcOrd="6" destOrd="0" presId="urn:microsoft.com/office/officeart/2005/8/layout/default"/>
    <dgm:cxn modelId="{C2E4B3BD-DD65-EF4E-8611-5EA7A7ED02FB}" type="presParOf" srcId="{24FD45C4-502B-6649-8D6B-BB9067EAF818}" destId="{EA310C87-8AE3-D94A-B61B-533BC6F0DC90}" srcOrd="7" destOrd="0" presId="urn:microsoft.com/office/officeart/2005/8/layout/default"/>
    <dgm:cxn modelId="{A4FECF99-302B-8440-BE22-3BF0AD406803}" type="presParOf" srcId="{24FD45C4-502B-6649-8D6B-BB9067EAF818}" destId="{5D7A6E58-1B07-9B4E-9105-4588C8E7B219}" srcOrd="8" destOrd="0" presId="urn:microsoft.com/office/officeart/2005/8/layout/default"/>
    <dgm:cxn modelId="{B6E61E0B-9E51-2948-993E-31A478395E35}" type="presParOf" srcId="{24FD45C4-502B-6649-8D6B-BB9067EAF818}" destId="{AC425DD0-B520-9940-B116-129656F71A7E}" srcOrd="9" destOrd="0" presId="urn:microsoft.com/office/officeart/2005/8/layout/default"/>
    <dgm:cxn modelId="{B4155327-FAD8-3949-8D69-C6025AA28679}" type="presParOf" srcId="{24FD45C4-502B-6649-8D6B-BB9067EAF818}" destId="{BBFE54C9-2732-4140-B71D-98197E9A883F}" srcOrd="10" destOrd="0" presId="urn:microsoft.com/office/officeart/2005/8/layout/default"/>
    <dgm:cxn modelId="{A29C5A24-D4A6-B549-9107-E9B380C42E87}" type="presParOf" srcId="{24FD45C4-502B-6649-8D6B-BB9067EAF818}" destId="{38090E1D-B1BD-644C-9811-298C8B3A7CC4}" srcOrd="11" destOrd="0" presId="urn:microsoft.com/office/officeart/2005/8/layout/default"/>
    <dgm:cxn modelId="{6114EBEB-B04F-F242-A37A-96DF47B75C5A}" type="presParOf" srcId="{24FD45C4-502B-6649-8D6B-BB9067EAF818}" destId="{D7895FC3-2181-A34D-BE15-BD0E2D8480FE}" srcOrd="12" destOrd="0" presId="urn:microsoft.com/office/officeart/2005/8/layout/default"/>
    <dgm:cxn modelId="{745FBE1E-8B55-0648-8E44-FF3686910ED5}" type="presParOf" srcId="{24FD45C4-502B-6649-8D6B-BB9067EAF818}" destId="{441069E5-66A2-A44B-A871-F40E8A514052}" srcOrd="13" destOrd="0" presId="urn:microsoft.com/office/officeart/2005/8/layout/default"/>
    <dgm:cxn modelId="{69593424-C926-E942-AD3B-42DF5CE312E0}" type="presParOf" srcId="{24FD45C4-502B-6649-8D6B-BB9067EAF818}" destId="{3634F53E-C489-7E47-8108-E192EBD25609}" srcOrd="14" destOrd="0" presId="urn:microsoft.com/office/officeart/2005/8/layout/default"/>
    <dgm:cxn modelId="{5EE03467-259D-C64F-A893-911A9AABAD45}" type="presParOf" srcId="{24FD45C4-502B-6649-8D6B-BB9067EAF818}" destId="{33F7C4D4-21B0-2445-B8C1-45689757E1CA}" srcOrd="15" destOrd="0" presId="urn:microsoft.com/office/officeart/2005/8/layout/default"/>
    <dgm:cxn modelId="{0C2492A7-72B2-884C-A281-4877FA1EC41E}" type="presParOf" srcId="{24FD45C4-502B-6649-8D6B-BB9067EAF818}" destId="{2C0C782E-8D80-C34A-A476-EBC61851DA5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E6484-8498-714E-9A0D-08A96B09FD51}">
      <dsp:nvSpPr>
        <dsp:cNvPr id="0" name=""/>
        <dsp:cNvSpPr/>
      </dsp:nvSpPr>
      <dsp:spPr>
        <a:xfrm>
          <a:off x="436036" y="980"/>
          <a:ext cx="1498401" cy="899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Keywords:</a:t>
          </a:r>
        </a:p>
      </dsp:txBody>
      <dsp:txXfrm>
        <a:off x="436036" y="980"/>
        <a:ext cx="1498401" cy="899040"/>
      </dsp:txXfrm>
    </dsp:sp>
    <dsp:sp modelId="{4973AC1F-1BFB-7F46-9C19-9C4B129F64F7}">
      <dsp:nvSpPr>
        <dsp:cNvPr id="0" name=""/>
        <dsp:cNvSpPr/>
      </dsp:nvSpPr>
      <dsp:spPr>
        <a:xfrm>
          <a:off x="2084278" y="980"/>
          <a:ext cx="1498401" cy="899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scientist</a:t>
          </a:r>
        </a:p>
      </dsp:txBody>
      <dsp:txXfrm>
        <a:off x="2084278" y="980"/>
        <a:ext cx="1498401" cy="899040"/>
      </dsp:txXfrm>
    </dsp:sp>
    <dsp:sp modelId="{FD08EF73-F96D-0040-9B07-5C9BE7DFE9FD}">
      <dsp:nvSpPr>
        <dsp:cNvPr id="0" name=""/>
        <dsp:cNvSpPr/>
      </dsp:nvSpPr>
      <dsp:spPr>
        <a:xfrm>
          <a:off x="3732520" y="980"/>
          <a:ext cx="1498401" cy="899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engineer</a:t>
          </a:r>
        </a:p>
      </dsp:txBody>
      <dsp:txXfrm>
        <a:off x="3732520" y="980"/>
        <a:ext cx="1498401" cy="899040"/>
      </dsp:txXfrm>
    </dsp:sp>
    <dsp:sp modelId="{F81ACDD8-D79F-4142-BA9A-CD6CB048F6D8}">
      <dsp:nvSpPr>
        <dsp:cNvPr id="0" name=""/>
        <dsp:cNvSpPr/>
      </dsp:nvSpPr>
      <dsp:spPr>
        <a:xfrm>
          <a:off x="5380761" y="980"/>
          <a:ext cx="1498401" cy="899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analyst</a:t>
          </a:r>
        </a:p>
      </dsp:txBody>
      <dsp:txXfrm>
        <a:off x="5380761" y="980"/>
        <a:ext cx="1498401" cy="899040"/>
      </dsp:txXfrm>
    </dsp:sp>
    <dsp:sp modelId="{5D7A6E58-1B07-9B4E-9105-4588C8E7B219}">
      <dsp:nvSpPr>
        <dsp:cNvPr id="0" name=""/>
        <dsp:cNvSpPr/>
      </dsp:nvSpPr>
      <dsp:spPr>
        <a:xfrm>
          <a:off x="436036" y="1049862"/>
          <a:ext cx="1498401" cy="899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warehousing</a:t>
          </a:r>
        </a:p>
      </dsp:txBody>
      <dsp:txXfrm>
        <a:off x="436036" y="1049862"/>
        <a:ext cx="1498401" cy="899040"/>
      </dsp:txXfrm>
    </dsp:sp>
    <dsp:sp modelId="{BBFE54C9-2732-4140-B71D-98197E9A883F}">
      <dsp:nvSpPr>
        <dsp:cNvPr id="0" name=""/>
        <dsp:cNvSpPr/>
      </dsp:nvSpPr>
      <dsp:spPr>
        <a:xfrm>
          <a:off x="2084278" y="1049862"/>
          <a:ext cx="1498401" cy="899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Big data</a:t>
          </a:r>
        </a:p>
      </dsp:txBody>
      <dsp:txXfrm>
        <a:off x="2084278" y="1049862"/>
        <a:ext cx="1498401" cy="899040"/>
      </dsp:txXfrm>
    </dsp:sp>
    <dsp:sp modelId="{D7895FC3-2181-A34D-BE15-BD0E2D8480FE}">
      <dsp:nvSpPr>
        <dsp:cNvPr id="0" name=""/>
        <dsp:cNvSpPr/>
      </dsp:nvSpPr>
      <dsp:spPr>
        <a:xfrm>
          <a:off x="3732520" y="1049862"/>
          <a:ext cx="1498401" cy="899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analyst</a:t>
          </a:r>
        </a:p>
      </dsp:txBody>
      <dsp:txXfrm>
        <a:off x="3732520" y="1049862"/>
        <a:ext cx="1498401" cy="899040"/>
      </dsp:txXfrm>
    </dsp:sp>
    <dsp:sp modelId="{3634F53E-C489-7E47-8108-E192EBD25609}">
      <dsp:nvSpPr>
        <dsp:cNvPr id="0" name=""/>
        <dsp:cNvSpPr/>
      </dsp:nvSpPr>
      <dsp:spPr>
        <a:xfrm>
          <a:off x="5380761" y="1049862"/>
          <a:ext cx="1498401" cy="899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</a:t>
          </a:r>
        </a:p>
      </dsp:txBody>
      <dsp:txXfrm>
        <a:off x="5380761" y="1049862"/>
        <a:ext cx="1498401" cy="899040"/>
      </dsp:txXfrm>
    </dsp:sp>
    <dsp:sp modelId="{2C0C782E-8D80-C34A-A476-EBC61851DA58}">
      <dsp:nvSpPr>
        <dsp:cNvPr id="0" name=""/>
        <dsp:cNvSpPr/>
      </dsp:nvSpPr>
      <dsp:spPr>
        <a:xfrm>
          <a:off x="2908399" y="2098743"/>
          <a:ext cx="1498401" cy="899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 all salary ranges (x11)</a:t>
          </a:r>
        </a:p>
      </dsp:txBody>
      <dsp:txXfrm>
        <a:off x="2908399" y="2098743"/>
        <a:ext cx="1498401" cy="8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8EC9-1045-6844-BC3C-09D9A7E0F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and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05D16-81F2-0F40-90D9-3ED3CBF79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Lillian</a:t>
            </a:r>
          </a:p>
        </p:txBody>
      </p:sp>
    </p:spTree>
    <p:extLst>
      <p:ext uri="{BB962C8B-B14F-4D97-AF65-F5344CB8AC3E}">
        <p14:creationId xmlns:p14="http://schemas.microsoft.com/office/powerpoint/2010/main" val="382990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BD323-242E-F84D-A597-5FA9779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82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 dirty="0"/>
              <a:t>Which sectors are currently hiring the most in each city?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A898DB8-237B-F240-8E80-2065A3E15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81206"/>
            <a:ext cx="2925317" cy="668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9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530BC-D761-0A45-BDAA-EF038490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631" y="2665378"/>
            <a:ext cx="3654857" cy="1527244"/>
          </a:xfrm>
        </p:spPr>
        <p:txBody>
          <a:bodyPr>
            <a:normAutofit/>
          </a:bodyPr>
          <a:lstStyle/>
          <a:p>
            <a:r>
              <a:rPr lang="en-US" sz="3200" dirty="0"/>
              <a:t>Left = Melbourne</a:t>
            </a:r>
            <a:br>
              <a:rPr lang="en-US" sz="3200" dirty="0"/>
            </a:br>
            <a:r>
              <a:rPr lang="en-US" sz="3200" dirty="0"/>
              <a:t>Right = Sydney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3FE48D-8EA6-5243-AE96-E7AE360A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765" y="-1683"/>
            <a:ext cx="6341166" cy="69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93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CEF8-4685-7D46-A51B-52917771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3051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pc="-100" dirty="0"/>
              <a:t>Is there a difference in salary in Sydney and Melbourne?</a:t>
            </a:r>
          </a:p>
        </p:txBody>
      </p:sp>
      <p:sp>
        <p:nvSpPr>
          <p:cNvPr id="3084" name="Content Placeholder 3083">
            <a:extLst>
              <a:ext uri="{FF2B5EF4-FFF2-40B4-BE49-F238E27FC236}">
                <a16:creationId xmlns:a16="http://schemas.microsoft.com/office/drawing/2014/main" id="{D3A9F31E-54A1-4FB9-8A7A-0C6633D0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19" y="4253948"/>
            <a:ext cx="2947482" cy="117281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Yes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$10,615 difference in salary 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EF5992-EE47-7241-AE02-B5112186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98" y="680640"/>
            <a:ext cx="8559777" cy="549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82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40E99-AF8C-8140-9B12-A0F7C6E98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dirty="0"/>
              <a:t>Thanks for listening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C8C6F0E-8D08-4127-90DB-138EB134A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A37D-3DC3-644E-ACE2-8A289642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Part 1: Scrape </a:t>
            </a:r>
            <a:r>
              <a:rPr lang="en-US" dirty="0" err="1"/>
              <a:t>seek.com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540C80-E764-7C43-8695-88DD9338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80" y="4161453"/>
            <a:ext cx="3837976" cy="1918987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C14FFD-9EF8-4A9D-82B4-162DA8456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335032"/>
              </p:ext>
            </p:extLst>
          </p:nvPr>
        </p:nvGraphicFramePr>
        <p:xfrm>
          <a:off x="3869268" y="864108"/>
          <a:ext cx="7315200" cy="2998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91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A37D-3DC3-644E-ACE2-8A289642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Part 1: Scrape </a:t>
            </a:r>
            <a:r>
              <a:rPr lang="en-US" dirty="0" err="1"/>
              <a:t>seek.com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0139-39C9-5644-9F72-AFB2738A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3585891" cy="5333999"/>
          </a:xfrm>
        </p:spPr>
        <p:txBody>
          <a:bodyPr>
            <a:normAutofit/>
          </a:bodyPr>
          <a:lstStyle/>
          <a:p>
            <a:r>
              <a:rPr lang="en-US" dirty="0"/>
              <a:t>Job title</a:t>
            </a:r>
          </a:p>
          <a:p>
            <a:r>
              <a:rPr lang="en-US" dirty="0"/>
              <a:t>Job link</a:t>
            </a:r>
          </a:p>
          <a:p>
            <a:r>
              <a:rPr lang="en-US" dirty="0"/>
              <a:t>Company name</a:t>
            </a:r>
          </a:p>
          <a:p>
            <a:r>
              <a:rPr lang="en-US" dirty="0"/>
              <a:t>Date posted</a:t>
            </a:r>
          </a:p>
          <a:p>
            <a:r>
              <a:rPr lang="en-US" dirty="0"/>
              <a:t>Location </a:t>
            </a:r>
          </a:p>
          <a:p>
            <a:r>
              <a:rPr lang="en-US" dirty="0"/>
              <a:t>Area</a:t>
            </a:r>
          </a:p>
          <a:p>
            <a:r>
              <a:rPr lang="en-US" dirty="0"/>
              <a:t>Job category</a:t>
            </a:r>
          </a:p>
          <a:p>
            <a:r>
              <a:rPr lang="en-US" dirty="0"/>
              <a:t>Work type</a:t>
            </a:r>
          </a:p>
          <a:p>
            <a:r>
              <a:rPr lang="en-US" dirty="0"/>
              <a:t>Salary amount (from search page and posting page)</a:t>
            </a:r>
          </a:p>
          <a:p>
            <a:r>
              <a:rPr lang="en-US" dirty="0"/>
              <a:t>Short description</a:t>
            </a:r>
          </a:p>
          <a:p>
            <a:r>
              <a:rPr lang="en-US" dirty="0"/>
              <a:t>Long description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540C80-E764-7C43-8695-88DD9338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88" y="761999"/>
            <a:ext cx="3617432" cy="1808715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2D9D41-0034-9449-B746-43241D4E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158" y="3403760"/>
            <a:ext cx="4395493" cy="26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4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43FA-B295-8448-8094-3133B72E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532F-47A2-6C43-9D7F-97C19EA0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words in job titles best predict job salary?</a:t>
            </a:r>
          </a:p>
          <a:p>
            <a:r>
              <a:rPr lang="en-US" dirty="0"/>
              <a:t>Which words in job descriptions best predict job salary?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Models used: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Logistic regression (2&amp;3 classes)</a:t>
            </a:r>
          </a:p>
          <a:p>
            <a:pPr lvl="1"/>
            <a:r>
              <a:rPr lang="en-US" dirty="0"/>
              <a:t>Random forest classifier (2&amp;3 classes)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654C7-B777-D34F-A569-C5BD65AC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82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 dirty="0"/>
              <a:t>Which words in job titles best predict job salary?</a:t>
            </a:r>
            <a:br>
              <a:rPr lang="en-US" sz="5500" spc="-100" dirty="0"/>
            </a:br>
            <a:endParaRPr lang="en-US" sz="5500" spc="-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478EC7E-0D72-4F4A-9F8A-C58B9577B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785" y="507576"/>
            <a:ext cx="2103424" cy="58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3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3577A01-3DD8-4E33-BEE1-3065F7E6F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9FBCC-2F9D-634A-9FA4-E47963DE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spc="-100" dirty="0"/>
              <a:t>Which words in job titles best predict job salary?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C6343-33FB-294F-991A-BB259E00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Managerial/leadership roles and skills are highly valued in terms of salary. </a:t>
            </a:r>
          </a:p>
          <a:p>
            <a:r>
              <a:rPr lang="en-US" dirty="0">
                <a:solidFill>
                  <a:srgbClr val="FFFFFF"/>
                </a:solidFill>
              </a:rPr>
              <a:t>Business analysts and people with financial backgrounds are likely to earn more.</a:t>
            </a:r>
          </a:p>
          <a:p>
            <a:r>
              <a:rPr lang="en-US" dirty="0">
                <a:solidFill>
                  <a:srgbClr val="FFFFFF"/>
                </a:solidFill>
              </a:rPr>
              <a:t>People who deal with risk in their work earn more.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Classificaton</a:t>
            </a:r>
            <a:r>
              <a:rPr lang="en-US" dirty="0">
                <a:solidFill>
                  <a:srgbClr val="FFFFFF"/>
                </a:solidFill>
              </a:rPr>
              <a:t> revealed some different results compared to regression (</a:t>
            </a:r>
            <a:r>
              <a:rPr lang="en-US" dirty="0" err="1">
                <a:solidFill>
                  <a:srgbClr val="FFFFFF"/>
                </a:solidFill>
              </a:rPr>
              <a:t>sql</a:t>
            </a:r>
            <a:r>
              <a:rPr lang="en-US" dirty="0">
                <a:solidFill>
                  <a:srgbClr val="FFFFFF"/>
                </a:solidFill>
              </a:rPr>
              <a:t> has not shown up here).</a:t>
            </a:r>
          </a:p>
          <a:p>
            <a:r>
              <a:rPr lang="en-US" dirty="0">
                <a:solidFill>
                  <a:srgbClr val="FFFFFF"/>
                </a:solidFill>
              </a:rPr>
              <a:t>But, generally this result makes a lot of sense.</a:t>
            </a:r>
          </a:p>
          <a:p>
            <a:r>
              <a:rPr lang="en-US" dirty="0">
                <a:solidFill>
                  <a:srgbClr val="FFFFFF"/>
                </a:solidFill>
              </a:rPr>
              <a:t>Model cv score: 0.75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28EF33-A38F-FE48-86A9-1691F0411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" r="3" b="3"/>
          <a:stretch/>
        </p:blipFill>
        <p:spPr bwMode="auto">
          <a:xfrm>
            <a:off x="7052486" y="74516"/>
            <a:ext cx="4755217" cy="670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5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C7155-3E87-794E-8E0D-77E6A60A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words in job descriptions best predict job salary?</a:t>
            </a:r>
            <a:br>
              <a:rPr lang="en-US" dirty="0"/>
            </a:b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C94994-BA0F-E546-B9D2-C4FCF9E1A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307" y="259781"/>
            <a:ext cx="4826087" cy="63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563AE1A-FF62-4897-973F-CBE069F2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agrees mostly with what was found in job title analysis – seniority modifiers as well as leadership skills/roles are likely to pay more.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Interestingly, it looks like communication skills and customer service are not highly valued in salary.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Model cv score: 0.83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0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9F427-15C3-5947-9259-1A7D994B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Question 2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Job markets in Syd vs Mel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7FD4-67FE-6E4A-BFE7-DAC9360D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investigated the differences in the job market for data jobs in Sydney and Melbourne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Are different skills in demand in Sydney and Melbourne?</a:t>
            </a:r>
          </a:p>
          <a:p>
            <a:r>
              <a:rPr lang="en-US" dirty="0"/>
              <a:t>Which sectors are currently hiring the most in each city?</a:t>
            </a:r>
          </a:p>
          <a:p>
            <a:r>
              <a:rPr lang="en-US" dirty="0"/>
              <a:t>Is there a difference in salary in Sydney and Melbourne?</a:t>
            </a:r>
          </a:p>
          <a:p>
            <a:pPr lvl="1"/>
            <a:r>
              <a:rPr lang="en-US" dirty="0"/>
              <a:t>How much?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A79DB-37CD-9547-923D-9750F502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sz="2800"/>
              <a:t>Are different skills in demand in Sydney and Melbourne?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ACEA-B6B8-8F46-BC7F-DD557846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 looked at job titles and job descriptions through classification (high and low salary groupings)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Clearly, features here are very different between Sydney and Melbourne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A4E118-C64C-9C41-AC52-658EDCC0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04" y="0"/>
            <a:ext cx="232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35E39B-DCD3-2F40-87D9-DB2CF5AC4C13}"/>
              </a:ext>
            </a:extLst>
          </p:cNvPr>
          <p:cNvSpPr txBox="1"/>
          <p:nvPr/>
        </p:nvSpPr>
        <p:spPr>
          <a:xfrm rot="16200000">
            <a:off x="5202591" y="2561068"/>
            <a:ext cx="19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titles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547A9-2C7E-574A-8C10-A706CB14223D}"/>
              </a:ext>
            </a:extLst>
          </p:cNvPr>
          <p:cNvSpPr txBox="1"/>
          <p:nvPr/>
        </p:nvSpPr>
        <p:spPr>
          <a:xfrm rot="16200000">
            <a:off x="7785776" y="2968859"/>
            <a:ext cx="19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descriptions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780B7D-2B41-EE4B-8651-38F4A4C2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63" y="0"/>
            <a:ext cx="22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407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Frame</vt:lpstr>
      <vt:lpstr>Webscraping and NLP</vt:lpstr>
      <vt:lpstr>Part 1: Scrape seek.com</vt:lpstr>
      <vt:lpstr>Part 1: Scrape seek.com</vt:lpstr>
      <vt:lpstr>Question 1</vt:lpstr>
      <vt:lpstr>Which words in job titles best predict job salary? </vt:lpstr>
      <vt:lpstr>Which words in job titles best predict job salary?</vt:lpstr>
      <vt:lpstr>Which words in job descriptions best predict job salary? </vt:lpstr>
      <vt:lpstr>Question 2 Job markets in Syd vs Mel</vt:lpstr>
      <vt:lpstr>Are different skills in demand in Sydney and Melbourne? </vt:lpstr>
      <vt:lpstr>Which sectors are currently hiring the most in each city?</vt:lpstr>
      <vt:lpstr>Left = Melbourne Right = Sydney</vt:lpstr>
      <vt:lpstr>Is there a difference in salary in Sydney and Melbourne?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and NLP</dc:title>
  <dc:creator>Xin Xin Lillian Zhang</dc:creator>
  <cp:lastModifiedBy>Xin Xin Lillian Zhang</cp:lastModifiedBy>
  <cp:revision>1</cp:revision>
  <dcterms:created xsi:type="dcterms:W3CDTF">2020-08-25T23:42:50Z</dcterms:created>
  <dcterms:modified xsi:type="dcterms:W3CDTF">2020-08-25T23:43:14Z</dcterms:modified>
</cp:coreProperties>
</file>