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59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0" autoAdjust="0"/>
    <p:restoredTop sz="94660"/>
  </p:normalViewPr>
  <p:slideViewPr>
    <p:cSldViewPr snapToGrid="0" showGuides="1">
      <p:cViewPr varScale="1">
        <p:scale>
          <a:sx n="118" d="100"/>
          <a:sy n="118" d="100"/>
        </p:scale>
        <p:origin x="232" y="3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6F170A-20A1-489E-278C-53FB79B92E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E240216-DE8A-6B93-F4EF-811E4F279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DA99759-E97B-13EF-3560-96157BEC3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FD0FAE1-DF44-DC3E-9D95-940C163A4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EA1C1FB-2F19-8174-6167-C24DE5DA8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89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4A81D0-9FF6-B251-F241-3BD35F32E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C38DF78-ACF2-7DAC-CA31-1D43E27CC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7158F3F-FF7A-83BA-4638-FF657B109E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F07C18-6AA9-B6E6-5F69-D7675B918E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9AFD5F-46F7-A909-CEF8-ECA0C5D2D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42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87651B58-B0BC-5ABA-8A26-9A33C6718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54A5C1D8-D085-A17C-5380-3961BFA83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9088F4-9855-DD41-72A1-F1A5E723C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CEA3484-DE0B-1896-740B-96ABE886A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110331-8B53-FC07-D4BC-B401E4B0A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5089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C0107D-AF61-96A5-7EB6-47FD983C52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A4092D9-739A-50D9-5EBC-109C9EE2E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53810A1-4B80-10BF-A17F-545A33337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C4F38B-F5B4-2146-624E-30EDBF556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4947C0-7DED-7FD8-CD2A-227BFCEBC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18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F0840E-A012-7EC1-0C1B-AA6FF5140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AC21226-84AE-E31A-3615-9254F2696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28D0D63-8D96-C364-AF27-6FBEA0C5A9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6B94E72-83A3-C503-DC6E-B05F175A6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D0DFD4-5F7A-C496-9793-E60A8A242D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126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C2EAEB-E61F-F1BC-ACA2-EA9C2B25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ADADFC9-652A-04B2-584D-BEFB03D3A0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ACB16FB-5B8D-B152-9F8B-5FC329DC7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ED3482-5981-B1EE-9E65-D1403B1F2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FF367BF-42DE-498A-A129-EF4745E5C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27BDB9D-C4E7-AFD6-CA94-8218A42332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97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FB241A-E9C2-1860-7897-69E325B10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2BD0A91-EBD7-350A-C2A0-3C8D3502FC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F46C68A-B813-B80A-EFE3-974A8FC09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96D9B28-A883-4900-1AED-4926648D0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7FA2003-8291-A7D2-9335-8BA85676E0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24C7AE5-59B4-6108-BABE-EB55FAAA1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89EC899-EC4B-1701-260E-CE7E600E4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D320A99-89B0-CA2B-14FA-72A6BEF7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088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8DE304-83F4-0A33-B4FF-95A567A85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F64AC7F-F2AA-A847-9DE2-2F3948E25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AF14603-FD06-E67B-6F81-D616AEEFB4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A63F8F4-F141-A18A-2D5F-BD4C08D1A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0515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9652DC2-90B6-A827-96DD-F8B58BD814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6C2CC6-E0EC-AB18-F0C1-F203C0410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BB32201-605D-3F82-1DA6-6FB31E736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28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71A17EE-ACC9-2E64-E9A8-4CC744CF6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6171134-7CA2-920F-9CF1-54353CBDA0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71FC7CC-00B3-E056-F07D-B518CEB4204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882D71-CBC5-9CFF-6914-5C0BB797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244E943-283D-C9AE-A514-54F59AAC5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F54742D-7B7F-C3DA-9016-19CAA65B2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24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FA50CE-1453-FFE9-EF7B-5E5115FE74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8F9582AB-22DC-F89E-8051-41958459D9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7AB9914-11A7-8AB5-2203-AB71075A32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A34AF53-D08C-1DBC-6656-A6F28E148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9F14267-EFC7-8F4C-D98E-98604D7C7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4B93CFD-E6D4-881A-437B-B21C2BC8A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242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CB3839F-9C24-5C8F-FCB3-F904752D5F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54001E-F6E3-5BAB-E3B3-0A0462FDA8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336EB1-B4BC-DCD1-AC65-615255A4B8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578217-1813-4358-BC13-081C7D19FF39}" type="datetimeFigureOut">
              <a:rPr lang="en-US" smtClean="0"/>
              <a:t>2/27/24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98A5C0-21B9-B947-C965-0811725006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8500BE-2F99-0595-E62C-4AEE5FFBD6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5CD9FD-861F-4E8B-B9C6-D392EAA42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53331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CF4128-3B83-F0CC-ED58-9D379CEEED90}"/>
              </a:ext>
            </a:extLst>
          </p:cNvPr>
          <p:cNvSpPr txBox="1"/>
          <p:nvPr/>
        </p:nvSpPr>
        <p:spPr>
          <a:xfrm>
            <a:off x="420130" y="370703"/>
            <a:ext cx="7280391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 err="1"/>
              <a:t>BraVa</a:t>
            </a:r>
            <a:r>
              <a:rPr lang="en-US" altLang="zh-CN" dirty="0"/>
              <a:t> Vessel</a:t>
            </a:r>
            <a:r>
              <a:rPr lang="zh-CN" altLang="en-US" dirty="0"/>
              <a:t>（</a:t>
            </a:r>
            <a:r>
              <a:rPr lang="en-US" altLang="zh-CN" dirty="0"/>
              <a:t>.</a:t>
            </a:r>
            <a:r>
              <a:rPr lang="en-US" altLang="zh-CN" dirty="0" err="1"/>
              <a:t>vtk</a:t>
            </a:r>
            <a:r>
              <a:rPr lang="zh-CN" altLang="en-US" dirty="0"/>
              <a:t>格式）</a:t>
            </a:r>
            <a:endParaRPr lang="en-US" altLang="zh-CN" dirty="0"/>
          </a:p>
          <a:p>
            <a:r>
              <a:rPr lang="zh-CN" altLang="en-US" sz="1400" dirty="0"/>
              <a:t>有的短一截</a:t>
            </a:r>
            <a:r>
              <a:rPr lang="en-US" altLang="zh-CN" sz="1400" dirty="0"/>
              <a:t>/</a:t>
            </a:r>
            <a:r>
              <a:rPr lang="zh-CN" altLang="en-US" sz="1400" dirty="0"/>
              <a:t>缺</a:t>
            </a:r>
            <a:r>
              <a:rPr lang="en-US" altLang="zh-CN" sz="1400" dirty="0"/>
              <a:t>C1</a:t>
            </a:r>
            <a:r>
              <a:rPr lang="zh-CN" altLang="en-US" sz="1400" dirty="0"/>
              <a:t>→舍弃</a:t>
            </a:r>
            <a:endParaRPr lang="en-US" altLang="zh-CN" sz="1400" dirty="0"/>
          </a:p>
          <a:p>
            <a:r>
              <a:rPr lang="zh-CN" altLang="en-US" sz="1400" dirty="0">
                <a:highlight>
                  <a:srgbClr val="FFFF00"/>
                </a:highlight>
              </a:rPr>
              <a:t>所有的数据，点都太少→</a:t>
            </a:r>
            <a:r>
              <a:rPr lang="en-US" altLang="zh-CN" sz="1400" dirty="0">
                <a:highlight>
                  <a:srgbClr val="FFFF00"/>
                </a:highlight>
              </a:rPr>
              <a:t>interpolation (python, </a:t>
            </a:r>
            <a:r>
              <a:rPr lang="en-US" altLang="zh-CN" sz="1400" dirty="0" err="1">
                <a:highlight>
                  <a:srgbClr val="FFFF00"/>
                </a:highlight>
              </a:rPr>
              <a:t>scipy</a:t>
            </a:r>
            <a:r>
              <a:rPr lang="en-US" altLang="zh-CN" sz="1400" dirty="0">
                <a:highlight>
                  <a:srgbClr val="FFFF00"/>
                </a:highlight>
              </a:rPr>
              <a:t>)</a:t>
            </a:r>
            <a:r>
              <a:rPr lang="zh-CN" altLang="en-US" sz="1400" b="1" dirty="0">
                <a:highlight>
                  <a:srgbClr val="FFFF00"/>
                </a:highlight>
              </a:rPr>
              <a:t>插值成</a:t>
            </a:r>
            <a:r>
              <a:rPr lang="en-US" altLang="zh-CN" sz="1400" b="1" dirty="0">
                <a:highlight>
                  <a:srgbClr val="FFFF00"/>
                </a:highlight>
              </a:rPr>
              <a:t>0.5mm~1mm</a:t>
            </a:r>
            <a:r>
              <a:rPr lang="zh-CN" altLang="en-US" sz="1400" b="1" dirty="0">
                <a:highlight>
                  <a:srgbClr val="FFFF00"/>
                </a:highlight>
              </a:rPr>
              <a:t>一个点</a:t>
            </a:r>
            <a:r>
              <a:rPr lang="en-US" altLang="zh-CN" sz="1400" b="1" dirty="0">
                <a:highlight>
                  <a:srgbClr val="FFFF00"/>
                </a:highlight>
              </a:rPr>
              <a:t>(</a:t>
            </a:r>
            <a:r>
              <a:rPr lang="zh-CN" altLang="en-US" sz="1400" b="1" dirty="0">
                <a:highlight>
                  <a:srgbClr val="FFFF00"/>
                </a:highlight>
              </a:rPr>
              <a:t>可以不做？</a:t>
            </a:r>
            <a:r>
              <a:rPr lang="en-US" altLang="zh-CN" sz="1400" b="1" dirty="0">
                <a:highlight>
                  <a:srgbClr val="FFFF00"/>
                </a:highlight>
              </a:rPr>
              <a:t>)</a:t>
            </a:r>
          </a:p>
          <a:p>
            <a:r>
              <a:rPr lang="en-US" sz="1400" b="1" dirty="0"/>
              <a:t>MCA</a:t>
            </a:r>
            <a:r>
              <a:rPr lang="zh-CN" altLang="en-US" sz="1400" b="1" dirty="0"/>
              <a:t>可能不行，重点处理</a:t>
            </a:r>
            <a:r>
              <a:rPr lang="en-US" altLang="zh-CN" sz="1400" b="1" dirty="0"/>
              <a:t>ICA</a:t>
            </a:r>
            <a:endParaRPr lang="en-US" sz="1400" b="1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11933820-360D-901F-55F0-8E9F9E9E5536}"/>
              </a:ext>
            </a:extLst>
          </p:cNvPr>
          <p:cNvSpPr txBox="1"/>
          <p:nvPr/>
        </p:nvSpPr>
        <p:spPr>
          <a:xfrm>
            <a:off x="420129" y="1999043"/>
            <a:ext cx="5735801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Vmodeler</a:t>
            </a:r>
            <a:r>
              <a:rPr lang="en-US" dirty="0"/>
              <a:t> batch</a:t>
            </a:r>
            <a:r>
              <a:rPr lang="zh-CN" altLang="en-US" dirty="0"/>
              <a:t>处理</a:t>
            </a:r>
            <a:endParaRPr lang="en-US" altLang="zh-CN" dirty="0"/>
          </a:p>
          <a:p>
            <a:r>
              <a:rPr lang="zh-CN" altLang="en-US" dirty="0"/>
              <a:t>原本是用来求曲率的，但顺便输出</a:t>
            </a:r>
            <a:r>
              <a:rPr lang="en-US" altLang="zh-CN" dirty="0"/>
              <a:t>spline fitting</a:t>
            </a:r>
            <a:r>
              <a:rPr lang="zh-CN" altLang="en-US" dirty="0"/>
              <a:t>后的曲线</a:t>
            </a:r>
            <a:endParaRPr lang="en-US" altLang="zh-CN" dirty="0"/>
          </a:p>
          <a:p>
            <a:r>
              <a:rPr lang="zh-CN" altLang="en-US" dirty="0"/>
              <a:t>输入和输出都是</a:t>
            </a:r>
            <a:r>
              <a:rPr lang="en-US" altLang="zh-CN" dirty="0"/>
              <a:t>.txt</a:t>
            </a:r>
            <a:r>
              <a:rPr lang="zh-CN" altLang="en-US" dirty="0"/>
              <a:t>格式</a:t>
            </a:r>
            <a:endParaRPr lang="en-US" altLang="zh-CN" dirty="0"/>
          </a:p>
          <a:p>
            <a:r>
              <a:rPr lang="en-US" dirty="0"/>
              <a:t>"D:\!BraVa_src\Brava\major\scripts\run.bat"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571E9130-71D3-687E-6200-FCC2BE92C48C}"/>
              </a:ext>
            </a:extLst>
          </p:cNvPr>
          <p:cNvSpPr txBox="1"/>
          <p:nvPr/>
        </p:nvSpPr>
        <p:spPr>
          <a:xfrm>
            <a:off x="475735" y="3658629"/>
            <a:ext cx="332200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.txt to .</a:t>
            </a:r>
            <a:r>
              <a:rPr lang="en-US" dirty="0" err="1"/>
              <a:t>vtk</a:t>
            </a:r>
            <a:endParaRPr lang="en-US" dirty="0"/>
          </a:p>
          <a:p>
            <a:r>
              <a:rPr lang="en-US" altLang="zh-CN" dirty="0"/>
              <a:t>D:\!BraVa_src\src\MakeSplineVtk</a:t>
            </a:r>
            <a:endParaRPr 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2B7AD74-F524-44DF-35A3-B9608D852F5E}"/>
              </a:ext>
            </a:extLst>
          </p:cNvPr>
          <p:cNvSpPr txBox="1"/>
          <p:nvPr/>
        </p:nvSpPr>
        <p:spPr>
          <a:xfrm>
            <a:off x="475735" y="4871295"/>
            <a:ext cx="5873403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/>
              <a:t>Alignment</a:t>
            </a:r>
          </a:p>
          <a:p>
            <a:r>
              <a:rPr lang="zh-CN" altLang="en-US" b="1" dirty="0"/>
              <a:t>只对</a:t>
            </a:r>
            <a:r>
              <a:rPr lang="en-US" altLang="zh-CN" b="1" dirty="0"/>
              <a:t>ICA</a:t>
            </a:r>
            <a:r>
              <a:rPr lang="zh-CN" altLang="en-US" b="1" dirty="0"/>
              <a:t>做，镜像</a:t>
            </a:r>
            <a:endParaRPr lang="en-US" altLang="zh-CN" b="1" dirty="0"/>
          </a:p>
          <a:p>
            <a:r>
              <a:rPr lang="zh-CN" altLang="en-US" dirty="0"/>
              <a:t>对每一个</a:t>
            </a:r>
            <a:r>
              <a:rPr lang="en-US" altLang="zh-CN" dirty="0"/>
              <a:t>case</a:t>
            </a:r>
            <a:r>
              <a:rPr lang="zh-CN" altLang="en-US" dirty="0"/>
              <a:t>单独做：反转所有左脑到右脑，</a:t>
            </a:r>
            <a:r>
              <a:rPr lang="en-US" altLang="zh-CN" dirty="0"/>
              <a:t>visual check</a:t>
            </a:r>
          </a:p>
          <a:p>
            <a:r>
              <a:rPr lang="zh-CN" altLang="en-US" dirty="0"/>
              <a:t>移动质心到原点</a:t>
            </a:r>
            <a:endParaRPr lang="en-US" dirty="0"/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EA3D9151-F32D-486A-2D72-494E9DD15733}"/>
              </a:ext>
            </a:extLst>
          </p:cNvPr>
          <p:cNvCxnSpPr/>
          <p:nvPr/>
        </p:nvCxnSpPr>
        <p:spPr>
          <a:xfrm>
            <a:off x="284946" y="3519268"/>
            <a:ext cx="3805881" cy="10688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5808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61968C-AD4E-D268-6B4F-C2918FC2E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Aneurisk</a:t>
            </a:r>
            <a:endParaRPr 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F67998C-2371-FF95-9347-44628F0D5E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72699" cy="4351338"/>
          </a:xfrm>
        </p:spPr>
        <p:txBody>
          <a:bodyPr/>
          <a:lstStyle/>
          <a:p>
            <a:r>
              <a:rPr lang="zh-CN" altLang="en-US" dirty="0"/>
              <a:t>只做长的</a:t>
            </a:r>
            <a:endParaRPr lang="en-US" altLang="zh-CN" dirty="0"/>
          </a:p>
          <a:p>
            <a:r>
              <a:rPr lang="zh-CN" altLang="en-US" dirty="0"/>
              <a:t>只做</a:t>
            </a:r>
            <a:r>
              <a:rPr lang="en-US" altLang="zh-CN" dirty="0"/>
              <a:t>ICA</a:t>
            </a:r>
          </a:p>
          <a:p>
            <a:r>
              <a:rPr lang="en-US" dirty="0"/>
              <a:t>D:\!_Aneurisk\most_visited_path </a:t>
            </a:r>
            <a:r>
              <a:rPr lang="zh-CN" altLang="en-US" dirty="0"/>
              <a:t>中的所有</a:t>
            </a:r>
            <a:r>
              <a:rPr lang="en-US" altLang="zh-CN" dirty="0"/>
              <a:t>0</a:t>
            </a:r>
            <a:r>
              <a:rPr lang="zh-CN" altLang="en-US" dirty="0"/>
              <a:t>号都是</a:t>
            </a:r>
            <a:r>
              <a:rPr lang="en-US" altLang="zh-CN" dirty="0"/>
              <a:t>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798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F4B94-751F-A686-2ED8-9BD39FBC3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DF8EC18D-E542-FAE0-37C2-37EFB76DC5A7}"/>
              </a:ext>
            </a:extLst>
          </p:cNvPr>
          <p:cNvSpPr txBox="1"/>
          <p:nvPr/>
        </p:nvSpPr>
        <p:spPr>
          <a:xfrm>
            <a:off x="248357" y="319143"/>
            <a:ext cx="6917755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平滑化</a:t>
            </a:r>
            <a:endParaRPr kumimoji="1" lang="en-US" altLang="zh-CN" sz="1600" b="1" dirty="0"/>
          </a:p>
          <a:p>
            <a:r>
              <a:rPr kumimoji="1" lang="en-US" altLang="zh-CN" sz="1600" dirty="0" err="1"/>
              <a:t>vm_bat</a:t>
            </a:r>
            <a:r>
              <a:rPr kumimoji="1" lang="zh-CN" altLang="en-US" sz="1600" dirty="0"/>
              <a:t>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 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全都跑通了（包括本身长度很短的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  <a:p>
            <a:r>
              <a:rPr kumimoji="1" lang="en-US" altLang="zh-CN" sz="1600" dirty="0">
                <a:highlight>
                  <a:srgbClr val="FFFF00"/>
                </a:highlight>
              </a:rPr>
              <a:t>resampling</a:t>
            </a:r>
            <a:r>
              <a:rPr kumimoji="1" lang="zh-CN" altLang="en-US" sz="1600" dirty="0">
                <a:highlight>
                  <a:srgbClr val="FFFF00"/>
                </a:highlight>
              </a:rPr>
              <a:t>的时候输入的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数为初始的</a:t>
            </a:r>
            <a:r>
              <a:rPr kumimoji="1" lang="en-US" altLang="zh-CN" sz="1600" dirty="0">
                <a:solidFill>
                  <a:srgbClr val="FF0000"/>
                </a:solidFill>
                <a:highlight>
                  <a:srgbClr val="FFFF00"/>
                </a:highlight>
              </a:rPr>
              <a:t>12</a:t>
            </a:r>
            <a:r>
              <a:rPr kumimoji="1" lang="zh-CN" altLang="en-US" sz="1600" dirty="0">
                <a:solidFill>
                  <a:srgbClr val="FF0000"/>
                </a:solidFill>
                <a:highlight>
                  <a:srgbClr val="FFFF00"/>
                </a:highlight>
              </a:rPr>
              <a:t>倍</a:t>
            </a:r>
            <a:r>
              <a:rPr kumimoji="1" lang="zh-CN" altLang="en-US" sz="1600" dirty="0">
                <a:highlight>
                  <a:srgbClr val="FFFF00"/>
                </a:highlight>
              </a:rPr>
              <a:t>，每个</a:t>
            </a:r>
            <a:r>
              <a:rPr kumimoji="1" lang="en-US" altLang="zh-CN" sz="1600" dirty="0">
                <a:highlight>
                  <a:srgbClr val="FFFF00"/>
                </a:highlight>
              </a:rPr>
              <a:t>case</a:t>
            </a:r>
            <a:r>
              <a:rPr kumimoji="1" lang="zh-CN" altLang="en-US" sz="1600" dirty="0">
                <a:highlight>
                  <a:srgbClr val="FFFF00"/>
                </a:highlight>
              </a:rPr>
              <a:t>的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数各不同，</a:t>
            </a:r>
            <a:endParaRPr kumimoji="1" lang="en-US" altLang="zh-CN" sz="1600" dirty="0">
              <a:highlight>
                <a:srgbClr val="FFFF00"/>
              </a:highlight>
            </a:endParaRPr>
          </a:p>
          <a:p>
            <a:r>
              <a:rPr kumimoji="1" lang="zh-CN" altLang="en-US" sz="1600" dirty="0">
                <a:highlight>
                  <a:srgbClr val="FFFF00"/>
                </a:highlight>
              </a:rPr>
              <a:t>但是</a:t>
            </a:r>
            <a:r>
              <a:rPr kumimoji="1" lang="en-US" altLang="zh-CN" sz="1600" dirty="0" err="1">
                <a:highlight>
                  <a:srgbClr val="FFFF00"/>
                </a:highlight>
              </a:rPr>
              <a:t>vm_bat</a:t>
            </a:r>
            <a:r>
              <a:rPr kumimoji="1" lang="zh-CN" altLang="en-US" sz="1600" dirty="0">
                <a:highlight>
                  <a:srgbClr val="FFFF00"/>
                </a:highlight>
              </a:rPr>
              <a:t>输出后统一</a:t>
            </a:r>
            <a:r>
              <a:rPr kumimoji="1" lang="en-US" altLang="zh-CN" sz="1600" dirty="0">
                <a:highlight>
                  <a:srgbClr val="FFFF00"/>
                </a:highlight>
              </a:rPr>
              <a:t>index</a:t>
            </a:r>
            <a:r>
              <a:rPr kumimoji="1" lang="zh-CN" altLang="en-US" sz="1600" dirty="0">
                <a:highlight>
                  <a:srgbClr val="FFFF00"/>
                </a:highlight>
              </a:rPr>
              <a:t>数都为</a:t>
            </a:r>
            <a:r>
              <a:rPr kumimoji="1" lang="en-US" altLang="zh-CN" sz="1600" dirty="0">
                <a:highlight>
                  <a:srgbClr val="FFFF00"/>
                </a:highlight>
              </a:rPr>
              <a:t>1151</a:t>
            </a: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看起来整体比</a:t>
            </a:r>
            <a:r>
              <a:rPr kumimoji="1" lang="en-US" altLang="zh-CN" sz="1600" dirty="0"/>
              <a:t>brava</a:t>
            </a:r>
            <a:r>
              <a:rPr kumimoji="1" lang="zh-CN" altLang="en-US" sz="1600" dirty="0"/>
              <a:t>短，所以选择</a:t>
            </a:r>
            <a:r>
              <a:rPr kumimoji="1" lang="en-US" altLang="zh-CN" sz="1600" dirty="0"/>
              <a:t>resampling</a:t>
            </a:r>
            <a:r>
              <a:rPr kumimoji="1" lang="zh-CN" altLang="en-US" sz="1600" dirty="0"/>
              <a:t>为</a:t>
            </a:r>
            <a:r>
              <a:rPr kumimoji="1" lang="en-US" altLang="zh-CN" sz="1600" dirty="0">
                <a:solidFill>
                  <a:srgbClr val="FF0000"/>
                </a:solidFill>
              </a:rPr>
              <a:t>20</a:t>
            </a:r>
            <a:r>
              <a:rPr kumimoji="1" lang="zh-CN" altLang="en-US" sz="1600" dirty="0">
                <a:solidFill>
                  <a:srgbClr val="FF0000"/>
                </a:solidFill>
              </a:rPr>
              <a:t>倍</a:t>
            </a:r>
            <a:r>
              <a:rPr kumimoji="1" lang="zh-CN" altLang="en-US" sz="1600" dirty="0"/>
              <a:t>，再</a:t>
            </a:r>
            <a:r>
              <a:rPr kumimoji="1" lang="en-US" altLang="zh-CN" sz="1600" dirty="0" err="1"/>
              <a:t>vm_bat</a:t>
            </a:r>
            <a:endParaRPr kumimoji="1" lang="en-US" altLang="zh-CN" sz="1600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endParaRPr kumimoji="1" lang="en-US" altLang="zh-CN" sz="1600" dirty="0">
              <a:highlight>
                <a:srgbClr val="FFFF00"/>
              </a:highlight>
            </a:endParaRPr>
          </a:p>
          <a:p>
            <a:endParaRPr kumimoji="1" lang="en-US" altLang="zh-CN" sz="1600" dirty="0"/>
          </a:p>
          <a:p>
            <a:r>
              <a:rPr kumimoji="1" lang="zh-CN" altLang="en-US" b="1" dirty="0"/>
              <a:t>标准化</a:t>
            </a:r>
            <a:endParaRPr kumimoji="1" lang="en-US" altLang="zh-CN" b="1" dirty="0"/>
          </a:p>
          <a:p>
            <a:r>
              <a:rPr kumimoji="1" lang="zh-CN" altLang="en-US" sz="1600" b="1" dirty="0"/>
              <a:t>镜像</a:t>
            </a:r>
            <a:r>
              <a:rPr kumimoji="1" lang="zh-CN" altLang="en-US" sz="1600" dirty="0"/>
              <a:t>（</a:t>
            </a:r>
            <a:r>
              <a:rPr kumimoji="1" lang="en-US" altLang="zh-CN" sz="1600" dirty="0"/>
              <a:t>vmtk64a</a:t>
            </a:r>
            <a:r>
              <a:rPr kumimoji="1" lang="zh-CN" altLang="en-US" sz="1600" dirty="0"/>
              <a:t> 中是把左脑的转换到</a:t>
            </a:r>
            <a:r>
              <a:rPr kumimoji="1" lang="zh-CN" altLang="en-US" sz="1600" b="1" dirty="0"/>
              <a:t>右脑</a:t>
            </a:r>
            <a:r>
              <a:rPr kumimoji="1" lang="zh-CN" altLang="en-US" sz="1600" dirty="0"/>
              <a:t>了，所以用右脑为基准）</a:t>
            </a:r>
            <a:endParaRPr kumimoji="1" lang="en-US" altLang="zh-CN" sz="1600" dirty="0"/>
          </a:p>
          <a:p>
            <a:r>
              <a:rPr kumimoji="1" lang="zh-CN" altLang="en-US" sz="1600" dirty="0"/>
              <a:t>由于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数一样，用两点之间的连线的中点位置的平均找个平面镜像，变换左脑位置</a:t>
            </a:r>
            <a:endParaRPr kumimoji="1" lang="en-US" altLang="zh-CN" sz="1600" dirty="0"/>
          </a:p>
          <a:p>
            <a:r>
              <a:rPr kumimoji="1" lang="zh-CN" altLang="en-US" sz="1600" b="1" dirty="0"/>
              <a:t>平移起始点到原点</a:t>
            </a:r>
            <a:endParaRPr kumimoji="1" lang="en-US" altLang="zh-CN" sz="1600" b="1" dirty="0"/>
          </a:p>
          <a:p>
            <a:r>
              <a:rPr kumimoji="1" lang="zh-CN" altLang="en-US" sz="1600" dirty="0"/>
              <a:t>都把上面（头顶，和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的分歧点）作为起始</a:t>
            </a:r>
            <a:r>
              <a:rPr kumimoji="1" lang="en-US" altLang="zh-CN" sz="1600" dirty="0"/>
              <a:t>index</a:t>
            </a:r>
            <a:r>
              <a:rPr kumimoji="1" lang="zh-CN" altLang="en-US" sz="1600" dirty="0"/>
              <a:t>（把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也这么搞了）</a:t>
            </a:r>
            <a:endParaRPr kumimoji="1" lang="en-US" altLang="zh-CN" sz="1600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：完成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：他没标明左右脑啊，而且每个</a:t>
            </a:r>
            <a:r>
              <a:rPr kumimoji="1" lang="en-US" altLang="zh-CN" sz="1600" dirty="0"/>
              <a:t>case</a:t>
            </a:r>
            <a:r>
              <a:rPr kumimoji="1" lang="zh-CN" altLang="en-US" sz="1600" dirty="0"/>
              <a:t>之间的左右空间看起来也不一样</a:t>
            </a:r>
            <a:endParaRPr kumimoji="1" lang="en-US" altLang="zh-CN" sz="16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计算</a:t>
            </a:r>
            <a:r>
              <a:rPr kumimoji="1" lang="en-US" altLang="zh-CN" b="1" dirty="0"/>
              <a:t>MCA-ICA</a:t>
            </a:r>
            <a:r>
              <a:rPr kumimoji="1" lang="zh-CN" altLang="en-US" b="1" dirty="0"/>
              <a:t>夹角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：直接用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的折线算角度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：问题！怎么</a:t>
            </a:r>
            <a:r>
              <a:rPr kumimoji="1" lang="zh-CN" altLang="en-US" sz="1600" b="1" dirty="0">
                <a:highlight>
                  <a:srgbClr val="FFFF00"/>
                </a:highlight>
              </a:rPr>
              <a:t>精准</a:t>
            </a:r>
            <a:r>
              <a:rPr kumimoji="1" lang="zh-CN" altLang="en-US" sz="1600" dirty="0"/>
              <a:t>挑出来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 （现在的分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中的结果混了</a:t>
            </a:r>
            <a:r>
              <a:rPr kumimoji="1" lang="en-US" altLang="zh-CN" sz="1600" dirty="0"/>
              <a:t>ACA</a:t>
            </a:r>
            <a:r>
              <a:rPr kumimoji="1" lang="zh-CN" altLang="en-US" sz="1600" dirty="0"/>
              <a:t>）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81227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725B-453C-EECD-7C4E-862B8691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955EE-DA7C-6510-2168-EB41F63BB18E}"/>
              </a:ext>
            </a:extLst>
          </p:cNvPr>
          <p:cNvSpPr txBox="1"/>
          <p:nvPr/>
        </p:nvSpPr>
        <p:spPr>
          <a:xfrm>
            <a:off x="561109" y="415636"/>
            <a:ext cx="719318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20240208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lang="zh-CN" altLang="en-US" sz="1200" dirty="0"/>
              <a:t>早上</a:t>
            </a:r>
            <a:r>
              <a:rPr lang="en-US" altLang="zh-CN" sz="1200" dirty="0"/>
              <a:t>2</a:t>
            </a:r>
            <a:r>
              <a:rPr lang="zh-CN" altLang="en-US" sz="1200" dirty="0"/>
              <a:t>点半，好饿</a:t>
            </a:r>
            <a:r>
              <a:rPr lang="bo-CN" altLang="zh-CN" sz="1200" dirty="0"/>
              <a:t>(✽´ཫ`✽)</a:t>
            </a:r>
            <a:r>
              <a:rPr lang="en-US" altLang="zh-CN" sz="1200" dirty="0"/>
              <a:t>)</a:t>
            </a:r>
            <a:r>
              <a:rPr lang="zh-CN" altLang="en-US" sz="1200" dirty="0"/>
              <a:t>  害要一早上去成田，反正</a:t>
            </a:r>
            <a:r>
              <a:rPr lang="en-US" altLang="zh-CN" sz="1200" dirty="0" err="1"/>
              <a:t>vmodeler</a:t>
            </a:r>
            <a:r>
              <a:rPr lang="zh-CN" altLang="en-US" sz="1200" dirty="0"/>
              <a:t> </a:t>
            </a:r>
            <a:r>
              <a:rPr lang="en-US" altLang="zh-CN" sz="1200" dirty="0"/>
              <a:t>bat</a:t>
            </a:r>
            <a:r>
              <a:rPr lang="zh-CN" altLang="en-US" sz="1200" dirty="0"/>
              <a:t>的地方已经弄完了，剩下的回国弄吧（</a:t>
            </a:r>
            <a:endParaRPr lang="en-JP" sz="1200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30A84C2-E3D2-2C35-F170-78D921C84BF2}"/>
              </a:ext>
            </a:extLst>
          </p:cNvPr>
          <p:cNvSpPr txBox="1"/>
          <p:nvPr/>
        </p:nvSpPr>
        <p:spPr>
          <a:xfrm>
            <a:off x="561109" y="1239754"/>
            <a:ext cx="943494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b="1" dirty="0"/>
              <a:t>平滑化</a:t>
            </a:r>
            <a:endParaRPr kumimoji="1" lang="en-US" altLang="zh-CN" sz="1600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zh-CN" altLang="en-US" sz="1400" dirty="0"/>
              <a:t>感觉</a:t>
            </a:r>
            <a:r>
              <a:rPr kumimoji="1" lang="en-US" altLang="zh-CN" sz="1400" dirty="0" err="1"/>
              <a:t>vmodeler</a:t>
            </a:r>
            <a:r>
              <a:rPr kumimoji="1" lang="zh-CN" altLang="en-US" sz="1400" dirty="0"/>
              <a:t>的这个</a:t>
            </a:r>
            <a:r>
              <a:rPr kumimoji="1" lang="en-US" altLang="zh-CN" sz="1400" dirty="0"/>
              <a:t>spline</a:t>
            </a:r>
            <a:r>
              <a:rPr kumimoji="1" lang="zh-CN" altLang="en-US" sz="1400" dirty="0"/>
              <a:t>平滑鲁棒性害行？</a:t>
            </a:r>
            <a:endParaRPr kumimoji="1" lang="en-US" altLang="zh-CN" sz="1400" dirty="0"/>
          </a:p>
          <a:p>
            <a:r>
              <a:rPr kumimoji="1" lang="zh-CN" altLang="en-US" sz="1400" dirty="0"/>
              <a:t>就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里面有</a:t>
            </a:r>
            <a:r>
              <a:rPr kumimoji="1" lang="en-US" altLang="zh-CN" sz="1400" dirty="0"/>
              <a:t>2</a:t>
            </a:r>
            <a:r>
              <a:rPr kumimoji="1" lang="zh-CN" altLang="en-US" sz="1400" dirty="0"/>
              <a:t>个离谱短的</a:t>
            </a:r>
            <a:r>
              <a:rPr lang="en-JP" sz="1400" b="1" dirty="0"/>
              <a:t>C</a:t>
            </a:r>
            <a:r>
              <a:rPr lang="en-US" altLang="zh-CN" sz="1400" b="1" dirty="0"/>
              <a:t>0054</a:t>
            </a:r>
            <a:r>
              <a:rPr lang="zh-CN" altLang="en-US" sz="1400" b="1" dirty="0"/>
              <a:t>和</a:t>
            </a:r>
            <a:r>
              <a:rPr lang="en-US" altLang="zh-CN" sz="1400" b="1" dirty="0"/>
              <a:t>C0093</a:t>
            </a:r>
            <a:r>
              <a:rPr lang="zh-CN" altLang="en-US" sz="1400" dirty="0"/>
              <a:t>没</a:t>
            </a:r>
            <a:r>
              <a:rPr lang="en-US" altLang="zh-CN" sz="1400" dirty="0"/>
              <a:t>bat</a:t>
            </a:r>
            <a:r>
              <a:rPr lang="zh-CN" altLang="en-US" sz="1400" dirty="0"/>
              <a:t>出东西来，是他们实在短的令人发指到</a:t>
            </a:r>
            <a:r>
              <a:rPr lang="en-US" altLang="zh-CN" sz="1400" dirty="0"/>
              <a:t>bat</a:t>
            </a:r>
            <a:r>
              <a:rPr lang="zh-CN" altLang="en-US" sz="1400" dirty="0"/>
              <a:t>不出来</a:t>
            </a:r>
            <a:endParaRPr lang="en-US" altLang="zh-CN" sz="14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标准化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</a:t>
            </a:r>
            <a:r>
              <a:rPr kumimoji="1" lang="zh-CN" altLang="en-US" sz="1600" dirty="0">
                <a:solidFill>
                  <a:srgbClr val="FF0000"/>
                </a:solidFill>
              </a:rPr>
              <a:t>完成</a:t>
            </a:r>
            <a:endParaRPr kumimoji="1" lang="en-US" altLang="zh-CN" sz="1600" dirty="0">
              <a:solidFill>
                <a:srgbClr val="FF0000"/>
              </a:solidFill>
            </a:endParaRPr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：妹完成</a:t>
            </a:r>
            <a:endParaRPr kumimoji="1" lang="en-US" altLang="zh-CN" sz="1600" dirty="0"/>
          </a:p>
          <a:p>
            <a:r>
              <a:rPr kumimoji="1" lang="zh-CN" altLang="en-US" sz="1400" dirty="0"/>
              <a:t>虽然这个东西虽然不是成对出现的，但是多少也给标个左右脑啊（</a:t>
            </a:r>
            <a:endParaRPr kumimoji="1" lang="en-US" altLang="zh-CN" sz="1400" dirty="0"/>
          </a:p>
          <a:p>
            <a:r>
              <a:rPr kumimoji="1" lang="zh-CN" altLang="en-US" sz="1400" dirty="0"/>
              <a:t>而且我大致一看每个</a:t>
            </a:r>
            <a:r>
              <a:rPr kumimoji="1" lang="en-US" altLang="zh-CN" sz="1400" dirty="0"/>
              <a:t>case</a:t>
            </a:r>
            <a:r>
              <a:rPr kumimoji="1" lang="zh-CN" altLang="en-US" sz="1400" dirty="0"/>
              <a:t>之间的空间位置看起来也不是统一的</a:t>
            </a:r>
            <a:endParaRPr kumimoji="1" lang="en-US" altLang="zh-CN" sz="1400" dirty="0"/>
          </a:p>
          <a:p>
            <a:r>
              <a:rPr kumimoji="1" lang="zh-CN" altLang="en-US" sz="1400" dirty="0"/>
              <a:t>是不是要动用</a:t>
            </a:r>
            <a:r>
              <a:rPr kumimoji="1" lang="en-US" altLang="zh-CN" sz="1400" dirty="0"/>
              <a:t>PCA</a:t>
            </a:r>
            <a:r>
              <a:rPr kumimoji="1" lang="zh-CN" altLang="en-US" sz="1400" dirty="0"/>
              <a:t>那个神奇的数学包做对齐？我再研究研究（</a:t>
            </a:r>
            <a:endParaRPr kumimoji="1" lang="en-US" altLang="zh-CN" sz="1400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zh-CN" altLang="en-US" b="1" dirty="0"/>
              <a:t>计算</a:t>
            </a:r>
            <a:r>
              <a:rPr kumimoji="1" lang="en-US" altLang="zh-CN" b="1" dirty="0"/>
              <a:t>MCA-ICA</a:t>
            </a:r>
            <a:r>
              <a:rPr kumimoji="1" lang="zh-CN" altLang="en-US" b="1" dirty="0"/>
              <a:t>夹角</a:t>
            </a:r>
            <a:endParaRPr kumimoji="1" lang="en-US" altLang="zh-CN" b="1" dirty="0"/>
          </a:p>
          <a:p>
            <a:r>
              <a:rPr kumimoji="1" lang="en-US" altLang="zh-CN" sz="1600" dirty="0"/>
              <a:t>brava</a:t>
            </a:r>
            <a:r>
              <a:rPr kumimoji="1" lang="zh-CN" altLang="en-US" sz="1600" dirty="0"/>
              <a:t>：直接用</a:t>
            </a:r>
            <a:r>
              <a:rPr kumimoji="1" lang="en-US" altLang="zh-CN" sz="1600" dirty="0" err="1"/>
              <a:t>zhao_reindex</a:t>
            </a:r>
            <a:r>
              <a:rPr kumimoji="1" lang="zh-CN" altLang="en-US" sz="1600" dirty="0"/>
              <a:t>的折线算角度，好弄</a:t>
            </a:r>
            <a:endParaRPr kumimoji="1" lang="en-US" altLang="zh-CN" sz="1600" dirty="0"/>
          </a:p>
          <a:p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：问题是怎么</a:t>
            </a:r>
            <a:r>
              <a:rPr kumimoji="1" lang="zh-CN" altLang="en-US" sz="1600" b="1" dirty="0">
                <a:highlight>
                  <a:srgbClr val="FFFF00"/>
                </a:highlight>
              </a:rPr>
              <a:t>精准</a:t>
            </a:r>
            <a:r>
              <a:rPr kumimoji="1" lang="zh-CN" altLang="en-US" sz="1600" dirty="0"/>
              <a:t>挑出来</a:t>
            </a:r>
            <a:r>
              <a:rPr kumimoji="1" lang="en-US" altLang="zh-CN" sz="1600" dirty="0" err="1"/>
              <a:t>aneurisk</a:t>
            </a:r>
            <a:r>
              <a:rPr kumimoji="1" lang="zh-CN" altLang="en-US" sz="1600" dirty="0"/>
              <a:t>的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 ，现在的分</a:t>
            </a:r>
            <a:r>
              <a:rPr kumimoji="1" lang="en-US" altLang="zh-CN" sz="1600" dirty="0"/>
              <a:t>ICA</a:t>
            </a:r>
            <a:r>
              <a:rPr kumimoji="1" lang="zh-CN" altLang="en-US" sz="1600" dirty="0"/>
              <a:t>，</a:t>
            </a:r>
            <a:r>
              <a:rPr kumimoji="1" lang="en-US" altLang="zh-CN" sz="1600" dirty="0"/>
              <a:t>MCA</a:t>
            </a:r>
            <a:r>
              <a:rPr kumimoji="1" lang="zh-CN" altLang="en-US" sz="1600" dirty="0"/>
              <a:t>中的结果混了</a:t>
            </a:r>
            <a:r>
              <a:rPr kumimoji="1" lang="en-US" altLang="zh-CN" sz="1600" dirty="0"/>
              <a:t>ACA</a:t>
            </a:r>
            <a:r>
              <a:rPr kumimoji="1" lang="zh-CN" altLang="en-US" sz="1600" dirty="0"/>
              <a:t>（实在不行就只能人工智能了吧</a:t>
            </a:r>
            <a:endParaRPr kumimoji="1" lang="en-US" altLang="zh-CN" sz="1600" dirty="0"/>
          </a:p>
        </p:txBody>
      </p:sp>
    </p:spTree>
    <p:extLst>
      <p:ext uri="{BB962C8B-B14F-4D97-AF65-F5344CB8AC3E}">
        <p14:creationId xmlns:p14="http://schemas.microsoft.com/office/powerpoint/2010/main" val="12066320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F4B05C8-BA86-7A7C-9085-5272922B30A4}"/>
              </a:ext>
            </a:extLst>
          </p:cNvPr>
          <p:cNvSpPr txBox="1"/>
          <p:nvPr/>
        </p:nvSpPr>
        <p:spPr>
          <a:xfrm>
            <a:off x="5444253" y="360936"/>
            <a:ext cx="6276692" cy="35086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srgbClr val="FF0000"/>
                </a:solidFill>
              </a:rPr>
              <a:t>个别可疑的文件</a:t>
            </a:r>
            <a:endParaRPr lang="en-US" sz="1600" dirty="0">
              <a:solidFill>
                <a:srgbClr val="FF0000"/>
              </a:solidFill>
            </a:endParaRPr>
          </a:p>
          <a:p>
            <a:endParaRPr lang="en-US" sz="1600" dirty="0">
              <a:solidFill>
                <a:srgbClr val="FF0000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brava</a:t>
            </a:r>
            <a:r>
              <a:rPr lang="zh-CN" altLang="en-US" sz="1600" b="1" dirty="0">
                <a:solidFill>
                  <a:schemeClr val="tx1"/>
                </a:solidFill>
              </a:rPr>
              <a:t>：</a:t>
            </a:r>
            <a:endParaRPr lang="en-JP" sz="1600" b="1" dirty="0">
              <a:solidFill>
                <a:schemeClr val="tx1"/>
              </a:solidFill>
            </a:endParaRPr>
          </a:p>
          <a:p>
            <a:r>
              <a:rPr lang="en-JP" sz="1600" dirty="0"/>
              <a:t>BH</a:t>
            </a:r>
            <a:r>
              <a:rPr lang="en-US" altLang="zh-CN" sz="1600" dirty="0"/>
              <a:t>0021_L</a:t>
            </a:r>
            <a:r>
              <a:rPr lang="zh-CN" altLang="en-US" sz="1600" dirty="0"/>
              <a:t> 诡异</a:t>
            </a:r>
            <a:endParaRPr lang="en-US" altLang="zh-CN" sz="1600" dirty="0"/>
          </a:p>
          <a:p>
            <a:r>
              <a:rPr lang="en-US" altLang="zh-CN" sz="1600" dirty="0"/>
              <a:t>BH0002_L</a:t>
            </a:r>
            <a:r>
              <a:rPr lang="zh-CN" altLang="en-US" sz="1600" dirty="0"/>
              <a:t> 诡异（本身长度就短）</a:t>
            </a:r>
            <a:endParaRPr lang="en-US" altLang="zh-CN" sz="1600" dirty="0"/>
          </a:p>
          <a:p>
            <a:r>
              <a:rPr lang="zh-CN" altLang="en-US" sz="1600" dirty="0"/>
              <a:t>（</a:t>
            </a:r>
            <a:r>
              <a:rPr lang="zh-CN" altLang="en-US" sz="1600" dirty="0">
                <a:highlight>
                  <a:srgbClr val="FFFF00"/>
                </a:highlight>
              </a:rPr>
              <a:t>总之就是长度短的</a:t>
            </a:r>
            <a:r>
              <a:rPr lang="en-US" altLang="zh-CN" sz="1600" dirty="0">
                <a:highlight>
                  <a:srgbClr val="FFFF00"/>
                </a:highlight>
              </a:rPr>
              <a:t>ICA</a:t>
            </a:r>
            <a:r>
              <a:rPr lang="zh-CN" altLang="en-US" sz="1600" dirty="0"/>
              <a:t>）</a:t>
            </a:r>
            <a:endParaRPr lang="en-US" altLang="zh-CN" sz="1600" dirty="0"/>
          </a:p>
          <a:p>
            <a:r>
              <a:rPr lang="zh-CN" altLang="en-US" sz="1400" dirty="0"/>
              <a:t>可以对照 </a:t>
            </a:r>
            <a:r>
              <a:rPr lang="en-US" altLang="zh-CN" sz="1400" dirty="0" err="1"/>
              <a:t>ICA_lengths.csv</a:t>
            </a:r>
            <a:r>
              <a:rPr lang="zh-CN" altLang="en-US" sz="1400" dirty="0"/>
              <a:t> 的长度</a:t>
            </a:r>
            <a:r>
              <a:rPr lang="zh-CN" altLang="en-JP" sz="1400" dirty="0"/>
              <a:t>异常</a:t>
            </a:r>
            <a:r>
              <a:rPr lang="zh-CN" altLang="en-US" sz="1400" dirty="0"/>
              <a:t>的</a:t>
            </a:r>
            <a:r>
              <a:rPr lang="en-US" altLang="zh-CN" sz="1400" dirty="0"/>
              <a:t>case</a:t>
            </a:r>
            <a:r>
              <a:rPr lang="zh-CN" altLang="en-US" sz="1400" dirty="0"/>
              <a:t>，看看是否可用</a:t>
            </a:r>
            <a:endParaRPr lang="en-US" sz="1400" dirty="0"/>
          </a:p>
          <a:p>
            <a:r>
              <a:rPr lang="en-US" altLang="zh-CN" sz="1600" dirty="0"/>
              <a:t>BH0036_L</a:t>
            </a:r>
            <a:r>
              <a:rPr lang="zh-CN" altLang="en-US" sz="1600" dirty="0"/>
              <a:t> 第一个弯有交叉？</a:t>
            </a:r>
            <a:endParaRPr lang="en-US" altLang="zh-CN" sz="1600" dirty="0"/>
          </a:p>
          <a:p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b="1" dirty="0" err="1"/>
              <a:t>aneurisk</a:t>
            </a:r>
            <a:r>
              <a:rPr lang="zh-CN" altLang="en-US" sz="1600" b="1" dirty="0"/>
              <a:t>：</a:t>
            </a:r>
            <a:endParaRPr lang="en-US" altLang="zh-CN" sz="1600" b="1" dirty="0"/>
          </a:p>
          <a:p>
            <a:r>
              <a:rPr lang="zh-CN" altLang="en-US" sz="1600" dirty="0"/>
              <a:t>直接参考长度表，里面那几个短的离谱的东西都不是个血管（基本上长度小于</a:t>
            </a:r>
            <a:r>
              <a:rPr lang="en-US" altLang="zh-CN" sz="1600" dirty="0"/>
              <a:t>40</a:t>
            </a:r>
            <a:r>
              <a:rPr lang="zh-CN" altLang="en-US" sz="1600" dirty="0"/>
              <a:t>的可以直接</a:t>
            </a:r>
            <a:r>
              <a:rPr lang="en-US" altLang="zh-CN" sz="1600" dirty="0"/>
              <a:t>pass</a:t>
            </a:r>
            <a:r>
              <a:rPr lang="zh-CN" altLang="en-US" sz="1600" dirty="0"/>
              <a:t>掉）</a:t>
            </a:r>
            <a:endParaRPr lang="en-US" altLang="zh-CN" sz="1600" dirty="0"/>
          </a:p>
          <a:p>
            <a:endParaRPr lang="en-JP" sz="1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E07EAC-59F9-40EE-28D5-25D0A7799B43}"/>
              </a:ext>
            </a:extLst>
          </p:cNvPr>
          <p:cNvSpPr txBox="1"/>
          <p:nvPr/>
        </p:nvSpPr>
        <p:spPr>
          <a:xfrm>
            <a:off x="321535" y="345548"/>
            <a:ext cx="4660197" cy="353943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rgbClr val="FF0000"/>
                </a:solidFill>
              </a:rPr>
              <a:t>vmtk64a</a:t>
            </a:r>
            <a:r>
              <a:rPr lang="zh-CN" altLang="en-US" sz="1600" b="1" dirty="0">
                <a:solidFill>
                  <a:srgbClr val="FF0000"/>
                </a:solidFill>
              </a:rPr>
              <a:t> 和 </a:t>
            </a:r>
            <a:r>
              <a:rPr lang="en-US" altLang="zh-CN" sz="1600" b="1" dirty="0" err="1">
                <a:solidFill>
                  <a:srgbClr val="FF0000"/>
                </a:solidFill>
              </a:rPr>
              <a:t>zhao_reindex</a:t>
            </a:r>
            <a:r>
              <a:rPr lang="zh-CN" altLang="en-US" sz="1600" b="1" dirty="0">
                <a:solidFill>
                  <a:srgbClr val="FF0000"/>
                </a:solidFill>
              </a:rPr>
              <a:t> 的总数都为</a:t>
            </a:r>
            <a:r>
              <a:rPr lang="en-US" altLang="zh-CN" sz="1600" b="1" dirty="0">
                <a:solidFill>
                  <a:srgbClr val="FF0000"/>
                </a:solidFill>
              </a:rPr>
              <a:t>52</a:t>
            </a:r>
            <a:r>
              <a:rPr lang="zh-CN" altLang="en-US" sz="1600" b="1" dirty="0">
                <a:solidFill>
                  <a:srgbClr val="FF0000"/>
                </a:solidFill>
              </a:rPr>
              <a:t> </a:t>
            </a:r>
            <a:r>
              <a:rPr lang="en-US" altLang="zh-CN" sz="1600" b="1" dirty="0">
                <a:solidFill>
                  <a:srgbClr val="FF0000"/>
                </a:solidFill>
              </a:rPr>
              <a:t>cases</a:t>
            </a:r>
            <a:r>
              <a:rPr lang="zh-CN" altLang="en-US" sz="1600" b="1" dirty="0">
                <a:solidFill>
                  <a:srgbClr val="FF0000"/>
                </a:solidFill>
              </a:rPr>
              <a:t>，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zh-CN" altLang="en-US" sz="1600" b="1" dirty="0">
                <a:solidFill>
                  <a:srgbClr val="FF0000"/>
                </a:solidFill>
              </a:rPr>
              <a:t>但是各有缺失</a:t>
            </a:r>
            <a:endParaRPr lang="en-US" altLang="zh-CN" sz="1600" b="1" dirty="0">
              <a:solidFill>
                <a:srgbClr val="FF0000"/>
              </a:solidFill>
            </a:endParaRPr>
          </a:p>
          <a:p>
            <a:r>
              <a:rPr lang="en-US" altLang="zh-CN" sz="1600" dirty="0"/>
              <a:t>BG0001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BG0006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BG0007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BG0008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r>
              <a:rPr lang="en-US" altLang="zh-CN" sz="1600" dirty="0"/>
              <a:t>BH0014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有，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无</a:t>
            </a:r>
            <a:endParaRPr lang="en-US" altLang="zh-CN" sz="1600" dirty="0"/>
          </a:p>
          <a:p>
            <a:endParaRPr lang="en-US" altLang="zh-CN" sz="1600" dirty="0"/>
          </a:p>
          <a:p>
            <a:r>
              <a:rPr lang="en-US" altLang="zh-CN" sz="1600" dirty="0"/>
              <a:t>BG0013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BG0014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BG0015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BH0033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r>
              <a:rPr lang="en-US" altLang="zh-CN" sz="1600" dirty="0"/>
              <a:t>BH0037</a:t>
            </a:r>
            <a:r>
              <a:rPr lang="zh-CN" altLang="en-US" sz="1600" dirty="0"/>
              <a:t>：</a:t>
            </a:r>
            <a:r>
              <a:rPr lang="en-US" altLang="zh-CN" sz="1600" dirty="0" err="1"/>
              <a:t>zhao_reindex</a:t>
            </a:r>
            <a:r>
              <a:rPr lang="zh-CN" altLang="en-US" sz="1600" dirty="0"/>
              <a:t> 无，</a:t>
            </a:r>
            <a:r>
              <a:rPr lang="en-US" altLang="zh-CN" sz="1600" dirty="0"/>
              <a:t>vmtk64a</a:t>
            </a:r>
            <a:r>
              <a:rPr lang="zh-CN" altLang="en-US" sz="1600" dirty="0"/>
              <a:t>有</a:t>
            </a:r>
            <a:endParaRPr lang="en-US" altLang="zh-CN" sz="1600" dirty="0"/>
          </a:p>
          <a:p>
            <a:endParaRPr lang="en-JP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207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B8725B-453C-EECD-7C4E-862B86915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05955EE-DA7C-6510-2168-EB41F63BB18E}"/>
              </a:ext>
            </a:extLst>
          </p:cNvPr>
          <p:cNvSpPr txBox="1"/>
          <p:nvPr/>
        </p:nvSpPr>
        <p:spPr>
          <a:xfrm>
            <a:off x="561109" y="415636"/>
            <a:ext cx="2149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JP" b="1" dirty="0"/>
              <a:t>目前进度</a:t>
            </a:r>
            <a:r>
              <a:rPr lang="zh-CN" altLang="en-US" b="1" dirty="0"/>
              <a:t> </a:t>
            </a:r>
            <a:r>
              <a:rPr lang="en-US" altLang="zh-CN" b="1" dirty="0"/>
              <a:t>20240228</a:t>
            </a:r>
            <a:r>
              <a:rPr lang="zh-CN" altLang="en-US" b="1" dirty="0"/>
              <a:t> </a:t>
            </a:r>
            <a:endParaRPr lang="en-US" altLang="zh-CN" b="1" dirty="0"/>
          </a:p>
        </p:txBody>
      </p:sp>
      <p:sp>
        <p:nvSpPr>
          <p:cNvPr id="8" name="文本框 3">
            <a:extLst>
              <a:ext uri="{FF2B5EF4-FFF2-40B4-BE49-F238E27FC236}">
                <a16:creationId xmlns:a16="http://schemas.microsoft.com/office/drawing/2014/main" id="{B30A84C2-E3D2-2C35-F170-78D921C84BF2}"/>
              </a:ext>
            </a:extLst>
          </p:cNvPr>
          <p:cNvSpPr txBox="1"/>
          <p:nvPr/>
        </p:nvSpPr>
        <p:spPr>
          <a:xfrm>
            <a:off x="561109" y="1239754"/>
            <a:ext cx="9434946" cy="3447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b="1" dirty="0" err="1"/>
              <a:t>aneurisk</a:t>
            </a:r>
            <a:r>
              <a:rPr kumimoji="1" lang="zh-CN" altLang="en-US" b="1" dirty="0"/>
              <a:t>的左右脑</a:t>
            </a:r>
            <a:endParaRPr kumimoji="1" lang="en-US" altLang="zh-CN" b="1" dirty="0"/>
          </a:p>
          <a:p>
            <a:r>
              <a:rPr kumimoji="1" lang="zh-CN" altLang="en-JP" sz="1400" dirty="0"/>
              <a:t>先</a:t>
            </a:r>
            <a:r>
              <a:rPr kumimoji="1" lang="zh-CN" altLang="en-US" sz="1400" dirty="0"/>
              <a:t>根据人工智能（大概）标注，写入</a:t>
            </a:r>
            <a:r>
              <a:rPr kumimoji="1" lang="en-US" altLang="zh-CN" sz="1400" dirty="0"/>
              <a:t>【 </a:t>
            </a:r>
            <a:r>
              <a:rPr kumimoji="1" lang="en-US" altLang="zh-CN" sz="1400" dirty="0" err="1"/>
              <a:t>aneurisk_ICA_lengths.csv</a:t>
            </a:r>
            <a:r>
              <a:rPr kumimoji="1" lang="en-US" altLang="zh-CN" sz="1400" dirty="0"/>
              <a:t> 】</a:t>
            </a:r>
            <a:r>
              <a:rPr kumimoji="1" lang="zh-CN" altLang="en-US" sz="1400" dirty="0"/>
              <a:t>，其中</a:t>
            </a:r>
            <a:r>
              <a:rPr kumimoji="1" lang="en-US" altLang="zh-CN" sz="1400" b="1" dirty="0"/>
              <a:t>R</a:t>
            </a:r>
            <a:r>
              <a:rPr kumimoji="1" lang="zh-CN" altLang="en-US" sz="1400" dirty="0"/>
              <a:t>（红色）为</a:t>
            </a:r>
            <a:r>
              <a:rPr kumimoji="1" lang="zh-CN" altLang="en-US" sz="1400" b="1" dirty="0"/>
              <a:t>右脑</a:t>
            </a:r>
            <a:endParaRPr kumimoji="1" lang="en-US" altLang="zh-CN" sz="1400" b="1" dirty="0"/>
          </a:p>
          <a:p>
            <a:endParaRPr kumimoji="1" lang="en-US" altLang="zh-CN" sz="1600" dirty="0"/>
          </a:p>
          <a:p>
            <a:endParaRPr kumimoji="1" lang="en-US" altLang="zh-CN" sz="1600" dirty="0"/>
          </a:p>
          <a:p>
            <a:r>
              <a:rPr kumimoji="1" lang="en-US" altLang="zh-CN" b="1" dirty="0" err="1"/>
              <a:t>aneurisk</a:t>
            </a:r>
            <a:r>
              <a:rPr kumimoji="1" lang="zh-CN" altLang="en-US" b="1" dirty="0"/>
              <a:t>的镜像</a:t>
            </a:r>
          </a:p>
          <a:p>
            <a:r>
              <a:rPr kumimoji="1" lang="zh-CN" altLang="en-US" sz="1400" dirty="0"/>
              <a:t>由于观察发现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的右脑分布大致和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的右脑血管分别类似，</a:t>
            </a:r>
            <a:endParaRPr kumimoji="1" lang="en-US" altLang="zh-CN" sz="1400" dirty="0"/>
          </a:p>
          <a:p>
            <a:r>
              <a:rPr kumimoji="1" lang="zh-CN" altLang="en-US" sz="1400" dirty="0"/>
              <a:t>所以以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为基准，构造出左右脑的平均形状：</a:t>
            </a:r>
            <a:r>
              <a:rPr kumimoji="1" lang="en-US" altLang="zh-CN" sz="1400" dirty="0"/>
              <a:t>【</a:t>
            </a:r>
            <a:r>
              <a:rPr kumimoji="1" lang="en-US" altLang="zh-CN" sz="1400" dirty="0" err="1"/>
              <a:t>brava_average_L.vtk</a:t>
            </a:r>
            <a:r>
              <a:rPr kumimoji="1" lang="en-US" altLang="zh-CN" sz="1400" dirty="0"/>
              <a:t>】</a:t>
            </a:r>
            <a:r>
              <a:rPr kumimoji="1" lang="zh-CN" altLang="en-US" sz="1400" dirty="0"/>
              <a:t>和</a:t>
            </a:r>
            <a:r>
              <a:rPr kumimoji="1" lang="en-US" altLang="zh-CN" sz="1400" dirty="0"/>
              <a:t>【</a:t>
            </a:r>
            <a:r>
              <a:rPr kumimoji="1" lang="en-US" altLang="zh-CN" sz="1400" dirty="0" err="1"/>
              <a:t>brava_average_Rvtk</a:t>
            </a:r>
            <a:r>
              <a:rPr kumimoji="1" lang="en-US" altLang="zh-CN" sz="1400" dirty="0"/>
              <a:t>】</a:t>
            </a:r>
          </a:p>
          <a:p>
            <a:endParaRPr kumimoji="1" lang="en-US" altLang="zh-CN" sz="1400" dirty="0"/>
          </a:p>
          <a:p>
            <a:r>
              <a:rPr kumimoji="1" lang="zh-CN" altLang="en-US" sz="1400" dirty="0"/>
              <a:t>用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左右脑的平均形状的中心平面为对称面，对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的左脑血管做镜像，使其大致位置配准到右脑上</a:t>
            </a:r>
            <a:endParaRPr kumimoji="1" lang="en-US" altLang="zh-CN" sz="1400" dirty="0"/>
          </a:p>
          <a:p>
            <a:endParaRPr kumimoji="1" lang="en-US" altLang="zh-CN" sz="1400" dirty="0"/>
          </a:p>
          <a:p>
            <a:endParaRPr kumimoji="1" lang="en-US" altLang="zh-CN" sz="1400" dirty="0"/>
          </a:p>
          <a:p>
            <a:r>
              <a:rPr kumimoji="1" lang="zh-CN" altLang="en-US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问题：</a:t>
            </a:r>
            <a:endParaRPr kumimoji="1" lang="en-US" altLang="zh-CN" sz="2400" b="1" dirty="0">
              <a:solidFill>
                <a:srgbClr val="FF0000"/>
              </a:solidFill>
              <a:highlight>
                <a:srgbClr val="FFFF00"/>
              </a:highlight>
            </a:endParaRPr>
          </a:p>
          <a:p>
            <a:r>
              <a:rPr kumimoji="1" lang="zh-CN" altLang="en-US" sz="1400" dirty="0"/>
              <a:t>按照上面的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镜像操作的话，</a:t>
            </a:r>
            <a:r>
              <a:rPr kumimoji="1" lang="en-US" altLang="zh-CN" sz="1400" dirty="0"/>
              <a:t>ICA</a:t>
            </a:r>
            <a:r>
              <a:rPr kumimoji="1" lang="zh-CN" altLang="en-US" sz="1400" dirty="0"/>
              <a:t>的</a:t>
            </a:r>
            <a:r>
              <a:rPr kumimoji="1" lang="en-US" altLang="zh-CN" sz="1400" dirty="0"/>
              <a:t>C1</a:t>
            </a:r>
            <a:r>
              <a:rPr kumimoji="1" lang="zh-CN" altLang="en-US" sz="1400" dirty="0"/>
              <a:t>段那个弯看起来是和</a:t>
            </a:r>
            <a:r>
              <a:rPr kumimoji="1" lang="en-US" altLang="zh-CN" sz="1400" dirty="0"/>
              <a:t>brava</a:t>
            </a:r>
            <a:r>
              <a:rPr kumimoji="1" lang="zh-CN" altLang="en-US" sz="1400" dirty="0"/>
              <a:t>对齐了，</a:t>
            </a:r>
            <a:endParaRPr kumimoji="1" lang="en-US" altLang="zh-CN" sz="1400" dirty="0"/>
          </a:p>
          <a:p>
            <a:r>
              <a:rPr kumimoji="1" lang="zh-CN" altLang="en-US" sz="1400" dirty="0"/>
              <a:t>但是顶端那个小弯的方向千奇百怪起来，直观感受是看起来</a:t>
            </a:r>
            <a:r>
              <a:rPr kumimoji="1" lang="en-US" altLang="zh-CN" sz="1400" dirty="0" err="1"/>
              <a:t>aneurisk</a:t>
            </a:r>
            <a:r>
              <a:rPr kumimoji="1" lang="zh-CN" altLang="en-US" sz="1400" dirty="0"/>
              <a:t>的顶端部分被人扭曲了（</a:t>
            </a:r>
            <a:r>
              <a:rPr kumimoji="1" lang="en-US" altLang="zh-CN" sz="1400" dirty="0"/>
              <a:t>torsion</a:t>
            </a:r>
            <a:r>
              <a:rPr kumimoji="1" lang="zh-CN" altLang="en-US" sz="1400" dirty="0"/>
              <a:t>方向）？？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C148CC1-5574-2846-8C52-743DBFF7A0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8172" y="2843532"/>
            <a:ext cx="2717017" cy="3557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7369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</TotalTime>
  <Words>953</Words>
  <Application>Microsoft Macintosh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テーマ</vt:lpstr>
      <vt:lpstr>PowerPoint Presentation</vt:lpstr>
      <vt:lpstr>Aneurisk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陳　琰</dc:creator>
  <cp:lastModifiedBy>白　暘</cp:lastModifiedBy>
  <cp:revision>37</cp:revision>
  <dcterms:created xsi:type="dcterms:W3CDTF">2024-01-29T10:54:53Z</dcterms:created>
  <dcterms:modified xsi:type="dcterms:W3CDTF">2024-02-27T15:23:56Z</dcterms:modified>
</cp:coreProperties>
</file>