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68" r:id="rId6"/>
    <p:sldId id="257" r:id="rId7"/>
    <p:sldId id="259" r:id="rId8"/>
    <p:sldId id="258" r:id="rId9"/>
    <p:sldId id="288" r:id="rId10"/>
    <p:sldId id="260" r:id="rId11"/>
    <p:sldId id="261" r:id="rId12"/>
    <p:sldId id="270" r:id="rId13"/>
    <p:sldId id="277" r:id="rId14"/>
    <p:sldId id="278" r:id="rId15"/>
    <p:sldId id="285" r:id="rId16"/>
    <p:sldId id="286" r:id="rId17"/>
    <p:sldId id="300" r:id="rId18"/>
    <p:sldId id="289" r:id="rId19"/>
    <p:sldId id="271" r:id="rId20"/>
    <p:sldId id="272" r:id="rId21"/>
    <p:sldId id="28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spect="1"/>
          </p:cNvSpPr>
          <p:nvPr/>
        </p:nvSpPr>
        <p:spPr>
          <a:xfrm>
            <a:off x="0" y="-1"/>
            <a:ext cx="6076950" cy="68580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556" t="-3091" r="-23582" b="-195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rot="16200000">
            <a:off x="5689292" y="279092"/>
            <a:ext cx="6858003" cy="6299816"/>
            <a:chOff x="1" y="5449523"/>
            <a:chExt cx="12192000" cy="6299816"/>
          </a:xfrm>
        </p:grpSpPr>
        <p:sp>
          <p:nvSpPr>
            <p:cNvPr id="8" name="矩形 7"/>
            <p:cNvSpPr/>
            <p:nvPr/>
          </p:nvSpPr>
          <p:spPr>
            <a:xfrm>
              <a:off x="1" y="5558087"/>
              <a:ext cx="12192000" cy="6191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20"/>
            </a:p>
          </p:txBody>
        </p:sp>
        <p:sp>
          <p:nvSpPr>
            <p:cNvPr id="9" name="矩形 8"/>
            <p:cNvSpPr/>
            <p:nvPr/>
          </p:nvSpPr>
          <p:spPr>
            <a:xfrm>
              <a:off x="1" y="5449523"/>
              <a:ext cx="12192000" cy="108564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2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0" y="1274763"/>
            <a:ext cx="584835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4005265"/>
            <a:ext cx="5848350" cy="6270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3" y="255122"/>
            <a:ext cx="10515596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0" y="2952750"/>
            <a:ext cx="8547100" cy="1609725"/>
          </a:xfrm>
        </p:spPr>
        <p:txBody>
          <a:bodyPr anchor="t" anchorCtr="0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6100" y="1862931"/>
            <a:ext cx="6019800" cy="3132138"/>
          </a:xfrm>
          <a:ln w="66675" cmpd="sng">
            <a:solidFill>
              <a:schemeClr val="bg1"/>
            </a:solidFill>
          </a:ln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93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78449" y="457200"/>
            <a:ext cx="4869395" cy="54117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931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3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FCFC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90650"/>
            <a:ext cx="10515600" cy="478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0A90-06ED-4147-B6DB-D950C5196B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6EB3-4B35-40F8-9FF5-C806BEDF56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3.png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2" Type="http://schemas.openxmlformats.org/officeDocument/2006/relationships/image" Target="../media/image4.png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image" Target="../media/image5.jpeg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830" y="1275080"/>
            <a:ext cx="6090920" cy="2387600"/>
          </a:xfrm>
        </p:spPr>
        <p:txBody>
          <a:bodyPr/>
          <a:lstStyle/>
          <a:p>
            <a:r>
              <a:rPr lang="zh-CN" altLang="en-US" dirty="0"/>
              <a:t>物联网</a:t>
            </a:r>
            <a:r>
              <a:rPr lang="en-US" altLang="zh-CN" dirty="0"/>
              <a:t>—</a:t>
            </a:r>
            <a:r>
              <a:rPr lang="zh-CN" altLang="en-US" dirty="0"/>
              <a:t>基于</a:t>
            </a:r>
            <a:r>
              <a:rPr lang="en-US" altLang="zh-CN" dirty="0"/>
              <a:t>ESP8266</a:t>
            </a:r>
            <a:r>
              <a:rPr lang="zh-CN" altLang="en-US" dirty="0"/>
              <a:t>的</a:t>
            </a:r>
            <a:r>
              <a:rPr lang="zh-CN" altLang="en-US" dirty="0"/>
              <a:t>环境检测系统演示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秋季学期</a:t>
            </a:r>
            <a:r>
              <a:rPr lang="zh-CN" altLang="en-US" dirty="0"/>
              <a:t>物联网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970915"/>
            <a:ext cx="10770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随后可打开串口监视器进行调试。如若程序烧录成功便可在串口监视器下观察到如图所示的界面。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503" y="2318385"/>
            <a:ext cx="3301365" cy="3883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40" y="2408555"/>
            <a:ext cx="6496050" cy="37033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5150" y="862965"/>
            <a:ext cx="10894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串口监视器显示正常后，将波特率调至</a:t>
            </a:r>
            <a:r>
              <a:rPr lang="en-US" altLang="zh-CN" sz="2400">
                <a:solidFill>
                  <a:schemeClr val="bg1"/>
                </a:solidFill>
              </a:rPr>
              <a:t>115200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zh-CN" altLang="en-US" sz="2400">
                <a:solidFill>
                  <a:schemeClr val="bg1"/>
                </a:solidFill>
              </a:rPr>
              <a:t>便</a:t>
            </a:r>
            <a:r>
              <a:rPr lang="zh-CN" altLang="en-US" sz="2400">
                <a:solidFill>
                  <a:schemeClr val="bg1"/>
                </a:solidFill>
              </a:rPr>
              <a:t>可以观察到</a:t>
            </a:r>
            <a:r>
              <a:rPr lang="zh-CN" altLang="en-US" sz="2400">
                <a:solidFill>
                  <a:schemeClr val="bg1"/>
                </a:solidFill>
              </a:rPr>
              <a:t>数据的更新。至此，本项目实现与</a:t>
            </a:r>
            <a:r>
              <a:rPr lang="en-US" altLang="zh-CN" sz="2400">
                <a:solidFill>
                  <a:schemeClr val="bg1"/>
                </a:solidFill>
              </a:rPr>
              <a:t>PC</a:t>
            </a:r>
            <a:r>
              <a:rPr lang="zh-CN" altLang="en-US" sz="2400">
                <a:solidFill>
                  <a:schemeClr val="bg1"/>
                </a:solidFill>
              </a:rPr>
              <a:t>端通讯的功能已经实现。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855" y="2080260"/>
            <a:ext cx="6607175" cy="4163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195" y="662305"/>
            <a:ext cx="10736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实现与服务器端的通信需要在贝壳物联官网上进行登录。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将</a:t>
            </a:r>
            <a:r>
              <a:rPr lang="en-US" altLang="zh-CN" sz="2400">
                <a:solidFill>
                  <a:schemeClr val="bg1"/>
                </a:solidFill>
              </a:rPr>
              <a:t>ESP8266</a:t>
            </a:r>
            <a:r>
              <a:rPr lang="zh-CN" altLang="en-US" sz="2400">
                <a:solidFill>
                  <a:schemeClr val="bg1"/>
                </a:solidFill>
              </a:rPr>
              <a:t>通电后，</a:t>
            </a:r>
            <a:r>
              <a:rPr lang="zh-CN" altLang="en-US" sz="2400">
                <a:solidFill>
                  <a:schemeClr val="bg1"/>
                </a:solidFill>
              </a:rPr>
              <a:t>在贝壳物联的个人界面，可以看到自己的设备在线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-2147482603" name="图片 -2147482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2604135"/>
            <a:ext cx="9020175" cy="37966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2655" y="1024255"/>
            <a:ext cx="9555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可以观察到有</a:t>
            </a:r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个数据接口连接了该设备；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依次点开数据查看，便可以获取传感器上传的数据。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2300605"/>
            <a:ext cx="11690985" cy="2764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700" y="954405"/>
            <a:ext cx="9829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点开数据查看可以看到本系统收集的</a:t>
            </a:r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个数据并配以图表显示其变化情况。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温度变化：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-2147482608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2612390"/>
            <a:ext cx="7702550" cy="25406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1100" y="333375"/>
            <a:ext cx="982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1"/>
                </a:solidFill>
              </a:rPr>
              <a:t>湿度变化：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-214748260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630" y="1038860"/>
            <a:ext cx="7846695" cy="2308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81100" y="3713480"/>
            <a:ext cx="982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pm2.5</a:t>
            </a:r>
            <a:r>
              <a:rPr lang="zh-CN" altLang="en-US" sz="2400">
                <a:solidFill>
                  <a:schemeClr val="bg1"/>
                </a:solidFill>
              </a:rPr>
              <a:t>浓度变化：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-2147482606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30" y="4314825"/>
            <a:ext cx="7891145" cy="23177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523999" y="419100"/>
            <a:ext cx="2932147" cy="2724144"/>
            <a:chOff x="4454728" y="2005701"/>
            <a:chExt cx="1053913" cy="1145468"/>
          </a:xfrm>
        </p:grpSpPr>
        <p:sp>
          <p:nvSpPr>
            <p:cNvPr id="29" name="MH_Others_10"/>
            <p:cNvSpPr txBox="1"/>
            <p:nvPr>
              <p:custDataLst>
                <p:tags r:id="rId2"/>
              </p:custDataLst>
            </p:nvPr>
          </p:nvSpPr>
          <p:spPr>
            <a:xfrm>
              <a:off x="4454728" y="2435905"/>
              <a:ext cx="737862" cy="666046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r>
                <a:rPr lang="en-US" altLang="zh-CN" sz="5400" spc="126" dirty="0">
                  <a:solidFill>
                    <a:srgbClr val="FCFCFC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NO.</a:t>
              </a:r>
              <a:endParaRPr lang="zh-CN" altLang="en-US" sz="16600" spc="126" dirty="0">
                <a:solidFill>
                  <a:srgbClr val="FCFCFC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MH_Others_10"/>
            <p:cNvSpPr txBox="1"/>
            <p:nvPr>
              <p:custDataLst>
                <p:tags r:id="rId3"/>
              </p:custDataLst>
            </p:nvPr>
          </p:nvSpPr>
          <p:spPr>
            <a:xfrm>
              <a:off x="4770779" y="2005701"/>
              <a:ext cx="737862" cy="1145468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r>
                <a:rPr lang="en-US" altLang="zh-CN" sz="17500" spc="126" smtClean="0">
                  <a:solidFill>
                    <a:schemeClr val="accent2"/>
                  </a:solidFill>
                </a:rPr>
                <a:t>3</a:t>
              </a:r>
              <a:endParaRPr lang="en-US" altLang="zh-CN" sz="17500" spc="126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5400" dirty="0"/>
              <a:t>项目用途和缺陷</a:t>
            </a:r>
            <a:endParaRPr lang="zh-CN" altLang="en-US" sz="54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CFCF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/>
              <a:t>项目前景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5980" y="1636395"/>
            <a:ext cx="96805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空气环境(温度、湿度、污染物等)是人类生存的自然环境的重要组成部分,也是人类生存、发展的基本物质基础。随着科学技术、生产条件、生活水平的改善和提高，建筑结构的封闭化室内办公人员的增加，Indoor Air Quality（IAQ）室内空气品质的研究吸引了越来越多人的关注。人的一生有三分之二的时间在室内度过的。这种情况下，设计开发一套空气质量监测系统是有现实意义的。目前由于建筑材料品质不一、劣质燃料、抽烟、通风不良等原因，室内的空气状况往往不如室外，尽管大量的空调系统被应用到室内空间，但往往为了节能，减少自然通风了而利用回风，使IAQ进一步恶化，同时出现的舒适性空调仅着眼于热舒适，忽视了空气净化，从而导致了一些负面作用: SBS(Sick Building Syndrom)建筑物综合症、BRI(Building Rolated Illiness)建筑物关联症和MCS(Multiple Chemical Sensitivity)化学物资过敏症等。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目前，对于室内环境监测具仪表已经有很多种，虽然此类仪表成本不是很高，监测速度较快，但是绝大数产品只是用来监测，不具备自动控制调节室内空气质量的能力。实际上，单纯的监测不能提供经济可行的空气质量调节措施，因此只有以控制作为监测的后备支持，监测工作才可以更深入持久地开展下去，才能达到监测和控制的有机结合，尽快为人们创造良好的室内环境。此系统旨在实现宿舍空气温度、湿度、有害气体的预警监测，为学生营造一个健康的室内生存空间，同时也对学生实时掌握宿舍内的空气环境提供了便利及渠道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CFCF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/>
              <a:t>项目缺陷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05840" y="1652905"/>
            <a:ext cx="94557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目前项目存在以下几点缺陷等待完善：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采集到的温湿度数据并不能精确到小数。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系统目前只能实现从传感器到服务器的单方面传输，并不能实现主从控制功能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由于缺少继电器及扩展板，无法对</a:t>
            </a:r>
            <a:r>
              <a:rPr lang="en-US" altLang="zh-CN" sz="2400">
                <a:solidFill>
                  <a:schemeClr val="bg1"/>
                </a:solidFill>
              </a:rPr>
              <a:t>WIFI</a:t>
            </a:r>
            <a:r>
              <a:rPr lang="zh-CN" altLang="en-US" sz="2400">
                <a:solidFill>
                  <a:schemeClr val="bg1"/>
                </a:solidFill>
              </a:rPr>
              <a:t>模块进行单独供电，导致</a:t>
            </a: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zh-CN" altLang="en-US" sz="2400">
                <a:solidFill>
                  <a:schemeClr val="bg1"/>
                </a:solidFill>
              </a:rPr>
              <a:t>其工作状态不稳定，</a:t>
            </a:r>
            <a:r>
              <a:rPr lang="en-US" altLang="zh-CN" sz="2400">
                <a:solidFill>
                  <a:schemeClr val="bg1"/>
                </a:solidFill>
              </a:rPr>
              <a:t>DSM501</a:t>
            </a:r>
            <a:r>
              <a:rPr lang="zh-CN" altLang="en-US" sz="2400">
                <a:solidFill>
                  <a:schemeClr val="bg1"/>
                </a:solidFill>
              </a:rPr>
              <a:t>在</a:t>
            </a:r>
            <a:r>
              <a:rPr lang="en-US" altLang="zh-CN" sz="2400">
                <a:solidFill>
                  <a:schemeClr val="bg1"/>
                </a:solidFill>
              </a:rPr>
              <a:t>3.3V</a:t>
            </a:r>
            <a:r>
              <a:rPr lang="zh-CN" altLang="en-US" sz="2400">
                <a:solidFill>
                  <a:schemeClr val="bg1"/>
                </a:solidFill>
              </a:rPr>
              <a:t>的电压下其数据采集会受到一些</a:t>
            </a:r>
            <a:r>
              <a:rPr lang="zh-CN" altLang="en-US" sz="2400">
                <a:solidFill>
                  <a:schemeClr val="bg1"/>
                </a:solidFill>
              </a:rPr>
              <a:t>影响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除了以上各方面还需要继续完善等，该项目已经实现了预期大部分的功能，相信再日后进一步的学习实践中，能达到更好的效果且实现更多的功能。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Others_10"/>
          <p:cNvSpPr txBox="1"/>
          <p:nvPr>
            <p:custDataLst>
              <p:tags r:id="rId1"/>
            </p:custDataLst>
          </p:nvPr>
        </p:nvSpPr>
        <p:spPr>
          <a:xfrm>
            <a:off x="3876753" y="-57150"/>
            <a:ext cx="4957952" cy="259451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 altLang="zh-CN" sz="13800" spc="126">
                <a:solidFill>
                  <a:srgbClr val="FCFCFC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6600" spc="126" dirty="0">
              <a:solidFill>
                <a:srgbClr val="FCFCFC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MH_Others_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18623" y="204203"/>
            <a:ext cx="949167" cy="213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spc="-95" smtClean="0">
                <a:solidFill>
                  <a:srgbClr val="FCFCFC"/>
                </a:solidFill>
                <a:latin typeface="+mj-lt"/>
                <a:ea typeface="+mj-ea"/>
                <a:cs typeface="+mj-cs"/>
              </a:rPr>
              <a:t>目</a:t>
            </a:r>
            <a:endParaRPr lang="zh-CN" altLang="en-US" sz="2400" b="1" spc="-95" smtClean="0">
              <a:solidFill>
                <a:srgbClr val="FCFCFC"/>
              </a:solidFill>
              <a:latin typeface="+mj-lt"/>
              <a:ea typeface="+mj-ea"/>
              <a:cs typeface="+mj-cs"/>
            </a:endParaRPr>
          </a:p>
          <a:p>
            <a:pPr algn="ctr" eaLnBrk="1" hangingPunct="1"/>
            <a:r>
              <a:rPr lang="zh-CN" altLang="en-US" sz="2400" b="1" spc="-95" smtClean="0">
                <a:solidFill>
                  <a:srgbClr val="FCFCFC"/>
                </a:solidFill>
                <a:latin typeface="+mj-lt"/>
                <a:ea typeface="+mj-ea"/>
                <a:cs typeface="+mj-cs"/>
              </a:rPr>
              <a:t>录</a:t>
            </a:r>
            <a:endParaRPr lang="zh-CN" altLang="en-US" sz="2400" b="1" spc="-95" smtClean="0">
              <a:solidFill>
                <a:srgbClr val="FCFCF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MH_Others_12"/>
          <p:cNvSpPr/>
          <p:nvPr>
            <p:custDataLst>
              <p:tags r:id="rId3"/>
            </p:custDataLst>
          </p:nvPr>
        </p:nvSpPr>
        <p:spPr>
          <a:xfrm>
            <a:off x="4935840" y="846103"/>
            <a:ext cx="3087256" cy="802679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r>
              <a:rPr lang="en-US" altLang="zh-CN" sz="3600" spc="95" dirty="0">
                <a:solidFill>
                  <a:srgbClr val="FCFCFC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ONTENTS</a:t>
            </a:r>
            <a:endParaRPr lang="zh-CN" altLang="en-US" sz="2400" spc="95" dirty="0">
              <a:solidFill>
                <a:srgbClr val="FCFCF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4"/>
            </p:custDataLst>
          </p:nvPr>
        </p:nvGrpSpPr>
        <p:grpSpPr>
          <a:xfrm>
            <a:off x="987600" y="2499269"/>
            <a:ext cx="4444651" cy="797243"/>
            <a:chOff x="860333" y="3029845"/>
            <a:chExt cx="3084769" cy="553320"/>
          </a:xfrm>
        </p:grpSpPr>
        <p:sp>
          <p:nvSpPr>
            <p:cNvPr id="21" name="MH_Others_2"/>
            <p:cNvSpPr/>
            <p:nvPr>
              <p:custDataLst>
                <p:tags r:id="rId5"/>
              </p:custDataLst>
            </p:nvPr>
          </p:nvSpPr>
          <p:spPr>
            <a:xfrm>
              <a:off x="860333" y="3118607"/>
              <a:ext cx="375796" cy="375796"/>
            </a:xfrm>
            <a:prstGeom prst="ellipse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</a:rPr>
                <a:t>0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2" name="MH_Number_1"/>
            <p:cNvSpPr/>
            <p:nvPr>
              <p:custDataLst>
                <p:tags r:id="rId6"/>
              </p:custDataLst>
            </p:nvPr>
          </p:nvSpPr>
          <p:spPr>
            <a:xfrm>
              <a:off x="1145631" y="3118607"/>
              <a:ext cx="375796" cy="375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3" name="MH_Entry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568213" y="3029845"/>
              <a:ext cx="2376889" cy="5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6946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CFCFC"/>
                  </a:solidFill>
                  <a:latin typeface="+mn-lt"/>
                  <a:ea typeface="+mn-ea"/>
                </a:rPr>
                <a:t>功能及结构简介</a:t>
              </a:r>
              <a:endParaRPr lang="zh-CN" altLang="en-US" sz="2000" dirty="0">
                <a:solidFill>
                  <a:srgbClr val="FCFCFC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3873675" y="3851674"/>
            <a:ext cx="4444651" cy="797243"/>
            <a:chOff x="860333" y="3918845"/>
            <a:chExt cx="3084769" cy="553320"/>
          </a:xfrm>
        </p:grpSpPr>
        <p:sp>
          <p:nvSpPr>
            <p:cNvPr id="25" name="MH_Others_2"/>
            <p:cNvSpPr/>
            <p:nvPr>
              <p:custDataLst>
                <p:tags r:id="rId9"/>
              </p:custDataLst>
            </p:nvPr>
          </p:nvSpPr>
          <p:spPr>
            <a:xfrm>
              <a:off x="860333" y="4007607"/>
              <a:ext cx="375796" cy="375796"/>
            </a:xfrm>
            <a:prstGeom prst="ellipse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</a:rPr>
                <a:t>0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6" name="MH_Number_1"/>
            <p:cNvSpPr/>
            <p:nvPr>
              <p:custDataLst>
                <p:tags r:id="rId10"/>
              </p:custDataLst>
            </p:nvPr>
          </p:nvSpPr>
          <p:spPr>
            <a:xfrm>
              <a:off x="1145631" y="4007607"/>
              <a:ext cx="375796" cy="375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7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68213" y="3918845"/>
              <a:ext cx="2376889" cy="5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6946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CFCFC"/>
                  </a:solidFill>
                  <a:latin typeface="+mn-lt"/>
                  <a:ea typeface="+mn-ea"/>
                </a:rPr>
                <a:t>具体实现操作流程</a:t>
              </a:r>
              <a:endParaRPr lang="zh-CN" altLang="en-US" sz="2000" dirty="0">
                <a:solidFill>
                  <a:srgbClr val="FCFCFC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2"/>
            </p:custDataLst>
          </p:nvPr>
        </p:nvGrpSpPr>
        <p:grpSpPr>
          <a:xfrm>
            <a:off x="6759750" y="5204077"/>
            <a:ext cx="4444651" cy="797243"/>
            <a:chOff x="860333" y="4807845"/>
            <a:chExt cx="3084769" cy="553320"/>
          </a:xfrm>
        </p:grpSpPr>
        <p:sp>
          <p:nvSpPr>
            <p:cNvPr id="32" name="MH_Others_2"/>
            <p:cNvSpPr/>
            <p:nvPr>
              <p:custDataLst>
                <p:tags r:id="rId13"/>
              </p:custDataLst>
            </p:nvPr>
          </p:nvSpPr>
          <p:spPr>
            <a:xfrm>
              <a:off x="860333" y="4896607"/>
              <a:ext cx="375796" cy="375796"/>
            </a:xfrm>
            <a:prstGeom prst="ellipse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</a:rPr>
                <a:t>0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6" name="MH_Number_1"/>
            <p:cNvSpPr/>
            <p:nvPr>
              <p:custDataLst>
                <p:tags r:id="rId14"/>
              </p:custDataLst>
            </p:nvPr>
          </p:nvSpPr>
          <p:spPr>
            <a:xfrm>
              <a:off x="1145631" y="4896607"/>
              <a:ext cx="375796" cy="375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MH_Entry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68213" y="4807845"/>
              <a:ext cx="2376889" cy="5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6946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CFCFC"/>
                  </a:solidFill>
                  <a:latin typeface="+mn-lt"/>
                  <a:ea typeface="+mn-ea"/>
                </a:rPr>
                <a:t>项目用途及缺陷</a:t>
              </a:r>
              <a:endParaRPr lang="zh-CN" altLang="en-US" sz="2000" dirty="0">
                <a:solidFill>
                  <a:srgbClr val="FCFCFC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523999" y="419100"/>
            <a:ext cx="2932147" cy="2724144"/>
            <a:chOff x="4454728" y="2005701"/>
            <a:chExt cx="1053913" cy="1145468"/>
          </a:xfrm>
        </p:grpSpPr>
        <p:sp>
          <p:nvSpPr>
            <p:cNvPr id="29" name="MH_Others_10"/>
            <p:cNvSpPr txBox="1"/>
            <p:nvPr>
              <p:custDataLst>
                <p:tags r:id="rId2"/>
              </p:custDataLst>
            </p:nvPr>
          </p:nvSpPr>
          <p:spPr>
            <a:xfrm>
              <a:off x="4454728" y="2435905"/>
              <a:ext cx="737862" cy="666046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r>
                <a:rPr lang="en-US" altLang="zh-CN" sz="5400" spc="126" dirty="0">
                  <a:solidFill>
                    <a:srgbClr val="FCFCFC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NO.</a:t>
              </a:r>
              <a:endParaRPr lang="zh-CN" altLang="en-US" sz="16600" spc="126" dirty="0">
                <a:solidFill>
                  <a:srgbClr val="FCFCFC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MH_Others_10"/>
            <p:cNvSpPr txBox="1"/>
            <p:nvPr>
              <p:custDataLst>
                <p:tags r:id="rId3"/>
              </p:custDataLst>
            </p:nvPr>
          </p:nvSpPr>
          <p:spPr>
            <a:xfrm>
              <a:off x="4770779" y="2005701"/>
              <a:ext cx="737862" cy="1145468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r>
                <a:rPr lang="en-US" altLang="zh-CN" sz="17500" spc="126" smtClean="0">
                  <a:solidFill>
                    <a:schemeClr val="accent2"/>
                  </a:solidFill>
                </a:rPr>
                <a:t>1</a:t>
              </a:r>
              <a:endParaRPr lang="en-US" altLang="zh-CN" sz="17500" spc="126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5400" dirty="0"/>
              <a:t>功能及结构简介</a:t>
            </a:r>
            <a:endParaRPr lang="zh-CN" altLang="en-US" sz="54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功能简介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dirty="0" err="1"/>
              <a:t>目前我所做的环境检测系统主要包括了以下几个功能：</a:t>
            </a:r>
            <a:endParaRPr lang="zh-CN" dirty="0" err="1"/>
          </a:p>
          <a:p>
            <a:endParaRPr lang="zh-CN" dirty="0" err="1"/>
          </a:p>
          <a:p>
            <a:r>
              <a:rPr lang="zh-CN" dirty="0" err="1"/>
              <a:t>可以采集到各种环境下的温湿度，以及空气质量</a:t>
            </a:r>
            <a:r>
              <a:rPr lang="en-US" altLang="zh-CN" dirty="0" err="1"/>
              <a:t>PM2.5</a:t>
            </a:r>
            <a:r>
              <a:rPr lang="zh-CN" altLang="en-US" dirty="0" err="1"/>
              <a:t>指数。</a:t>
            </a:r>
            <a:endParaRPr lang="zh-CN" altLang="en-US" dirty="0" err="1"/>
          </a:p>
          <a:p>
            <a:endParaRPr lang="zh-CN" altLang="en-US" dirty="0" err="1"/>
          </a:p>
          <a:p>
            <a:r>
              <a:rPr lang="zh-CN" altLang="en-US" dirty="0" err="1"/>
              <a:t>可以将采集到的数据通过串口上传到</a:t>
            </a:r>
            <a:r>
              <a:rPr lang="en-US" altLang="zh-CN" dirty="0" err="1"/>
              <a:t>PC</a:t>
            </a:r>
            <a:r>
              <a:rPr lang="zh-CN" altLang="en-US" dirty="0" err="1"/>
              <a:t>端并予以显示。</a:t>
            </a:r>
            <a:endParaRPr lang="zh-CN" altLang="en-US" dirty="0" err="1"/>
          </a:p>
          <a:p>
            <a:endParaRPr lang="zh-CN" altLang="en-US" dirty="0" err="1"/>
          </a:p>
          <a:p>
            <a:r>
              <a:rPr lang="zh-CN" altLang="en-US" dirty="0" err="1"/>
              <a:t>可以通过</a:t>
            </a:r>
            <a:r>
              <a:rPr lang="en-US" altLang="zh-CN" dirty="0" err="1"/>
              <a:t>WIFI</a:t>
            </a:r>
            <a:r>
              <a:rPr lang="zh-CN" altLang="en-US" dirty="0" err="1"/>
              <a:t>模块从贝壳物联服务器上</a:t>
            </a:r>
            <a:r>
              <a:rPr lang="zh-CN" altLang="en-US" dirty="0" err="1"/>
              <a:t>实现对数据的实时检测。</a:t>
            </a:r>
            <a:endParaRPr lang="zh-CN" altLang="en-US" dirty="0" err="1"/>
          </a:p>
          <a:p>
            <a:endParaRPr lang="en-US" altLang="zh-CN" dirty="0" err="1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系统功能模块图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-2147482612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1817370"/>
            <a:ext cx="6424930" cy="34683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系统网络拓补结构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9000" y="1713230"/>
            <a:ext cx="43319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本系统由物联网节点、网关、传输网络、数据服务中心、信息服务接入网络、信息服务客户端六个部分组成。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其中，物联网节点：各个传感器模块收集各种数据，本项目需要用到DHT11温湿度传感器、DSM501A灰尘传感器等。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网关：Arduino开发板，将程序烧写至Arduino开发板上，Arduino开发板对由传感器模块返回的数据进行解析得到有用的数据，通过串口与PC进行通讯，通过蓝牙模块将信息发送给手机终端。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数据服务中心：PC，管理由Arduino开发板发送的实时数据。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信息服务客户端：蓝牙模块将实时数据发送至手机终端并显示。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95" y="1818005"/>
            <a:ext cx="6049010" cy="4036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523999" y="419100"/>
            <a:ext cx="2932147" cy="2724144"/>
            <a:chOff x="4454728" y="2005701"/>
            <a:chExt cx="1053913" cy="1145468"/>
          </a:xfrm>
        </p:grpSpPr>
        <p:sp>
          <p:nvSpPr>
            <p:cNvPr id="29" name="MH_Others_10"/>
            <p:cNvSpPr txBox="1"/>
            <p:nvPr>
              <p:custDataLst>
                <p:tags r:id="rId2"/>
              </p:custDataLst>
            </p:nvPr>
          </p:nvSpPr>
          <p:spPr>
            <a:xfrm>
              <a:off x="4454728" y="2435905"/>
              <a:ext cx="737862" cy="666046"/>
            </a:xfrm>
            <a:prstGeom prst="rect">
              <a:avLst/>
            </a:prstGeom>
            <a:noFill/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r>
                <a:rPr lang="en-US" altLang="zh-CN" sz="5400" spc="126" dirty="0">
                  <a:solidFill>
                    <a:srgbClr val="FCFCFC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NO.</a:t>
              </a:r>
              <a:endParaRPr lang="zh-CN" altLang="en-US" sz="16600" spc="126" dirty="0">
                <a:solidFill>
                  <a:srgbClr val="FCFCFC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MH_Others_10"/>
            <p:cNvSpPr txBox="1"/>
            <p:nvPr>
              <p:custDataLst>
                <p:tags r:id="rId3"/>
              </p:custDataLst>
            </p:nvPr>
          </p:nvSpPr>
          <p:spPr>
            <a:xfrm>
              <a:off x="4770779" y="2005701"/>
              <a:ext cx="737862" cy="1145468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r>
                <a:rPr lang="en-US" altLang="zh-CN" sz="17500" spc="126" smtClean="0">
                  <a:solidFill>
                    <a:schemeClr val="accent2"/>
                  </a:solidFill>
                </a:rPr>
                <a:t>2</a:t>
              </a:r>
              <a:endParaRPr lang="en-US" altLang="zh-CN" sz="17500" spc="126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5400" dirty="0"/>
              <a:t>具体实现操作流程</a:t>
            </a:r>
            <a:endParaRPr lang="zh-CN" altLang="en-US" sz="54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具体实现操作步骤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2320" y="1282700"/>
            <a:ext cx="105200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将Arduino和传感器各模块接线。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8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2038350"/>
            <a:ext cx="54864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249420" y="5703570"/>
            <a:ext cx="3201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实物接线图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8765" y="774065"/>
            <a:ext cx="116344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检查无误后，将Arduino通过USB接口连接到电脑，可观察到指示灯闪烁，ON标识绿灯。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chemeClr val="bg1"/>
                </a:solidFill>
              </a:rPr>
              <a:t>将代码编译无误后，上传至Arduino。可在首选项里勾选显示详细编译过程，即可观察到Reading条读到100%时上传成功。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3925570"/>
            <a:ext cx="6344920" cy="2089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6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OTHERS"/>
  <p:tag name="ID" val="547134"/>
  <p:tag name="KSO_WM_UNIT_TYPE" val="l_i"/>
  <p:tag name="KSO_WM_UNIT_INDEX" val="1_1"/>
  <p:tag name="KSO_WM_UNIT_ID" val="custom160569_9*l_i*1_1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NUMBER"/>
  <p:tag name="ID" val="547134"/>
  <p:tag name="MH_ORDER" val="1"/>
  <p:tag name="KSO_WM_UNIT_TYPE" val="l_i"/>
  <p:tag name="KSO_WM_UNIT_INDEX" val="1_2"/>
  <p:tag name="KSO_WM_UNIT_ID" val="custom160569_9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ENTRY"/>
  <p:tag name="ID" val="547134"/>
  <p:tag name="MH_ORDER" val="1"/>
  <p:tag name="KSO_WM_UNIT_TYPE" val="l_h_f"/>
  <p:tag name="KSO_WM_UNIT_INDEX" val="1_1_1"/>
  <p:tag name="KSO_WM_UNIT_ID" val="custom160569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9*i*10"/>
  <p:tag name="KSO_WM_TEMPLATE_CATEGORY" val="custom"/>
  <p:tag name="KSO_WM_TEMPLATE_INDEX" val="160569"/>
  <p:tag name="KSO_WM_UNIT_INDEX" val="1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OTHERS"/>
  <p:tag name="ID" val="547134"/>
  <p:tag name="KSO_WM_UNIT_TYPE" val="l_i"/>
  <p:tag name="KSO_WM_UNIT_INDEX" val="1_3"/>
  <p:tag name="KSO_WM_UNIT_ID" val="custom160569_9*l_i*1_3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NUMBER"/>
  <p:tag name="ID" val="547134"/>
  <p:tag name="MH_ORDER" val="1"/>
  <p:tag name="KSO_WM_UNIT_TYPE" val="l_i"/>
  <p:tag name="KSO_WM_UNIT_INDEX" val="1_4"/>
  <p:tag name="KSO_WM_UNIT_ID" val="custom160569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ENTRY"/>
  <p:tag name="ID" val="547134"/>
  <p:tag name="MH_ORDER" val="1"/>
  <p:tag name="KSO_WM_UNIT_TYPE" val="l_h_f"/>
  <p:tag name="KSO_WM_UNIT_INDEX" val="1_2_1"/>
  <p:tag name="KSO_WM_UNIT_ID" val="custom160569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9*i*17"/>
  <p:tag name="KSO_WM_TEMPLATE_CATEGORY" val="custom"/>
  <p:tag name="KSO_WM_TEMPLATE_INDEX" val="160569"/>
  <p:tag name="KSO_WM_UNIT_INDEX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OTHERS"/>
  <p:tag name="ID" val="547134"/>
  <p:tag name="KSO_WM_UNIT_TYPE" val="l_i"/>
  <p:tag name="KSO_WM_UNIT_INDEX" val="1_5"/>
  <p:tag name="KSO_WM_UNIT_ID" val="custom160569_9*l_i*1_5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NUMBER"/>
  <p:tag name="ID" val="547134"/>
  <p:tag name="MH_ORDER" val="1"/>
  <p:tag name="KSO_WM_UNIT_TYPE" val="l_i"/>
  <p:tag name="KSO_WM_UNIT_INDEX" val="1_6"/>
  <p:tag name="KSO_WM_UNIT_ID" val="custom160569_9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6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MH" val="20151028143709"/>
  <p:tag name="MH_LIBRARY" val="CONTENTS"/>
  <p:tag name="MH_TYPE" val="ENTRY"/>
  <p:tag name="ID" val="547134"/>
  <p:tag name="MH_ORDER" val="1"/>
  <p:tag name="KSO_WM_UNIT_TYPE" val="l_h_f"/>
  <p:tag name="KSO_WM_UNIT_INDEX" val="1_3_1"/>
  <p:tag name="KSO_WM_UNIT_ID" val="custom160569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21.xml><?xml version="1.0" encoding="utf-8"?>
<p:tagLst xmlns:p="http://schemas.openxmlformats.org/presentationml/2006/main">
  <p:tag name="MH" val="20151028143709"/>
  <p:tag name="MH_LIBRARY" val="CONTENTS"/>
  <p:tag name="MH_AUTOCOLOR" val="TRUE"/>
  <p:tag name="MH_TYPE" val="CONTENTS"/>
  <p:tag name="ID" val="547134"/>
  <p:tag name="KSO_WM_TEMPLATE_CATEGORY" val="custom"/>
  <p:tag name="KSO_WM_TEMPLATE_INDEX" val="160569"/>
  <p:tag name="KSO_WM_TAG_VERSION" val="1.0"/>
  <p:tag name="KSO_WM_SLIDE_ID" val="custom160569_9"/>
  <p:tag name="KSO_WM_SLIDE_INDEX" val="9"/>
  <p:tag name="KSO_WM_SLIDE_ITEM_CNT" val="3"/>
  <p:tag name="KSO_WM_SLIDE_LAYOUT" val="a_l"/>
  <p:tag name="KSO_WM_SLIDE_LAYOUT_CNT" val="1_1"/>
  <p:tag name="KSO_WM_SLIDE_TYPE" val="contents"/>
  <p:tag name="KSO_WM_BEAUTIFY_FLAG" val="#wm#"/>
  <p:tag name="KSO_WM_SLIDE_POSITION" val="68*239"/>
  <p:tag name="KSO_WM_SLIDE_SIZE" val="323*184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13*i*0"/>
  <p:tag name="KSO_WM_TEMPLATE_CATEGORY" val="custom"/>
  <p:tag name="KSO_WM_TEMPLATE_INDEX" val="160569"/>
  <p:tag name="KSO_WM_UNIT_INDEX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13*i*3"/>
  <p:tag name="KSO_WM_TEMPLATE_CATEGORY" val="custom"/>
  <p:tag name="KSO_WM_TEMPLATE_INDEX" val="160569"/>
  <p:tag name="KSO_WM_UNIT_INDEX" val="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e"/>
  <p:tag name="KSO_WM_UNIT_INDEX" val="1"/>
  <p:tag name="KSO_WM_UNIT_ID" val="custom160569_13*e*1"/>
  <p:tag name="KSO_WM_UNIT_CLEAR" val="1"/>
  <p:tag name="KSO_WM_UNIT_LAYERLEVEL" val="1"/>
  <p:tag name="KSO_WM_UNIT_VALUE" val="1"/>
  <p:tag name="KSO_WM_UNIT_HIGHLIGHT" val="0"/>
  <p:tag name="KSO_WM_UNIT_COMPATIBLE" val="1"/>
  <p:tag name="KSO_WM_UNIT_BIND_DECORATION_IDS" val="custom160569_13*i*3"/>
  <p:tag name="KSO_WM_UNIT_PRESET_TEXT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13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MH" val="20151028143709"/>
  <p:tag name="MH_LIBRARY" val="CONTENTS"/>
  <p:tag name="MH_AUTOCOLOR" val="TRUE"/>
  <p:tag name="MH_TYPE" val="CONTENTS"/>
  <p:tag name="ID" val="547134"/>
  <p:tag name="KSO_WM_TEMPLATE_CATEGORY" val="custom"/>
  <p:tag name="KSO_WM_TEMPLATE_INDEX" val="160569"/>
  <p:tag name="KSO_WM_TAG_VERSION" val="1.0"/>
  <p:tag name="KSO_WM_SLIDE_ID" val="custom160569_13"/>
  <p:tag name="KSO_WM_SLIDE_INDEX" val="13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f"/>
  <p:tag name="KSO_WM_UNIT_INDEX" val="1"/>
  <p:tag name="KSO_WM_UNIT_ID" val="custom160569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0"/>
  <p:tag name="KSO_WM_SLIDE_SIZE" val="828*37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1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13*i*0"/>
  <p:tag name="KSO_WM_TEMPLATE_CATEGORY" val="custom"/>
  <p:tag name="KSO_WM_TEMPLATE_INDEX" val="160569"/>
  <p:tag name="KSO_WM_UNIT_INDEX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13*i*3"/>
  <p:tag name="KSO_WM_TEMPLATE_CATEGORY" val="custom"/>
  <p:tag name="KSO_WM_TEMPLATE_INDEX" val="160569"/>
  <p:tag name="KSO_WM_UNIT_INDEX" val="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e"/>
  <p:tag name="KSO_WM_UNIT_INDEX" val="1"/>
  <p:tag name="KSO_WM_UNIT_ID" val="custom160569_13*e*1"/>
  <p:tag name="KSO_WM_UNIT_CLEAR" val="1"/>
  <p:tag name="KSO_WM_UNIT_LAYERLEVEL" val="1"/>
  <p:tag name="KSO_WM_UNIT_VALUE" val="1"/>
  <p:tag name="KSO_WM_UNIT_HIGHLIGHT" val="0"/>
  <p:tag name="KSO_WM_UNIT_COMPATIBLE" val="1"/>
  <p:tag name="KSO_WM_UNIT_BIND_DECORATION_IDS" val="custom160569_13*i*3"/>
  <p:tag name="KSO_WM_UNIT_PRESET_TEXT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13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MH" val="20151028143709"/>
  <p:tag name="MH_LIBRARY" val="CONTENTS"/>
  <p:tag name="MH_AUTOCOLOR" val="TRUE"/>
  <p:tag name="MH_TYPE" val="CONTENTS"/>
  <p:tag name="ID" val="547134"/>
  <p:tag name="KSO_WM_TEMPLATE_CATEGORY" val="custom"/>
  <p:tag name="KSO_WM_TEMPLATE_INDEX" val="160569"/>
  <p:tag name="KSO_WM_TAG_VERSION" val="1.0"/>
  <p:tag name="KSO_WM_SLIDE_ID" val="custom160569_13"/>
  <p:tag name="KSO_WM_SLIDE_INDEX" val="13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b"/>
  <p:tag name="KSO_WM_UNIT_INDEX" val="1"/>
  <p:tag name="KSO_WM_UNIT_ID" val="custom160569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1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6"/>
  <p:tag name="KSO_WM_SLIDE_INDEX" val="6"/>
  <p:tag name="KSO_WM_SLIDE_ITEM_CNT" val="1"/>
  <p:tag name="KSO_WM_SLIDE_LAYOUT" val="a_d"/>
  <p:tag name="KSO_WM_SLIDE_LAYOUT_CNT" val="1_1"/>
  <p:tag name="KSO_WM_SLIDE_TYPE" val="text"/>
  <p:tag name="KSO_WM_BEAUTIFY_FLAG" val="#wm#"/>
  <p:tag name="KSO_WM_SLIDE_POSITION" val="0*141"/>
  <p:tag name="KSO_WM_SLIDE_SIZE" val="960*399"/>
</p:tagLst>
</file>

<file path=ppt/tags/tag42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15"/>
  <p:tag name="KSO_WM_SLIDE_INDEX" val="15"/>
  <p:tag name="KSO_WM_SLIDE_ITEM_CNT" val="1"/>
  <p:tag name="KSO_WM_SLIDE_LAYOUT" val="a_d"/>
  <p:tag name="KSO_WM_SLIDE_LAYOUT_CNT" val="1_1"/>
  <p:tag name="KSO_WM_SLIDE_TYPE" val="text"/>
  <p:tag name="KSO_WM_BEAUTIFY_FLAG" val="#wm#"/>
  <p:tag name="KSO_WM_SLIDE_POSITION" val="150*123"/>
  <p:tag name="KSO_WM_SLIDE_SIZE" val="661*370"/>
</p:tagLst>
</file>

<file path=ppt/tags/tag43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22"/>
  <p:tag name="KSO_WM_SLIDE_INDEX" val="22"/>
  <p:tag name="KSO_WM_SLIDE_ITEM_CNT" val="1"/>
  <p:tag name="KSO_WM_SLIDE_LAYOUT" val="a_d"/>
  <p:tag name="KSO_WM_SLIDE_LAYOUT_CNT" val="1_1"/>
  <p:tag name="KSO_WM_SLIDE_TYPE" val="text"/>
  <p:tag name="KSO_WM_BEAUTIFY_FLAG" val="#wm#"/>
  <p:tag name="KSO_WM_SLIDE_POSITION" val="0*130"/>
  <p:tag name="KSO_WM_SLIDE_SIZE" val="960*350"/>
</p:tagLst>
</file>

<file path=ppt/tags/tag44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23"/>
  <p:tag name="KSO_WM_SLIDE_INDEX" val="23"/>
  <p:tag name="KSO_WM_SLIDE_ITEM_CNT" val="1"/>
  <p:tag name="KSO_WM_SLIDE_LAYOUT" val="a_d"/>
  <p:tag name="KSO_WM_SLIDE_LAYOUT_CNT" val="1_1"/>
  <p:tag name="KSO_WM_SLIDE_TYPE" val="text"/>
  <p:tag name="KSO_WM_BEAUTIFY_FLAG" val="#wm#"/>
  <p:tag name="KSO_WM_SLIDE_POSITION" val="312*125"/>
  <p:tag name="KSO_WM_SLIDE_SIZE" val="337*375"/>
</p:tagLst>
</file>

<file path=ppt/tags/tag45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30"/>
  <p:tag name="KSO_WM_SLIDE_INDEX" val="3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17*36"/>
  <p:tag name="KSO_WM_SLIDE_SIZE" val="721*426"/>
</p:tagLst>
</file>

<file path=ppt/tags/tag46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31"/>
  <p:tag name="KSO_WM_SLIDE_INDEX" val="3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8*115"/>
  <p:tag name="KSO_WM_SLIDE_SIZE" val="716*383"/>
</p:tagLst>
</file>

<file path=ppt/tags/tag47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31"/>
  <p:tag name="KSO_WM_SLIDE_INDEX" val="3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18*115"/>
  <p:tag name="KSO_WM_SLIDE_SIZE" val="716*38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13*i*0"/>
  <p:tag name="KSO_WM_TEMPLATE_CATEGORY" val="custom"/>
  <p:tag name="KSO_WM_TEMPLATE_INDEX" val="160569"/>
  <p:tag name="KSO_WM_UNIT_INDEX" val="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13*i*3"/>
  <p:tag name="KSO_WM_TEMPLATE_CATEGORY" val="custom"/>
  <p:tag name="KSO_WM_TEMPLATE_INDEX" val="160569"/>
  <p:tag name="KSO_WM_UNIT_INDEX" val="3"/>
</p:tagLst>
</file>

<file path=ppt/tags/tag5.xml><?xml version="1.0" encoding="utf-8"?>
<p:tagLst xmlns:p="http://schemas.openxmlformats.org/presentationml/2006/main">
  <p:tag name="KSO_WM_TEMPLATE_THUMBS_INDEX" val="1、4、5、6、10、13、14、15、20、22、23、29、30、31、32"/>
  <p:tag name="KSO_WM_TEMPLATE_CATEGORY" val="custom"/>
  <p:tag name="KSO_WM_TEMPLATE_INDEX" val="160569"/>
  <p:tag name="KSO_WM_TAG_VERSION" val="1.0"/>
  <p:tag name="KSO_WM_SLIDE_ID" val="custom16056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e"/>
  <p:tag name="KSO_WM_UNIT_INDEX" val="1"/>
  <p:tag name="KSO_WM_UNIT_ID" val="custom160569_13*e*1"/>
  <p:tag name="KSO_WM_UNIT_CLEAR" val="1"/>
  <p:tag name="KSO_WM_UNIT_LAYERLEVEL" val="1"/>
  <p:tag name="KSO_WM_UNIT_VALUE" val="1"/>
  <p:tag name="KSO_WM_UNIT_HIGHLIGHT" val="0"/>
  <p:tag name="KSO_WM_UNIT_COMPATIBLE" val="1"/>
  <p:tag name="KSO_WM_UNIT_BIND_DECORATION_IDS" val="custom160569_13*i*3"/>
  <p:tag name="KSO_WM_UNIT_PRESET_TEXT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13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MH" val="20151028143709"/>
  <p:tag name="MH_LIBRARY" val="CONTENTS"/>
  <p:tag name="MH_AUTOCOLOR" val="TRUE"/>
  <p:tag name="MH_TYPE" val="CONTENTS"/>
  <p:tag name="ID" val="547134"/>
  <p:tag name="KSO_WM_TEMPLATE_CATEGORY" val="custom"/>
  <p:tag name="KSO_WM_TEMPLATE_INDEX" val="160569"/>
  <p:tag name="KSO_WM_TAG_VERSION" val="1.0"/>
  <p:tag name="KSO_WM_SLIDE_ID" val="custom160569_13"/>
  <p:tag name="KSO_WM_SLIDE_INDEX" val="13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16"/>
  <p:tag name="KSO_WM_SLIDE_INDEX" val="16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19*247"/>
  <p:tag name="KSO_WM_SLIDE_SIZE" val="322*76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17"/>
  <p:tag name="KSO_WM_SLIDE_INDEX" val="17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58*172"/>
  <p:tag name="KSO_WM_SLIDE_SIZE" val="644*233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32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58.xml><?xml version="1.0" encoding="utf-8"?>
<p:tagLst xmlns:p="http://schemas.openxmlformats.org/presentationml/2006/main">
  <p:tag name="KSO_WM_TEMPLATE_CATEGORY" val="custom"/>
  <p:tag name="KSO_WM_TEMPLATE_INDEX" val="160569"/>
  <p:tag name="KSO_WM_TAG_VERSION" val="1.0"/>
  <p:tag name="KSO_WM_SLIDE_ID" val="custom160569_32"/>
  <p:tag name="KSO_WM_SLIDE_INDEX" val="32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9*i*0"/>
  <p:tag name="KSO_WM_TEMPLATE_CATEGORY" val="custom"/>
  <p:tag name="KSO_WM_TEMPLATE_INDEX" val="160569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9*a*1"/>
  <p:tag name="KSO_WM_UNIT_CLEAR" val="1"/>
  <p:tag name="KSO_WM_UNIT_LAYERLEVEL" val="1"/>
  <p:tag name="KSO_WM_UNIT_ISCONTENTSTITLE" val="1"/>
  <p:tag name="KSO_WM_UNIT_VALUE" val="15"/>
  <p:tag name="KSO_WM_UNIT_HIGHLIGHT" val="0"/>
  <p:tag name="KSO_WM_UNIT_COMPATIBLE" val="0"/>
  <p:tag name="KSO_WM_UNIT_BIND_DECORATION_IDS" val="custom160569_9*i*2"/>
  <p:tag name="KSO_WM_UNIT_PRESET_TEXT" val="目&#13;录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9*i*2"/>
  <p:tag name="KSO_WM_TEMPLATE_CATEGORY" val="custom"/>
  <p:tag name="KSO_WM_TEMPLATE_INDEX" val="16056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9_9*i*3"/>
  <p:tag name="KSO_WM_TEMPLATE_CATEGORY" val="custom"/>
  <p:tag name="KSO_WM_TEMPLATE_INDEX" val="160569"/>
  <p:tag name="KSO_WM_UNIT_INDEX" val="3"/>
</p:tagLst>
</file>

<file path=ppt/theme/theme1.xml><?xml version="1.0" encoding="utf-8"?>
<a:theme xmlns:a="http://schemas.openxmlformats.org/drawingml/2006/main" name="1_Office 主题">
  <a:themeElements>
    <a:clrScheme name="1605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7CB3"/>
      </a:accent1>
      <a:accent2>
        <a:srgbClr val="EEB500"/>
      </a:accent2>
      <a:accent3>
        <a:srgbClr val="92D050"/>
      </a:accent3>
      <a:accent4>
        <a:srgbClr val="954F7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演示</Application>
  <PresentationFormat>宽屏</PresentationFormat>
  <Paragraphs>128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黑体</vt:lpstr>
      <vt:lpstr>Times New Roman</vt:lpstr>
      <vt:lpstr>Calibri</vt:lpstr>
      <vt:lpstr>Arial Narrow</vt:lpstr>
      <vt:lpstr>微软雅黑</vt:lpstr>
      <vt:lpstr>Wingdings</vt:lpstr>
      <vt:lpstr>Arial Unicode MS</vt:lpstr>
      <vt:lpstr>1_Office 主题</vt:lpstr>
      <vt:lpstr>物联网—宿舍环境检测系统演示</vt:lpstr>
      <vt:lpstr>PowerPoint 演示文稿</vt:lpstr>
      <vt:lpstr>功能及结构简介</vt:lpstr>
      <vt:lpstr>功能简介</vt:lpstr>
      <vt:lpstr>PowerPoint 演示文稿</vt:lpstr>
      <vt:lpstr>系统网络拓补结构</vt:lpstr>
      <vt:lpstr>具体实现操作流程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项目用途和缺陷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2017-06-27T14:29:00Z</dcterms:created>
  <dcterms:modified xsi:type="dcterms:W3CDTF">2017-12-25T07:41:45Z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