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0" r:id="rId4"/>
    <p:sldId id="262" r:id="rId5"/>
    <p:sldId id="265" r:id="rId6"/>
    <p:sldId id="263" r:id="rId7"/>
    <p:sldId id="271" r:id="rId8"/>
    <p:sldId id="267" r:id="rId9"/>
    <p:sldId id="264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6"/>
    <p:restoredTop sz="94667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Synthesis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himeno_baseline</c:v>
                </c:pt>
                <c:pt idx="1">
                  <c:v>Diffusion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3735</c:v>
                </c:pt>
                <c:pt idx="1">
                  <c:v>8361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2-4E4E-8527-59C8954B82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himeno_baseline</c:v>
                </c:pt>
                <c:pt idx="1">
                  <c:v>Diffusion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154</c:v>
                </c:pt>
                <c:pt idx="1">
                  <c:v>1021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2-4E4E-8527-59C8954B82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8511231"/>
        <c:axId val="1326728703"/>
      </c:barChart>
      <c:catAx>
        <c:axId val="1288511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728703"/>
        <c:crosses val="autoZero"/>
        <c:auto val="1"/>
        <c:lblAlgn val="ctr"/>
        <c:lblOffset val="100"/>
        <c:noMultiLvlLbl val="0"/>
      </c:catAx>
      <c:valAx>
        <c:axId val="1326728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511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52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5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187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7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3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6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7F22-BA34-7649-A8AD-0022DEC3005A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76F1F4-7203-C844-8363-F5E44DE00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937B-0DA0-BD4C-AD03-F8AFE41E0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5A43-C2D4-034D-8948-4EFDC00D5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45" y="2697793"/>
            <a:ext cx="8200604" cy="2706085"/>
          </a:xfrm>
        </p:spPr>
        <p:txBody>
          <a:bodyPr>
            <a:normAutofit/>
          </a:bodyPr>
          <a:lstStyle/>
          <a:p>
            <a:r>
              <a:rPr lang="en-US" sz="3600" dirty="0"/>
              <a:t>Some Improvements on </a:t>
            </a:r>
            <a:r>
              <a:rPr lang="en-US" sz="3600" dirty="0" err="1"/>
              <a:t>KaniCUDA</a:t>
            </a:r>
            <a:endParaRPr lang="en-US" sz="3600" dirty="0"/>
          </a:p>
          <a:p>
            <a:r>
              <a:rPr lang="en-US" sz="2000" dirty="0"/>
              <a:t>A program synthesizer for CUDA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508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A5F9-D048-6E44-B275-F83274C7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Quick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E672-1572-9A47-B97D-F467DBA6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cases, only 2 or 3 out of all candidate variables are used in an arithmetic expression.</a:t>
            </a:r>
          </a:p>
          <a:p>
            <a:r>
              <a:rPr lang="en-US" dirty="0"/>
              <a:t>Want to examine those related variables only.</a:t>
            </a:r>
          </a:p>
          <a:p>
            <a:r>
              <a:rPr lang="en-US" dirty="0"/>
              <a:t>Pearson correlation coefficient, denoted by r, is a measure of the strength of a linear association between two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0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4046-1120-5D4F-940B-86658D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617B6-AB53-B04F-AB0C-E12F59BF0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93" y="297359"/>
            <a:ext cx="7133746" cy="63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4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41E8-E733-4D42-930A-F5FB08A4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Quick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D4D4-B072-7D49-B5BD-F9E9123C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correlation between a candidate variable and </a:t>
            </a:r>
            <a:r>
              <a:rPr lang="en-US" dirty="0" err="1"/>
              <a:t>sharedMemoryIndex</a:t>
            </a:r>
            <a:r>
              <a:rPr lang="en-US" dirty="0"/>
              <a:t>.</a:t>
            </a:r>
          </a:p>
          <a:p>
            <a:r>
              <a:rPr lang="en-US" dirty="0"/>
              <a:t>Generate expressions only for related variables.</a:t>
            </a:r>
          </a:p>
          <a:p>
            <a:r>
              <a:rPr lang="en-US" dirty="0"/>
              <a:t>Correlation test fails:</a:t>
            </a:r>
          </a:p>
          <a:p>
            <a:pPr lvl="1"/>
            <a:r>
              <a:rPr lang="en-US" dirty="0"/>
              <a:t>Expressions with high dimensions 			ex. x*y*z</a:t>
            </a:r>
          </a:p>
          <a:p>
            <a:pPr lvl="1"/>
            <a:r>
              <a:rPr lang="en-US" dirty="0"/>
              <a:t>Expressions with large coefficients			ex. 100*x + y</a:t>
            </a:r>
          </a:p>
          <a:p>
            <a:r>
              <a:rPr lang="en-US" dirty="0"/>
              <a:t>Execute a thorough search if quick search fails</a:t>
            </a:r>
          </a:p>
        </p:txBody>
      </p:sp>
    </p:spTree>
    <p:extLst>
      <p:ext uri="{BB962C8B-B14F-4D97-AF65-F5344CB8AC3E}">
        <p14:creationId xmlns:p14="http://schemas.microsoft.com/office/powerpoint/2010/main" val="24631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95E-5646-FD4D-A7AB-7E941A02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-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4631-2155-794A-9CB7-A2CF543D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KaniCUDA</a:t>
            </a:r>
            <a:r>
              <a:rPr lang="en-US" dirty="0"/>
              <a:t> uses java objects to represent expressions.</a:t>
            </a:r>
          </a:p>
          <a:p>
            <a:pPr lvl="1"/>
            <a:r>
              <a:rPr lang="en-US" dirty="0"/>
              <a:t>Arrays are faster than objects</a:t>
            </a:r>
          </a:p>
          <a:p>
            <a:r>
              <a:rPr lang="en-US" dirty="0" err="1"/>
              <a:t>Origianl</a:t>
            </a:r>
            <a:r>
              <a:rPr lang="en-US" dirty="0"/>
              <a:t> </a:t>
            </a:r>
            <a:r>
              <a:rPr lang="en-US" dirty="0" err="1"/>
              <a:t>KaniCUDA</a:t>
            </a:r>
            <a:r>
              <a:rPr lang="en-US" dirty="0"/>
              <a:t> generates all expressions, then tests them.</a:t>
            </a:r>
          </a:p>
          <a:p>
            <a:pPr lvl="1"/>
            <a:r>
              <a:rPr lang="en-US" dirty="0"/>
              <a:t>Test each expression immediately after it is generated. </a:t>
            </a:r>
          </a:p>
          <a:p>
            <a:r>
              <a:rPr lang="en-US" dirty="0"/>
              <a:t>Original </a:t>
            </a:r>
            <a:r>
              <a:rPr lang="en-US" dirty="0" err="1"/>
              <a:t>KaniCUDA</a:t>
            </a:r>
            <a:r>
              <a:rPr lang="en-US" dirty="0"/>
              <a:t> generates repeated expressions</a:t>
            </a:r>
          </a:p>
          <a:p>
            <a:pPr lvl="1"/>
            <a:r>
              <a:rPr lang="en-US" dirty="0"/>
              <a:t>Sort the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9224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899B-EC9C-2044-B10E-903E859D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D03D-59CF-884C-A686-AA5986D1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expression is represented in a linear style</a:t>
            </a:r>
          </a:p>
          <a:p>
            <a:endParaRPr lang="en-US" dirty="0"/>
          </a:p>
          <a:p>
            <a:r>
              <a:rPr lang="en-US" dirty="0"/>
              <a:t>Unit : constant or variable			ex. 2, x, y</a:t>
            </a:r>
          </a:p>
          <a:p>
            <a:r>
              <a:rPr lang="en-US" dirty="0"/>
              <a:t>Term : unit, or unit * unit			ex. y, y*x, y*x*2</a:t>
            </a:r>
          </a:p>
          <a:p>
            <a:r>
              <a:rPr lang="en-US" dirty="0"/>
              <a:t>Expression: term +- term +- term …	ex. y, y + x, y*x + y + 2</a:t>
            </a:r>
          </a:p>
          <a:p>
            <a:endParaRPr lang="en-US" dirty="0"/>
          </a:p>
          <a:p>
            <a:r>
              <a:rPr lang="en-US" dirty="0"/>
              <a:t>Limit the number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226870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A98-C09F-6A48-B68C-8E7F190C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D5BE-1779-0942-A183-99AF8C83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1 : constant	2 : variable</a:t>
            </a:r>
          </a:p>
          <a:p>
            <a:pPr lvl="1"/>
            <a:r>
              <a:rPr lang="en-US" dirty="0"/>
              <a:t>3 : +			4 : -			5 : *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constant list = [1, 2], variable list = [x, y, z]</a:t>
            </a:r>
          </a:p>
          <a:p>
            <a:pPr lvl="1"/>
            <a:r>
              <a:rPr lang="en-US" dirty="0"/>
              <a:t>[1, 0] = 1 		[2, 1] = y</a:t>
            </a:r>
          </a:p>
          <a:p>
            <a:pPr lvl="1"/>
            <a:r>
              <a:rPr lang="en-US" dirty="0"/>
              <a:t>[2, 0, 4, 1, 1] = x – 2</a:t>
            </a:r>
          </a:p>
          <a:p>
            <a:pPr lvl="1"/>
            <a:r>
              <a:rPr lang="en-US" dirty="0"/>
              <a:t>[2, 0, 5, 1, 1, 3, 2, 2] = x*2 + z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5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CCA-FEC3-4145-A58E-4FF8D2F3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4AAC1-6AD1-2E47-944A-D5202A2A5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V</a:t>
                </a:r>
                <a:r>
                  <a:rPr lang="en-US" dirty="0"/>
                  <a:t>alue of unit = index (start from 1) of the constant/variable</a:t>
                </a:r>
              </a:p>
              <a:p>
                <a:r>
                  <a:rPr lang="en-US" dirty="0"/>
                  <a:t>[1, 2], [x, y, z] 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v(</a:t>
                </a:r>
                <a:r>
                  <a:rPr lang="en-US" altLang="zh-CN" dirty="0"/>
                  <a:t>2</a:t>
                </a:r>
                <a:r>
                  <a:rPr lang="en-US" dirty="0"/>
                  <a:t>) = </a:t>
                </a:r>
                <a:r>
                  <a:rPr lang="en-US" altLang="zh-CN" dirty="0"/>
                  <a:t>2</a:t>
                </a:r>
                <a:r>
                  <a:rPr lang="en-US" dirty="0"/>
                  <a:t>, v(y) = 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zh-CN" dirty="0"/>
                  <a:t>Term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ym typeface="Wingdings" pitchFamily="2" charset="2"/>
                  </a:rPr>
                  <a:t>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string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of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values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of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each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unit		ex.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y </a:t>
                </a:r>
                <a:r>
                  <a:rPr lang="zh-CN" altLang="en-US" dirty="0">
                    <a:sym typeface="Wingdings" pitchFamily="2" charset="2"/>
                  </a:rPr>
                  <a:t>*</a:t>
                </a:r>
                <a:r>
                  <a:rPr lang="en-US" altLang="zh-CN" dirty="0">
                    <a:sym typeface="Wingdings" pitchFamily="2" charset="2"/>
                  </a:rPr>
                  <a:t> y </a:t>
                </a:r>
                <a:r>
                  <a:rPr lang="zh-CN" altLang="en-US" dirty="0">
                    <a:sym typeface="Wingdings" pitchFamily="2" charset="2"/>
                  </a:rPr>
                  <a:t>*</a:t>
                </a:r>
                <a:r>
                  <a:rPr lang="en-US" altLang="zh-CN" dirty="0">
                    <a:sym typeface="Wingdings" pitchFamily="2" charset="2"/>
                  </a:rPr>
                  <a:t> 2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</a:t>
                </a:r>
                <a:r>
                  <a:rPr lang="zh-CN" altLang="en-US" dirty="0">
                    <a:sym typeface="Wingdings" pitchFamily="2" charset="2"/>
                  </a:rPr>
                  <a:t> </a:t>
                </a:r>
                <a:r>
                  <a:rPr lang="en-US" altLang="zh-CN" dirty="0">
                    <a:sym typeface="Wingdings" pitchFamily="2" charset="2"/>
                  </a:rPr>
                  <a:t>442</a:t>
                </a:r>
                <a:endParaRPr lang="en-US" altLang="zh-CN" dirty="0"/>
              </a:p>
              <a:p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5		</a:t>
                </a:r>
              </a:p>
              <a:p>
                <a:r>
                  <a:rPr lang="en-US" dirty="0"/>
                  <a:t>v(y * y * </a:t>
                </a:r>
                <a:r>
                  <a:rPr lang="en-US" altLang="zh-CN" dirty="0"/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(442)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= 4 * 25 + 4 * 5 + 2 * 1 = 122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avoid repetitions, we need to sort the expressions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these</a:t>
                </a:r>
                <a:r>
                  <a:rPr lang="zh-CN" altLang="en-US" dirty="0"/>
                  <a:t> </a:t>
                </a:r>
                <a:r>
                  <a:rPr lang="en-US" dirty="0"/>
                  <a:t>values.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C4AAC1-6AD1-2E47-944A-D5202A2A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25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BB5E-47D9-7E4C-BB4E-86B0121C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97A4-4CF5-4949-A420-7A9E4C5F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current unit should not exceed value of previous unit</a:t>
            </a:r>
          </a:p>
          <a:p>
            <a:pPr lvl="1"/>
            <a:r>
              <a:rPr lang="en-US" dirty="0"/>
              <a:t>y * x is okay, x * y is not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Value of current term should not exceed value of previous term</a:t>
            </a:r>
          </a:p>
          <a:p>
            <a:pPr lvl="1"/>
            <a:r>
              <a:rPr lang="en-US" dirty="0"/>
              <a:t>x * 2 + y is okay, y + x * 2 is not, y - x - y * 2 is not</a:t>
            </a:r>
          </a:p>
          <a:p>
            <a:pPr lvl="1"/>
            <a:r>
              <a:rPr lang="en-US" dirty="0"/>
              <a:t>Note: this rule applies to +/-, but not to transition from + to -</a:t>
            </a:r>
          </a:p>
          <a:p>
            <a:pPr lvl="1"/>
            <a:r>
              <a:rPr lang="en-US" dirty="0"/>
              <a:t>x * 2 - y is okay, y - x * 2 is also okay</a:t>
            </a:r>
          </a:p>
          <a:p>
            <a:pPr lvl="1"/>
            <a:endParaRPr lang="en-US" dirty="0"/>
          </a:p>
          <a:p>
            <a:r>
              <a:rPr lang="en-US" dirty="0"/>
              <a:t>The linear style of arithmetic expression benefits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16852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E5C9-564C-F143-BF41-1356ABC6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73E4-E0AA-F54B-8BCE-14F5E634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Continuation-passing style</a:t>
            </a:r>
          </a:p>
          <a:p>
            <a:pPr lvl="1"/>
            <a:r>
              <a:rPr lang="en-US" dirty="0"/>
              <a:t>Functions take an argument: an explicit “continuation”, i.e. a callback function.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It allows different expressions to be generated based on one expression</a:t>
            </a:r>
          </a:p>
          <a:p>
            <a:pPr lvl="1"/>
            <a:r>
              <a:rPr lang="en-US" dirty="0"/>
              <a:t>When the left part of an expression is ready, callback generate function to generate the right part. </a:t>
            </a:r>
          </a:p>
          <a:p>
            <a:pPr lvl="1"/>
            <a:r>
              <a:rPr lang="en-US" dirty="0"/>
              <a:t>ex.  y * x  </a:t>
            </a:r>
            <a:r>
              <a:rPr lang="en-US" dirty="0">
                <a:sym typeface="Wingdings" pitchFamily="2" charset="2"/>
              </a:rPr>
              <a:t> callback </a:t>
            </a:r>
            <a:r>
              <a:rPr lang="en-US" dirty="0" err="1">
                <a:sym typeface="Wingdings" pitchFamily="2" charset="2"/>
              </a:rPr>
              <a:t>gen_plus</a:t>
            </a:r>
            <a:r>
              <a:rPr lang="en-US" dirty="0">
                <a:sym typeface="Wingdings" pitchFamily="2" charset="2"/>
              </a:rPr>
              <a:t>  y * x + 1, y * x + 2,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 track of one global array, which represents the expression. Once an expression is generated, a callback test function is executed. If the test passes, abort all executions. Otherwise, keep going.</a:t>
            </a:r>
          </a:p>
        </p:txBody>
      </p:sp>
    </p:spTree>
    <p:extLst>
      <p:ext uri="{BB962C8B-B14F-4D97-AF65-F5344CB8AC3E}">
        <p14:creationId xmlns:p14="http://schemas.microsoft.com/office/powerpoint/2010/main" val="221586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F80C-ACF7-A246-A47F-452E86D7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Logic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DEC6-F204-EE47-A3B8-2BD8ECF285F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Linear style is beneficial for sorting expressions, but it is difficult to deal with complicated expressions, like logic expression. </a:t>
            </a:r>
          </a:p>
          <a:p>
            <a:r>
              <a:rPr lang="en-US" dirty="0"/>
              <a:t>Logic expression is represented in a binary tree style (left &amp; right)</a:t>
            </a:r>
          </a:p>
          <a:p>
            <a:r>
              <a:rPr lang="en-US" dirty="0"/>
              <a:t>Ex. (x != y) || (z &gt; 1)</a:t>
            </a:r>
          </a:p>
          <a:p>
            <a:r>
              <a:rPr lang="en-US" dirty="0"/>
              <a:t>Difficult to sort the expressions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04E7DE-C8FA-4542-B6F2-7F645079D575}"/>
              </a:ext>
            </a:extLst>
          </p:cNvPr>
          <p:cNvSpPr/>
          <p:nvPr/>
        </p:nvSpPr>
        <p:spPr>
          <a:xfrm>
            <a:off x="5413918" y="3495227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AC10F-B6AC-FF4A-9DAF-0A53D0E40A6D}"/>
              </a:ext>
            </a:extLst>
          </p:cNvPr>
          <p:cNvSpPr/>
          <p:nvPr/>
        </p:nvSpPr>
        <p:spPr>
          <a:xfrm>
            <a:off x="4462132" y="3990777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!=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A21F58-94B0-4C46-8B99-EF9DC3467C06}"/>
              </a:ext>
            </a:extLst>
          </p:cNvPr>
          <p:cNvSpPr/>
          <p:nvPr/>
        </p:nvSpPr>
        <p:spPr>
          <a:xfrm>
            <a:off x="6282418" y="3985881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0EC249-EB3F-4745-8722-DEB054C5CB3E}"/>
              </a:ext>
            </a:extLst>
          </p:cNvPr>
          <p:cNvSpPr/>
          <p:nvPr/>
        </p:nvSpPr>
        <p:spPr>
          <a:xfrm>
            <a:off x="5006898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844682-E697-E04B-92C2-0D94B4A8E4B6}"/>
              </a:ext>
            </a:extLst>
          </p:cNvPr>
          <p:cNvSpPr/>
          <p:nvPr/>
        </p:nvSpPr>
        <p:spPr>
          <a:xfrm>
            <a:off x="3854042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5953FE-8C2B-6847-8302-460EB88291A6}"/>
              </a:ext>
            </a:extLst>
          </p:cNvPr>
          <p:cNvSpPr/>
          <p:nvPr/>
        </p:nvSpPr>
        <p:spPr>
          <a:xfrm>
            <a:off x="5698274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F2176D-69C1-E747-B090-3459EAB30043}"/>
              </a:ext>
            </a:extLst>
          </p:cNvPr>
          <p:cNvSpPr/>
          <p:nvPr/>
        </p:nvSpPr>
        <p:spPr>
          <a:xfrm>
            <a:off x="6851130" y="4591629"/>
            <a:ext cx="568712" cy="4906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604DFB-F143-5D45-89D2-B6B138FF8E3B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4339468" y="4409576"/>
            <a:ext cx="205950" cy="25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C9E10-2878-6D4F-BDB8-83750A341D37}"/>
              </a:ext>
            </a:extLst>
          </p:cNvPr>
          <p:cNvCxnSpPr>
            <a:stCxn id="7" idx="1"/>
            <a:endCxn id="5" idx="5"/>
          </p:cNvCxnSpPr>
          <p:nvPr/>
        </p:nvCxnSpPr>
        <p:spPr>
          <a:xfrm flipH="1" flipV="1">
            <a:off x="4947558" y="4409576"/>
            <a:ext cx="142626" cy="25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2F65B1-D477-F946-87B0-1058A5A8BA3C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947558" y="3740554"/>
            <a:ext cx="466360" cy="32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AB260C-6777-3247-8A92-1934AFB620F8}"/>
              </a:ext>
            </a:extLst>
          </p:cNvPr>
          <p:cNvCxnSpPr>
            <a:stCxn id="6" idx="1"/>
            <a:endCxn id="4" idx="6"/>
          </p:cNvCxnSpPr>
          <p:nvPr/>
        </p:nvCxnSpPr>
        <p:spPr>
          <a:xfrm flipH="1" flipV="1">
            <a:off x="5982630" y="3740554"/>
            <a:ext cx="383074" cy="31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2C4502-5B45-F246-971C-AE7474AABA65}"/>
              </a:ext>
            </a:extLst>
          </p:cNvPr>
          <p:cNvCxnSpPr>
            <a:stCxn id="9" idx="7"/>
            <a:endCxn id="6" idx="3"/>
          </p:cNvCxnSpPr>
          <p:nvPr/>
        </p:nvCxnSpPr>
        <p:spPr>
          <a:xfrm flipV="1">
            <a:off x="6183700" y="4404680"/>
            <a:ext cx="182004" cy="25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56DE0-5895-5A46-9BB3-37353047EE96}"/>
              </a:ext>
            </a:extLst>
          </p:cNvPr>
          <p:cNvCxnSpPr>
            <a:stCxn id="10" idx="1"/>
            <a:endCxn id="6" idx="5"/>
          </p:cNvCxnSpPr>
          <p:nvPr/>
        </p:nvCxnSpPr>
        <p:spPr>
          <a:xfrm flipH="1" flipV="1">
            <a:off x="6767844" y="4404680"/>
            <a:ext cx="166572" cy="25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F199-4391-7C4E-B638-9E5ADBB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4F10-522D-984E-AA60-E292777D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 is a parallel programming platform and API created by Nvidia.</a:t>
            </a:r>
          </a:p>
          <a:p>
            <a:r>
              <a:rPr lang="en-US" dirty="0"/>
              <a:t>CUDA is used for GPGPU(General-Purpose computing on Graphics Processing Units).</a:t>
            </a:r>
          </a:p>
        </p:txBody>
      </p:sp>
    </p:spTree>
    <p:extLst>
      <p:ext uri="{BB962C8B-B14F-4D97-AF65-F5344CB8AC3E}">
        <p14:creationId xmlns:p14="http://schemas.microsoft.com/office/powerpoint/2010/main" val="34402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D9EF-B786-234A-8BBA-AFE94293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Logic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389A-5FEC-EC4E-A6BB-F10706E5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-1 : &amp;&amp;		-2 : ||		-3 : ==</a:t>
            </a:r>
          </a:p>
          <a:p>
            <a:pPr lvl="1"/>
            <a:r>
              <a:rPr lang="en-US" dirty="0"/>
              <a:t>-4 : !=			-5 : &lt;		-6 : &gt;</a:t>
            </a:r>
          </a:p>
          <a:p>
            <a:pPr lvl="1"/>
            <a:r>
              <a:rPr lang="en-US" dirty="0"/>
              <a:t>1 : constant	2 : variable	3 : +			4 : -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constant list = [1, 2], variable list = [x, y, z]</a:t>
            </a:r>
          </a:p>
          <a:p>
            <a:pPr lvl="1"/>
            <a:r>
              <a:rPr lang="en-US" dirty="0"/>
              <a:t>[1, 1] = 2,	[2, 0] = x</a:t>
            </a:r>
          </a:p>
          <a:p>
            <a:pPr lvl="1"/>
            <a:r>
              <a:rPr lang="en-US" dirty="0"/>
              <a:t>[-5, 2, 0, 1, 1] = x &lt; 2</a:t>
            </a:r>
          </a:p>
          <a:p>
            <a:pPr lvl="1"/>
            <a:r>
              <a:rPr lang="en-US" dirty="0"/>
              <a:t>[-2, -4, 2, 0, 1, 1, -5, 2, 2, 3, 2, 1, 1, 0] = (x != 2) || (z &lt; y + 1)</a:t>
            </a:r>
          </a:p>
        </p:txBody>
      </p:sp>
    </p:spTree>
    <p:extLst>
      <p:ext uri="{BB962C8B-B14F-4D97-AF65-F5344CB8AC3E}">
        <p14:creationId xmlns:p14="http://schemas.microsoft.com/office/powerpoint/2010/main" val="3189471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9C3B-0B95-3543-AAE8-EA6C3ADD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– Logic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9EC8-3776-B644-A815-C5808431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generate simple arithmetic expression and push to an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Generate logic expressions for lower triangle</a:t>
            </a:r>
          </a:p>
          <a:p>
            <a:endParaRPr lang="en-US" dirty="0"/>
          </a:p>
          <a:p>
            <a:r>
              <a:rPr lang="en-US" dirty="0"/>
              <a:t>Ex. x + 1 != y is okay, y != x + 1 is not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665FCC25-CAA5-6447-843E-B98B6B76D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41425"/>
              </p:ext>
            </p:extLst>
          </p:nvPr>
        </p:nvGraphicFramePr>
        <p:xfrm>
          <a:off x="6965577" y="2926896"/>
          <a:ext cx="2902191" cy="2108240"/>
        </p:xfrm>
        <a:graphic>
          <a:graphicData uri="http://schemas.openxmlformats.org/drawingml/2006/table">
            <a:tbl>
              <a:tblPr firstRow="1" firstCol="1" bandRow="1"/>
              <a:tblGrid>
                <a:gridCol w="363518">
                  <a:extLst>
                    <a:ext uri="{9D8B030D-6E8A-4147-A177-3AD203B41FA5}">
                      <a16:colId xmlns:a16="http://schemas.microsoft.com/office/drawing/2014/main" val="2370303368"/>
                    </a:ext>
                  </a:extLst>
                </a:gridCol>
                <a:gridCol w="363518">
                  <a:extLst>
                    <a:ext uri="{9D8B030D-6E8A-4147-A177-3AD203B41FA5}">
                      <a16:colId xmlns:a16="http://schemas.microsoft.com/office/drawing/2014/main" val="42354233"/>
                    </a:ext>
                  </a:extLst>
                </a:gridCol>
                <a:gridCol w="364455">
                  <a:extLst>
                    <a:ext uri="{9D8B030D-6E8A-4147-A177-3AD203B41FA5}">
                      <a16:colId xmlns:a16="http://schemas.microsoft.com/office/drawing/2014/main" val="2969271874"/>
                    </a:ext>
                  </a:extLst>
                </a:gridCol>
                <a:gridCol w="364455">
                  <a:extLst>
                    <a:ext uri="{9D8B030D-6E8A-4147-A177-3AD203B41FA5}">
                      <a16:colId xmlns:a16="http://schemas.microsoft.com/office/drawing/2014/main" val="3254492522"/>
                    </a:ext>
                  </a:extLst>
                </a:gridCol>
                <a:gridCol w="364455">
                  <a:extLst>
                    <a:ext uri="{9D8B030D-6E8A-4147-A177-3AD203B41FA5}">
                      <a16:colId xmlns:a16="http://schemas.microsoft.com/office/drawing/2014/main" val="2445379208"/>
                    </a:ext>
                  </a:extLst>
                </a:gridCol>
                <a:gridCol w="364455">
                  <a:extLst>
                    <a:ext uri="{9D8B030D-6E8A-4147-A177-3AD203B41FA5}">
                      <a16:colId xmlns:a16="http://schemas.microsoft.com/office/drawing/2014/main" val="2170585947"/>
                    </a:ext>
                  </a:extLst>
                </a:gridCol>
                <a:gridCol w="364455">
                  <a:extLst>
                    <a:ext uri="{9D8B030D-6E8A-4147-A177-3AD203B41FA5}">
                      <a16:colId xmlns:a16="http://schemas.microsoft.com/office/drawing/2014/main" val="816172844"/>
                    </a:ext>
                  </a:extLst>
                </a:gridCol>
                <a:gridCol w="352880">
                  <a:extLst>
                    <a:ext uri="{9D8B030D-6E8A-4147-A177-3AD203B41FA5}">
                      <a16:colId xmlns:a16="http://schemas.microsoft.com/office/drawing/2014/main" val="961530227"/>
                    </a:ext>
                  </a:extLst>
                </a:gridCol>
              </a:tblGrid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74100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50713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76213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50714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37406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41576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01702"/>
                  </a:ext>
                </a:extLst>
              </a:tr>
              <a:tr h="26353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8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46D214-5D8D-4D43-8700-1B42621019BE}"/>
              </a:ext>
            </a:extLst>
          </p:cNvPr>
          <p:cNvSpPr txBox="1"/>
          <p:nvPr/>
        </p:nvSpPr>
        <p:spPr>
          <a:xfrm>
            <a:off x="6965577" y="2557564"/>
            <a:ext cx="318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Expressions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D120-F9D1-8A4B-8AC4-C2B23CE22B24}"/>
              </a:ext>
            </a:extLst>
          </p:cNvPr>
          <p:cNvSpPr txBox="1"/>
          <p:nvPr/>
        </p:nvSpPr>
        <p:spPr>
          <a:xfrm rot="5400000">
            <a:off x="5339449" y="4038404"/>
            <a:ext cx="288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Arithmetic Expressions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9759-5008-FC4E-A127-57E0BAAC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33C06-E4AF-A04F-8E09-D52FB6D42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183872"/>
              </p:ext>
            </p:extLst>
          </p:nvPr>
        </p:nvGraphicFramePr>
        <p:xfrm>
          <a:off x="677334" y="1270000"/>
          <a:ext cx="8109878" cy="4901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16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F199-4391-7C4E-B638-9E5ADBB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Thread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4F10-522D-984E-AA60-E292777D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51850" cy="3880773"/>
          </a:xfrm>
        </p:spPr>
        <p:txBody>
          <a:bodyPr/>
          <a:lstStyle/>
          <a:p>
            <a:r>
              <a:rPr lang="en-US" dirty="0"/>
              <a:t>Functions in CUDA, called kernels, are executed in parallel by threads, or thread blocks.</a:t>
            </a:r>
          </a:p>
          <a:p>
            <a:r>
              <a:rPr lang="en-US" dirty="0"/>
              <a:t>Threads form a thread block. Each block contains up to 1024 threads. Each block has a </a:t>
            </a:r>
            <a:r>
              <a:rPr lang="en-US" dirty="0" err="1"/>
              <a:t>blockIdx</a:t>
            </a:r>
            <a:r>
              <a:rPr lang="en-US" dirty="0"/>
              <a:t>(up to 3-d)</a:t>
            </a:r>
          </a:p>
          <a:p>
            <a:r>
              <a:rPr lang="en-US" dirty="0"/>
              <a:t>Each thread has a thread id, and </a:t>
            </a:r>
            <a:r>
              <a:rPr lang="en-US" dirty="0" err="1"/>
              <a:t>threadIdx</a:t>
            </a:r>
            <a:r>
              <a:rPr lang="en-US" dirty="0"/>
              <a:t>(up to 3-d).</a:t>
            </a:r>
          </a:p>
          <a:p>
            <a:r>
              <a:rPr lang="en-US" dirty="0" err="1"/>
              <a:t>FunctionName</a:t>
            </a:r>
            <a:r>
              <a:rPr lang="en-US" dirty="0"/>
              <a:t>&lt;&lt;&lt;</a:t>
            </a:r>
            <a:r>
              <a:rPr lang="en-US" dirty="0" err="1"/>
              <a:t>numBlocks</a:t>
            </a:r>
            <a:r>
              <a:rPr lang="en-US" dirty="0"/>
              <a:t>, </a:t>
            </a:r>
            <a:r>
              <a:rPr lang="en-US" dirty="0" err="1"/>
              <a:t>threadsPerBlock</a:t>
            </a:r>
            <a:r>
              <a:rPr lang="en-US" dirty="0"/>
              <a:t>&gt;&gt;&gt;(parameters…);</a:t>
            </a:r>
          </a:p>
          <a:p>
            <a:r>
              <a:rPr lang="en-US" dirty="0"/>
              <a:t>Both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are needed to identify a thread.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55CC2-6D9F-0C41-AF57-7F499E4E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71" y="1300174"/>
            <a:ext cx="4311257" cy="47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6545-BAAE-8A40-A630-AC989F9F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Shared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8F88ED-E497-C147-A3E4-7C917DFD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5052" y="469810"/>
            <a:ext cx="4339786" cy="61053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D14809-1BE0-A348-BEF4-B7503C40845C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can initialize shared memory and copy info from global memory.</a:t>
            </a:r>
          </a:p>
          <a:p>
            <a:r>
              <a:rPr lang="en-US" dirty="0"/>
              <a:t>Shared memory is available only to its own block.</a:t>
            </a:r>
          </a:p>
          <a:p>
            <a:r>
              <a:rPr lang="en-US" dirty="0"/>
              <a:t>Shared memory is generally faster than global memory.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C3E1-534D-A64E-B756-41E7972F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</a:t>
            </a:r>
            <a:r>
              <a:rPr lang="en-US" dirty="0" err="1"/>
              <a:t>KaniCUDA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4BD7-1E52-4041-9EFF-810F7176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KaniCUDA</a:t>
            </a:r>
            <a:r>
              <a:rPr lang="en-US" dirty="0"/>
              <a:t> generates the expression of shared memory access to replace the expression of global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5799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4FA-DC44-6146-A1F2-A6406026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dirty="0" err="1"/>
              <a:t>KaniCUDA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60D7B59-F15F-2643-95C3-809DB95EB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38721"/>
              </p:ext>
            </p:extLst>
          </p:nvPr>
        </p:nvGraphicFramePr>
        <p:xfrm>
          <a:off x="6028052" y="2040670"/>
          <a:ext cx="4765143" cy="3434380"/>
        </p:xfrm>
        <a:graphic>
          <a:graphicData uri="http://schemas.openxmlformats.org/drawingml/2006/table">
            <a:tbl>
              <a:tblPr firstRow="1" firstCol="1" bandRow="1"/>
              <a:tblGrid>
                <a:gridCol w="2361004">
                  <a:extLst>
                    <a:ext uri="{9D8B030D-6E8A-4147-A177-3AD203B41FA5}">
                      <a16:colId xmlns:a16="http://schemas.microsoft.com/office/drawing/2014/main" val="609826861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2370303368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42354233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969271874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3254492522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445379208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170585947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816172844"/>
                    </a:ext>
                  </a:extLst>
                </a:gridCol>
                <a:gridCol w="292321">
                  <a:extLst>
                    <a:ext uri="{9D8B030D-6E8A-4147-A177-3AD203B41FA5}">
                      <a16:colId xmlns:a16="http://schemas.microsoft.com/office/drawing/2014/main" val="961530227"/>
                    </a:ext>
                  </a:extLst>
                </a:gridCol>
              </a:tblGrid>
              <a:tr h="17443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65272"/>
                  </a:ext>
                </a:extLst>
              </a:tr>
              <a:tr h="211258">
                <a:tc row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74100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507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762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50714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3740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4157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01702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18275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2C7B8C2-9FD9-994C-AA9B-A75702FE2FCE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5266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thread accesses global[thread id]</a:t>
            </a:r>
          </a:p>
          <a:p>
            <a:pPr lvl="1"/>
            <a:r>
              <a:rPr lang="en-US" dirty="0"/>
              <a:t>global[ (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gridDim.y</a:t>
            </a:r>
            <a:r>
              <a:rPr lang="en-US" dirty="0"/>
              <a:t> + </a:t>
            </a:r>
            <a:r>
              <a:rPr lang="en-US" dirty="0" err="1"/>
              <a:t>blockIdx.y</a:t>
            </a:r>
            <a:r>
              <a:rPr lang="en-US" dirty="0"/>
              <a:t>) * BLOCKSIZE + </a:t>
            </a:r>
            <a:r>
              <a:rPr lang="en-US" dirty="0" err="1"/>
              <a:t>threadIdx.x</a:t>
            </a:r>
            <a:r>
              <a:rPr lang="en-US" dirty="0"/>
              <a:t> * </a:t>
            </a:r>
            <a:r>
              <a:rPr lang="en-US" dirty="0" err="1"/>
              <a:t>blockDim.y</a:t>
            </a:r>
            <a:r>
              <a:rPr lang="en-US" dirty="0"/>
              <a:t> + </a:t>
            </a:r>
            <a:r>
              <a:rPr lang="en-US" dirty="0" err="1"/>
              <a:t>threadIdx.y</a:t>
            </a:r>
            <a:r>
              <a:rPr lang="en-US" dirty="0"/>
              <a:t> ]</a:t>
            </a:r>
          </a:p>
          <a:p>
            <a:r>
              <a:rPr lang="en-US" dirty="0"/>
              <a:t>Each block copies an 8x8 array in global memory to shared memory.  </a:t>
            </a:r>
          </a:p>
          <a:p>
            <a:pPr lvl="1"/>
            <a:r>
              <a:rPr lang="en-US" dirty="0"/>
              <a:t>shared[…] = global[…] </a:t>
            </a:r>
          </a:p>
          <a:p>
            <a:r>
              <a:rPr lang="en-US" dirty="0"/>
              <a:t>Replace global memory access with shared memory access</a:t>
            </a:r>
          </a:p>
          <a:p>
            <a:pPr lvl="1"/>
            <a:r>
              <a:rPr lang="en-US" dirty="0"/>
              <a:t>shared[ </a:t>
            </a:r>
            <a:r>
              <a:rPr lang="en-US" dirty="0" err="1"/>
              <a:t>threadIdx.x</a:t>
            </a:r>
            <a:r>
              <a:rPr lang="en-US" dirty="0"/>
              <a:t> * SHARED_DIMX + </a:t>
            </a:r>
            <a:r>
              <a:rPr lang="en-US" dirty="0" err="1"/>
              <a:t>threadIdx.y</a:t>
            </a:r>
            <a:r>
              <a:rPr lang="en-US" dirty="0"/>
              <a:t> ]</a:t>
            </a:r>
          </a:p>
          <a:p>
            <a:r>
              <a:rPr lang="en-US" dirty="0" err="1"/>
              <a:t>KaniCUDA</a:t>
            </a:r>
            <a:r>
              <a:rPr lang="en-US" dirty="0"/>
              <a:t> makes this replacement for the 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B366E-9F00-3242-B8EE-737EDBC4F4A7}"/>
              </a:ext>
            </a:extLst>
          </p:cNvPr>
          <p:cNvSpPr txBox="1"/>
          <p:nvPr/>
        </p:nvSpPr>
        <p:spPr>
          <a:xfrm>
            <a:off x="7211416" y="1491497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16x16 Global Memory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483FF6-29D0-A145-A855-933971410236}"/>
              </a:ext>
            </a:extLst>
          </p:cNvPr>
          <p:cNvSpPr/>
          <p:nvPr/>
        </p:nvSpPr>
        <p:spPr>
          <a:xfrm>
            <a:off x="9074989" y="4459857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083157-835E-1347-9660-58E7D4CECD94}"/>
              </a:ext>
            </a:extLst>
          </p:cNvPr>
          <p:cNvSpPr/>
          <p:nvPr/>
        </p:nvSpPr>
        <p:spPr>
          <a:xfrm>
            <a:off x="9074989" y="4231915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7EE8D0-BEE9-B244-8B03-EE65BCCD7E31}"/>
              </a:ext>
            </a:extLst>
          </p:cNvPr>
          <p:cNvSpPr/>
          <p:nvPr/>
        </p:nvSpPr>
        <p:spPr>
          <a:xfrm>
            <a:off x="9367238" y="445529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A55103-106A-F34C-A3F6-81D9023E278B}"/>
              </a:ext>
            </a:extLst>
          </p:cNvPr>
          <p:cNvSpPr/>
          <p:nvPr/>
        </p:nvSpPr>
        <p:spPr>
          <a:xfrm>
            <a:off x="9074989" y="4662837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6F4F12-6B9E-BE46-8817-F133C13FF49D}"/>
              </a:ext>
            </a:extLst>
          </p:cNvPr>
          <p:cNvSpPr/>
          <p:nvPr/>
        </p:nvSpPr>
        <p:spPr>
          <a:xfrm>
            <a:off x="8777526" y="445529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2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0AB7-6944-2243-9797-DB83B141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</a:t>
            </a:r>
            <a:r>
              <a:rPr lang="en-US" dirty="0" err="1"/>
              <a:t>KaniCUDA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E4F-1871-0C43-808A-B9F0C2E5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KaniCUDA</a:t>
            </a:r>
            <a:r>
              <a:rPr lang="en-US" dirty="0"/>
              <a:t> generates</a:t>
            </a:r>
          </a:p>
          <a:p>
            <a:pPr lvl="1"/>
            <a:r>
              <a:rPr lang="en-US" dirty="0"/>
              <a:t>Arithmetic Expressions</a:t>
            </a:r>
          </a:p>
          <a:p>
            <a:pPr lvl="1"/>
            <a:r>
              <a:rPr lang="en-US" dirty="0"/>
              <a:t>Logic Expressions</a:t>
            </a:r>
          </a:p>
          <a:p>
            <a:pPr lvl="1"/>
            <a:endParaRPr lang="en-US" dirty="0"/>
          </a:p>
          <a:p>
            <a:r>
              <a:rPr lang="en-US" dirty="0" err="1"/>
              <a:t>KaniCUDA</a:t>
            </a:r>
            <a:r>
              <a:rPr lang="en-US" dirty="0"/>
              <a:t> handles</a:t>
            </a:r>
          </a:p>
          <a:p>
            <a:pPr lvl="1"/>
            <a:r>
              <a:rPr lang="en-US" dirty="0"/>
              <a:t>Shared memory access is not available</a:t>
            </a:r>
          </a:p>
          <a:p>
            <a:pPr lvl="2"/>
            <a:r>
              <a:rPr lang="en-US" dirty="0"/>
              <a:t>(if avail) ? </a:t>
            </a:r>
            <a:r>
              <a:rPr lang="en-US" dirty="0" err="1"/>
              <a:t>sm</a:t>
            </a:r>
            <a:r>
              <a:rPr lang="en-US" dirty="0"/>
              <a:t>[..] : gm[..]</a:t>
            </a:r>
          </a:p>
          <a:p>
            <a:pPr lvl="1"/>
            <a:r>
              <a:rPr lang="en-US" dirty="0"/>
              <a:t>Conditional expression</a:t>
            </a:r>
          </a:p>
          <a:p>
            <a:pPr lvl="2"/>
            <a:r>
              <a:rPr lang="en-US" dirty="0"/>
              <a:t>(some conditions) ? </a:t>
            </a:r>
            <a:r>
              <a:rPr lang="en-US" dirty="0" err="1"/>
              <a:t>sm</a:t>
            </a:r>
            <a:r>
              <a:rPr lang="en-US" dirty="0"/>
              <a:t>[..] : </a:t>
            </a:r>
            <a:r>
              <a:rPr lang="en-US" dirty="0" err="1"/>
              <a:t>sm</a:t>
            </a:r>
            <a:r>
              <a:rPr lang="en-US" dirty="0"/>
              <a:t>[..]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D00F41F0-B4DB-A44C-B66A-62BA15DEE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254487"/>
              </p:ext>
            </p:extLst>
          </p:nvPr>
        </p:nvGraphicFramePr>
        <p:xfrm>
          <a:off x="6028052" y="2040670"/>
          <a:ext cx="4765143" cy="3434380"/>
        </p:xfrm>
        <a:graphic>
          <a:graphicData uri="http://schemas.openxmlformats.org/drawingml/2006/table">
            <a:tbl>
              <a:tblPr firstRow="1" firstCol="1" bandRow="1"/>
              <a:tblGrid>
                <a:gridCol w="2361004">
                  <a:extLst>
                    <a:ext uri="{9D8B030D-6E8A-4147-A177-3AD203B41FA5}">
                      <a16:colId xmlns:a16="http://schemas.microsoft.com/office/drawing/2014/main" val="609826861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2370303368"/>
                    </a:ext>
                  </a:extLst>
                </a:gridCol>
                <a:gridCol w="301134">
                  <a:extLst>
                    <a:ext uri="{9D8B030D-6E8A-4147-A177-3AD203B41FA5}">
                      <a16:colId xmlns:a16="http://schemas.microsoft.com/office/drawing/2014/main" val="42354233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969271874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3254492522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445379208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2170585947"/>
                    </a:ext>
                  </a:extLst>
                </a:gridCol>
                <a:gridCol w="301910">
                  <a:extLst>
                    <a:ext uri="{9D8B030D-6E8A-4147-A177-3AD203B41FA5}">
                      <a16:colId xmlns:a16="http://schemas.microsoft.com/office/drawing/2014/main" val="816172844"/>
                    </a:ext>
                  </a:extLst>
                </a:gridCol>
                <a:gridCol w="292321">
                  <a:extLst>
                    <a:ext uri="{9D8B030D-6E8A-4147-A177-3AD203B41FA5}">
                      <a16:colId xmlns:a16="http://schemas.microsoft.com/office/drawing/2014/main" val="961530227"/>
                    </a:ext>
                  </a:extLst>
                </a:gridCol>
              </a:tblGrid>
              <a:tr h="174431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365272"/>
                  </a:ext>
                </a:extLst>
              </a:tr>
              <a:tr h="211258">
                <a:tc rowSpan="8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74100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507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76213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350714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93740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41576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01702"/>
                  </a:ext>
                </a:extLst>
              </a:tr>
              <a:tr h="211258">
                <a:tc v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1827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A406CDB-F101-114D-9B6B-3ACFF973A001}"/>
              </a:ext>
            </a:extLst>
          </p:cNvPr>
          <p:cNvSpPr/>
          <p:nvPr/>
        </p:nvSpPr>
        <p:spPr>
          <a:xfrm>
            <a:off x="8477112" y="3818776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619590-AB5D-A643-951C-D4880FDDE30B}"/>
              </a:ext>
            </a:extLst>
          </p:cNvPr>
          <p:cNvSpPr/>
          <p:nvPr/>
        </p:nvSpPr>
        <p:spPr>
          <a:xfrm>
            <a:off x="8769608" y="3818776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908519-10AB-E743-8AAD-B3EDAE8C7200}"/>
              </a:ext>
            </a:extLst>
          </p:cNvPr>
          <p:cNvSpPr/>
          <p:nvPr/>
        </p:nvSpPr>
        <p:spPr>
          <a:xfrm>
            <a:off x="8477112" y="4031964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BC31E1-F93A-5947-AD53-01D29F945D5D}"/>
              </a:ext>
            </a:extLst>
          </p:cNvPr>
          <p:cNvSpPr/>
          <p:nvPr/>
        </p:nvSpPr>
        <p:spPr>
          <a:xfrm>
            <a:off x="8210094" y="3818776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7A858-11DC-C047-A291-D358AD9D1ADD}"/>
              </a:ext>
            </a:extLst>
          </p:cNvPr>
          <p:cNvSpPr/>
          <p:nvPr/>
        </p:nvSpPr>
        <p:spPr>
          <a:xfrm>
            <a:off x="8477112" y="3598952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3B26708-5079-674F-91A6-36701E299DA0}"/>
              </a:ext>
            </a:extLst>
          </p:cNvPr>
          <p:cNvSpPr/>
          <p:nvPr/>
        </p:nvSpPr>
        <p:spPr>
          <a:xfrm>
            <a:off x="8477112" y="530560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FC639-F44B-C54E-83B6-0C40D1D0E417}"/>
              </a:ext>
            </a:extLst>
          </p:cNvPr>
          <p:cNvSpPr/>
          <p:nvPr/>
        </p:nvSpPr>
        <p:spPr>
          <a:xfrm>
            <a:off x="8781056" y="5075411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D6BFF2-52B6-F841-A3D6-00E4F7721A2C}"/>
              </a:ext>
            </a:extLst>
          </p:cNvPr>
          <p:cNvSpPr/>
          <p:nvPr/>
        </p:nvSpPr>
        <p:spPr>
          <a:xfrm>
            <a:off x="8781056" y="4845222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E279CD-17F3-5F41-9E13-61C7E439A775}"/>
              </a:ext>
            </a:extLst>
          </p:cNvPr>
          <p:cNvSpPr/>
          <p:nvPr/>
        </p:nvSpPr>
        <p:spPr>
          <a:xfrm>
            <a:off x="8781056" y="530560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4C2EDA-B4AE-DC4B-A1F1-7D8ED15ED761}"/>
              </a:ext>
            </a:extLst>
          </p:cNvPr>
          <p:cNvSpPr/>
          <p:nvPr/>
        </p:nvSpPr>
        <p:spPr>
          <a:xfrm>
            <a:off x="9085000" y="5305600"/>
            <a:ext cx="120770" cy="138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D1DF-BEC1-AA4E-B7CD-1E14298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</a:t>
            </a:r>
            <a:r>
              <a:rPr lang="en-US" dirty="0" err="1"/>
              <a:t>KaniCUDA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131E-ED77-094C-83A0-4A9ED8BF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KaniCUDA</a:t>
            </a:r>
            <a:r>
              <a:rPr lang="en-US" dirty="0"/>
              <a:t> generates the expression of shared memory access to replace the expression of global memory access.</a:t>
            </a:r>
          </a:p>
          <a:p>
            <a:r>
              <a:rPr lang="en-US" dirty="0"/>
              <a:t>The user declares shared memory and copies info from global memory.</a:t>
            </a:r>
          </a:p>
          <a:p>
            <a:r>
              <a:rPr lang="en-US" dirty="0"/>
              <a:t>The user declares candidate variables that may appear in shared memory access.</a:t>
            </a:r>
          </a:p>
          <a:p>
            <a:r>
              <a:rPr lang="en-US" dirty="0"/>
              <a:t>The user declares global memory access to be replaced.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99918-30FA-724E-A326-6217B9F8150F}"/>
              </a:ext>
            </a:extLst>
          </p:cNvPr>
          <p:cNvSpPr txBox="1"/>
          <p:nvPr/>
        </p:nvSpPr>
        <p:spPr>
          <a:xfrm>
            <a:off x="10584611" y="26051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0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7FDEF087-8452-6245-93ED-62B0F0FAEFE0}"/>
              </a:ext>
            </a:extLst>
          </p:cNvPr>
          <p:cNvSpPr/>
          <p:nvPr/>
        </p:nvSpPr>
        <p:spPr>
          <a:xfrm>
            <a:off x="1035170" y="1155940"/>
            <a:ext cx="9005977" cy="5132717"/>
          </a:xfrm>
          <a:prstGeom prst="rt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695E3-C4C7-3641-89D1-5F13768B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</a:t>
            </a:r>
            <a:r>
              <a:rPr lang="en-US" dirty="0" err="1"/>
              <a:t>KaniCUDA</a:t>
            </a:r>
            <a:r>
              <a:rPr lang="en-US" dirty="0"/>
              <a:t>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E4C004-C308-734E-9314-E06A5C399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567" y="2342281"/>
            <a:ext cx="1905000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70B03-A0F1-D040-B285-1D7B6363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77" y="2235139"/>
            <a:ext cx="1196675" cy="119667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5D5FA4D4-A4FE-1748-B170-95FF4BF48635}"/>
              </a:ext>
            </a:extLst>
          </p:cNvPr>
          <p:cNvSpPr/>
          <p:nvPr/>
        </p:nvSpPr>
        <p:spPr>
          <a:xfrm>
            <a:off x="4056396" y="2548679"/>
            <a:ext cx="271732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0A296-55B2-6A44-8BC0-5D351A34B0C8}"/>
              </a:ext>
            </a:extLst>
          </p:cNvPr>
          <p:cNvSpPr txBox="1"/>
          <p:nvPr/>
        </p:nvSpPr>
        <p:spPr>
          <a:xfrm>
            <a:off x="4337241" y="1776691"/>
            <a:ext cx="2198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Translates CUDA to </a:t>
            </a:r>
          </a:p>
          <a:p>
            <a:r>
              <a:rPr lang="en-US" dirty="0"/>
              <a:t>Racket language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11ED43A-0E10-C849-9DD1-308F3DF6768D}"/>
              </a:ext>
            </a:extLst>
          </p:cNvPr>
          <p:cNvSpPr/>
          <p:nvPr/>
        </p:nvSpPr>
        <p:spPr>
          <a:xfrm rot="5400000">
            <a:off x="7163113" y="4258890"/>
            <a:ext cx="195700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D8D96-F4FC-CD40-8319-BE4AC9E00CCE}"/>
              </a:ext>
            </a:extLst>
          </p:cNvPr>
          <p:cNvSpPr txBox="1"/>
          <p:nvPr/>
        </p:nvSpPr>
        <p:spPr>
          <a:xfrm>
            <a:off x="7665168" y="5622194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B2EABC-8DD4-3D4B-AFEE-FB26A8A19104}"/>
              </a:ext>
            </a:extLst>
          </p:cNvPr>
          <p:cNvSpPr txBox="1"/>
          <p:nvPr/>
        </p:nvSpPr>
        <p:spPr>
          <a:xfrm>
            <a:off x="8618058" y="3990618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Emulate the program</a:t>
            </a:r>
          </a:p>
          <a:p>
            <a:r>
              <a:rPr lang="en-US" dirty="0"/>
              <a:t>Profile the variables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BC6D5F2-28BC-E54F-87C7-6566CAC34DD2}"/>
              </a:ext>
            </a:extLst>
          </p:cNvPr>
          <p:cNvSpPr/>
          <p:nvPr/>
        </p:nvSpPr>
        <p:spPr>
          <a:xfrm rot="10800000">
            <a:off x="4056396" y="5599960"/>
            <a:ext cx="271732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1DD35-5942-044E-B2DA-A1522A5BCFE6}"/>
              </a:ext>
            </a:extLst>
          </p:cNvPr>
          <p:cNvSpPr txBox="1"/>
          <p:nvPr/>
        </p:nvSpPr>
        <p:spPr>
          <a:xfrm>
            <a:off x="4173369" y="4902823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expressions</a:t>
            </a:r>
          </a:p>
          <a:p>
            <a:r>
              <a:rPr lang="en-US" dirty="0"/>
              <a:t>for shared memory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77D1ED-09CF-3343-A191-D71CF3F04CC2}"/>
              </a:ext>
            </a:extLst>
          </p:cNvPr>
          <p:cNvSpPr txBox="1"/>
          <p:nvPr/>
        </p:nvSpPr>
        <p:spPr>
          <a:xfrm>
            <a:off x="1635279" y="562219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66F4599-2B35-3547-A379-427388D7499B}"/>
              </a:ext>
            </a:extLst>
          </p:cNvPr>
          <p:cNvSpPr/>
          <p:nvPr/>
        </p:nvSpPr>
        <p:spPr>
          <a:xfrm rot="16200000">
            <a:off x="1338215" y="4258890"/>
            <a:ext cx="1957000" cy="59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322D7-1EDC-114E-8085-F29B80651531}"/>
              </a:ext>
            </a:extLst>
          </p:cNvPr>
          <p:cNvSpPr txBox="1"/>
          <p:nvPr/>
        </p:nvSpPr>
        <p:spPr>
          <a:xfrm>
            <a:off x="2640174" y="3990618"/>
            <a:ext cx="339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global memory access </a:t>
            </a:r>
          </a:p>
          <a:p>
            <a:r>
              <a:rPr lang="en-US" dirty="0"/>
              <a:t>with shared memory access</a:t>
            </a:r>
          </a:p>
        </p:txBody>
      </p:sp>
    </p:spTree>
    <p:extLst>
      <p:ext uri="{BB962C8B-B14F-4D97-AF65-F5344CB8AC3E}">
        <p14:creationId xmlns:p14="http://schemas.microsoft.com/office/powerpoint/2010/main" val="24980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{74CFAB13-0115-1142-B79C-B5D2AE8CE1A9}tf10001060</Template>
  <TotalTime>666</TotalTime>
  <Words>913</Words>
  <Application>Microsoft Macintosh PowerPoint</Application>
  <PresentationFormat>Widescreen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SimSun</vt:lpstr>
      <vt:lpstr>华文新魏</vt:lpstr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 </vt:lpstr>
      <vt:lpstr>Background – CUDA</vt:lpstr>
      <vt:lpstr>Background – Thread Hierarchy </vt:lpstr>
      <vt:lpstr>Background – Shared Memory </vt:lpstr>
      <vt:lpstr>Background - KaniCUDA</vt:lpstr>
      <vt:lpstr>Background – KaniCUDA</vt:lpstr>
      <vt:lpstr>Background - KaniCUDA</vt:lpstr>
      <vt:lpstr>Background - KaniCUDA</vt:lpstr>
      <vt:lpstr>Background – KaniCUDA </vt:lpstr>
      <vt:lpstr>Improvement – Quick Search</vt:lpstr>
      <vt:lpstr>PowerPoint Presentation</vt:lpstr>
      <vt:lpstr>Improvement – Quick Search</vt:lpstr>
      <vt:lpstr>Improvement - Expression</vt:lpstr>
      <vt:lpstr>Improvement – Arithmetic Expression</vt:lpstr>
      <vt:lpstr>Improvement – Arithmetic Expression</vt:lpstr>
      <vt:lpstr>Improvement – Arithmetic Expression</vt:lpstr>
      <vt:lpstr>Improvement – Arithmetic Expression</vt:lpstr>
      <vt:lpstr>Improvement – Arithmetic Expression</vt:lpstr>
      <vt:lpstr>Improvement – Logic Expression</vt:lpstr>
      <vt:lpstr>Improvement – Logic Expression</vt:lpstr>
      <vt:lpstr>Improvement – Logic Expression</vt:lpstr>
      <vt:lpstr>Benchmark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Yang, Chengkai</dc:creator>
  <cp:lastModifiedBy>Yang, Chengkai</cp:lastModifiedBy>
  <cp:revision>60</cp:revision>
  <dcterms:created xsi:type="dcterms:W3CDTF">2019-07-31T04:21:21Z</dcterms:created>
  <dcterms:modified xsi:type="dcterms:W3CDTF">2019-08-01T03:54:53Z</dcterms:modified>
</cp:coreProperties>
</file>