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Lexend Dec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C4ACF2-88B4-464B-80EF-3F9D27C27615}">
  <a:tblStyle styleId="{4EC4ACF2-88B4-464B-80EF-3F9D27C2761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exendDeca-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exendDec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60c34bf09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60c34bf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a415990c3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a415990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6e01cbc63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6e01cbc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Discretionary Access Control (DAC): </a:t>
            </a:r>
            <a:r>
              <a:rPr lang="en" sz="1300">
                <a:solidFill>
                  <a:schemeClr val="dk1"/>
                </a:solidFill>
              </a:rPr>
              <a:t>DAC allows users discretion over access control decisions for resources they own. Owners can determine who can access their resources and what permissions they have.</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Mandatory Access Control (MAC): </a:t>
            </a:r>
            <a:r>
              <a:rPr lang="en" sz="1300">
                <a:solidFill>
                  <a:schemeClr val="dk1"/>
                </a:solidFill>
              </a:rPr>
              <a:t>MAC is a centralized access control model where access decisions are based on security labels (or clearances) assigned to users and resources. These labels are typically set by the system administrator.</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Role-based Access Control (RBAC): </a:t>
            </a:r>
            <a:r>
              <a:rPr lang="en" sz="1300">
                <a:solidFill>
                  <a:schemeClr val="dk1"/>
                </a:solidFill>
              </a:rPr>
              <a:t>RBAC assigns permissions to users based on their roles within an organization. Users inherit permissions associated with their role, simplifying administration and access management.</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Attribute-based Access Control (ABAC): </a:t>
            </a:r>
            <a:r>
              <a:rPr lang="en" sz="1300">
                <a:solidFill>
                  <a:schemeClr val="dk1"/>
                </a:solidFill>
              </a:rPr>
              <a:t>ABAC evaluates a variety of attributes (user attributes, resource attributes, environmental conditions) to make access control decisions dynamically.</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Time-based Access Control (TAC): </a:t>
            </a:r>
            <a:r>
              <a:rPr lang="en" sz="1300">
                <a:solidFill>
                  <a:schemeClr val="dk1"/>
                </a:solidFill>
              </a:rPr>
              <a:t>TAC restricts access to resources based on specific times or periods defined in access policies.</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6e01cbc63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6e01cbc6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6d88a944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6d88a94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6e01cbc63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6e01cbc6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a415990c3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a415990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22c95e0e8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22c95e0e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None/>
            </a:pPr>
            <a:r>
              <a:rPr lang="en" sz="1650">
                <a:solidFill>
                  <a:srgbClr val="FFFFFF"/>
                </a:solidFill>
                <a:highlight>
                  <a:srgbClr val="212328"/>
                </a:highlight>
              </a:rPr>
              <a:t>Private and Public</a:t>
            </a:r>
            <a:endParaRPr sz="1650">
              <a:solidFill>
                <a:srgbClr val="FFFFFF"/>
              </a:solidFill>
              <a:highlight>
                <a:srgbClr val="212328"/>
              </a:highlight>
            </a:endParaRPr>
          </a:p>
          <a:p>
            <a:pPr indent="-333375" lvl="0" marL="457200" rtl="0" algn="l">
              <a:lnSpc>
                <a:spcPct val="115000"/>
              </a:lnSpc>
              <a:spcBef>
                <a:spcPts val="1700"/>
              </a:spcBef>
              <a:spcAft>
                <a:spcPts val="0"/>
              </a:spcAft>
              <a:buClr>
                <a:srgbClr val="FFFFFF"/>
              </a:buClr>
              <a:buSzPts val="1650"/>
              <a:buChar char="●"/>
            </a:pPr>
            <a:r>
              <a:rPr lang="en" sz="1650">
                <a:solidFill>
                  <a:srgbClr val="FFFFFF"/>
                </a:solidFill>
                <a:highlight>
                  <a:srgbClr val="212328"/>
                </a:highlight>
              </a:rPr>
              <a:t>Traffic originating from the private network is permitted and inspected as it travels toward the public network. Inspected traffic returning from the public network and associated with traffic that originated from the private network is permitted.</a:t>
            </a:r>
            <a:endParaRPr sz="1650">
              <a:solidFill>
                <a:srgbClr val="FFFFFF"/>
              </a:solidFill>
              <a:highlight>
                <a:srgbClr val="212328"/>
              </a:highlight>
            </a:endParaRPr>
          </a:p>
          <a:p>
            <a:pPr indent="-333375" lvl="0" marL="457200" rtl="0" algn="l">
              <a:lnSpc>
                <a:spcPct val="115000"/>
              </a:lnSpc>
              <a:spcBef>
                <a:spcPts val="0"/>
              </a:spcBef>
              <a:spcAft>
                <a:spcPts val="0"/>
              </a:spcAft>
              <a:buClr>
                <a:srgbClr val="FFFFFF"/>
              </a:buClr>
              <a:buSzPts val="1650"/>
              <a:buChar char="●"/>
            </a:pPr>
            <a:r>
              <a:rPr lang="en" sz="1650">
                <a:solidFill>
                  <a:srgbClr val="FFFFFF"/>
                </a:solidFill>
                <a:highlight>
                  <a:srgbClr val="212328"/>
                </a:highlight>
              </a:rPr>
              <a:t>Traffic originating from the public network and traveling to the private network is generally blocked.</a:t>
            </a:r>
            <a:endParaRPr sz="1650">
              <a:solidFill>
                <a:srgbClr val="FFFFFF"/>
              </a:solidFill>
              <a:highlight>
                <a:srgbClr val="212328"/>
              </a:highlight>
            </a:endParaRPr>
          </a:p>
          <a:p>
            <a:pPr indent="0" lvl="0" marL="0" rtl="0" algn="l">
              <a:spcBef>
                <a:spcPts val="1700"/>
              </a:spcBef>
              <a:spcAft>
                <a:spcPts val="0"/>
              </a:spcAft>
              <a:buNone/>
            </a:pPr>
            <a:r>
              <a:rPr lang="en" sz="1650">
                <a:solidFill>
                  <a:srgbClr val="FFFFFF"/>
                </a:solidFill>
                <a:highlight>
                  <a:srgbClr val="212328"/>
                </a:highlight>
              </a:rPr>
              <a:t>Demilitarized Zone</a:t>
            </a:r>
            <a:endParaRPr sz="1650">
              <a:solidFill>
                <a:srgbClr val="FFFFFF"/>
              </a:solidFill>
              <a:highlight>
                <a:srgbClr val="212328"/>
              </a:highlight>
            </a:endParaRPr>
          </a:p>
          <a:p>
            <a:pPr indent="-333375" lvl="0" marL="457200" rtl="0" algn="l">
              <a:lnSpc>
                <a:spcPct val="115000"/>
              </a:lnSpc>
              <a:spcBef>
                <a:spcPts val="1700"/>
              </a:spcBef>
              <a:spcAft>
                <a:spcPts val="0"/>
              </a:spcAft>
              <a:buClr>
                <a:srgbClr val="FFFFFF"/>
              </a:buClr>
              <a:buSzPts val="1650"/>
              <a:buChar char="●"/>
            </a:pPr>
            <a:r>
              <a:rPr lang="en" sz="1650">
                <a:solidFill>
                  <a:srgbClr val="FFFFFF"/>
                </a:solidFill>
                <a:highlight>
                  <a:srgbClr val="212328"/>
                </a:highlight>
              </a:rPr>
              <a:t>Traffic originating from the private network is inspected as it travels toward the public or DMZ network. This traffic is permitted with little or no restriction. Inspected traffic returning from the DMZ or public network to the private network is permitted.</a:t>
            </a:r>
            <a:endParaRPr sz="1650">
              <a:solidFill>
                <a:srgbClr val="FFFFFF"/>
              </a:solidFill>
              <a:highlight>
                <a:srgbClr val="212328"/>
              </a:highlight>
            </a:endParaRPr>
          </a:p>
          <a:p>
            <a:pPr indent="-333375" lvl="0" marL="457200" rtl="0" algn="l">
              <a:lnSpc>
                <a:spcPct val="115000"/>
              </a:lnSpc>
              <a:spcBef>
                <a:spcPts val="0"/>
              </a:spcBef>
              <a:spcAft>
                <a:spcPts val="0"/>
              </a:spcAft>
              <a:buClr>
                <a:srgbClr val="FFFFFF"/>
              </a:buClr>
              <a:buSzPts val="1650"/>
              <a:buChar char="●"/>
            </a:pPr>
            <a:r>
              <a:rPr lang="en" sz="1650">
                <a:solidFill>
                  <a:srgbClr val="FFFFFF"/>
                </a:solidFill>
                <a:highlight>
                  <a:srgbClr val="212328"/>
                </a:highlight>
              </a:rPr>
              <a:t>Traffic originating from the DMZ network and traveling to the private network is usually blocked.</a:t>
            </a:r>
            <a:endParaRPr sz="1650">
              <a:solidFill>
                <a:srgbClr val="FFFFFF"/>
              </a:solidFill>
              <a:highlight>
                <a:srgbClr val="212328"/>
              </a:highlight>
            </a:endParaRPr>
          </a:p>
          <a:p>
            <a:pPr indent="-333375" lvl="0" marL="457200" rtl="0" algn="l">
              <a:lnSpc>
                <a:spcPct val="115000"/>
              </a:lnSpc>
              <a:spcBef>
                <a:spcPts val="0"/>
              </a:spcBef>
              <a:spcAft>
                <a:spcPts val="0"/>
              </a:spcAft>
              <a:buClr>
                <a:srgbClr val="FFFFFF"/>
              </a:buClr>
              <a:buSzPts val="1650"/>
              <a:buChar char="●"/>
            </a:pPr>
            <a:r>
              <a:rPr lang="en" sz="1650">
                <a:solidFill>
                  <a:srgbClr val="FFFFFF"/>
                </a:solidFill>
                <a:highlight>
                  <a:srgbClr val="212328"/>
                </a:highlight>
              </a:rPr>
              <a:t>Traffic originating from the DMZ network and traveling to the public network is selectively permitted based on service requirements.</a:t>
            </a:r>
            <a:endParaRPr sz="1650">
              <a:solidFill>
                <a:srgbClr val="FFFFFF"/>
              </a:solidFill>
              <a:highlight>
                <a:srgbClr val="212328"/>
              </a:highlight>
            </a:endParaRPr>
          </a:p>
          <a:p>
            <a:pPr indent="-333375" lvl="0" marL="457200" rtl="0" algn="l">
              <a:lnSpc>
                <a:spcPct val="115000"/>
              </a:lnSpc>
              <a:spcBef>
                <a:spcPts val="0"/>
              </a:spcBef>
              <a:spcAft>
                <a:spcPts val="0"/>
              </a:spcAft>
              <a:buClr>
                <a:srgbClr val="FFFFFF"/>
              </a:buClr>
              <a:buSzPts val="1650"/>
              <a:buChar char="●"/>
            </a:pPr>
            <a:r>
              <a:rPr lang="en" sz="1650">
                <a:solidFill>
                  <a:srgbClr val="FFFFFF"/>
                </a:solidFill>
                <a:highlight>
                  <a:srgbClr val="212328"/>
                </a:highlight>
              </a:rPr>
              <a:t>Traffic originating from the public network and traveling toward the DMZ is selectively permitted and inspected. This type of traffic is typically email, DNS, HTTP, or HTTPS traffic. Return traffic from the DMZ to the public network is dynamically permitted.</a:t>
            </a:r>
            <a:endParaRPr sz="1650">
              <a:solidFill>
                <a:srgbClr val="FFFFFF"/>
              </a:solidFill>
              <a:highlight>
                <a:srgbClr val="212328"/>
              </a:highlight>
            </a:endParaRPr>
          </a:p>
          <a:p>
            <a:pPr indent="-333375" lvl="0" marL="457200" rtl="0" algn="l">
              <a:lnSpc>
                <a:spcPct val="115000"/>
              </a:lnSpc>
              <a:spcBef>
                <a:spcPts val="0"/>
              </a:spcBef>
              <a:spcAft>
                <a:spcPts val="0"/>
              </a:spcAft>
              <a:buClr>
                <a:srgbClr val="FFFFFF"/>
              </a:buClr>
              <a:buSzPts val="1650"/>
              <a:buChar char="●"/>
            </a:pPr>
            <a:r>
              <a:rPr lang="en" sz="1650">
                <a:solidFill>
                  <a:srgbClr val="FFFFFF"/>
                </a:solidFill>
                <a:highlight>
                  <a:srgbClr val="212328"/>
                </a:highlight>
              </a:rPr>
              <a:t>Traffic originating from the public network and traveling to the private network is blocked.</a:t>
            </a:r>
            <a:endParaRPr sz="1650">
              <a:solidFill>
                <a:srgbClr val="FFFFFF"/>
              </a:solidFill>
              <a:highlight>
                <a:srgbClr val="212328"/>
              </a:highlight>
            </a:endParaRPr>
          </a:p>
          <a:p>
            <a:pPr indent="0" lvl="0" marL="0" rtl="0" algn="l">
              <a:spcBef>
                <a:spcPts val="17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6e01cbc63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6e01cbc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6e4ee3f5f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6e4ee3f5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FFFFFF"/>
                </a:solidFill>
                <a:highlight>
                  <a:srgbClr val="212328"/>
                </a:highlight>
              </a:rPr>
              <a:t> A zone is a group of one or more interfaces that have similar functions or features.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6e01cbc63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6e01cbc6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6a17d492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6a17d4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7150" rtl="0" algn="just">
              <a:lnSpc>
                <a:spcPct val="120000"/>
              </a:lnSpc>
              <a:spcBef>
                <a:spcPts val="0"/>
              </a:spcBef>
              <a:spcAft>
                <a:spcPts val="60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a415990c3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a415990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None/>
            </a:pPr>
            <a:r>
              <a:rPr lang="en" sz="1650">
                <a:solidFill>
                  <a:srgbClr val="FFFFFF"/>
                </a:solidFill>
                <a:highlight>
                  <a:srgbClr val="191B20"/>
                </a:highlight>
              </a:rPr>
              <a:t>Hypervisor</a:t>
            </a:r>
            <a:endParaRPr sz="1650">
              <a:solidFill>
                <a:srgbClr val="FFFFFF"/>
              </a:solidFill>
              <a:highlight>
                <a:srgbClr val="191B20"/>
              </a:highlight>
            </a:endParaRPr>
          </a:p>
          <a:p>
            <a:pPr indent="0" lvl="0" marL="0" rtl="0" algn="l">
              <a:lnSpc>
                <a:spcPct val="115000"/>
              </a:lnSpc>
              <a:spcBef>
                <a:spcPts val="1700"/>
              </a:spcBef>
              <a:spcAft>
                <a:spcPts val="0"/>
              </a:spcAft>
              <a:buNone/>
            </a:pPr>
            <a:r>
              <a:rPr lang="en" sz="1650">
                <a:solidFill>
                  <a:srgbClr val="FFFFFF"/>
                </a:solidFill>
                <a:highlight>
                  <a:srgbClr val="191B20"/>
                </a:highlight>
              </a:rPr>
              <a:t>Virtual machines</a:t>
            </a:r>
            <a:endParaRPr sz="1650">
              <a:solidFill>
                <a:srgbClr val="FFFFFF"/>
              </a:solidFill>
              <a:highlight>
                <a:srgbClr val="191B20"/>
              </a:highlight>
            </a:endParaRPr>
          </a:p>
          <a:p>
            <a:pPr indent="0" lvl="0" marL="0" rtl="0" algn="l">
              <a:lnSpc>
                <a:spcPct val="115000"/>
              </a:lnSpc>
              <a:spcBef>
                <a:spcPts val="1700"/>
              </a:spcBef>
              <a:spcAft>
                <a:spcPts val="0"/>
              </a:spcAft>
              <a:buClr>
                <a:schemeClr val="dk1"/>
              </a:buClr>
              <a:buSzPts val="1100"/>
              <a:buFont typeface="Arial"/>
              <a:buNone/>
            </a:pPr>
            <a:r>
              <a:t/>
            </a:r>
            <a:endParaRPr sz="1650">
              <a:solidFill>
                <a:srgbClr val="FFFFFF"/>
              </a:solidFill>
              <a:highlight>
                <a:srgbClr val="191B20"/>
              </a:highlight>
            </a:endParaRPr>
          </a:p>
          <a:p>
            <a:pPr indent="0" lvl="0" marL="0" rtl="0" algn="l">
              <a:spcBef>
                <a:spcPts val="17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6e01cbc63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6e01cbc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5cfe5bce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5cfe5b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6c208837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6c20883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6a17d4927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6a17d492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6a17d492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6a17d492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22c95e0e8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22c95e0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3500">
                <a:solidFill>
                  <a:schemeClr val="dk1"/>
                </a:solidFill>
              </a:rPr>
              <a:t>CA đơn: </a:t>
            </a:r>
            <a:endParaRPr sz="3500">
              <a:solidFill>
                <a:schemeClr val="dk1"/>
              </a:solidFill>
            </a:endParaRPr>
          </a:p>
          <a:p>
            <a:pPr indent="0" lvl="0" marL="0" rtl="0" algn="l">
              <a:lnSpc>
                <a:spcPct val="110000"/>
              </a:lnSpc>
              <a:spcBef>
                <a:spcPts val="600"/>
              </a:spcBef>
              <a:spcAft>
                <a:spcPts val="0"/>
              </a:spcAft>
              <a:buClr>
                <a:schemeClr val="dk1"/>
              </a:buClr>
              <a:buSzPts val="1100"/>
              <a:buFont typeface="Arial"/>
              <a:buNone/>
            </a:pPr>
            <a:r>
              <a:rPr lang="en" sz="2400">
                <a:solidFill>
                  <a:srgbClr val="93A299"/>
                </a:solidFill>
              </a:rPr>
              <a:t>•</a:t>
            </a:r>
            <a:r>
              <a:rPr lang="en" sz="2400">
                <a:solidFill>
                  <a:schemeClr val="dk1"/>
                </a:solidFill>
              </a:rPr>
              <a:t>Là mô hình cơ bản nhất của PKI</a:t>
            </a:r>
            <a:endParaRPr sz="2400">
              <a:solidFill>
                <a:schemeClr val="dk1"/>
              </a:solidFill>
            </a:endParaRPr>
          </a:p>
          <a:p>
            <a:pPr indent="0" lvl="0" marL="0" rtl="0" algn="l">
              <a:lnSpc>
                <a:spcPct val="110000"/>
              </a:lnSpc>
              <a:spcBef>
                <a:spcPts val="600"/>
              </a:spcBef>
              <a:spcAft>
                <a:spcPts val="0"/>
              </a:spcAft>
              <a:buClr>
                <a:schemeClr val="dk1"/>
              </a:buClr>
              <a:buSzPts val="1100"/>
              <a:buFont typeface="Arial"/>
              <a:buNone/>
            </a:pPr>
            <a:r>
              <a:rPr lang="en" sz="2400">
                <a:solidFill>
                  <a:srgbClr val="93A299"/>
                </a:solidFill>
              </a:rPr>
              <a:t>•</a:t>
            </a:r>
            <a:r>
              <a:rPr lang="en" sz="2400">
                <a:solidFill>
                  <a:schemeClr val="dk1"/>
                </a:solidFill>
              </a:rPr>
              <a:t>Có duy nhất một CA cấp phát, phân phối CTS và danh sách thu hồi CTS tới các thực thể.</a:t>
            </a:r>
            <a:endParaRPr sz="2400">
              <a:solidFill>
                <a:schemeClr val="dk1"/>
              </a:solidFill>
            </a:endParaRPr>
          </a:p>
          <a:p>
            <a:pPr indent="0" lvl="0" marL="0" rtl="0" algn="l">
              <a:lnSpc>
                <a:spcPct val="110000"/>
              </a:lnSpc>
              <a:spcBef>
                <a:spcPts val="600"/>
              </a:spcBef>
              <a:spcAft>
                <a:spcPts val="0"/>
              </a:spcAft>
              <a:buClr>
                <a:schemeClr val="dk1"/>
              </a:buClr>
              <a:buSzPts val="1100"/>
              <a:buFont typeface="Arial"/>
              <a:buNone/>
            </a:pPr>
            <a:r>
              <a:rPr lang="en" sz="2400">
                <a:solidFill>
                  <a:srgbClr val="93A299"/>
                </a:solidFill>
              </a:rPr>
              <a:t>•</a:t>
            </a:r>
            <a:r>
              <a:rPr lang="en" sz="2400">
                <a:solidFill>
                  <a:schemeClr val="dk1"/>
                </a:solidFill>
              </a:rPr>
              <a:t>Tất cả thực thể hoàn toàn tin tưởng vào CA</a:t>
            </a:r>
            <a:endParaRPr sz="24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800">
                <a:solidFill>
                  <a:schemeClr val="dk1"/>
                </a:solidFill>
              </a:rPr>
              <a:t>Nếu khóa bí mật của CA bị lộ thì toàn bộ CTS do CA cấp sẽ bị vô hiệu hóa, và PKI bị phá vỡ hoàn toàn</a:t>
            </a:r>
            <a:endParaRPr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1800">
                <a:solidFill>
                  <a:schemeClr val="dk1"/>
                </a:solidFill>
              </a:rPr>
              <a:t>Khó mở rộng</a:t>
            </a:r>
            <a:endParaRPr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3200">
                <a:solidFill>
                  <a:schemeClr val="dk1"/>
                </a:solidFill>
              </a:rPr>
              <a:t>doanh nghiệp: </a:t>
            </a:r>
            <a:r>
              <a:rPr lang="en" sz="3500">
                <a:solidFill>
                  <a:schemeClr val="dk1"/>
                </a:solidFill>
              </a:rPr>
              <a:t>phân cấp</a:t>
            </a:r>
            <a:endParaRPr sz="3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Là kiến trúc PKI phổ biến</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Nhiều CA tham gia</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Mối quan hệ tin cậy lẫn nhau – quan hệ thứ bậc</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Hình cây ngược</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Một gốc: CA gốc (Root CA)</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Các nhánh hoặc các nút</a:t>
            </a:r>
            <a:endParaRPr sz="2200">
              <a:solidFill>
                <a:schemeClr val="dk1"/>
              </a:solidFill>
            </a:endParaRPr>
          </a:p>
          <a:p>
            <a:pPr indent="0" lvl="0" marL="12700" rtl="0" algn="l">
              <a:lnSpc>
                <a:spcPct val="110000"/>
              </a:lnSpc>
              <a:spcBef>
                <a:spcPts val="500"/>
              </a:spcBef>
              <a:spcAft>
                <a:spcPts val="0"/>
              </a:spcAft>
              <a:buClr>
                <a:schemeClr val="dk1"/>
              </a:buClr>
              <a:buSzPts val="1100"/>
              <a:buFont typeface="Arial"/>
              <a:buNone/>
            </a:pPr>
            <a:r>
              <a:rPr lang="en" sz="1900">
                <a:solidFill>
                  <a:srgbClr val="CF543F"/>
                </a:solidFill>
              </a:rPr>
              <a:t>•</a:t>
            </a:r>
            <a:r>
              <a:rPr lang="en" sz="1900">
                <a:solidFill>
                  <a:schemeClr val="dk1"/>
                </a:solidFill>
              </a:rPr>
              <a:t>Các nút: các CA cấp dưới của Root CA</a:t>
            </a:r>
            <a:endParaRPr sz="1900">
              <a:solidFill>
                <a:schemeClr val="dk1"/>
              </a:solidFill>
            </a:endParaRPr>
          </a:p>
          <a:p>
            <a:pPr indent="0" lvl="0" marL="12700" rtl="0" algn="l">
              <a:lnSpc>
                <a:spcPct val="110000"/>
              </a:lnSpc>
              <a:spcBef>
                <a:spcPts val="500"/>
              </a:spcBef>
              <a:spcAft>
                <a:spcPts val="0"/>
              </a:spcAft>
              <a:buClr>
                <a:schemeClr val="dk1"/>
              </a:buClr>
              <a:buSzPts val="1100"/>
              <a:buFont typeface="Arial"/>
              <a:buNone/>
            </a:pPr>
            <a:r>
              <a:rPr lang="en" sz="1900">
                <a:solidFill>
                  <a:srgbClr val="CF543F"/>
                </a:solidFill>
              </a:rPr>
              <a:t>•</a:t>
            </a:r>
            <a:r>
              <a:rPr lang="en" sz="1900">
                <a:solidFill>
                  <a:schemeClr val="dk1"/>
                </a:solidFill>
              </a:rPr>
              <a:t>Nút lá cuối cùng: thực thể cuối</a:t>
            </a:r>
            <a:endParaRPr sz="19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Ngoài trừ Root CA, tất cả các CA đều có một CA cấp trên duy nhất</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endParaRPr sz="2200">
              <a:solidFill>
                <a:srgbClr val="93A299"/>
              </a:solidFill>
            </a:endParaRPr>
          </a:p>
          <a:p>
            <a:pPr indent="0" lvl="0" marL="0" rtl="0" algn="l">
              <a:lnSpc>
                <a:spcPct val="115000"/>
              </a:lnSpc>
              <a:spcBef>
                <a:spcPts val="600"/>
              </a:spcBef>
              <a:spcAft>
                <a:spcPts val="0"/>
              </a:spcAft>
              <a:buClr>
                <a:schemeClr val="dk1"/>
              </a:buClr>
              <a:buSzPts val="1100"/>
              <a:buFont typeface="Arial"/>
              <a:buNone/>
            </a:pPr>
            <a:r>
              <a:rPr lang="en" sz="3500">
                <a:solidFill>
                  <a:schemeClr val="dk1"/>
                </a:solidFill>
              </a:rPr>
              <a:t>Hệ thống lai</a:t>
            </a:r>
            <a:endParaRPr sz="35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Mỗi tổ chức có nhu cầu xây dựng kiến trúc PKI khác nhau.</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r>
              <a:rPr lang="en" sz="2200">
                <a:solidFill>
                  <a:schemeClr val="dk1"/>
                </a:solidFill>
              </a:rPr>
              <a:t>Cần phải cung cấp một giải pháp tối ưu cho phép các tổ chức có thể tương tác với nhau trong một môi trường tin cậy</a:t>
            </a:r>
            <a:endParaRPr sz="2200">
              <a:solidFill>
                <a:schemeClr val="dk1"/>
              </a:solidFill>
            </a:endParaRPr>
          </a:p>
          <a:p>
            <a:pPr indent="0" lvl="0" marL="0" rtl="0" algn="l">
              <a:lnSpc>
                <a:spcPct val="110000"/>
              </a:lnSpc>
              <a:spcBef>
                <a:spcPts val="500"/>
              </a:spcBef>
              <a:spcAft>
                <a:spcPts val="0"/>
              </a:spcAft>
              <a:buClr>
                <a:schemeClr val="dk1"/>
              </a:buClr>
              <a:buSzPts val="1100"/>
              <a:buFont typeface="Arial"/>
              <a:buNone/>
            </a:pPr>
            <a:r>
              <a:rPr lang="en" sz="2200">
                <a:solidFill>
                  <a:srgbClr val="93A299"/>
                </a:solidFill>
              </a:rPr>
              <a:t>•</a:t>
            </a:r>
            <a:endParaRPr sz="2200">
              <a:solidFill>
                <a:srgbClr val="93A299"/>
              </a:solidFill>
            </a:endParaRPr>
          </a:p>
          <a:p>
            <a:pPr indent="0" lvl="0" marL="0" rtl="0" algn="l">
              <a:lnSpc>
                <a:spcPct val="115000"/>
              </a:lnSpc>
              <a:spcBef>
                <a:spcPts val="600"/>
              </a:spcBef>
              <a:spcAft>
                <a:spcPts val="0"/>
              </a:spcAft>
              <a:buClr>
                <a:schemeClr val="dk1"/>
              </a:buClr>
              <a:buSzPts val="1100"/>
              <a:buFont typeface="Arial"/>
              <a:buNone/>
            </a:pPr>
            <a:r>
              <a:t/>
            </a:r>
            <a:endParaRPr sz="35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6e01cbc63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6e01cbc6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6e4ee3f5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76e4ee3f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6e4ee3f5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76e4ee3f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Clr>
                <a:schemeClr val="dk1"/>
              </a:buClr>
              <a:buSzPts val="1100"/>
              <a:buFont typeface="Arial"/>
              <a:buNone/>
            </a:pPr>
            <a:r>
              <a:rPr lang="en">
                <a:solidFill>
                  <a:schemeClr val="dk1"/>
                </a:solidFill>
              </a:rPr>
              <a:t>ACL và cảm giác an toàn giả tạo:</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Việc quá phụ thuộc vào ACL có thể tạo ra cảm giác an toàn giả tạo.</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Kẻ tấn công có thể xác định địa chỉ IP, giao thức và cổng được phép thông qua trinh sát, quét cổng hoặc thử nghiệm thâm nhập.</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Địa chỉ IP nguồn giả mạo và thao túng các tính năng gói như cờ TCP gây ra rủi ro.</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Các quy tắc không thể dự đoán và bao gồm tất cả các kỹ thuật thao túng gói mới nổi.</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Biên dịch địa chỉ mạng (NAT) và Biên dịch địa chỉ cổng (PAT):</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NAT/PAT có thể làm phức tạp việc giám sát bảo mật bằng cách ánh xạ nhiều địa chỉ IP nội bộ thành ít địa chỉ công khai hơn.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Điều này làm lu mờ các địa chỉ nội bộ riêng lẻ, khiến việc giám sát bằng dữ liệu NetFlow trở nên khó khăn.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NAT có thể phá vỡ các luồng NetFlow, hạn chế khả năng hiển thị ngoài cổng NAT.</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Mã hóa và giám sát bảo mật:</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Mã hóa được sử dụng trong VPN khiến thông tin chi tiết về gói không thể đọc được đối với bất kỳ ai ngoài các điểm cuối VPN.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Phần mềm độc hại có thể khai thác các đường hầm được mã hóa để rò rỉ dữ liệu một cách bí mật.</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Mạng ngang hàng (P2P):</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Mạng ngang hàng cho phép máy chủ hoạt động như cả máy khách và máy chủ, tạo điều kiện thuận lợi cho việc chia sẻ tệp, chia sẻ bộ xử lý và nhắn tin tức thời.</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Các ứng dụng P2P chia sẻ tệp gây ra rủi ro bảo mật bằng cách cho phép người dùng không xác định truy cập vào tài nguyên mạng.</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Hoạt động P2P có thể vượt qua tường lửa và phát tán phần mềm độc hại do bản chất động của nó.</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Mạng Tor:</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Tor cho phép duyệt internet ẩn danh bằng cách định tuyến lưu lượng qua mạng máy chủ P2P.</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Mỗi lớp mã hóa bị bóc tách tại các rơle Tor (định tuyến củ hành), làm phức tạp thêm quá trình phân tích an ninh mạng.</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Tor được sử dụng rộng rãi trên web đen và là kênh liên lạc cho các hoạt động Chỉ huy và Kiểm soát (CnC) của phần mềm độc hại.</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Cân bằng tải và Giám sát an ninh mạng:</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Cân bằng tải phân phối lưu lượng trên các thiết bị hoặc đường dẫn mạng để ngăn quá tải tài nguyên.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Các kỹ thuật sử dụng DNS để chuyển hướng lưu lượng đến nhiều địa chỉ IP cho một tên miền duy nhất có thể xuất hiện đáng ngờ trong quá trình thu thập gói tin.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lang="en">
                <a:solidFill>
                  <a:schemeClr val="dk1"/>
                </a:solidFill>
              </a:rPr>
              <a:t>Trình quản lý cân bằng tải sử dụng các đầu dò để theo dõi hiệu suất đường dẫn và tình trạng thiết bị, có thể bị nhầm là lưu lượng đáng ngờ nếu không được nhận dạng.</a:t>
            </a:r>
            <a:endParaRPr>
              <a:solidFill>
                <a:schemeClr val="dk1"/>
              </a:solidFill>
            </a:endParaRPr>
          </a:p>
          <a:p>
            <a:pPr indent="0" lvl="0" marL="0" rtl="0" algn="l">
              <a:lnSpc>
                <a:spcPct val="115000"/>
              </a:lnSpc>
              <a:spcBef>
                <a:spcPts val="1700"/>
              </a:spcBef>
              <a:spcAft>
                <a:spcPts val="0"/>
              </a:spcAft>
              <a:buNone/>
            </a:pPr>
            <a:r>
              <a:t/>
            </a:r>
            <a:endParaRPr>
              <a:solidFill>
                <a:schemeClr val="dk1"/>
              </a:solidFill>
            </a:endParaRPr>
          </a:p>
          <a:p>
            <a:pPr indent="0" lvl="0" marL="0" rtl="0" algn="l">
              <a:spcBef>
                <a:spcPts val="17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3a64e6e2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3a64e6e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6e01cbc63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6e01cbc6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ea415990c3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a415990c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76e4ee3f5f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76e4ee3f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76e01cbc63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76e01cbc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6e4ee3f5f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76e4ee3f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6e4ee3f5f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6e4ee3f5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19103399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1910339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700"/>
              </a:spcBef>
              <a:spcAft>
                <a:spcPts val="0"/>
              </a:spcAft>
              <a:buClr>
                <a:schemeClr val="dk1"/>
              </a:buClr>
              <a:buSzPts val="1050"/>
              <a:buChar char="●"/>
            </a:pPr>
            <a:r>
              <a:rPr lang="en" sz="1050">
                <a:solidFill>
                  <a:schemeClr val="dk1"/>
                </a:solidFill>
                <a:highlight>
                  <a:schemeClr val="lt1"/>
                </a:highlight>
              </a:rPr>
              <a:t>Assets - Anything of value to an organization that must be protected including servers, infrastructure devices, end devices, and the greatest asset, data.</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Vulnerabilities - A weakness in a system or its design that could be exploited by a threat actor.</a:t>
            </a:r>
            <a:endParaRPr sz="1050">
              <a:solidFill>
                <a:schemeClr val="dk1"/>
              </a:solidFill>
              <a:highlight>
                <a:schemeClr val="lt1"/>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chemeClr val="lt1"/>
                </a:highlight>
              </a:rPr>
              <a:t>Threats - Any potential danger to an asset.</a:t>
            </a:r>
            <a:endParaRPr sz="1050">
              <a:solidFill>
                <a:schemeClr val="dk1"/>
              </a:solidFill>
              <a:highlight>
                <a:schemeClr val="lt1"/>
              </a:highlight>
            </a:endParaRPr>
          </a:p>
          <a:p>
            <a:pPr indent="0" lvl="0" marL="0" rtl="0" algn="l">
              <a:lnSpc>
                <a:spcPct val="115000"/>
              </a:lnSpc>
              <a:spcBef>
                <a:spcPts val="1700"/>
              </a:spcBef>
              <a:spcAft>
                <a:spcPts val="0"/>
              </a:spcAft>
              <a:buNone/>
            </a:pPr>
            <a:r>
              <a:rPr b="1" lang="en" sz="1500">
                <a:solidFill>
                  <a:srgbClr val="FFFFFF"/>
                </a:solidFill>
                <a:highlight>
                  <a:schemeClr val="dk1"/>
                </a:highlight>
              </a:rPr>
              <a:t>Layering</a:t>
            </a:r>
            <a:endParaRPr b="1" sz="1500">
              <a:solidFill>
                <a:srgbClr val="FFFFFF"/>
              </a:solidFill>
              <a:highlight>
                <a:schemeClr val="dk1"/>
              </a:highlight>
            </a:endParaRPr>
          </a:p>
          <a:p>
            <a:pPr indent="0" lvl="0" marL="0" rtl="0" algn="l">
              <a:lnSpc>
                <a:spcPct val="115000"/>
              </a:lnSpc>
              <a:spcBef>
                <a:spcPts val="1700"/>
              </a:spcBef>
              <a:spcAft>
                <a:spcPts val="0"/>
              </a:spcAft>
              <a:buNone/>
            </a:pPr>
            <a:r>
              <a:rPr lang="en" sz="1500">
                <a:solidFill>
                  <a:srgbClr val="FFFFFF"/>
                </a:solidFill>
                <a:highlight>
                  <a:schemeClr val="dk1"/>
                </a:highlight>
              </a:rPr>
              <a:t>To make sure data and information remains available, an organization must set up different layers of protection, creating a barrier of multiple defenses that work together to prevent attacks. </a:t>
            </a:r>
            <a:endParaRPr sz="1500">
              <a:solidFill>
                <a:srgbClr val="FFFFFF"/>
              </a:solidFill>
              <a:highlight>
                <a:schemeClr val="dk1"/>
              </a:highlight>
            </a:endParaRPr>
          </a:p>
          <a:p>
            <a:pPr indent="0" lvl="0" marL="0" rtl="0" algn="l">
              <a:lnSpc>
                <a:spcPct val="115000"/>
              </a:lnSpc>
              <a:spcBef>
                <a:spcPts val="1700"/>
              </a:spcBef>
              <a:spcAft>
                <a:spcPts val="0"/>
              </a:spcAft>
              <a:buNone/>
            </a:pPr>
            <a:r>
              <a:rPr b="1" lang="en" sz="1500">
                <a:solidFill>
                  <a:srgbClr val="FFFFFF"/>
                </a:solidFill>
                <a:highlight>
                  <a:schemeClr val="dk1"/>
                </a:highlight>
              </a:rPr>
              <a:t>Limiting</a:t>
            </a:r>
            <a:endParaRPr b="1" sz="1500">
              <a:solidFill>
                <a:srgbClr val="FFFFFF"/>
              </a:solidFill>
              <a:highlight>
                <a:schemeClr val="dk1"/>
              </a:highlight>
            </a:endParaRPr>
          </a:p>
          <a:p>
            <a:pPr indent="0" lvl="0" marL="0" rtl="0" algn="l">
              <a:lnSpc>
                <a:spcPct val="115000"/>
              </a:lnSpc>
              <a:spcBef>
                <a:spcPts val="1700"/>
              </a:spcBef>
              <a:spcAft>
                <a:spcPts val="0"/>
              </a:spcAft>
              <a:buNone/>
            </a:pPr>
            <a:r>
              <a:rPr lang="en" sz="1500">
                <a:solidFill>
                  <a:srgbClr val="FFFFFF"/>
                </a:solidFill>
                <a:highlight>
                  <a:schemeClr val="dk1"/>
                </a:highlight>
              </a:rPr>
              <a:t>Limiting access to data and information reduces the possibility of a security threat. An organization should restrict access so that each user only has the level of access required to do their job.</a:t>
            </a:r>
            <a:endParaRPr sz="1500">
              <a:solidFill>
                <a:srgbClr val="FFFFFF"/>
              </a:solidFill>
              <a:highlight>
                <a:schemeClr val="dk1"/>
              </a:highlight>
            </a:endParaRPr>
          </a:p>
          <a:p>
            <a:pPr indent="0" lvl="0" marL="0" rtl="0" algn="l">
              <a:lnSpc>
                <a:spcPct val="115000"/>
              </a:lnSpc>
              <a:spcBef>
                <a:spcPts val="1700"/>
              </a:spcBef>
              <a:spcAft>
                <a:spcPts val="0"/>
              </a:spcAft>
              <a:buNone/>
            </a:pPr>
            <a:r>
              <a:rPr b="1" lang="en" sz="1500">
                <a:solidFill>
                  <a:srgbClr val="FFFFFF"/>
                </a:solidFill>
                <a:highlight>
                  <a:schemeClr val="dk1"/>
                </a:highlight>
              </a:rPr>
              <a:t>Diversity</a:t>
            </a:r>
            <a:endParaRPr b="1" sz="1500">
              <a:solidFill>
                <a:srgbClr val="FFFFFF"/>
              </a:solidFill>
              <a:highlight>
                <a:schemeClr val="dk1"/>
              </a:highlight>
            </a:endParaRPr>
          </a:p>
          <a:p>
            <a:pPr indent="0" lvl="0" marL="0" rtl="0" algn="l">
              <a:lnSpc>
                <a:spcPct val="115000"/>
              </a:lnSpc>
              <a:spcBef>
                <a:spcPts val="1700"/>
              </a:spcBef>
              <a:spcAft>
                <a:spcPts val="0"/>
              </a:spcAft>
              <a:buNone/>
            </a:pPr>
            <a:r>
              <a:rPr lang="en" sz="1500">
                <a:solidFill>
                  <a:srgbClr val="FFFFFF"/>
                </a:solidFill>
                <a:highlight>
                  <a:schemeClr val="dk1"/>
                </a:highlight>
              </a:rPr>
              <a:t>The layers must be different so that if one layer is penetrated, the same technique will not work on all the others which would compromise the whole system. Furthermore, an organization will normally use different encryption algorithms and authentication systems to protect data in different states.</a:t>
            </a:r>
            <a:endParaRPr sz="1500">
              <a:solidFill>
                <a:srgbClr val="FFFFFF"/>
              </a:solidFill>
              <a:highlight>
                <a:schemeClr val="dk1"/>
              </a:highlight>
            </a:endParaRPr>
          </a:p>
          <a:p>
            <a:pPr indent="0" lvl="0" marL="0" rtl="0" algn="l">
              <a:lnSpc>
                <a:spcPct val="115000"/>
              </a:lnSpc>
              <a:spcBef>
                <a:spcPts val="1700"/>
              </a:spcBef>
              <a:spcAft>
                <a:spcPts val="0"/>
              </a:spcAft>
              <a:buNone/>
            </a:pPr>
            <a:r>
              <a:rPr b="1" lang="en" sz="1500">
                <a:solidFill>
                  <a:srgbClr val="FFFFFF"/>
                </a:solidFill>
                <a:highlight>
                  <a:schemeClr val="dk1"/>
                </a:highlight>
              </a:rPr>
              <a:t>Obscurity</a:t>
            </a:r>
            <a:endParaRPr b="1" sz="1500">
              <a:solidFill>
                <a:srgbClr val="FFFFFF"/>
              </a:solidFill>
              <a:highlight>
                <a:schemeClr val="dk1"/>
              </a:highlight>
            </a:endParaRPr>
          </a:p>
          <a:p>
            <a:pPr indent="0" lvl="0" marL="0" rtl="0" algn="l">
              <a:lnSpc>
                <a:spcPct val="115000"/>
              </a:lnSpc>
              <a:spcBef>
                <a:spcPts val="1700"/>
              </a:spcBef>
              <a:spcAft>
                <a:spcPts val="0"/>
              </a:spcAft>
              <a:buNone/>
            </a:pPr>
            <a:r>
              <a:rPr lang="en" sz="1500">
                <a:solidFill>
                  <a:srgbClr val="FFFFFF"/>
                </a:solidFill>
                <a:highlight>
                  <a:schemeClr val="dk1"/>
                </a:highlight>
              </a:rPr>
              <a:t>Obscuring information can also protect data and information. </a:t>
            </a:r>
            <a:endParaRPr sz="1500">
              <a:solidFill>
                <a:srgbClr val="FFFFFF"/>
              </a:solidFill>
              <a:highlight>
                <a:schemeClr val="dk1"/>
              </a:highlight>
            </a:endParaRPr>
          </a:p>
          <a:p>
            <a:pPr indent="0" lvl="0" marL="0" rtl="0" algn="l">
              <a:lnSpc>
                <a:spcPct val="115000"/>
              </a:lnSpc>
              <a:spcBef>
                <a:spcPts val="1700"/>
              </a:spcBef>
              <a:spcAft>
                <a:spcPts val="0"/>
              </a:spcAft>
              <a:buNone/>
            </a:pPr>
            <a:r>
              <a:rPr b="1" lang="en" sz="1500">
                <a:solidFill>
                  <a:srgbClr val="FFFFFF"/>
                </a:solidFill>
                <a:highlight>
                  <a:schemeClr val="dk1"/>
                </a:highlight>
              </a:rPr>
              <a:t>Simplicity</a:t>
            </a:r>
            <a:endParaRPr b="1" sz="1500">
              <a:solidFill>
                <a:srgbClr val="FFFFFF"/>
              </a:solidFill>
              <a:highlight>
                <a:schemeClr val="dk1"/>
              </a:highlight>
            </a:endParaRPr>
          </a:p>
          <a:p>
            <a:pPr indent="0" lvl="0" marL="0" rtl="0" algn="l">
              <a:lnSpc>
                <a:spcPct val="115000"/>
              </a:lnSpc>
              <a:spcBef>
                <a:spcPts val="1700"/>
              </a:spcBef>
              <a:spcAft>
                <a:spcPts val="0"/>
              </a:spcAft>
              <a:buNone/>
            </a:pPr>
            <a:r>
              <a:rPr lang="en" sz="1500">
                <a:solidFill>
                  <a:srgbClr val="FFFFFF"/>
                </a:solidFill>
                <a:highlight>
                  <a:schemeClr val="dk1"/>
                </a:highlight>
              </a:rPr>
              <a:t>A security solution should be simple from the inside, but complex on the outside.</a:t>
            </a:r>
            <a:endParaRPr sz="1500">
              <a:solidFill>
                <a:srgbClr val="FFFFFF"/>
              </a:solidFill>
              <a:highlight>
                <a:schemeClr val="dk1"/>
              </a:highlight>
            </a:endParaRPr>
          </a:p>
          <a:p>
            <a:pPr indent="0" lvl="0" marL="0" rtl="0" algn="l">
              <a:lnSpc>
                <a:spcPct val="115000"/>
              </a:lnSpc>
              <a:spcBef>
                <a:spcPts val="1700"/>
              </a:spcBef>
              <a:spcAft>
                <a:spcPts val="0"/>
              </a:spcAft>
              <a:buNone/>
            </a:pPr>
            <a:r>
              <a:t/>
            </a:r>
            <a:endParaRPr sz="1050">
              <a:solidFill>
                <a:schemeClr val="dk1"/>
              </a:solidFill>
              <a:highlight>
                <a:schemeClr val="lt1"/>
              </a:highlight>
            </a:endParaRPr>
          </a:p>
          <a:p>
            <a:pPr indent="0" lvl="0" marL="0" rtl="0" algn="l">
              <a:lnSpc>
                <a:spcPct val="115000"/>
              </a:lnSpc>
              <a:spcBef>
                <a:spcPts val="1700"/>
              </a:spcBef>
              <a:spcAft>
                <a:spcPts val="0"/>
              </a:spcAft>
              <a:buClr>
                <a:schemeClr val="dk1"/>
              </a:buClr>
              <a:buSzPts val="1100"/>
              <a:buFont typeface="Arial"/>
              <a:buNone/>
            </a:pPr>
            <a:r>
              <a:rPr b="1" lang="en">
                <a:solidFill>
                  <a:schemeClr val="dk1"/>
                </a:solidFill>
              </a:rPr>
              <a:t>configuration</a:t>
            </a:r>
            <a:r>
              <a:rPr b="1" lang="en">
                <a:solidFill>
                  <a:schemeClr val="dk1"/>
                </a:solidFill>
              </a:rPr>
              <a:t> Management:</a:t>
            </a:r>
            <a:endParaRPr b="1">
              <a:solidFill>
                <a:schemeClr val="dk1"/>
              </a:solidFill>
            </a:endParaRPr>
          </a:p>
          <a:p>
            <a:pPr indent="-298450" lvl="0" marL="457200" rtl="0" algn="l">
              <a:lnSpc>
                <a:spcPct val="115000"/>
              </a:lnSpc>
              <a:spcBef>
                <a:spcPts val="1700"/>
              </a:spcBef>
              <a:spcAft>
                <a:spcPts val="0"/>
              </a:spcAft>
              <a:buClr>
                <a:schemeClr val="dk1"/>
              </a:buClr>
              <a:buSzPts val="1100"/>
              <a:buChar char="●"/>
            </a:pPr>
            <a:r>
              <a:rPr lang="en">
                <a:solidFill>
                  <a:schemeClr val="dk1"/>
                </a:solidFill>
              </a:rPr>
              <a:t>Identification, control, and auditing of system changes.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Secure OS practices: configuring log files, auditing, changing default account names and passwords, implementing account policies and file-level access control.</a:t>
            </a:r>
            <a:endParaRPr>
              <a:solidFill>
                <a:schemeClr val="dk1"/>
              </a:solidFill>
            </a:endParaRPr>
          </a:p>
          <a:p>
            <a:pPr indent="0" lvl="0" marL="0" rtl="0" algn="l">
              <a:lnSpc>
                <a:spcPct val="115000"/>
              </a:lnSpc>
              <a:spcBef>
                <a:spcPts val="1700"/>
              </a:spcBef>
              <a:spcAft>
                <a:spcPts val="0"/>
              </a:spcAft>
              <a:buNone/>
            </a:pPr>
            <a:r>
              <a:rPr b="1" lang="en">
                <a:solidFill>
                  <a:schemeClr val="dk1"/>
                </a:solidFill>
              </a:rPr>
              <a:t>Business Policies:</a:t>
            </a:r>
            <a:endParaRPr b="1">
              <a:solidFill>
                <a:schemeClr val="dk1"/>
              </a:solidFill>
            </a:endParaRPr>
          </a:p>
          <a:p>
            <a:pPr indent="-298450" lvl="0" marL="457200" rtl="0" algn="l">
              <a:lnSpc>
                <a:spcPct val="115000"/>
              </a:lnSpc>
              <a:spcBef>
                <a:spcPts val="1700"/>
              </a:spcBef>
              <a:spcAft>
                <a:spcPts val="0"/>
              </a:spcAft>
              <a:buClr>
                <a:schemeClr val="dk1"/>
              </a:buClr>
              <a:buSzPts val="1100"/>
              <a:buChar char="●"/>
            </a:pPr>
            <a:r>
              <a:rPr lang="en">
                <a:solidFill>
                  <a:schemeClr val="dk1"/>
                </a:solidFill>
              </a:rPr>
              <a:t>Define standards of behavior for employees and operations within the organization.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networking, they establish acceptable use and behaviors on the network.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Violations may indicate security breaches.</a:t>
            </a:r>
            <a:endParaRPr>
              <a:solidFill>
                <a:schemeClr val="dk1"/>
              </a:solidFill>
            </a:endParaRPr>
          </a:p>
          <a:p>
            <a:pPr indent="0" lvl="0" marL="0" rtl="0" algn="l">
              <a:lnSpc>
                <a:spcPct val="115000"/>
              </a:lnSpc>
              <a:spcBef>
                <a:spcPts val="1700"/>
              </a:spcBef>
              <a:spcAft>
                <a:spcPts val="0"/>
              </a:spcAft>
              <a:buNone/>
            </a:pPr>
            <a:r>
              <a:rPr b="1" lang="en">
                <a:solidFill>
                  <a:schemeClr val="dk1"/>
                </a:solidFill>
              </a:rPr>
              <a:t>Types of Policies:</a:t>
            </a:r>
            <a:endParaRPr b="1">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Company Policies:</a:t>
            </a:r>
            <a:r>
              <a:rPr lang="en">
                <a:solidFill>
                  <a:schemeClr val="dk1"/>
                </a:solidFill>
              </a:rPr>
              <a:t> Overall guidelines for business conduct.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Employee Policies:</a:t>
            </a:r>
            <a:r>
              <a:rPr lang="en">
                <a:solidFill>
                  <a:schemeClr val="dk1"/>
                </a:solidFill>
              </a:rPr>
              <a:t> Guidelines for employee behavior.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Security Policies:</a:t>
            </a:r>
            <a:r>
              <a:rPr lang="en">
                <a:solidFill>
                  <a:schemeClr val="dk1"/>
                </a:solidFill>
              </a:rPr>
              <a:t> Cover aspects like identification, authentication, passwords, acceptable use, remote access, network maintenance, and incident handling.</a:t>
            </a:r>
            <a:endParaRPr>
              <a:solidFill>
                <a:schemeClr val="dk1"/>
              </a:solidFill>
            </a:endParaRPr>
          </a:p>
          <a:p>
            <a:pPr indent="0" lvl="0" marL="0" rtl="0" algn="l">
              <a:lnSpc>
                <a:spcPct val="115000"/>
              </a:lnSpc>
              <a:spcBef>
                <a:spcPts val="1700"/>
              </a:spcBef>
              <a:spcAft>
                <a:spcPts val="0"/>
              </a:spcAft>
              <a:buNone/>
            </a:pPr>
            <a:r>
              <a:t/>
            </a:r>
            <a:endParaRPr>
              <a:solidFill>
                <a:schemeClr val="dk1"/>
              </a:solidFill>
            </a:endParaRPr>
          </a:p>
          <a:p>
            <a:pPr indent="0" lvl="0" marL="0" rtl="0" algn="l">
              <a:lnSpc>
                <a:spcPct val="115000"/>
              </a:lnSpc>
              <a:spcBef>
                <a:spcPts val="1700"/>
              </a:spcBef>
              <a:spcAft>
                <a:spcPts val="0"/>
              </a:spcAft>
              <a:buNone/>
            </a:pPr>
            <a:r>
              <a:t/>
            </a:r>
            <a:endParaRPr sz="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6e01cbc6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6e01cbc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6e01cbc6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6e01cbc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An ninh vật lý</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Barricades và Fencing</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Nhận dạng sinh trắc học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Crossover Error Rate (CER)</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An ninh ứng dụng</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Phát triển ứng dụng</a:t>
            </a:r>
            <a:r>
              <a:rPr b="1" lang="en">
                <a:solidFill>
                  <a:schemeClr val="dk1"/>
                </a:solidFill>
              </a:rPr>
              <a:t>:</a:t>
            </a:r>
            <a:r>
              <a:rPr lang="en">
                <a:solidFill>
                  <a:schemeClr val="dk1"/>
                </a:solidFill>
              </a:rPr>
              <a:t> Quá trình bảo mật từ giai đoạn phát triển, kiểm thử, đưa vào sử dụng và hủy bỏ.</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Kiểm soát dữ liệu đầu vào:</a:t>
            </a:r>
            <a:r>
              <a:rPr lang="en">
                <a:solidFill>
                  <a:schemeClr val="dk1"/>
                </a:solidFill>
              </a:rPr>
              <a:t> Quan trọng để duy trì tính toàn vẹn của cơ sở dữ liệu bằng các qui định xác thực và kiểm tra.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Ký mã:</a:t>
            </a:r>
            <a:r>
              <a:rPr lang="en">
                <a:solidFill>
                  <a:schemeClr val="dk1"/>
                </a:solidFill>
              </a:rPr>
              <a:t> Đảm bảo tính xác thực của phần mềm. Sử dụng cookies an toàn để bảo vệ thông tin.</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Củng cố mạng: Dịch vụ và Giao thức</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Quản lý dịch vụ mạng:</a:t>
            </a:r>
            <a:r>
              <a:rPr lang="en">
                <a:solidFill>
                  <a:schemeClr val="dk1"/>
                </a:solidFill>
              </a:rPr>
              <a:t> Đảm bảo chỉ có các cổng cần thiết được mở ra và sẵn sàng.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Quản lý DHCP:</a:t>
            </a:r>
            <a:r>
              <a:rPr lang="en">
                <a:solidFill>
                  <a:schemeClr val="dk1"/>
                </a:solidFill>
              </a:rPr>
              <a:t> Sử dụng DHCP Snooping để ngăn chặn các máy chủ DHCP giả mạo.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Bảo mật DNS:</a:t>
            </a:r>
            <a:r>
              <a:rPr lang="en">
                <a:solidFill>
                  <a:schemeClr val="dk1"/>
                </a:solidFill>
              </a:rPr>
              <a:t> Sử dụng DNSSEC để bảo vệ khỏi các mối đe dọa đến DNS.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Quản lý ICMP:</a:t>
            </a:r>
            <a:r>
              <a:rPr lang="en">
                <a:solidFill>
                  <a:schemeClr val="dk1"/>
                </a:solidFill>
              </a:rPr>
              <a:t> Lọc yêu cầu ICMP để ngăn chặn các cuộc tấn công.</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Củng cố mạng: Phân đoạn</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VLANs:</a:t>
            </a:r>
            <a:r>
              <a:rPr lang="en">
                <a:solidFill>
                  <a:schemeClr val="dk1"/>
                </a:solidFill>
              </a:rPr>
              <a:t> Phân nhóm thiết bị trong mạng LAN dựa trên kết nối logic.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Vùng DMZ:</a:t>
            </a:r>
            <a:r>
              <a:rPr lang="en">
                <a:solidFill>
                  <a:schemeClr val="dk1"/>
                </a:solidFill>
              </a:rPr>
              <a:t> Mạng con giữa mạng tin cậy và internet, đặt các máy chủ như web và mail server ở đây.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Mô hình Zero Trust:</a:t>
            </a:r>
            <a:r>
              <a:rPr lang="en">
                <a:solidFill>
                  <a:schemeClr val="dk1"/>
                </a:solidFill>
              </a:rPr>
              <a:t> Không tin tưởng tự động vào người dùng và thiết bị trong mạng.</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Củng cố Thiết bị Di động và Không dây</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Bảo mật WPA và WPA2:</a:t>
            </a:r>
            <a:r>
              <a:rPr lang="en">
                <a:solidFill>
                  <a:schemeClr val="dk1"/>
                </a:solidFill>
              </a:rPr>
              <a:t> Tiêu chuẩn bảo mật cho kết nối không dây.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Quản lý thiết bị di động:</a:t>
            </a:r>
            <a:r>
              <a:rPr lang="en">
                <a:solidFill>
                  <a:schemeClr val="dk1"/>
                </a:solidFill>
              </a:rPr>
              <a:t> Chia sẻ dữ liệu an toàn và phân tách dữ liệu cá nhân và công việc trên thiết bị.</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Sự Bền vững của An ninh Mạng</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Mục tiêu High Availability:</a:t>
            </a:r>
            <a:r>
              <a:rPr lang="en">
                <a:solidFill>
                  <a:schemeClr val="dk1"/>
                </a:solidFill>
              </a:rPr>
              <a:t> Đảm bảo hệ thống luôn hoạt động thông suốt với chuẩn ‘five nines’.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Bảo vệ dữ liệu:</a:t>
            </a:r>
            <a:r>
              <a:rPr lang="en">
                <a:solidFill>
                  <a:schemeClr val="dk1"/>
                </a:solidFill>
              </a:rPr>
              <a:t> Sao lưu dữ liệu định kỳ và lưu trữ ngoài trụ sở chính.</a:t>
            </a:r>
            <a:endParaRPr>
              <a:solidFill>
                <a:schemeClr val="dk1"/>
              </a:solidFill>
            </a:endParaRPr>
          </a:p>
          <a:p>
            <a:pPr indent="0" lvl="0" marL="0" rtl="0" algn="l">
              <a:lnSpc>
                <a:spcPct val="115000"/>
              </a:lnSpc>
              <a:spcBef>
                <a:spcPts val="1700"/>
              </a:spcBef>
              <a:spcAft>
                <a:spcPts val="0"/>
              </a:spcAft>
              <a:buClr>
                <a:schemeClr val="dk1"/>
              </a:buClr>
              <a:buSzPts val="1100"/>
              <a:buFont typeface="Arial"/>
              <a:buNone/>
            </a:pPr>
            <a:r>
              <a:rPr b="1" lang="en" sz="1300">
                <a:solidFill>
                  <a:schemeClr val="dk1"/>
                </a:solidFill>
              </a:rPr>
              <a:t>Hệ thống Nhúng và Đặc biệt</a:t>
            </a:r>
            <a:endParaRPr b="1" sz="1300">
              <a:solidFill>
                <a:schemeClr val="dk1"/>
              </a:solidFill>
            </a:endParaRPr>
          </a:p>
          <a:p>
            <a:pPr indent="-298450" lvl="0" marL="457200" rtl="0" algn="l">
              <a:lnSpc>
                <a:spcPct val="115000"/>
              </a:lnSpc>
              <a:spcBef>
                <a:spcPts val="1700"/>
              </a:spcBef>
              <a:spcAft>
                <a:spcPts val="0"/>
              </a:spcAft>
              <a:buClr>
                <a:schemeClr val="dk1"/>
              </a:buClr>
              <a:buSzPts val="1100"/>
              <a:buChar char="●"/>
            </a:pPr>
            <a:r>
              <a:rPr b="1" lang="en">
                <a:solidFill>
                  <a:schemeClr val="dk1"/>
                </a:solidFill>
              </a:rPr>
              <a:t>IoT và Hệ thống nhúng:</a:t>
            </a:r>
            <a:r>
              <a:rPr lang="en">
                <a:solidFill>
                  <a:schemeClr val="dk1"/>
                </a:solidFill>
              </a:rPr>
              <a:t> Các thiết bị kết nối internet, sử dụng hệ điều hành thời gian thực (RTOS), và quản lý dữ liệu.</a:t>
            </a:r>
            <a:endParaRPr>
              <a:solidFill>
                <a:schemeClr val="dk1"/>
              </a:solidFill>
            </a:endParaRPr>
          </a:p>
          <a:p>
            <a:pPr indent="0" lvl="0" marL="0" rtl="0" algn="l">
              <a:lnSpc>
                <a:spcPct val="115000"/>
              </a:lnSpc>
              <a:spcBef>
                <a:spcPts val="1700"/>
              </a:spcBef>
              <a:spcAft>
                <a:spcPts val="0"/>
              </a:spcAft>
              <a:buNone/>
            </a:pPr>
            <a:r>
              <a:t/>
            </a:r>
            <a:endParaRPr sz="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22c95e0e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22c95e0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6e01cbc63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6e01cbc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59" name="Shape 59"/>
        <p:cNvGrpSpPr/>
        <p:nvPr/>
      </p:nvGrpSpPr>
      <p:grpSpPr>
        <a:xfrm>
          <a:off x="0" y="0"/>
          <a:ext cx="0" cy="0"/>
          <a:chOff x="0" y="0"/>
          <a:chExt cx="0" cy="0"/>
        </a:xfrm>
      </p:grpSpPr>
      <p:sp>
        <p:nvSpPr>
          <p:cNvPr id="60" name="Google Shape;6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13"/>
          <p:cNvSpPr txBox="1"/>
          <p:nvPr>
            <p:ph idx="4294967295" type="ctrTitle"/>
          </p:nvPr>
        </p:nvSpPr>
        <p:spPr>
          <a:xfrm>
            <a:off x="911100" y="707053"/>
            <a:ext cx="7321800" cy="1879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sz="2500">
                <a:solidFill>
                  <a:srgbClr val="000000"/>
                </a:solidFill>
                <a:latin typeface="Muli"/>
                <a:ea typeface="Muli"/>
                <a:cs typeface="Muli"/>
                <a:sym typeface="Muli"/>
              </a:rPr>
              <a:t>Đề tài:</a:t>
            </a:r>
            <a:endParaRPr b="0" sz="2500">
              <a:solidFill>
                <a:srgbClr val="000000"/>
              </a:solidFill>
              <a:latin typeface="Muli"/>
              <a:ea typeface="Muli"/>
              <a:cs typeface="Muli"/>
              <a:sym typeface="Muli"/>
            </a:endParaRPr>
          </a:p>
          <a:p>
            <a:pPr indent="0" lvl="0" marL="0" rtl="0" algn="ctr">
              <a:spcBef>
                <a:spcPts val="0"/>
              </a:spcBef>
              <a:spcAft>
                <a:spcPts val="0"/>
              </a:spcAft>
              <a:buNone/>
            </a:pPr>
            <a:r>
              <a:t/>
            </a:r>
            <a:endParaRPr sz="3100">
              <a:solidFill>
                <a:srgbClr val="000000"/>
              </a:solidFill>
              <a:latin typeface="Muli"/>
              <a:ea typeface="Muli"/>
              <a:cs typeface="Muli"/>
              <a:sym typeface="Muli"/>
            </a:endParaRPr>
          </a:p>
          <a:p>
            <a:pPr indent="0" lvl="0" marL="0" rtl="0" algn="ctr">
              <a:spcBef>
                <a:spcPts val="0"/>
              </a:spcBef>
              <a:spcAft>
                <a:spcPts val="0"/>
              </a:spcAft>
              <a:buNone/>
            </a:pPr>
            <a:r>
              <a:rPr lang="en" sz="6000">
                <a:solidFill>
                  <a:srgbClr val="000000"/>
                </a:solidFill>
                <a:latin typeface="Muli"/>
                <a:ea typeface="Muli"/>
                <a:cs typeface="Muli"/>
                <a:sym typeface="Muli"/>
              </a:rPr>
              <a:t>Network Defense</a:t>
            </a:r>
            <a:endParaRPr sz="6000">
              <a:solidFill>
                <a:srgbClr val="000000"/>
              </a:solidFill>
              <a:latin typeface="Muli"/>
              <a:ea typeface="Muli"/>
              <a:cs typeface="Muli"/>
              <a:sym typeface="Muli"/>
            </a:endParaRPr>
          </a:p>
        </p:txBody>
      </p:sp>
      <p:sp>
        <p:nvSpPr>
          <p:cNvPr id="62" name="Google Shape;62;p13"/>
          <p:cNvSpPr txBox="1"/>
          <p:nvPr/>
        </p:nvSpPr>
        <p:spPr>
          <a:xfrm>
            <a:off x="1501725" y="3477800"/>
            <a:ext cx="237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Muli"/>
                <a:ea typeface="Muli"/>
                <a:cs typeface="Muli"/>
                <a:sym typeface="Muli"/>
              </a:rPr>
              <a:t>Người thực hiện:</a:t>
            </a:r>
            <a:endParaRPr b="1" sz="300">
              <a:latin typeface="Muli"/>
              <a:ea typeface="Muli"/>
              <a:cs typeface="Muli"/>
              <a:sym typeface="Muli"/>
            </a:endParaRPr>
          </a:p>
        </p:txBody>
      </p:sp>
      <p:sp>
        <p:nvSpPr>
          <p:cNvPr id="63" name="Google Shape;63;p13"/>
          <p:cNvSpPr txBox="1"/>
          <p:nvPr>
            <p:ph idx="4294967295" type="ctrTitle"/>
          </p:nvPr>
        </p:nvSpPr>
        <p:spPr>
          <a:xfrm>
            <a:off x="911100" y="4106925"/>
            <a:ext cx="7321800" cy="395100"/>
          </a:xfrm>
          <a:prstGeom prst="rect">
            <a:avLst/>
          </a:prstGeom>
        </p:spPr>
        <p:txBody>
          <a:bodyPr anchorCtr="0" anchor="b" bIns="0" lIns="0" spcFirstLastPara="1" rIns="0" wrap="square" tIns="0">
            <a:noAutofit/>
          </a:bodyPr>
          <a:lstStyle/>
          <a:p>
            <a:pPr indent="0" lvl="0" marL="0" rtl="0" algn="ctr">
              <a:spcBef>
                <a:spcPts val="0"/>
              </a:spcBef>
              <a:spcAft>
                <a:spcPts val="400"/>
              </a:spcAft>
              <a:buNone/>
            </a:pPr>
            <a:r>
              <a:rPr b="0" lang="en" sz="2200">
                <a:solidFill>
                  <a:schemeClr val="dk1"/>
                </a:solidFill>
                <a:latin typeface="Muli"/>
                <a:ea typeface="Muli"/>
                <a:cs typeface="Muli"/>
                <a:sym typeface="Muli"/>
              </a:rPr>
              <a:t>Bùi Yến Linh        </a:t>
            </a:r>
            <a:endParaRPr b="0" sz="2100">
              <a:solidFill>
                <a:srgbClr val="000000"/>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90" name="Shape 190"/>
        <p:cNvGrpSpPr/>
        <p:nvPr/>
      </p:nvGrpSpPr>
      <p:grpSpPr>
        <a:xfrm>
          <a:off x="0" y="0"/>
          <a:ext cx="0" cy="0"/>
          <a:chOff x="0" y="0"/>
          <a:chExt cx="0" cy="0"/>
        </a:xfrm>
      </p:grpSpPr>
      <p:sp>
        <p:nvSpPr>
          <p:cNvPr id="191" name="Google Shape;191;p2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AAA</a:t>
            </a:r>
            <a:endParaRPr>
              <a:solidFill>
                <a:schemeClr val="dk1"/>
              </a:solidFill>
            </a:endParaRPr>
          </a:p>
        </p:txBody>
      </p:sp>
      <p:sp>
        <p:nvSpPr>
          <p:cNvPr id="192" name="Google Shape;192;p22"/>
          <p:cNvSpPr txBox="1"/>
          <p:nvPr>
            <p:ph idx="1" type="body"/>
          </p:nvPr>
        </p:nvSpPr>
        <p:spPr>
          <a:xfrm>
            <a:off x="580550" y="1352550"/>
            <a:ext cx="5131200" cy="2043300"/>
          </a:xfrm>
          <a:prstGeom prst="rect">
            <a:avLst/>
          </a:prstGeom>
        </p:spPr>
        <p:txBody>
          <a:bodyPr anchorCtr="0" anchor="t" bIns="0" lIns="0" spcFirstLastPara="1" rIns="0" wrap="square" tIns="0">
            <a:noAutofit/>
          </a:bodyPr>
          <a:lstStyle/>
          <a:p>
            <a:pPr indent="-323850" lvl="0" marL="457200" marR="0" rtl="0" algn="l">
              <a:lnSpc>
                <a:spcPct val="115000"/>
              </a:lnSpc>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Authorization:</a:t>
            </a:r>
            <a:endParaRPr sz="1500">
              <a:solidFill>
                <a:schemeClr val="accent1"/>
              </a:solidFill>
              <a:latin typeface="Muli"/>
              <a:ea typeface="Muli"/>
              <a:cs typeface="Muli"/>
              <a:sym typeface="Muli"/>
            </a:endParaRPr>
          </a:p>
          <a:p>
            <a:pPr indent="-323850" lvl="0" marL="800100" marR="0" rtl="0" algn="l">
              <a:lnSpc>
                <a:spcPct val="115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Something they know</a:t>
            </a:r>
            <a:endParaRPr sz="1500">
              <a:solidFill>
                <a:schemeClr val="accent1"/>
              </a:solidFill>
              <a:latin typeface="Muli"/>
              <a:ea typeface="Muli"/>
              <a:cs typeface="Muli"/>
              <a:sym typeface="Muli"/>
            </a:endParaRPr>
          </a:p>
          <a:p>
            <a:pPr indent="-323850" lvl="0" marL="800100" marR="0" rtl="0" algn="l">
              <a:lnSpc>
                <a:spcPct val="115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Something they have </a:t>
            </a:r>
            <a:endParaRPr sz="1500">
              <a:solidFill>
                <a:schemeClr val="accent1"/>
              </a:solidFill>
              <a:latin typeface="Muli"/>
              <a:ea typeface="Muli"/>
              <a:cs typeface="Muli"/>
              <a:sym typeface="Muli"/>
            </a:endParaRPr>
          </a:p>
          <a:p>
            <a:pPr indent="-323850" lvl="0" marL="800100" marR="0" rtl="0" algn="l">
              <a:lnSpc>
                <a:spcPct val="115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Something they are</a:t>
            </a:r>
            <a:r>
              <a:rPr lang="en" sz="1500">
                <a:solidFill>
                  <a:schemeClr val="accent1"/>
                </a:solidFill>
                <a:latin typeface="Muli"/>
                <a:ea typeface="Muli"/>
                <a:cs typeface="Muli"/>
                <a:sym typeface="Muli"/>
              </a:rPr>
              <a:t> </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Authentication: determine which resources users can access</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Accounting: keeps track of what users do</a:t>
            </a:r>
            <a:endParaRPr b="1" sz="1500">
              <a:solidFill>
                <a:schemeClr val="accent1"/>
              </a:solidFill>
              <a:latin typeface="Muli"/>
              <a:ea typeface="Muli"/>
              <a:cs typeface="Muli"/>
              <a:sym typeface="Muli"/>
            </a:endParaRPr>
          </a:p>
        </p:txBody>
      </p:sp>
      <p:sp>
        <p:nvSpPr>
          <p:cNvPr id="193" name="Google Shape;19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2"/>
          <p:cNvPicPr preferRelativeResize="0"/>
          <p:nvPr/>
        </p:nvPicPr>
        <p:blipFill>
          <a:blip r:embed="rId3">
            <a:alphaModFix/>
          </a:blip>
          <a:stretch>
            <a:fillRect/>
          </a:stretch>
        </p:blipFill>
        <p:spPr>
          <a:xfrm>
            <a:off x="5711750" y="1829588"/>
            <a:ext cx="2615300" cy="20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Access Control Models</a:t>
            </a:r>
            <a:endParaRPr>
              <a:solidFill>
                <a:schemeClr val="dk1"/>
              </a:solidFill>
            </a:endParaRPr>
          </a:p>
        </p:txBody>
      </p:sp>
      <p:sp>
        <p:nvSpPr>
          <p:cNvPr id="200" name="Google Shape;200;p23"/>
          <p:cNvSpPr txBox="1"/>
          <p:nvPr>
            <p:ph idx="1" type="body"/>
          </p:nvPr>
        </p:nvSpPr>
        <p:spPr>
          <a:xfrm>
            <a:off x="580550" y="1352550"/>
            <a:ext cx="5131200" cy="2997300"/>
          </a:xfrm>
          <a:prstGeom prst="rect">
            <a:avLst/>
          </a:prstGeom>
        </p:spPr>
        <p:txBody>
          <a:bodyPr anchorCtr="0" anchor="t" bIns="0" lIns="0" spcFirstLastPara="1" rIns="0" wrap="square" tIns="0">
            <a:noAutofit/>
          </a:bodyPr>
          <a:lstStyle/>
          <a:p>
            <a:pPr indent="-323850" lvl="0" marL="457200" rtl="0" algn="l">
              <a:lnSpc>
                <a:spcPct val="200000"/>
              </a:lnSpc>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Discretionary access control (DAC)</a:t>
            </a:r>
            <a:endParaRPr sz="1500">
              <a:solidFill>
                <a:schemeClr val="accent1"/>
              </a:solidFill>
              <a:latin typeface="Muli"/>
              <a:ea typeface="Muli"/>
              <a:cs typeface="Muli"/>
              <a:sym typeface="Muli"/>
            </a:endParaRPr>
          </a:p>
          <a:p>
            <a:pPr indent="-323850" lvl="0" marL="457200" rtl="0" algn="l">
              <a:lnSpc>
                <a:spcPct val="200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Mandatory access control (MAC)</a:t>
            </a:r>
            <a:endParaRPr sz="1500">
              <a:solidFill>
                <a:schemeClr val="accent1"/>
              </a:solidFill>
              <a:latin typeface="Muli"/>
              <a:ea typeface="Muli"/>
              <a:cs typeface="Muli"/>
              <a:sym typeface="Muli"/>
            </a:endParaRPr>
          </a:p>
          <a:p>
            <a:pPr indent="-323850" lvl="0" marL="457200" rtl="0" algn="l">
              <a:lnSpc>
                <a:spcPct val="200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Role-based access control (RBAC)</a:t>
            </a:r>
            <a:endParaRPr sz="1500">
              <a:solidFill>
                <a:schemeClr val="accent1"/>
              </a:solidFill>
              <a:latin typeface="Muli"/>
              <a:ea typeface="Muli"/>
              <a:cs typeface="Muli"/>
              <a:sym typeface="Muli"/>
            </a:endParaRPr>
          </a:p>
          <a:p>
            <a:pPr indent="-323850" lvl="0" marL="457200" rtl="0" algn="l">
              <a:lnSpc>
                <a:spcPct val="200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Attribute-based access control (ABAC)</a:t>
            </a:r>
            <a:endParaRPr sz="1500">
              <a:solidFill>
                <a:schemeClr val="accent1"/>
              </a:solidFill>
              <a:latin typeface="Muli"/>
              <a:ea typeface="Muli"/>
              <a:cs typeface="Muli"/>
              <a:sym typeface="Muli"/>
            </a:endParaRPr>
          </a:p>
          <a:p>
            <a:pPr indent="-323850" lvl="0" marL="457200" rtl="0" algn="l">
              <a:lnSpc>
                <a:spcPct val="200000"/>
              </a:lnSpc>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Time-based access control (TAC)</a:t>
            </a:r>
            <a:endParaRPr sz="1500">
              <a:solidFill>
                <a:schemeClr val="accent1"/>
              </a:solidFill>
              <a:latin typeface="Muli"/>
              <a:ea typeface="Muli"/>
              <a:cs typeface="Muli"/>
              <a:sym typeface="Muli"/>
            </a:endParaRPr>
          </a:p>
        </p:txBody>
      </p:sp>
      <p:sp>
        <p:nvSpPr>
          <p:cNvPr id="201" name="Google Shape;20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05" name="Shape 205"/>
        <p:cNvGrpSpPr/>
        <p:nvPr/>
      </p:nvGrpSpPr>
      <p:grpSpPr>
        <a:xfrm>
          <a:off x="0" y="0"/>
          <a:ext cx="0" cy="0"/>
          <a:chOff x="0" y="0"/>
          <a:chExt cx="0" cy="0"/>
        </a:xfrm>
      </p:grpSpPr>
      <p:sp>
        <p:nvSpPr>
          <p:cNvPr id="206" name="Google Shape;206;p24"/>
          <p:cNvSpPr txBox="1"/>
          <p:nvPr>
            <p:ph type="ctrTitle"/>
          </p:nvPr>
        </p:nvSpPr>
        <p:spPr>
          <a:xfrm>
            <a:off x="685800" y="6488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4</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ACCESS CONTROL LISTS</a:t>
            </a:r>
            <a:endParaRPr>
              <a:solidFill>
                <a:schemeClr val="dk1"/>
              </a:solidFill>
            </a:endParaRPr>
          </a:p>
        </p:txBody>
      </p:sp>
      <p:sp>
        <p:nvSpPr>
          <p:cNvPr id="207" name="Google Shape;207;p24"/>
          <p:cNvSpPr txBox="1"/>
          <p:nvPr>
            <p:ph idx="1" type="subTitle"/>
          </p:nvPr>
        </p:nvSpPr>
        <p:spPr>
          <a:xfrm>
            <a:off x="685800" y="25685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Configure and modify ACLs to filter traffic and mitigate network attacks.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208" name="Google Shape;208;p24"/>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09" name="Google Shape;209;p24"/>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10" name="Google Shape;210;p24"/>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14" name="Shape 214"/>
        <p:cNvGrpSpPr/>
        <p:nvPr/>
      </p:nvGrpSpPr>
      <p:grpSpPr>
        <a:xfrm>
          <a:off x="0" y="0"/>
          <a:ext cx="0" cy="0"/>
          <a:chOff x="0" y="0"/>
          <a:chExt cx="0" cy="0"/>
        </a:xfrm>
      </p:grpSpPr>
      <p:sp>
        <p:nvSpPr>
          <p:cNvPr id="215" name="Google Shape;215;p25"/>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solidFill>
                <a:schemeClr val="dk1"/>
              </a:solidFill>
            </a:endParaRPr>
          </a:p>
        </p:txBody>
      </p:sp>
      <p:sp>
        <p:nvSpPr>
          <p:cNvPr id="216" name="Google Shape;216;p25"/>
          <p:cNvSpPr txBox="1"/>
          <p:nvPr>
            <p:ph idx="1" type="body"/>
          </p:nvPr>
        </p:nvSpPr>
        <p:spPr>
          <a:xfrm>
            <a:off x="580550" y="1352550"/>
            <a:ext cx="78192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ACL</a:t>
            </a:r>
            <a:r>
              <a:rPr lang="en" sz="1500">
                <a:solidFill>
                  <a:schemeClr val="accent1"/>
                </a:solidFill>
                <a:latin typeface="Muli"/>
                <a:ea typeface="Muli"/>
                <a:cs typeface="Muli"/>
                <a:sym typeface="Muli"/>
              </a:rPr>
              <a:t> là một loạt các lệnh IOS được sử dụng để lọc các gói tin dựa trên thông tin tiêu đề gói tin. </a:t>
            </a:r>
            <a:r>
              <a:rPr lang="en" sz="1500">
                <a:solidFill>
                  <a:schemeClr val="accent1"/>
                </a:solidFill>
                <a:latin typeface="Muli"/>
                <a:ea typeface="Muli"/>
                <a:cs typeface="Muli"/>
                <a:sym typeface="Muli"/>
              </a:rPr>
              <a:t>Vd: access-list 101 deny tcp any any eq 22</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ACL có thể được triển khai trên nhiều loại thiết bị mạng để kiểm soát quyền truy cập và bảo mật thông tin. VD: Router, Switch, Firewall, Proxy Server,….</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sp>
        <p:nvSpPr>
          <p:cNvPr id="217" name="Google Shape;217;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5"/>
          <p:cNvPicPr preferRelativeResize="0"/>
          <p:nvPr/>
        </p:nvPicPr>
        <p:blipFill>
          <a:blip r:embed="rId3">
            <a:alphaModFix/>
          </a:blip>
          <a:stretch>
            <a:fillRect/>
          </a:stretch>
        </p:blipFill>
        <p:spPr>
          <a:xfrm>
            <a:off x="1104900" y="3183850"/>
            <a:ext cx="6934200" cy="12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22" name="Shape 222"/>
        <p:cNvGrpSpPr/>
        <p:nvPr/>
      </p:nvGrpSpPr>
      <p:grpSpPr>
        <a:xfrm>
          <a:off x="0" y="0"/>
          <a:ext cx="0" cy="0"/>
          <a:chOff x="0" y="0"/>
          <a:chExt cx="0" cy="0"/>
        </a:xfrm>
      </p:grpSpPr>
      <p:sp>
        <p:nvSpPr>
          <p:cNvPr id="223" name="Google Shape;223;p26"/>
          <p:cNvSpPr txBox="1"/>
          <p:nvPr>
            <p:ph type="ctrTitle"/>
          </p:nvPr>
        </p:nvSpPr>
        <p:spPr>
          <a:xfrm>
            <a:off x="685800" y="6488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5</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FIREWALL TECHNOLOGIES</a:t>
            </a:r>
            <a:endParaRPr>
              <a:solidFill>
                <a:schemeClr val="dk1"/>
              </a:solidFill>
            </a:endParaRPr>
          </a:p>
        </p:txBody>
      </p:sp>
      <p:sp>
        <p:nvSpPr>
          <p:cNvPr id="224" name="Google Shape;224;p26"/>
          <p:cNvSpPr txBox="1"/>
          <p:nvPr>
            <p:ph idx="1" type="subTitle"/>
          </p:nvPr>
        </p:nvSpPr>
        <p:spPr>
          <a:xfrm>
            <a:off x="685800" y="25685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Explain how firewalls are implemented to provide network security.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225" name="Google Shape;225;p2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26" name="Google Shape;226;p2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27" name="Google Shape;227;p26"/>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31" name="Shape 231"/>
        <p:cNvGrpSpPr/>
        <p:nvPr/>
      </p:nvGrpSpPr>
      <p:grpSpPr>
        <a:xfrm>
          <a:off x="0" y="0"/>
          <a:ext cx="0" cy="0"/>
          <a:chOff x="0" y="0"/>
          <a:chExt cx="0" cy="0"/>
        </a:xfrm>
      </p:grpSpPr>
      <p:sp>
        <p:nvSpPr>
          <p:cNvPr id="232" name="Google Shape;232;p27"/>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solidFill>
                  <a:schemeClr val="dk1"/>
                </a:solidFill>
              </a:rPr>
              <a:t>Types of Firewall</a:t>
            </a:r>
            <a:endParaRPr>
              <a:solidFill>
                <a:schemeClr val="dk1"/>
              </a:solidFill>
            </a:endParaRPr>
          </a:p>
        </p:txBody>
      </p:sp>
      <p:sp>
        <p:nvSpPr>
          <p:cNvPr id="233" name="Google Shape;233;p27"/>
          <p:cNvSpPr txBox="1"/>
          <p:nvPr>
            <p:ph idx="1" type="body"/>
          </p:nvPr>
        </p:nvSpPr>
        <p:spPr>
          <a:xfrm>
            <a:off x="580550" y="1352550"/>
            <a:ext cx="78999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Tường lửa là một hệ thống hoặc nhóm các hệ thống thực thi chính sách kiểm soát truy cập giữa các mạng.</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Các loại:</a:t>
            </a:r>
            <a:endParaRPr sz="1500">
              <a:solidFill>
                <a:schemeClr val="accent1"/>
              </a:solidFill>
              <a:latin typeface="Muli"/>
              <a:ea typeface="Muli"/>
              <a:cs typeface="Muli"/>
              <a:sym typeface="Muli"/>
            </a:endParaRPr>
          </a:p>
          <a:p>
            <a:pPr indent="-323850" lvl="0" marL="457200" rtl="0" algn="l">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Stateless </a:t>
            </a:r>
            <a:r>
              <a:rPr lang="en" sz="1500">
                <a:solidFill>
                  <a:schemeClr val="accent1"/>
                </a:solidFill>
                <a:latin typeface="Muli"/>
                <a:ea typeface="Muli"/>
                <a:cs typeface="Muli"/>
                <a:sym typeface="Muli"/>
              </a:rPr>
              <a:t>Firewall</a:t>
            </a:r>
            <a:r>
              <a:rPr lang="en" sz="1500">
                <a:solidFill>
                  <a:schemeClr val="accent1"/>
                </a:solidFill>
                <a:latin typeface="Muli"/>
                <a:ea typeface="Muli"/>
                <a:cs typeface="Muli"/>
                <a:sym typeface="Muli"/>
              </a:rPr>
              <a:t>: use a simple policy table look-up that filters traffic based on specific criteria, located on layers 3 and 4</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Stateful Firewall: uses state tables, blocks based on state, port and protocol. Operates on layers 4 and 5</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Application Gateway Firewall: filters information at Layers 3, 4, 5, and 7. When a client needs to access a remote server, it connects to a proxy server. The proxy server connects to the remote server on behalf of the client.</a:t>
            </a:r>
            <a:endParaRPr sz="1500">
              <a:solidFill>
                <a:schemeClr val="accent1"/>
              </a:solidFill>
              <a:latin typeface="Muli"/>
              <a:ea typeface="Muli"/>
              <a:cs typeface="Muli"/>
              <a:sym typeface="Muli"/>
            </a:endParaRPr>
          </a:p>
        </p:txBody>
      </p:sp>
      <p:sp>
        <p:nvSpPr>
          <p:cNvPr id="234" name="Google Shape;234;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Kiến trúc tường lửa</a:t>
            </a:r>
            <a:endParaRPr>
              <a:solidFill>
                <a:schemeClr val="dk1"/>
              </a:solidFill>
            </a:endParaRPr>
          </a:p>
        </p:txBody>
      </p:sp>
      <p:sp>
        <p:nvSpPr>
          <p:cNvPr id="240" name="Google Shape;240;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8"/>
          <p:cNvSpPr txBox="1"/>
          <p:nvPr>
            <p:ph idx="1" type="body"/>
          </p:nvPr>
        </p:nvSpPr>
        <p:spPr>
          <a:xfrm>
            <a:off x="1543738" y="2463475"/>
            <a:ext cx="1062000" cy="5901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Private and Public</a:t>
            </a:r>
            <a:endParaRPr b="1" sz="1500">
              <a:solidFill>
                <a:schemeClr val="accent1"/>
              </a:solidFill>
              <a:latin typeface="Muli"/>
              <a:ea typeface="Muli"/>
              <a:cs typeface="Muli"/>
              <a:sym typeface="Muli"/>
            </a:endParaRPr>
          </a:p>
        </p:txBody>
      </p:sp>
      <p:pic>
        <p:nvPicPr>
          <p:cNvPr id="242" name="Google Shape;242;p28"/>
          <p:cNvPicPr preferRelativeResize="0"/>
          <p:nvPr/>
        </p:nvPicPr>
        <p:blipFill>
          <a:blip r:embed="rId3">
            <a:alphaModFix/>
          </a:blip>
          <a:stretch>
            <a:fillRect/>
          </a:stretch>
        </p:blipFill>
        <p:spPr>
          <a:xfrm>
            <a:off x="0" y="3342875"/>
            <a:ext cx="4149476" cy="1647600"/>
          </a:xfrm>
          <a:prstGeom prst="rect">
            <a:avLst/>
          </a:prstGeom>
          <a:noFill/>
          <a:ln>
            <a:noFill/>
          </a:ln>
        </p:spPr>
      </p:pic>
      <p:pic>
        <p:nvPicPr>
          <p:cNvPr id="243" name="Google Shape;243;p28"/>
          <p:cNvPicPr preferRelativeResize="0"/>
          <p:nvPr/>
        </p:nvPicPr>
        <p:blipFill>
          <a:blip r:embed="rId4">
            <a:alphaModFix/>
          </a:blip>
          <a:stretch>
            <a:fillRect/>
          </a:stretch>
        </p:blipFill>
        <p:spPr>
          <a:xfrm>
            <a:off x="3659913" y="1296100"/>
            <a:ext cx="3392720" cy="1814050"/>
          </a:xfrm>
          <a:prstGeom prst="rect">
            <a:avLst/>
          </a:prstGeom>
          <a:noFill/>
          <a:ln>
            <a:noFill/>
          </a:ln>
        </p:spPr>
      </p:pic>
      <p:sp>
        <p:nvSpPr>
          <p:cNvPr id="244" name="Google Shape;244;p28"/>
          <p:cNvSpPr txBox="1"/>
          <p:nvPr/>
        </p:nvSpPr>
        <p:spPr>
          <a:xfrm>
            <a:off x="4659975" y="3342875"/>
            <a:ext cx="1392600" cy="68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None/>
            </a:pPr>
            <a:r>
              <a:rPr b="1" lang="en" sz="1500">
                <a:solidFill>
                  <a:schemeClr val="accent1"/>
                </a:solidFill>
                <a:latin typeface="Muli"/>
                <a:ea typeface="Muli"/>
                <a:cs typeface="Muli"/>
                <a:sym typeface="Muli"/>
              </a:rPr>
              <a:t>Demilitarized</a:t>
            </a:r>
            <a:r>
              <a:rPr b="1" lang="en" sz="1500">
                <a:solidFill>
                  <a:schemeClr val="accent1"/>
                </a:solidFill>
                <a:latin typeface="Muli"/>
                <a:ea typeface="Muli"/>
                <a:cs typeface="Muli"/>
                <a:sym typeface="Muli"/>
              </a:rPr>
              <a:t> Zone</a:t>
            </a:r>
            <a:endParaRPr b="1" sz="1500">
              <a:solidFill>
                <a:schemeClr val="accent1"/>
              </a:solidFill>
              <a:latin typeface="Muli"/>
              <a:ea typeface="Muli"/>
              <a:cs typeface="Muli"/>
              <a:sym typeface="Muli"/>
            </a:endParaRPr>
          </a:p>
        </p:txBody>
      </p:sp>
      <p:sp>
        <p:nvSpPr>
          <p:cNvPr id="245" name="Google Shape;245;p28"/>
          <p:cNvSpPr txBox="1"/>
          <p:nvPr/>
        </p:nvSpPr>
        <p:spPr>
          <a:xfrm>
            <a:off x="7271875" y="2418025"/>
            <a:ext cx="17574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1500">
                <a:solidFill>
                  <a:schemeClr val="accent1"/>
                </a:solidFill>
                <a:latin typeface="Muli"/>
                <a:ea typeface="Muli"/>
                <a:cs typeface="Muli"/>
                <a:sym typeface="Muli"/>
              </a:rPr>
              <a:t>Zone-</a:t>
            </a:r>
            <a:r>
              <a:rPr b="1" lang="en" sz="1500">
                <a:solidFill>
                  <a:schemeClr val="accent1"/>
                </a:solidFill>
                <a:latin typeface="Muli"/>
                <a:ea typeface="Muli"/>
                <a:cs typeface="Muli"/>
                <a:sym typeface="Muli"/>
              </a:rPr>
              <a:t>Based</a:t>
            </a:r>
            <a:r>
              <a:rPr b="1" lang="en" sz="1500">
                <a:solidFill>
                  <a:schemeClr val="accent1"/>
                </a:solidFill>
                <a:latin typeface="Muli"/>
                <a:ea typeface="Muli"/>
                <a:cs typeface="Muli"/>
                <a:sym typeface="Muli"/>
              </a:rPr>
              <a:t> Policy Firewalls</a:t>
            </a:r>
            <a:endParaRPr b="1" sz="1500">
              <a:solidFill>
                <a:schemeClr val="accent1"/>
              </a:solidFill>
              <a:latin typeface="Muli"/>
              <a:ea typeface="Muli"/>
              <a:cs typeface="Muli"/>
              <a:sym typeface="Muli"/>
            </a:endParaRPr>
          </a:p>
        </p:txBody>
      </p:sp>
      <p:pic>
        <p:nvPicPr>
          <p:cNvPr id="246" name="Google Shape;246;p28"/>
          <p:cNvPicPr preferRelativeResize="0"/>
          <p:nvPr/>
        </p:nvPicPr>
        <p:blipFill>
          <a:blip r:embed="rId5">
            <a:alphaModFix/>
          </a:blip>
          <a:stretch>
            <a:fillRect/>
          </a:stretch>
        </p:blipFill>
        <p:spPr>
          <a:xfrm>
            <a:off x="6652750" y="3256050"/>
            <a:ext cx="2491244" cy="182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50" name="Shape 250"/>
        <p:cNvGrpSpPr/>
        <p:nvPr/>
      </p:nvGrpSpPr>
      <p:grpSpPr>
        <a:xfrm>
          <a:off x="0" y="0"/>
          <a:ext cx="0" cy="0"/>
          <a:chOff x="0" y="0"/>
          <a:chExt cx="0" cy="0"/>
        </a:xfrm>
      </p:grpSpPr>
      <p:sp>
        <p:nvSpPr>
          <p:cNvPr id="251" name="Google Shape;251;p29"/>
          <p:cNvSpPr txBox="1"/>
          <p:nvPr>
            <p:ph type="ctrTitle"/>
          </p:nvPr>
        </p:nvSpPr>
        <p:spPr>
          <a:xfrm>
            <a:off x="685800" y="1258450"/>
            <a:ext cx="48288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6</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ZONE-BASED POLICY FIREWALLS</a:t>
            </a:r>
            <a:endParaRPr>
              <a:solidFill>
                <a:schemeClr val="dk1"/>
              </a:solidFill>
            </a:endParaRPr>
          </a:p>
        </p:txBody>
      </p:sp>
      <p:sp>
        <p:nvSpPr>
          <p:cNvPr id="252" name="Google Shape;252;p29"/>
          <p:cNvSpPr txBox="1"/>
          <p:nvPr>
            <p:ph idx="1" type="subTitle"/>
          </p:nvPr>
        </p:nvSpPr>
        <p:spPr>
          <a:xfrm>
            <a:off x="685800" y="31781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ZPF rules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253" name="Google Shape;253;p2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54" name="Google Shape;254;p29"/>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55" name="Google Shape;255;p29"/>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59" name="Shape 259"/>
        <p:cNvGrpSpPr/>
        <p:nvPr/>
      </p:nvGrpSpPr>
      <p:grpSpPr>
        <a:xfrm>
          <a:off x="0" y="0"/>
          <a:ext cx="0" cy="0"/>
          <a:chOff x="0" y="0"/>
          <a:chExt cx="0" cy="0"/>
        </a:xfrm>
      </p:grpSpPr>
      <p:sp>
        <p:nvSpPr>
          <p:cNvPr id="260" name="Google Shape;260;p30"/>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ZPF rules for Transit Traffic</a:t>
            </a:r>
            <a:endParaRPr>
              <a:solidFill>
                <a:schemeClr val="dk1"/>
              </a:solidFill>
            </a:endParaRPr>
          </a:p>
        </p:txBody>
      </p:sp>
      <p:sp>
        <p:nvSpPr>
          <p:cNvPr id="261" name="Google Shape;261;p30"/>
          <p:cNvSpPr txBox="1"/>
          <p:nvPr>
            <p:ph idx="1" type="body"/>
          </p:nvPr>
        </p:nvSpPr>
        <p:spPr>
          <a:xfrm>
            <a:off x="580550" y="1352550"/>
            <a:ext cx="3806400" cy="2997300"/>
          </a:xfrm>
          <a:prstGeom prst="rect">
            <a:avLst/>
          </a:prstGeom>
        </p:spPr>
        <p:txBody>
          <a:bodyPr anchorCtr="0" anchor="t" bIns="0" lIns="0" spcFirstLastPara="1" rIns="0" wrap="square" tIns="0">
            <a:noAutofit/>
          </a:bodyPr>
          <a:lstStyle/>
          <a:p>
            <a:pPr indent="-323850" lvl="0" marL="457200" rtl="0" algn="l">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If neither interface is a zone member: pass </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If both interfaces are members of the same zone: pass </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If one interface is a zone member, but the other is not: drop</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If both interfaces belong to the same zone-pair and a policy exists: inspect, allow, or drop as defined by the policy.</a:t>
            </a:r>
            <a:endParaRPr sz="1500">
              <a:solidFill>
                <a:schemeClr val="accent1"/>
              </a:solidFill>
              <a:latin typeface="Muli"/>
              <a:ea typeface="Muli"/>
              <a:cs typeface="Muli"/>
              <a:sym typeface="Muli"/>
            </a:endParaRPr>
          </a:p>
        </p:txBody>
      </p:sp>
      <p:sp>
        <p:nvSpPr>
          <p:cNvPr id="262" name="Google Shape;262;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30"/>
          <p:cNvPicPr preferRelativeResize="0"/>
          <p:nvPr/>
        </p:nvPicPr>
        <p:blipFill>
          <a:blip r:embed="rId3">
            <a:alphaModFix/>
          </a:blip>
          <a:stretch>
            <a:fillRect/>
          </a:stretch>
        </p:blipFill>
        <p:spPr>
          <a:xfrm>
            <a:off x="4448675" y="1352550"/>
            <a:ext cx="4695325" cy="269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67" name="Shape 267"/>
        <p:cNvGrpSpPr/>
        <p:nvPr/>
      </p:nvGrpSpPr>
      <p:grpSpPr>
        <a:xfrm>
          <a:off x="0" y="0"/>
          <a:ext cx="0" cy="0"/>
          <a:chOff x="0" y="0"/>
          <a:chExt cx="0" cy="0"/>
        </a:xfrm>
      </p:grpSpPr>
      <p:sp>
        <p:nvSpPr>
          <p:cNvPr id="268" name="Google Shape;268;p31"/>
          <p:cNvSpPr txBox="1"/>
          <p:nvPr>
            <p:ph type="ctrTitle"/>
          </p:nvPr>
        </p:nvSpPr>
        <p:spPr>
          <a:xfrm>
            <a:off x="685800" y="6488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7</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CLOUD SECURITY</a:t>
            </a:r>
            <a:endParaRPr>
              <a:solidFill>
                <a:schemeClr val="dk1"/>
              </a:solidFill>
            </a:endParaRPr>
          </a:p>
        </p:txBody>
      </p:sp>
      <p:sp>
        <p:nvSpPr>
          <p:cNvPr id="269" name="Google Shape;269;p31"/>
          <p:cNvSpPr txBox="1"/>
          <p:nvPr>
            <p:ph idx="1" type="subTitle"/>
          </p:nvPr>
        </p:nvSpPr>
        <p:spPr>
          <a:xfrm>
            <a:off x="685800" y="25685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Recommend cloud security requirements based on a given cloud scenario.</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270" name="Google Shape;270;p31"/>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71" name="Google Shape;271;p31"/>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72" name="Google Shape;272;p31"/>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67" name="Shape 67"/>
        <p:cNvGrpSpPr/>
        <p:nvPr/>
      </p:nvGrpSpPr>
      <p:grpSpPr>
        <a:xfrm>
          <a:off x="0" y="0"/>
          <a:ext cx="0" cy="0"/>
          <a:chOff x="0" y="0"/>
          <a:chExt cx="0" cy="0"/>
        </a:xfrm>
      </p:grpSpPr>
      <p:sp>
        <p:nvSpPr>
          <p:cNvPr id="68" name="Google Shape;68;p14"/>
          <p:cNvSpPr/>
          <p:nvPr/>
        </p:nvSpPr>
        <p:spPr>
          <a:xfrm>
            <a:off x="7634251" y="2603550"/>
            <a:ext cx="9267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11</a:t>
            </a:r>
            <a:endParaRPr sz="1000">
              <a:solidFill>
                <a:schemeClr val="accent1"/>
              </a:solidFill>
              <a:latin typeface="Muli"/>
              <a:ea typeface="Muli"/>
              <a:cs typeface="Muli"/>
              <a:sym typeface="Muli"/>
            </a:endParaRPr>
          </a:p>
        </p:txBody>
      </p:sp>
      <p:sp>
        <p:nvSpPr>
          <p:cNvPr id="69" name="Google Shape;69;p14"/>
          <p:cNvSpPr/>
          <p:nvPr/>
        </p:nvSpPr>
        <p:spPr>
          <a:xfrm>
            <a:off x="6999875" y="2603550"/>
            <a:ext cx="9267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10</a:t>
            </a:r>
            <a:endParaRPr sz="1000">
              <a:solidFill>
                <a:schemeClr val="accent1"/>
              </a:solidFill>
              <a:latin typeface="Muli"/>
              <a:ea typeface="Muli"/>
              <a:cs typeface="Muli"/>
              <a:sym typeface="Muli"/>
            </a:endParaRPr>
          </a:p>
        </p:txBody>
      </p:sp>
      <p:sp>
        <p:nvSpPr>
          <p:cNvPr id="70" name="Google Shape;70;p14"/>
          <p:cNvSpPr/>
          <p:nvPr/>
        </p:nvSpPr>
        <p:spPr>
          <a:xfrm>
            <a:off x="6342400" y="2601150"/>
            <a:ext cx="9267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Muli"/>
                <a:ea typeface="Muli"/>
                <a:cs typeface="Muli"/>
                <a:sym typeface="Muli"/>
              </a:rPr>
              <a:t>9</a:t>
            </a:r>
            <a:endParaRPr sz="1000">
              <a:solidFill>
                <a:schemeClr val="lt1"/>
              </a:solidFill>
              <a:latin typeface="Muli"/>
              <a:ea typeface="Muli"/>
              <a:cs typeface="Muli"/>
              <a:sym typeface="Muli"/>
            </a:endParaRPr>
          </a:p>
        </p:txBody>
      </p:sp>
      <p:sp>
        <p:nvSpPr>
          <p:cNvPr id="71" name="Google Shape;71;p14"/>
          <p:cNvSpPr/>
          <p:nvPr/>
        </p:nvSpPr>
        <p:spPr>
          <a:xfrm>
            <a:off x="5577789" y="2601150"/>
            <a:ext cx="9267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8</a:t>
            </a:r>
            <a:endParaRPr sz="1000">
              <a:solidFill>
                <a:schemeClr val="accent1"/>
              </a:solidFill>
              <a:latin typeface="Muli"/>
              <a:ea typeface="Muli"/>
              <a:cs typeface="Muli"/>
              <a:sym typeface="Muli"/>
            </a:endParaRPr>
          </a:p>
        </p:txBody>
      </p:sp>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73" name="Google Shape;73;p14"/>
          <p:cNvCxnSpPr/>
          <p:nvPr/>
        </p:nvCxnSpPr>
        <p:spPr>
          <a:xfrm rot="10800000">
            <a:off x="768923" y="2129531"/>
            <a:ext cx="0" cy="498600"/>
          </a:xfrm>
          <a:prstGeom prst="straightConnector1">
            <a:avLst/>
          </a:prstGeom>
          <a:noFill/>
          <a:ln cap="flat" cmpd="sng" w="9525">
            <a:solidFill>
              <a:schemeClr val="lt2"/>
            </a:solidFill>
            <a:prstDash val="solid"/>
            <a:round/>
            <a:headEnd len="med" w="med" type="oval"/>
            <a:tailEnd len="med" w="med" type="oval"/>
          </a:ln>
        </p:spPr>
      </p:cxnSp>
      <p:cxnSp>
        <p:nvCxnSpPr>
          <p:cNvPr id="74" name="Google Shape;74;p14"/>
          <p:cNvCxnSpPr/>
          <p:nvPr/>
        </p:nvCxnSpPr>
        <p:spPr>
          <a:xfrm rot="10800000">
            <a:off x="1515887" y="2972569"/>
            <a:ext cx="0" cy="498600"/>
          </a:xfrm>
          <a:prstGeom prst="straightConnector1">
            <a:avLst/>
          </a:prstGeom>
          <a:noFill/>
          <a:ln cap="flat" cmpd="sng" w="9525">
            <a:solidFill>
              <a:schemeClr val="lt2"/>
            </a:solidFill>
            <a:prstDash val="solid"/>
            <a:round/>
            <a:headEnd len="med" w="med" type="oval"/>
            <a:tailEnd len="med" w="med" type="oval"/>
          </a:ln>
        </p:spPr>
      </p:cxnSp>
      <p:sp>
        <p:nvSpPr>
          <p:cNvPr id="75" name="Google Shape;75;p14"/>
          <p:cNvSpPr txBox="1"/>
          <p:nvPr/>
        </p:nvSpPr>
        <p:spPr>
          <a:xfrm>
            <a:off x="1076675" y="3495750"/>
            <a:ext cx="926700" cy="2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Phòng thủ hệ thống và mạng</a:t>
            </a:r>
            <a:endParaRPr sz="1200">
              <a:solidFill>
                <a:schemeClr val="accent1"/>
              </a:solidFill>
              <a:latin typeface="Muli"/>
              <a:ea typeface="Muli"/>
              <a:cs typeface="Muli"/>
              <a:sym typeface="Muli"/>
            </a:endParaRPr>
          </a:p>
        </p:txBody>
      </p:sp>
      <p:sp>
        <p:nvSpPr>
          <p:cNvPr id="76" name="Google Shape;76;p14"/>
          <p:cNvSpPr txBox="1"/>
          <p:nvPr/>
        </p:nvSpPr>
        <p:spPr>
          <a:xfrm>
            <a:off x="361425" y="1807650"/>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Tổng quan về phòng thủ</a:t>
            </a:r>
            <a:endParaRPr sz="1200">
              <a:solidFill>
                <a:schemeClr val="accent1"/>
              </a:solidFill>
              <a:latin typeface="Muli"/>
              <a:ea typeface="Muli"/>
              <a:cs typeface="Muli"/>
              <a:sym typeface="Muli"/>
            </a:endParaRPr>
          </a:p>
        </p:txBody>
      </p:sp>
      <p:sp>
        <p:nvSpPr>
          <p:cNvPr id="77" name="Google Shape;77;p14"/>
          <p:cNvSpPr/>
          <p:nvPr/>
        </p:nvSpPr>
        <p:spPr>
          <a:xfrm>
            <a:off x="4892002" y="2603550"/>
            <a:ext cx="9267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7</a:t>
            </a:r>
            <a:endParaRPr sz="1000">
              <a:solidFill>
                <a:schemeClr val="accent1"/>
              </a:solidFill>
              <a:latin typeface="Muli"/>
              <a:ea typeface="Muli"/>
              <a:cs typeface="Muli"/>
              <a:sym typeface="Muli"/>
            </a:endParaRPr>
          </a:p>
        </p:txBody>
      </p:sp>
      <p:sp>
        <p:nvSpPr>
          <p:cNvPr id="78" name="Google Shape;78;p14"/>
          <p:cNvSpPr/>
          <p:nvPr/>
        </p:nvSpPr>
        <p:spPr>
          <a:xfrm>
            <a:off x="4079499" y="2603550"/>
            <a:ext cx="9267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Muli"/>
                <a:ea typeface="Muli"/>
                <a:cs typeface="Muli"/>
                <a:sym typeface="Muli"/>
              </a:rPr>
              <a:t>6</a:t>
            </a:r>
            <a:endParaRPr sz="1000">
              <a:solidFill>
                <a:schemeClr val="lt1"/>
              </a:solidFill>
              <a:latin typeface="Muli"/>
              <a:ea typeface="Muli"/>
              <a:cs typeface="Muli"/>
              <a:sym typeface="Muli"/>
            </a:endParaRPr>
          </a:p>
        </p:txBody>
      </p:sp>
      <p:sp>
        <p:nvSpPr>
          <p:cNvPr id="79" name="Google Shape;79;p14"/>
          <p:cNvSpPr/>
          <p:nvPr/>
        </p:nvSpPr>
        <p:spPr>
          <a:xfrm>
            <a:off x="3272799" y="2603538"/>
            <a:ext cx="9267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Muli"/>
                <a:ea typeface="Muli"/>
                <a:cs typeface="Muli"/>
                <a:sym typeface="Muli"/>
              </a:rPr>
              <a:t>5</a:t>
            </a:r>
            <a:endParaRPr sz="1000">
              <a:solidFill>
                <a:schemeClr val="lt1"/>
              </a:solidFill>
              <a:latin typeface="Muli"/>
              <a:ea typeface="Muli"/>
              <a:cs typeface="Muli"/>
              <a:sym typeface="Muli"/>
            </a:endParaRPr>
          </a:p>
        </p:txBody>
      </p:sp>
      <p:sp>
        <p:nvSpPr>
          <p:cNvPr id="80" name="Google Shape;80;p14"/>
          <p:cNvSpPr/>
          <p:nvPr/>
        </p:nvSpPr>
        <p:spPr>
          <a:xfrm>
            <a:off x="2519525" y="2601150"/>
            <a:ext cx="926700" cy="4059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4</a:t>
            </a:r>
            <a:endParaRPr sz="1000">
              <a:solidFill>
                <a:schemeClr val="accent1"/>
              </a:solidFill>
              <a:latin typeface="Muli"/>
              <a:ea typeface="Muli"/>
              <a:cs typeface="Muli"/>
              <a:sym typeface="Muli"/>
            </a:endParaRPr>
          </a:p>
        </p:txBody>
      </p:sp>
      <p:sp>
        <p:nvSpPr>
          <p:cNvPr id="81" name="Google Shape;81;p14"/>
          <p:cNvSpPr/>
          <p:nvPr/>
        </p:nvSpPr>
        <p:spPr>
          <a:xfrm>
            <a:off x="1892800" y="2603551"/>
            <a:ext cx="926700" cy="4059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accent1"/>
                </a:solidFill>
                <a:latin typeface="Muli"/>
                <a:ea typeface="Muli"/>
                <a:cs typeface="Muli"/>
                <a:sym typeface="Muli"/>
              </a:rPr>
              <a:t>3</a:t>
            </a:r>
            <a:endParaRPr sz="1000">
              <a:solidFill>
                <a:schemeClr val="accent1"/>
              </a:solidFill>
              <a:latin typeface="Muli"/>
              <a:ea typeface="Muli"/>
              <a:cs typeface="Muli"/>
              <a:sym typeface="Muli"/>
            </a:endParaRPr>
          </a:p>
        </p:txBody>
      </p:sp>
      <p:sp>
        <p:nvSpPr>
          <p:cNvPr id="82" name="Google Shape;82;p14"/>
          <p:cNvSpPr/>
          <p:nvPr/>
        </p:nvSpPr>
        <p:spPr>
          <a:xfrm>
            <a:off x="1076674" y="2603538"/>
            <a:ext cx="9267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Muli"/>
                <a:ea typeface="Muli"/>
                <a:cs typeface="Muli"/>
                <a:sym typeface="Muli"/>
              </a:rPr>
              <a:t>2</a:t>
            </a:r>
            <a:endParaRPr sz="1000">
              <a:solidFill>
                <a:schemeClr val="lt1"/>
              </a:solidFill>
              <a:latin typeface="Muli"/>
              <a:ea typeface="Muli"/>
              <a:cs typeface="Muli"/>
              <a:sym typeface="Muli"/>
            </a:endParaRPr>
          </a:p>
        </p:txBody>
      </p:sp>
      <p:sp>
        <p:nvSpPr>
          <p:cNvPr id="83" name="Google Shape;83;p14"/>
          <p:cNvSpPr/>
          <p:nvPr/>
        </p:nvSpPr>
        <p:spPr>
          <a:xfrm>
            <a:off x="361424" y="2603550"/>
            <a:ext cx="9267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Muli"/>
                <a:ea typeface="Muli"/>
                <a:cs typeface="Muli"/>
                <a:sym typeface="Muli"/>
              </a:rPr>
              <a:t>1</a:t>
            </a:r>
            <a:endParaRPr sz="1000">
              <a:solidFill>
                <a:schemeClr val="lt1"/>
              </a:solidFill>
              <a:latin typeface="Muli"/>
              <a:ea typeface="Muli"/>
              <a:cs typeface="Muli"/>
              <a:sym typeface="Muli"/>
            </a:endParaRPr>
          </a:p>
        </p:txBody>
      </p:sp>
      <p:cxnSp>
        <p:nvCxnSpPr>
          <p:cNvPr id="84" name="Google Shape;84;p14"/>
          <p:cNvCxnSpPr/>
          <p:nvPr/>
        </p:nvCxnSpPr>
        <p:spPr>
          <a:xfrm rot="10800000">
            <a:off x="2300298" y="2102556"/>
            <a:ext cx="0" cy="498600"/>
          </a:xfrm>
          <a:prstGeom prst="straightConnector1">
            <a:avLst/>
          </a:prstGeom>
          <a:noFill/>
          <a:ln cap="flat" cmpd="sng" w="9525">
            <a:solidFill>
              <a:schemeClr val="lt2"/>
            </a:solidFill>
            <a:prstDash val="solid"/>
            <a:round/>
            <a:headEnd len="med" w="med" type="oval"/>
            <a:tailEnd len="med" w="med" type="oval"/>
          </a:ln>
        </p:spPr>
      </p:cxnSp>
      <p:sp>
        <p:nvSpPr>
          <p:cNvPr id="85" name="Google Shape;85;p14"/>
          <p:cNvSpPr txBox="1"/>
          <p:nvPr/>
        </p:nvSpPr>
        <p:spPr>
          <a:xfrm>
            <a:off x="1892800" y="1780675"/>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Access Control</a:t>
            </a:r>
            <a:endParaRPr sz="1200">
              <a:solidFill>
                <a:schemeClr val="accent1"/>
              </a:solidFill>
              <a:latin typeface="Muli"/>
              <a:ea typeface="Muli"/>
              <a:cs typeface="Muli"/>
              <a:sym typeface="Muli"/>
            </a:endParaRPr>
          </a:p>
        </p:txBody>
      </p:sp>
      <p:cxnSp>
        <p:nvCxnSpPr>
          <p:cNvPr id="86" name="Google Shape;86;p14"/>
          <p:cNvCxnSpPr/>
          <p:nvPr/>
        </p:nvCxnSpPr>
        <p:spPr>
          <a:xfrm rot="10800000">
            <a:off x="3734735" y="2102556"/>
            <a:ext cx="0" cy="498600"/>
          </a:xfrm>
          <a:prstGeom prst="straightConnector1">
            <a:avLst/>
          </a:prstGeom>
          <a:noFill/>
          <a:ln cap="flat" cmpd="sng" w="9525">
            <a:solidFill>
              <a:schemeClr val="lt2"/>
            </a:solidFill>
            <a:prstDash val="solid"/>
            <a:round/>
            <a:headEnd len="med" w="med" type="oval"/>
            <a:tailEnd len="med" w="med" type="oval"/>
          </a:ln>
        </p:spPr>
      </p:cxnSp>
      <p:sp>
        <p:nvSpPr>
          <p:cNvPr id="87" name="Google Shape;87;p14"/>
          <p:cNvSpPr txBox="1"/>
          <p:nvPr/>
        </p:nvSpPr>
        <p:spPr>
          <a:xfrm>
            <a:off x="3327238" y="1780675"/>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Công nghệ </a:t>
            </a:r>
            <a:endParaRPr sz="1200">
              <a:solidFill>
                <a:schemeClr val="accent1"/>
              </a:solidFill>
              <a:latin typeface="Muli"/>
              <a:ea typeface="Muli"/>
              <a:cs typeface="Muli"/>
              <a:sym typeface="Muli"/>
            </a:endParaRPr>
          </a:p>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tường lửa</a:t>
            </a:r>
            <a:endParaRPr sz="1200">
              <a:solidFill>
                <a:schemeClr val="accent1"/>
              </a:solidFill>
              <a:latin typeface="Muli"/>
              <a:ea typeface="Muli"/>
              <a:cs typeface="Muli"/>
              <a:sym typeface="Muli"/>
            </a:endParaRPr>
          </a:p>
        </p:txBody>
      </p:sp>
      <p:cxnSp>
        <p:nvCxnSpPr>
          <p:cNvPr id="88" name="Google Shape;88;p14"/>
          <p:cNvCxnSpPr/>
          <p:nvPr/>
        </p:nvCxnSpPr>
        <p:spPr>
          <a:xfrm rot="10800000">
            <a:off x="5299498" y="2102556"/>
            <a:ext cx="0" cy="498600"/>
          </a:xfrm>
          <a:prstGeom prst="straightConnector1">
            <a:avLst/>
          </a:prstGeom>
          <a:noFill/>
          <a:ln cap="flat" cmpd="sng" w="9525">
            <a:solidFill>
              <a:schemeClr val="lt2"/>
            </a:solidFill>
            <a:prstDash val="solid"/>
            <a:round/>
            <a:headEnd len="med" w="med" type="oval"/>
            <a:tailEnd len="med" w="med" type="oval"/>
          </a:ln>
        </p:spPr>
      </p:cxnSp>
      <p:sp>
        <p:nvSpPr>
          <p:cNvPr id="89" name="Google Shape;89;p14"/>
          <p:cNvSpPr txBox="1"/>
          <p:nvPr/>
        </p:nvSpPr>
        <p:spPr>
          <a:xfrm>
            <a:off x="4892000" y="1780675"/>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Bảo mật đám mây</a:t>
            </a:r>
            <a:endParaRPr sz="1200">
              <a:solidFill>
                <a:schemeClr val="accent1"/>
              </a:solidFill>
              <a:latin typeface="Muli"/>
              <a:ea typeface="Muli"/>
              <a:cs typeface="Muli"/>
              <a:sym typeface="Muli"/>
            </a:endParaRPr>
          </a:p>
        </p:txBody>
      </p:sp>
      <p:cxnSp>
        <p:nvCxnSpPr>
          <p:cNvPr id="90" name="Google Shape;90;p14"/>
          <p:cNvCxnSpPr/>
          <p:nvPr/>
        </p:nvCxnSpPr>
        <p:spPr>
          <a:xfrm rot="10800000">
            <a:off x="6749898" y="2102556"/>
            <a:ext cx="0" cy="498600"/>
          </a:xfrm>
          <a:prstGeom prst="straightConnector1">
            <a:avLst/>
          </a:prstGeom>
          <a:noFill/>
          <a:ln cap="flat" cmpd="sng" w="9525">
            <a:solidFill>
              <a:schemeClr val="lt2"/>
            </a:solidFill>
            <a:prstDash val="solid"/>
            <a:round/>
            <a:headEnd len="med" w="med" type="oval"/>
            <a:tailEnd len="med" w="med" type="oval"/>
          </a:ln>
        </p:spPr>
      </p:cxnSp>
      <p:sp>
        <p:nvSpPr>
          <p:cNvPr id="91" name="Google Shape;91;p14"/>
          <p:cNvSpPr txBox="1"/>
          <p:nvPr/>
        </p:nvSpPr>
        <p:spPr>
          <a:xfrm>
            <a:off x="6342400" y="1780675"/>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Công nghệ và Giao thức</a:t>
            </a:r>
            <a:endParaRPr sz="1200">
              <a:solidFill>
                <a:schemeClr val="accent1"/>
              </a:solidFill>
              <a:latin typeface="Muli"/>
              <a:ea typeface="Muli"/>
              <a:cs typeface="Muli"/>
              <a:sym typeface="Muli"/>
            </a:endParaRPr>
          </a:p>
        </p:txBody>
      </p:sp>
      <p:cxnSp>
        <p:nvCxnSpPr>
          <p:cNvPr id="92" name="Google Shape;92;p14"/>
          <p:cNvCxnSpPr/>
          <p:nvPr/>
        </p:nvCxnSpPr>
        <p:spPr>
          <a:xfrm rot="10800000">
            <a:off x="8041748" y="2102556"/>
            <a:ext cx="0" cy="498600"/>
          </a:xfrm>
          <a:prstGeom prst="straightConnector1">
            <a:avLst/>
          </a:prstGeom>
          <a:noFill/>
          <a:ln cap="flat" cmpd="sng" w="9525">
            <a:solidFill>
              <a:schemeClr val="lt2"/>
            </a:solidFill>
            <a:prstDash val="solid"/>
            <a:round/>
            <a:headEnd len="med" w="med" type="oval"/>
            <a:tailEnd len="med" w="med" type="oval"/>
          </a:ln>
        </p:spPr>
      </p:cxnSp>
      <p:sp>
        <p:nvSpPr>
          <p:cNvPr id="93" name="Google Shape;93;p14"/>
          <p:cNvSpPr txBox="1"/>
          <p:nvPr/>
        </p:nvSpPr>
        <p:spPr>
          <a:xfrm>
            <a:off x="7634250" y="1780675"/>
            <a:ext cx="926700" cy="292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Đánh giá báo động</a:t>
            </a:r>
            <a:endParaRPr sz="1200">
              <a:solidFill>
                <a:schemeClr val="accent1"/>
              </a:solidFill>
              <a:latin typeface="Muli"/>
              <a:ea typeface="Muli"/>
              <a:cs typeface="Muli"/>
              <a:sym typeface="Muli"/>
            </a:endParaRPr>
          </a:p>
        </p:txBody>
      </p:sp>
      <p:cxnSp>
        <p:nvCxnSpPr>
          <p:cNvPr id="94" name="Google Shape;94;p14"/>
          <p:cNvCxnSpPr/>
          <p:nvPr/>
        </p:nvCxnSpPr>
        <p:spPr>
          <a:xfrm rot="10800000">
            <a:off x="2958737" y="3009444"/>
            <a:ext cx="0" cy="498600"/>
          </a:xfrm>
          <a:prstGeom prst="straightConnector1">
            <a:avLst/>
          </a:prstGeom>
          <a:noFill/>
          <a:ln cap="flat" cmpd="sng" w="9525">
            <a:solidFill>
              <a:schemeClr val="lt2"/>
            </a:solidFill>
            <a:prstDash val="solid"/>
            <a:round/>
            <a:headEnd len="med" w="med" type="oval"/>
            <a:tailEnd len="med" w="med" type="oval"/>
          </a:ln>
        </p:spPr>
      </p:cxnSp>
      <p:sp>
        <p:nvSpPr>
          <p:cNvPr id="95" name="Google Shape;95;p14"/>
          <p:cNvSpPr txBox="1"/>
          <p:nvPr/>
        </p:nvSpPr>
        <p:spPr>
          <a:xfrm>
            <a:off x="2519525" y="3532625"/>
            <a:ext cx="926700" cy="292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chemeClr val="accent1"/>
                </a:solidFill>
                <a:latin typeface="Muli"/>
                <a:ea typeface="Muli"/>
                <a:cs typeface="Muli"/>
                <a:sym typeface="Muli"/>
              </a:rPr>
              <a:t>Access Control</a:t>
            </a:r>
            <a:endParaRPr sz="1200">
              <a:solidFill>
                <a:schemeClr val="accent1"/>
              </a:solidFill>
              <a:latin typeface="Muli"/>
              <a:ea typeface="Muli"/>
              <a:cs typeface="Muli"/>
              <a:sym typeface="Muli"/>
            </a:endParaRPr>
          </a:p>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Lists</a:t>
            </a:r>
            <a:endParaRPr sz="1200">
              <a:solidFill>
                <a:schemeClr val="accent1"/>
              </a:solidFill>
              <a:latin typeface="Muli"/>
              <a:ea typeface="Muli"/>
              <a:cs typeface="Muli"/>
              <a:sym typeface="Muli"/>
            </a:endParaRPr>
          </a:p>
        </p:txBody>
      </p:sp>
      <p:cxnSp>
        <p:nvCxnSpPr>
          <p:cNvPr id="96" name="Google Shape;96;p14"/>
          <p:cNvCxnSpPr/>
          <p:nvPr/>
        </p:nvCxnSpPr>
        <p:spPr>
          <a:xfrm rot="10800000">
            <a:off x="4518712" y="2997144"/>
            <a:ext cx="0" cy="498600"/>
          </a:xfrm>
          <a:prstGeom prst="straightConnector1">
            <a:avLst/>
          </a:prstGeom>
          <a:noFill/>
          <a:ln cap="flat" cmpd="sng" w="9525">
            <a:solidFill>
              <a:schemeClr val="lt2"/>
            </a:solidFill>
            <a:prstDash val="solid"/>
            <a:round/>
            <a:headEnd len="med" w="med" type="oval"/>
            <a:tailEnd len="med" w="med" type="oval"/>
          </a:ln>
        </p:spPr>
      </p:cxnSp>
      <p:sp>
        <p:nvSpPr>
          <p:cNvPr id="97" name="Google Shape;97;p14"/>
          <p:cNvSpPr txBox="1"/>
          <p:nvPr/>
        </p:nvSpPr>
        <p:spPr>
          <a:xfrm>
            <a:off x="4079500" y="3520325"/>
            <a:ext cx="926700" cy="2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Tường lửa dựa trên vùng</a:t>
            </a:r>
            <a:endParaRPr sz="1200">
              <a:solidFill>
                <a:schemeClr val="accent1"/>
              </a:solidFill>
              <a:latin typeface="Muli"/>
              <a:ea typeface="Muli"/>
              <a:cs typeface="Muli"/>
              <a:sym typeface="Muli"/>
            </a:endParaRPr>
          </a:p>
        </p:txBody>
      </p:sp>
      <p:cxnSp>
        <p:nvCxnSpPr>
          <p:cNvPr id="98" name="Google Shape;98;p14"/>
          <p:cNvCxnSpPr/>
          <p:nvPr/>
        </p:nvCxnSpPr>
        <p:spPr>
          <a:xfrm rot="10800000">
            <a:off x="6017012" y="3007044"/>
            <a:ext cx="0" cy="498600"/>
          </a:xfrm>
          <a:prstGeom prst="straightConnector1">
            <a:avLst/>
          </a:prstGeom>
          <a:noFill/>
          <a:ln cap="flat" cmpd="sng" w="9525">
            <a:solidFill>
              <a:schemeClr val="lt2"/>
            </a:solidFill>
            <a:prstDash val="solid"/>
            <a:round/>
            <a:headEnd len="med" w="med" type="oval"/>
            <a:tailEnd len="med" w="med" type="oval"/>
          </a:ln>
        </p:spPr>
      </p:cxnSp>
      <p:sp>
        <p:nvSpPr>
          <p:cNvPr id="99" name="Google Shape;99;p14"/>
          <p:cNvSpPr txBox="1"/>
          <p:nvPr/>
        </p:nvSpPr>
        <p:spPr>
          <a:xfrm>
            <a:off x="5577800" y="3530225"/>
            <a:ext cx="926700" cy="2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Mật mã</a:t>
            </a:r>
            <a:endParaRPr sz="1200">
              <a:solidFill>
                <a:schemeClr val="accent1"/>
              </a:solidFill>
              <a:latin typeface="Muli"/>
              <a:ea typeface="Muli"/>
              <a:cs typeface="Muli"/>
              <a:sym typeface="Muli"/>
            </a:endParaRPr>
          </a:p>
        </p:txBody>
      </p:sp>
      <p:cxnSp>
        <p:nvCxnSpPr>
          <p:cNvPr id="100" name="Google Shape;100;p14"/>
          <p:cNvCxnSpPr/>
          <p:nvPr/>
        </p:nvCxnSpPr>
        <p:spPr>
          <a:xfrm rot="10800000">
            <a:off x="7439087" y="3009444"/>
            <a:ext cx="0" cy="498600"/>
          </a:xfrm>
          <a:prstGeom prst="straightConnector1">
            <a:avLst/>
          </a:prstGeom>
          <a:noFill/>
          <a:ln cap="flat" cmpd="sng" w="9525">
            <a:solidFill>
              <a:schemeClr val="lt2"/>
            </a:solidFill>
            <a:prstDash val="solid"/>
            <a:round/>
            <a:headEnd len="med" w="med" type="oval"/>
            <a:tailEnd len="med" w="med" type="oval"/>
          </a:ln>
        </p:spPr>
      </p:cxnSp>
      <p:sp>
        <p:nvSpPr>
          <p:cNvPr id="101" name="Google Shape;101;p14"/>
          <p:cNvSpPr txBox="1"/>
          <p:nvPr/>
        </p:nvSpPr>
        <p:spPr>
          <a:xfrm>
            <a:off x="6999875" y="3532625"/>
            <a:ext cx="926700" cy="29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200">
                <a:solidFill>
                  <a:schemeClr val="accent1"/>
                </a:solidFill>
                <a:latin typeface="Muli"/>
                <a:ea typeface="Muli"/>
                <a:cs typeface="Muli"/>
                <a:sym typeface="Muli"/>
              </a:rPr>
              <a:t>Dữ liệu bảo mật mạng</a:t>
            </a:r>
            <a:endParaRPr sz="1200">
              <a:solidFill>
                <a:schemeClr val="accent1"/>
              </a:solidFill>
              <a:latin typeface="Muli"/>
              <a:ea typeface="Muli"/>
              <a:cs typeface="Muli"/>
              <a:sym typeface="Muli"/>
            </a:endParaRPr>
          </a:p>
        </p:txBody>
      </p:sp>
      <p:sp>
        <p:nvSpPr>
          <p:cNvPr id="102" name="Google Shape;102;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Nội dung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76" name="Shape 276"/>
        <p:cNvGrpSpPr/>
        <p:nvPr/>
      </p:nvGrpSpPr>
      <p:grpSpPr>
        <a:xfrm>
          <a:off x="0" y="0"/>
          <a:ext cx="0" cy="0"/>
          <a:chOff x="0" y="0"/>
          <a:chExt cx="0" cy="0"/>
        </a:xfrm>
      </p:grpSpPr>
      <p:sp>
        <p:nvSpPr>
          <p:cNvPr id="277" name="Google Shape;277;p3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Cloud security</a:t>
            </a:r>
            <a:endParaRPr>
              <a:solidFill>
                <a:schemeClr val="dk1"/>
              </a:solidFill>
            </a:endParaRPr>
          </a:p>
        </p:txBody>
      </p:sp>
      <p:sp>
        <p:nvSpPr>
          <p:cNvPr id="278" name="Google Shape;278;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2"/>
          <p:cNvSpPr txBox="1"/>
          <p:nvPr>
            <p:ph idx="1" type="body"/>
          </p:nvPr>
        </p:nvSpPr>
        <p:spPr>
          <a:xfrm>
            <a:off x="580550" y="1352550"/>
            <a:ext cx="7692000" cy="3015000"/>
          </a:xfrm>
          <a:prstGeom prst="rect">
            <a:avLst/>
          </a:prstGeom>
        </p:spPr>
        <p:txBody>
          <a:bodyPr anchorCtr="0" anchor="t" bIns="0" lIns="0" spcFirstLastPara="1" rIns="0" wrap="square" tIns="0">
            <a:noAutofit/>
          </a:bodyPr>
          <a:lstStyle/>
          <a:p>
            <a:pPr indent="-323850" lvl="0" marL="457200" rtl="0" algn="just">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Virtualization</a:t>
            </a:r>
            <a:endParaRPr sz="1500">
              <a:solidFill>
                <a:schemeClr val="accent1"/>
              </a:solidFill>
              <a:latin typeface="Muli"/>
              <a:ea typeface="Muli"/>
              <a:cs typeface="Muli"/>
              <a:sym typeface="Muli"/>
            </a:endParaRPr>
          </a:p>
          <a:p>
            <a:pPr indent="-323850" lvl="0" marL="457200" rtl="0" algn="just">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Cloud computing:</a:t>
            </a:r>
            <a:endParaRPr sz="1500">
              <a:solidFill>
                <a:schemeClr val="accent1"/>
              </a:solidFill>
              <a:latin typeface="Muli"/>
              <a:ea typeface="Muli"/>
              <a:cs typeface="Muli"/>
              <a:sym typeface="Muli"/>
            </a:endParaRPr>
          </a:p>
          <a:p>
            <a:pPr indent="-323850" lvl="0" marL="1143000" rtl="0" algn="just">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Private: Provides higher control and security, suitable for sensitive data and critical applications.</a:t>
            </a:r>
            <a:endParaRPr sz="1500">
              <a:solidFill>
                <a:schemeClr val="accent1"/>
              </a:solidFill>
              <a:latin typeface="Muli"/>
              <a:ea typeface="Muli"/>
              <a:cs typeface="Muli"/>
              <a:sym typeface="Muli"/>
            </a:endParaRPr>
          </a:p>
          <a:p>
            <a:pPr indent="-323850" lvl="0" marL="1143000" rtl="0" algn="just">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Public: shared responsibility</a:t>
            </a:r>
            <a:endParaRPr sz="1500">
              <a:solidFill>
                <a:schemeClr val="accent1"/>
              </a:solidFill>
              <a:latin typeface="Muli"/>
              <a:ea typeface="Muli"/>
              <a:cs typeface="Muli"/>
              <a:sym typeface="Muli"/>
            </a:endParaRPr>
          </a:p>
          <a:p>
            <a:pPr indent="-323850" lvl="0" marL="1143000" rtl="0" algn="just">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Hybrid: Balances the security of a private cloud with the scalability of a public cloud</a:t>
            </a:r>
            <a:endParaRPr sz="1500">
              <a:solidFill>
                <a:schemeClr val="accent1"/>
              </a:solidFill>
              <a:latin typeface="Muli"/>
              <a:ea typeface="Muli"/>
              <a:cs typeface="Muli"/>
              <a:sym typeface="Muli"/>
            </a:endParaRPr>
          </a:p>
          <a:p>
            <a:pPr indent="-323850" lvl="0" marL="1143000" rtl="0" algn="just">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Community: Offers a good balance of security and cost savings by leveraging shared infrastructure.</a:t>
            </a:r>
            <a:endParaRPr sz="1500">
              <a:solidFill>
                <a:schemeClr val="accent1"/>
              </a:solidFill>
              <a:latin typeface="Muli"/>
              <a:ea typeface="Muli"/>
              <a:cs typeface="Muli"/>
              <a:sym typeface="Muli"/>
            </a:endParaRPr>
          </a:p>
          <a:p>
            <a:pPr indent="0" lvl="0" marL="457200" rtl="0" algn="just">
              <a:spcBef>
                <a:spcPts val="600"/>
              </a:spcBef>
              <a:spcAft>
                <a:spcPts val="0"/>
              </a:spcAft>
              <a:buNone/>
            </a:pPr>
            <a:r>
              <a:t/>
            </a:r>
            <a:endParaRPr sz="1500">
              <a:solidFill>
                <a:schemeClr val="accent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83" name="Shape 283"/>
        <p:cNvGrpSpPr/>
        <p:nvPr/>
      </p:nvGrpSpPr>
      <p:grpSpPr>
        <a:xfrm>
          <a:off x="0" y="0"/>
          <a:ext cx="0" cy="0"/>
          <a:chOff x="0" y="0"/>
          <a:chExt cx="0" cy="0"/>
        </a:xfrm>
      </p:grpSpPr>
      <p:sp>
        <p:nvSpPr>
          <p:cNvPr id="284" name="Google Shape;284;p33"/>
          <p:cNvSpPr txBox="1"/>
          <p:nvPr>
            <p:ph type="ctrTitle"/>
          </p:nvPr>
        </p:nvSpPr>
        <p:spPr>
          <a:xfrm>
            <a:off x="685800" y="6488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8</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CRYPTOGRAPHY</a:t>
            </a:r>
            <a:endParaRPr>
              <a:solidFill>
                <a:schemeClr val="dk1"/>
              </a:solidFill>
            </a:endParaRPr>
          </a:p>
        </p:txBody>
      </p:sp>
      <p:sp>
        <p:nvSpPr>
          <p:cNvPr id="285" name="Google Shape;285;p33"/>
          <p:cNvSpPr txBox="1"/>
          <p:nvPr>
            <p:ph idx="1" type="subTitle"/>
          </p:nvPr>
        </p:nvSpPr>
        <p:spPr>
          <a:xfrm>
            <a:off x="685800" y="25685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Determine the cryptographic techniques that are required to ensure confidentiality, integrity, and authenticity.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286" name="Google Shape;286;p33"/>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87" name="Google Shape;287;p33"/>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88" name="Google Shape;288;p33"/>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92" name="Shape 292"/>
        <p:cNvGrpSpPr/>
        <p:nvPr/>
      </p:nvGrpSpPr>
      <p:grpSpPr>
        <a:xfrm>
          <a:off x="0" y="0"/>
          <a:ext cx="0" cy="0"/>
          <a:chOff x="0" y="0"/>
          <a:chExt cx="0" cy="0"/>
        </a:xfrm>
      </p:grpSpPr>
      <p:sp>
        <p:nvSpPr>
          <p:cNvPr id="293" name="Google Shape;293;p34"/>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8.1</a:t>
            </a:r>
            <a:r>
              <a:rPr lang="en">
                <a:solidFill>
                  <a:schemeClr val="dk1"/>
                </a:solidFill>
              </a:rPr>
              <a:t> Cryptography</a:t>
            </a:r>
            <a:endParaRPr>
              <a:solidFill>
                <a:schemeClr val="dk1"/>
              </a:solidFill>
            </a:endParaRPr>
          </a:p>
        </p:txBody>
      </p:sp>
      <p:sp>
        <p:nvSpPr>
          <p:cNvPr id="294" name="Google Shape;294;p34"/>
          <p:cNvSpPr txBox="1"/>
          <p:nvPr>
            <p:ph idx="1" type="body"/>
          </p:nvPr>
        </p:nvSpPr>
        <p:spPr>
          <a:xfrm>
            <a:off x="1295900" y="2413650"/>
            <a:ext cx="2810100" cy="247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300">
                <a:solidFill>
                  <a:schemeClr val="dk1"/>
                </a:solidFill>
                <a:latin typeface="Muli"/>
                <a:ea typeface="Muli"/>
                <a:cs typeface="Muli"/>
                <a:sym typeface="Muli"/>
              </a:rPr>
              <a:t>Symmetric encryption algorithms</a:t>
            </a:r>
            <a:endParaRPr b="1" sz="1300">
              <a:solidFill>
                <a:schemeClr val="accent1"/>
              </a:solidFill>
              <a:latin typeface="Muli"/>
              <a:ea typeface="Muli"/>
              <a:cs typeface="Muli"/>
              <a:sym typeface="Muli"/>
            </a:endParaRPr>
          </a:p>
          <a:p>
            <a:pPr indent="0" lvl="0" marL="0" rtl="0" algn="l">
              <a:spcBef>
                <a:spcPts val="600"/>
              </a:spcBef>
              <a:spcAft>
                <a:spcPts val="0"/>
              </a:spcAft>
              <a:buNone/>
            </a:pPr>
            <a:r>
              <a:rPr lang="en" sz="1300">
                <a:solidFill>
                  <a:schemeClr val="dk1"/>
                </a:solidFill>
              </a:rPr>
              <a:t>DES, 3DES, AES</a:t>
            </a:r>
            <a:endParaRPr sz="1300">
              <a:solidFill>
                <a:schemeClr val="accent1"/>
              </a:solidFill>
            </a:endParaRPr>
          </a:p>
          <a:p>
            <a:pPr indent="0" lvl="0" marL="0" rtl="0" algn="l">
              <a:spcBef>
                <a:spcPts val="600"/>
              </a:spcBef>
              <a:spcAft>
                <a:spcPts val="0"/>
              </a:spcAft>
              <a:buNone/>
            </a:pPr>
            <a:r>
              <a:rPr b="1" lang="en" sz="1300">
                <a:solidFill>
                  <a:schemeClr val="dk1"/>
                </a:solidFill>
                <a:latin typeface="Muli"/>
                <a:ea typeface="Muli"/>
                <a:cs typeface="Muli"/>
                <a:sym typeface="Muli"/>
              </a:rPr>
              <a:t>Asymmetric encryption algorithms</a:t>
            </a:r>
            <a:endParaRPr b="1" sz="1300">
              <a:solidFill>
                <a:schemeClr val="dk1"/>
              </a:solidFill>
              <a:latin typeface="Muli"/>
              <a:ea typeface="Muli"/>
              <a:cs typeface="Muli"/>
              <a:sym typeface="Muli"/>
            </a:endParaRPr>
          </a:p>
          <a:p>
            <a:pPr indent="0" lvl="0" marL="0" marR="0" rtl="0" algn="l">
              <a:lnSpc>
                <a:spcPct val="115000"/>
              </a:lnSpc>
              <a:spcBef>
                <a:spcPts val="600"/>
              </a:spcBef>
              <a:spcAft>
                <a:spcPts val="0"/>
              </a:spcAft>
              <a:buNone/>
            </a:pPr>
            <a:r>
              <a:rPr lang="en" sz="1300">
                <a:solidFill>
                  <a:schemeClr val="dk1"/>
                </a:solidFill>
              </a:rPr>
              <a:t>RSA, PKI</a:t>
            </a:r>
            <a:endParaRPr sz="1300">
              <a:solidFill>
                <a:schemeClr val="dk1"/>
              </a:solidFill>
            </a:endParaRPr>
          </a:p>
          <a:p>
            <a:pPr indent="0" lvl="0" marL="0" rtl="0" algn="l">
              <a:spcBef>
                <a:spcPts val="600"/>
              </a:spcBef>
              <a:spcAft>
                <a:spcPts val="0"/>
              </a:spcAft>
              <a:buNone/>
            </a:pPr>
            <a:r>
              <a:rPr lang="en" sz="1300">
                <a:solidFill>
                  <a:schemeClr val="dk1"/>
                </a:solidFill>
              </a:rPr>
              <a:t>Protocol: SSL, SSH, and PGP</a:t>
            </a:r>
            <a:endParaRPr sz="1300">
              <a:solidFill>
                <a:schemeClr val="dk1"/>
              </a:solidFill>
            </a:endParaRPr>
          </a:p>
          <a:p>
            <a:pPr indent="0" lvl="0" marL="0" rtl="0" algn="l">
              <a:spcBef>
                <a:spcPts val="600"/>
              </a:spcBef>
              <a:spcAft>
                <a:spcPts val="0"/>
              </a:spcAft>
              <a:buNone/>
            </a:pPr>
            <a:r>
              <a:rPr lang="en" sz="1300">
                <a:solidFill>
                  <a:schemeClr val="dk1"/>
                </a:solidFill>
              </a:rPr>
              <a:t>Dùng cặp khóa công khai + khóa bí mật</a:t>
            </a:r>
            <a:endParaRPr sz="1300">
              <a:solidFill>
                <a:schemeClr val="dk1"/>
              </a:solidFill>
            </a:endParaRPr>
          </a:p>
          <a:p>
            <a:pPr indent="0" lvl="0" marL="0" rtl="0" algn="l">
              <a:spcBef>
                <a:spcPts val="600"/>
              </a:spcBef>
              <a:spcAft>
                <a:spcPts val="0"/>
              </a:spcAft>
              <a:buNone/>
            </a:pPr>
            <a:r>
              <a:t/>
            </a:r>
            <a:endParaRPr sz="1300">
              <a:solidFill>
                <a:schemeClr val="accent1"/>
              </a:solidFill>
            </a:endParaRPr>
          </a:p>
        </p:txBody>
      </p:sp>
      <p:sp>
        <p:nvSpPr>
          <p:cNvPr id="295" name="Google Shape;295;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4"/>
          <p:cNvSpPr txBox="1"/>
          <p:nvPr>
            <p:ph idx="3" type="body"/>
          </p:nvPr>
        </p:nvSpPr>
        <p:spPr>
          <a:xfrm>
            <a:off x="4984675" y="2413650"/>
            <a:ext cx="2810100" cy="2237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b="1" lang="en" sz="1300">
                <a:solidFill>
                  <a:schemeClr val="dk1"/>
                </a:solidFill>
                <a:latin typeface="Muli"/>
                <a:ea typeface="Muli"/>
                <a:cs typeface="Muli"/>
                <a:sym typeface="Muli"/>
              </a:rPr>
              <a:t>Hash</a:t>
            </a:r>
            <a:endParaRPr b="1" sz="1300">
              <a:solidFill>
                <a:schemeClr val="dk1"/>
              </a:solidFill>
              <a:latin typeface="Muli"/>
              <a:ea typeface="Muli"/>
              <a:cs typeface="Muli"/>
              <a:sym typeface="Muli"/>
            </a:endParaRPr>
          </a:p>
          <a:p>
            <a:pPr indent="0" lvl="0" marL="0" marR="0" rtl="0" algn="l">
              <a:lnSpc>
                <a:spcPct val="115000"/>
              </a:lnSpc>
              <a:spcBef>
                <a:spcPts val="600"/>
              </a:spcBef>
              <a:spcAft>
                <a:spcPts val="0"/>
              </a:spcAft>
              <a:buNone/>
            </a:pPr>
            <a:r>
              <a:rPr lang="en" sz="1300">
                <a:solidFill>
                  <a:schemeClr val="accent1"/>
                </a:solidFill>
                <a:latin typeface="Muli"/>
                <a:ea typeface="Muli"/>
                <a:cs typeface="Muli"/>
                <a:sym typeface="Muli"/>
              </a:rPr>
              <a:t>Turn any amount of data into a fixed-length fingerprint or digital hash.</a:t>
            </a:r>
            <a:endParaRPr sz="1300">
              <a:solidFill>
                <a:schemeClr val="accent1"/>
              </a:solidFill>
              <a:latin typeface="Muli"/>
              <a:ea typeface="Muli"/>
              <a:cs typeface="Muli"/>
              <a:sym typeface="Muli"/>
            </a:endParaRPr>
          </a:p>
          <a:p>
            <a:pPr indent="0" lvl="0" marL="0" rtl="0" algn="l">
              <a:spcBef>
                <a:spcPts val="600"/>
              </a:spcBef>
              <a:spcAft>
                <a:spcPts val="0"/>
              </a:spcAft>
              <a:buNone/>
            </a:pPr>
            <a:r>
              <a:rPr b="1" lang="en" sz="1300">
                <a:solidFill>
                  <a:schemeClr val="dk1"/>
                </a:solidFill>
                <a:latin typeface="Muli"/>
                <a:ea typeface="Muli"/>
                <a:cs typeface="Muli"/>
                <a:sym typeface="Muli"/>
              </a:rPr>
              <a:t>HMAC</a:t>
            </a:r>
            <a:endParaRPr b="1" sz="1300">
              <a:solidFill>
                <a:schemeClr val="dk1"/>
              </a:solidFill>
              <a:latin typeface="Muli"/>
              <a:ea typeface="Muli"/>
              <a:cs typeface="Muli"/>
              <a:sym typeface="Muli"/>
            </a:endParaRPr>
          </a:p>
          <a:p>
            <a:pPr indent="0" lvl="0" marL="0" rtl="0" algn="l">
              <a:spcBef>
                <a:spcPts val="600"/>
              </a:spcBef>
              <a:spcAft>
                <a:spcPts val="0"/>
              </a:spcAft>
              <a:buNone/>
            </a:pPr>
            <a:r>
              <a:rPr lang="en" sz="1300">
                <a:solidFill>
                  <a:schemeClr val="accent1"/>
                </a:solidFill>
                <a:latin typeface="Muli"/>
                <a:ea typeface="Muli"/>
                <a:cs typeface="Muli"/>
                <a:sym typeface="Muli"/>
              </a:rPr>
              <a:t>Uses a cryptographic hash function and a secret key to produce a fixed-size output, which serves as a unique fingerprint of the input data</a:t>
            </a:r>
            <a:r>
              <a:rPr lang="en" sz="1300">
                <a:solidFill>
                  <a:schemeClr val="dk1"/>
                </a:solidFill>
                <a:latin typeface="Muli"/>
                <a:ea typeface="Muli"/>
                <a:cs typeface="Muli"/>
                <a:sym typeface="Muli"/>
              </a:rPr>
              <a:t>.</a:t>
            </a:r>
            <a:endParaRPr sz="1300">
              <a:solidFill>
                <a:schemeClr val="dk1"/>
              </a:solidFill>
              <a:latin typeface="Muli"/>
              <a:ea typeface="Muli"/>
              <a:cs typeface="Muli"/>
              <a:sym typeface="Muli"/>
            </a:endParaRPr>
          </a:p>
        </p:txBody>
      </p:sp>
      <p:pic>
        <p:nvPicPr>
          <p:cNvPr id="297" name="Google Shape;297;p34"/>
          <p:cNvPicPr preferRelativeResize="0"/>
          <p:nvPr/>
        </p:nvPicPr>
        <p:blipFill>
          <a:blip r:embed="rId3">
            <a:alphaModFix/>
          </a:blip>
          <a:stretch>
            <a:fillRect/>
          </a:stretch>
        </p:blipFill>
        <p:spPr>
          <a:xfrm>
            <a:off x="1905913" y="1063375"/>
            <a:ext cx="1590075" cy="1296525"/>
          </a:xfrm>
          <a:prstGeom prst="rect">
            <a:avLst/>
          </a:prstGeom>
          <a:noFill/>
          <a:ln>
            <a:noFill/>
          </a:ln>
        </p:spPr>
      </p:pic>
      <p:pic>
        <p:nvPicPr>
          <p:cNvPr id="298" name="Google Shape;298;p34"/>
          <p:cNvPicPr preferRelativeResize="0"/>
          <p:nvPr/>
        </p:nvPicPr>
        <p:blipFill>
          <a:blip r:embed="rId4">
            <a:alphaModFix/>
          </a:blip>
          <a:stretch>
            <a:fillRect/>
          </a:stretch>
        </p:blipFill>
        <p:spPr>
          <a:xfrm>
            <a:off x="5654770" y="1107388"/>
            <a:ext cx="1469904" cy="120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02" name="Shape 302"/>
        <p:cNvGrpSpPr/>
        <p:nvPr/>
      </p:nvGrpSpPr>
      <p:grpSpPr>
        <a:xfrm>
          <a:off x="0" y="0"/>
          <a:ext cx="0" cy="0"/>
          <a:chOff x="0" y="0"/>
          <a:chExt cx="0" cy="0"/>
        </a:xfrm>
      </p:grpSpPr>
      <p:sp>
        <p:nvSpPr>
          <p:cNvPr id="303" name="Google Shape;303;p35"/>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8.2 Giấu tin</a:t>
            </a:r>
            <a:endParaRPr>
              <a:solidFill>
                <a:schemeClr val="dk1"/>
              </a:solidFill>
            </a:endParaRPr>
          </a:p>
        </p:txBody>
      </p:sp>
      <p:sp>
        <p:nvSpPr>
          <p:cNvPr id="304" name="Google Shape;304;p35"/>
          <p:cNvSpPr txBox="1"/>
          <p:nvPr>
            <p:ph idx="1" type="body"/>
          </p:nvPr>
        </p:nvSpPr>
        <p:spPr>
          <a:xfrm>
            <a:off x="1196525" y="1363175"/>
            <a:ext cx="3125100" cy="299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Data Masking</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Data masking technology secures data by replacing sensitive information with non-sensitive versions of it.</a:t>
            </a:r>
            <a:endParaRPr sz="1500">
              <a:solidFill>
                <a:schemeClr val="accent1"/>
              </a:solidFill>
              <a:latin typeface="Muli"/>
              <a:ea typeface="Muli"/>
              <a:cs typeface="Muli"/>
              <a:sym typeface="Muli"/>
            </a:endParaRPr>
          </a:p>
        </p:txBody>
      </p:sp>
      <p:sp>
        <p:nvSpPr>
          <p:cNvPr id="305" name="Google Shape;305;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5"/>
          <p:cNvSpPr txBox="1"/>
          <p:nvPr>
            <p:ph idx="1" type="body"/>
          </p:nvPr>
        </p:nvSpPr>
        <p:spPr>
          <a:xfrm>
            <a:off x="4811125" y="1363175"/>
            <a:ext cx="3125100" cy="299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Steganography</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Steganography conceals data — e.g. a message — in another file such as a graphic, audio or video file.</a:t>
            </a:r>
            <a:endParaRPr sz="1500">
              <a:solidFill>
                <a:schemeClr val="accent1"/>
              </a:solidFill>
              <a:latin typeface="Muli"/>
              <a:ea typeface="Muli"/>
              <a:cs typeface="Muli"/>
              <a:sym typeface="Mu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10" name="Shape 310"/>
        <p:cNvGrpSpPr/>
        <p:nvPr/>
      </p:nvGrpSpPr>
      <p:grpSpPr>
        <a:xfrm>
          <a:off x="0" y="0"/>
          <a:ext cx="0" cy="0"/>
          <a:chOff x="0" y="0"/>
          <a:chExt cx="0" cy="0"/>
        </a:xfrm>
      </p:grpSpPr>
      <p:sp>
        <p:nvSpPr>
          <p:cNvPr id="311" name="Google Shape;311;p36"/>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8.3</a:t>
            </a:r>
            <a:r>
              <a:rPr lang="en">
                <a:solidFill>
                  <a:schemeClr val="dk1"/>
                </a:solidFill>
              </a:rPr>
              <a:t> </a:t>
            </a:r>
            <a:r>
              <a:rPr lang="en">
                <a:solidFill>
                  <a:schemeClr val="dk1"/>
                </a:solidFill>
              </a:rPr>
              <a:t>PKI</a:t>
            </a:r>
            <a:endParaRPr>
              <a:solidFill>
                <a:schemeClr val="dk1"/>
              </a:solidFill>
            </a:endParaRPr>
          </a:p>
        </p:txBody>
      </p:sp>
      <p:sp>
        <p:nvSpPr>
          <p:cNvPr id="312" name="Google Shape;312;p36"/>
          <p:cNvSpPr txBox="1"/>
          <p:nvPr>
            <p:ph idx="1" type="body"/>
          </p:nvPr>
        </p:nvSpPr>
        <p:spPr>
          <a:xfrm>
            <a:off x="580550" y="1352550"/>
            <a:ext cx="27741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Chứng thư số là một cấu trúc dữ liệu gắn kết khoá công khai của một người với một hoặc nhiều thuộc tính để xác định người sử dụng đó.</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Cơ sở hạ tầng khóa công khai (PKI) tạo, quản lý, phân phối, sử dụng, lưu trữ và thu hồi chứng chỉ số.</a:t>
            </a:r>
            <a:endParaRPr sz="1500">
              <a:solidFill>
                <a:schemeClr val="accent1"/>
              </a:solidFill>
              <a:latin typeface="Muli"/>
              <a:ea typeface="Muli"/>
              <a:cs typeface="Muli"/>
              <a:sym typeface="Muli"/>
            </a:endParaRPr>
          </a:p>
        </p:txBody>
      </p:sp>
      <p:sp>
        <p:nvSpPr>
          <p:cNvPr id="313" name="Google Shape;313;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36"/>
          <p:cNvPicPr preferRelativeResize="0"/>
          <p:nvPr/>
        </p:nvPicPr>
        <p:blipFill>
          <a:blip r:embed="rId3">
            <a:alphaModFix/>
          </a:blip>
          <a:stretch>
            <a:fillRect/>
          </a:stretch>
        </p:blipFill>
        <p:spPr>
          <a:xfrm>
            <a:off x="3673161" y="922250"/>
            <a:ext cx="4234725" cy="3857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18" name="Shape 318"/>
        <p:cNvGrpSpPr/>
        <p:nvPr/>
      </p:nvGrpSpPr>
      <p:grpSpPr>
        <a:xfrm>
          <a:off x="0" y="0"/>
          <a:ext cx="0" cy="0"/>
          <a:chOff x="0" y="0"/>
          <a:chExt cx="0" cy="0"/>
        </a:xfrm>
      </p:grpSpPr>
      <p:sp>
        <p:nvSpPr>
          <p:cNvPr id="319" name="Google Shape;319;p37"/>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Quy trình đăng ký và thu hồi</a:t>
            </a:r>
            <a:endParaRPr>
              <a:solidFill>
                <a:schemeClr val="dk1"/>
              </a:solidFill>
            </a:endParaRPr>
          </a:p>
        </p:txBody>
      </p:sp>
      <p:sp>
        <p:nvSpPr>
          <p:cNvPr id="320" name="Google Shape;320;p37"/>
          <p:cNvSpPr txBox="1"/>
          <p:nvPr>
            <p:ph idx="1" type="body"/>
          </p:nvPr>
        </p:nvSpPr>
        <p:spPr>
          <a:xfrm>
            <a:off x="580550" y="1352550"/>
            <a:ext cx="39873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(1)  User gửi thông tin về bản thân RA để đăng ký</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(2)  RA gửi thông tin về user và ký yêu cầu được chấp thuận đến trung tâm CA </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(3) CA tạo chứng thư trên khóa công khai, ký bằng khóa bí mật của CA và cập nhật chứng thư trên thư mục LDAP</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(4) CA gửi chứng thư trở lại RA</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(5) RA cấp chứng thư cho người sử dụng</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sp>
        <p:nvSpPr>
          <p:cNvPr id="321" name="Google Shape;321;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37"/>
          <p:cNvPicPr preferRelativeResize="0"/>
          <p:nvPr/>
        </p:nvPicPr>
        <p:blipFill>
          <a:blip r:embed="rId3">
            <a:alphaModFix/>
          </a:blip>
          <a:stretch>
            <a:fillRect/>
          </a:stretch>
        </p:blipFill>
        <p:spPr>
          <a:xfrm>
            <a:off x="566925" y="1160350"/>
            <a:ext cx="4014560" cy="3381676"/>
          </a:xfrm>
          <a:prstGeom prst="rect">
            <a:avLst/>
          </a:prstGeom>
          <a:noFill/>
          <a:ln>
            <a:noFill/>
          </a:ln>
        </p:spPr>
      </p:pic>
      <p:sp>
        <p:nvSpPr>
          <p:cNvPr id="323" name="Google Shape;323;p37"/>
          <p:cNvSpPr txBox="1"/>
          <p:nvPr>
            <p:ph idx="1" type="body"/>
          </p:nvPr>
        </p:nvSpPr>
        <p:spPr>
          <a:xfrm>
            <a:off x="4740850" y="1352550"/>
            <a:ext cx="39873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(1)  User gửi yêu cầu hủy bỏ chứng thư tới RA</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(2)  RA gửi yêu cầu hủy bỏ chứng thư sau khi đã ký đến CA </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(3) Sau khi xem xét CA loại chứng thư có yêu cầu hủy bỏ và cập nhật danh sách chứng thư  hủy bỏ trên thư mục các chứng thư bị hủy</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(4) CA gửi mã thông báo đã huỷ bỏ chứng thư trở lại RA</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(5) RA gửi thông báo đã hủy tới người sử dụng</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324" name="Google Shape;324;p37"/>
          <p:cNvPicPr preferRelativeResize="0"/>
          <p:nvPr/>
        </p:nvPicPr>
        <p:blipFill>
          <a:blip r:embed="rId4">
            <a:alphaModFix/>
          </a:blip>
          <a:stretch>
            <a:fillRect/>
          </a:stretch>
        </p:blipFill>
        <p:spPr>
          <a:xfrm>
            <a:off x="4727225" y="1168563"/>
            <a:ext cx="4014550" cy="33652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28" name="Shape 328"/>
        <p:cNvGrpSpPr/>
        <p:nvPr/>
      </p:nvGrpSpPr>
      <p:grpSpPr>
        <a:xfrm>
          <a:off x="0" y="0"/>
          <a:ext cx="0" cy="0"/>
          <a:chOff x="0" y="0"/>
          <a:chExt cx="0" cy="0"/>
        </a:xfrm>
      </p:grpSpPr>
      <p:sp>
        <p:nvSpPr>
          <p:cNvPr id="329" name="Google Shape;329;p38"/>
          <p:cNvSpPr txBox="1"/>
          <p:nvPr>
            <p:ph type="title"/>
          </p:nvPr>
        </p:nvSpPr>
        <p:spPr>
          <a:xfrm>
            <a:off x="580550" y="205975"/>
            <a:ext cx="7899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Mô hình kiến trúc tin cậy</a:t>
            </a:r>
            <a:endParaRPr>
              <a:solidFill>
                <a:schemeClr val="dk1"/>
              </a:solidFill>
            </a:endParaRPr>
          </a:p>
        </p:txBody>
      </p:sp>
      <p:sp>
        <p:nvSpPr>
          <p:cNvPr id="330" name="Google Shape;330;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8"/>
          <p:cNvSpPr txBox="1"/>
          <p:nvPr>
            <p:ph idx="1" type="body"/>
          </p:nvPr>
        </p:nvSpPr>
        <p:spPr>
          <a:xfrm>
            <a:off x="1012050" y="1270825"/>
            <a:ext cx="1275000" cy="682200"/>
          </a:xfrm>
          <a:prstGeom prst="rect">
            <a:avLst/>
          </a:prstGeom>
        </p:spPr>
        <p:txBody>
          <a:bodyPr anchorCtr="0" anchor="t" bIns="0" lIns="0" spcFirstLastPara="1" rIns="0" wrap="square" tIns="0">
            <a:noAutofit/>
          </a:bodyPr>
          <a:lstStyle/>
          <a:p>
            <a:pPr indent="0" lvl="0" marL="0" marR="0" rtl="0" algn="ctr">
              <a:lnSpc>
                <a:spcPct val="115000"/>
              </a:lnSpc>
              <a:spcBef>
                <a:spcPts val="600"/>
              </a:spcBef>
              <a:spcAft>
                <a:spcPts val="0"/>
              </a:spcAft>
              <a:buNone/>
            </a:pPr>
            <a:r>
              <a:rPr b="1" lang="en" sz="1600">
                <a:solidFill>
                  <a:schemeClr val="accent1"/>
                </a:solidFill>
                <a:latin typeface="Muli"/>
                <a:ea typeface="Muli"/>
                <a:cs typeface="Muli"/>
                <a:sym typeface="Muli"/>
              </a:rPr>
              <a:t>Kiến trúc CA đơn</a:t>
            </a:r>
            <a:endParaRPr sz="1600">
              <a:solidFill>
                <a:schemeClr val="accent1"/>
              </a:solidFill>
            </a:endParaRPr>
          </a:p>
        </p:txBody>
      </p:sp>
      <p:sp>
        <p:nvSpPr>
          <p:cNvPr id="332" name="Google Shape;332;p38"/>
          <p:cNvSpPr txBox="1"/>
          <p:nvPr>
            <p:ph idx="1" type="body"/>
          </p:nvPr>
        </p:nvSpPr>
        <p:spPr>
          <a:xfrm>
            <a:off x="3843025" y="1265413"/>
            <a:ext cx="1812000" cy="693000"/>
          </a:xfrm>
          <a:prstGeom prst="rect">
            <a:avLst/>
          </a:prstGeom>
        </p:spPr>
        <p:txBody>
          <a:bodyPr anchorCtr="0" anchor="t" bIns="0" lIns="0" spcFirstLastPara="1" rIns="0" wrap="square" tIns="0">
            <a:noAutofit/>
          </a:bodyPr>
          <a:lstStyle/>
          <a:p>
            <a:pPr indent="0" lvl="0" marL="0" marR="0" rtl="0" algn="ctr">
              <a:lnSpc>
                <a:spcPct val="115000"/>
              </a:lnSpc>
              <a:spcBef>
                <a:spcPts val="600"/>
              </a:spcBef>
              <a:spcAft>
                <a:spcPts val="0"/>
              </a:spcAft>
              <a:buNone/>
            </a:pPr>
            <a:r>
              <a:rPr b="1" lang="en" sz="1600">
                <a:solidFill>
                  <a:schemeClr val="accent1"/>
                </a:solidFill>
                <a:latin typeface="Muli"/>
                <a:ea typeface="Muli"/>
                <a:cs typeface="Muli"/>
                <a:sym typeface="Muli"/>
              </a:rPr>
              <a:t>Kiến trúc PKI cho doanh nghiệp</a:t>
            </a:r>
            <a:endParaRPr b="1" sz="1600">
              <a:solidFill>
                <a:schemeClr val="accent1"/>
              </a:solidFill>
              <a:latin typeface="Muli"/>
              <a:ea typeface="Muli"/>
              <a:cs typeface="Muli"/>
              <a:sym typeface="Muli"/>
            </a:endParaRPr>
          </a:p>
        </p:txBody>
      </p:sp>
      <p:sp>
        <p:nvSpPr>
          <p:cNvPr id="333" name="Google Shape;333;p38"/>
          <p:cNvSpPr txBox="1"/>
          <p:nvPr>
            <p:ph idx="1" type="body"/>
          </p:nvPr>
        </p:nvSpPr>
        <p:spPr>
          <a:xfrm>
            <a:off x="7034663" y="1270825"/>
            <a:ext cx="1275000" cy="682200"/>
          </a:xfrm>
          <a:prstGeom prst="rect">
            <a:avLst/>
          </a:prstGeom>
        </p:spPr>
        <p:txBody>
          <a:bodyPr anchorCtr="0" anchor="t" bIns="0" lIns="0" spcFirstLastPara="1" rIns="0" wrap="square" tIns="0">
            <a:noAutofit/>
          </a:bodyPr>
          <a:lstStyle/>
          <a:p>
            <a:pPr indent="0" lvl="0" marL="0" marR="0" rtl="0" algn="ctr">
              <a:lnSpc>
                <a:spcPct val="115000"/>
              </a:lnSpc>
              <a:spcBef>
                <a:spcPts val="600"/>
              </a:spcBef>
              <a:spcAft>
                <a:spcPts val="0"/>
              </a:spcAft>
              <a:buNone/>
            </a:pPr>
            <a:r>
              <a:rPr b="1" lang="en" sz="1600">
                <a:solidFill>
                  <a:schemeClr val="accent1"/>
                </a:solidFill>
                <a:latin typeface="Muli"/>
                <a:ea typeface="Muli"/>
                <a:cs typeface="Muli"/>
                <a:sym typeface="Muli"/>
              </a:rPr>
              <a:t>Kiến trúc PKI lai</a:t>
            </a:r>
            <a:endParaRPr b="1" sz="1600">
              <a:solidFill>
                <a:schemeClr val="accent1"/>
              </a:solidFill>
              <a:latin typeface="Muli"/>
              <a:ea typeface="Muli"/>
              <a:cs typeface="Muli"/>
              <a:sym typeface="Muli"/>
            </a:endParaRPr>
          </a:p>
          <a:p>
            <a:pPr indent="0" lvl="0" marL="0" marR="0" rtl="0" algn="ctr">
              <a:lnSpc>
                <a:spcPct val="115000"/>
              </a:lnSpc>
              <a:spcBef>
                <a:spcPts val="600"/>
              </a:spcBef>
              <a:spcAft>
                <a:spcPts val="0"/>
              </a:spcAft>
              <a:buNone/>
            </a:pPr>
            <a:r>
              <a:t/>
            </a:r>
            <a:endParaRPr b="1" sz="1600">
              <a:solidFill>
                <a:schemeClr val="accent1"/>
              </a:solidFill>
              <a:latin typeface="Muli"/>
              <a:ea typeface="Muli"/>
              <a:cs typeface="Muli"/>
              <a:sym typeface="Muli"/>
            </a:endParaRPr>
          </a:p>
          <a:p>
            <a:pPr indent="0" lvl="0" marL="0" marR="0" rtl="0" algn="ctr">
              <a:lnSpc>
                <a:spcPct val="115000"/>
              </a:lnSpc>
              <a:spcBef>
                <a:spcPts val="600"/>
              </a:spcBef>
              <a:spcAft>
                <a:spcPts val="0"/>
              </a:spcAft>
              <a:buNone/>
            </a:pPr>
            <a:r>
              <a:t/>
            </a:r>
            <a:endParaRPr b="1" sz="1600">
              <a:solidFill>
                <a:schemeClr val="accent1"/>
              </a:solidFill>
              <a:latin typeface="Muli"/>
              <a:ea typeface="Muli"/>
              <a:cs typeface="Muli"/>
              <a:sym typeface="Muli"/>
            </a:endParaRPr>
          </a:p>
        </p:txBody>
      </p:sp>
      <p:pic>
        <p:nvPicPr>
          <p:cNvPr id="334" name="Google Shape;334;p38"/>
          <p:cNvPicPr preferRelativeResize="0"/>
          <p:nvPr/>
        </p:nvPicPr>
        <p:blipFill>
          <a:blip r:embed="rId3">
            <a:alphaModFix/>
          </a:blip>
          <a:stretch>
            <a:fillRect/>
          </a:stretch>
        </p:blipFill>
        <p:spPr>
          <a:xfrm>
            <a:off x="610075" y="2057550"/>
            <a:ext cx="2078946" cy="2628750"/>
          </a:xfrm>
          <a:prstGeom prst="rect">
            <a:avLst/>
          </a:prstGeom>
          <a:noFill/>
          <a:ln>
            <a:noFill/>
          </a:ln>
        </p:spPr>
      </p:pic>
      <p:pic>
        <p:nvPicPr>
          <p:cNvPr id="335" name="Google Shape;335;p38"/>
          <p:cNvPicPr preferRelativeResize="0"/>
          <p:nvPr/>
        </p:nvPicPr>
        <p:blipFill>
          <a:blip r:embed="rId4">
            <a:alphaModFix/>
          </a:blip>
          <a:stretch>
            <a:fillRect/>
          </a:stretch>
        </p:blipFill>
        <p:spPr>
          <a:xfrm>
            <a:off x="3284852" y="2008050"/>
            <a:ext cx="2574300" cy="2727751"/>
          </a:xfrm>
          <a:prstGeom prst="rect">
            <a:avLst/>
          </a:prstGeom>
          <a:noFill/>
          <a:ln>
            <a:noFill/>
          </a:ln>
        </p:spPr>
      </p:pic>
      <p:pic>
        <p:nvPicPr>
          <p:cNvPr id="336" name="Google Shape;336;p38"/>
          <p:cNvPicPr preferRelativeResize="0"/>
          <p:nvPr/>
        </p:nvPicPr>
        <p:blipFill>
          <a:blip r:embed="rId5">
            <a:alphaModFix/>
          </a:blip>
          <a:stretch>
            <a:fillRect/>
          </a:stretch>
        </p:blipFill>
        <p:spPr>
          <a:xfrm>
            <a:off x="6483750" y="2057538"/>
            <a:ext cx="2376825" cy="22487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40" name="Shape 340"/>
        <p:cNvGrpSpPr/>
        <p:nvPr/>
      </p:nvGrpSpPr>
      <p:grpSpPr>
        <a:xfrm>
          <a:off x="0" y="0"/>
          <a:ext cx="0" cy="0"/>
          <a:chOff x="0" y="0"/>
          <a:chExt cx="0" cy="0"/>
        </a:xfrm>
      </p:grpSpPr>
      <p:sp>
        <p:nvSpPr>
          <p:cNvPr id="341" name="Google Shape;341;p39"/>
          <p:cNvSpPr txBox="1"/>
          <p:nvPr>
            <p:ph type="ctrTitle"/>
          </p:nvPr>
        </p:nvSpPr>
        <p:spPr>
          <a:xfrm>
            <a:off x="685800" y="11822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9</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TECHNOLOGIES AND PROTOCOLS</a:t>
            </a:r>
            <a:endParaRPr>
              <a:solidFill>
                <a:schemeClr val="dk1"/>
              </a:solidFill>
            </a:endParaRPr>
          </a:p>
        </p:txBody>
      </p:sp>
      <p:sp>
        <p:nvSpPr>
          <p:cNvPr id="342" name="Google Shape;342;p39"/>
          <p:cNvSpPr txBox="1"/>
          <p:nvPr>
            <p:ph idx="1" type="subTitle"/>
          </p:nvPr>
        </p:nvSpPr>
        <p:spPr>
          <a:xfrm>
            <a:off x="685800" y="31019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Explain how security technologies affect security monitoring.</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343" name="Google Shape;343;p3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44" name="Google Shape;344;p39"/>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345" name="Google Shape;345;p39"/>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49" name="Shape 349"/>
        <p:cNvGrpSpPr/>
        <p:nvPr/>
      </p:nvGrpSpPr>
      <p:grpSpPr>
        <a:xfrm>
          <a:off x="0" y="0"/>
          <a:ext cx="0" cy="0"/>
          <a:chOff x="0" y="0"/>
          <a:chExt cx="0" cy="0"/>
        </a:xfrm>
      </p:grpSpPr>
      <p:sp>
        <p:nvSpPr>
          <p:cNvPr id="350" name="Google Shape;350;p40"/>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Monitoring</a:t>
            </a:r>
            <a:r>
              <a:rPr lang="en">
                <a:solidFill>
                  <a:schemeClr val="dk1"/>
                </a:solidFill>
              </a:rPr>
              <a:t> Common Protocols</a:t>
            </a:r>
            <a:endParaRPr>
              <a:solidFill>
                <a:schemeClr val="dk1"/>
              </a:solidFill>
            </a:endParaRPr>
          </a:p>
        </p:txBody>
      </p:sp>
      <p:sp>
        <p:nvSpPr>
          <p:cNvPr id="351" name="Google Shape;351;p40"/>
          <p:cNvSpPr txBox="1"/>
          <p:nvPr>
            <p:ph idx="1" type="body"/>
          </p:nvPr>
        </p:nvSpPr>
        <p:spPr>
          <a:xfrm>
            <a:off x="580550" y="1352550"/>
            <a:ext cx="2477100" cy="29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Syslog</a:t>
            </a:r>
            <a:r>
              <a:rPr lang="en" sz="1500">
                <a:solidFill>
                  <a:schemeClr val="accent1"/>
                </a:solidFill>
                <a:latin typeface="Muli"/>
                <a:ea typeface="Muli"/>
                <a:cs typeface="Muli"/>
                <a:sym typeface="Muli"/>
              </a:rPr>
              <a:t>: Nhật ký hệ thống là một tiêu chuẩn, các thiết bị mạng sử dụng để chuyển tiếp thông tin nhật ký đến máy chủ qua mạng IP</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NTP</a:t>
            </a:r>
            <a:r>
              <a:rPr lang="en" sz="1500">
                <a:solidFill>
                  <a:schemeClr val="accent1"/>
                </a:solidFill>
                <a:latin typeface="Muli"/>
                <a:ea typeface="Muli"/>
                <a:cs typeface="Muli"/>
                <a:sym typeface="Muli"/>
              </a:rPr>
              <a:t>: đồng bộ hóa đồng hồ của các máy tính khách</a:t>
            </a:r>
            <a:endParaRPr sz="1500">
              <a:solidFill>
                <a:schemeClr val="accent1"/>
              </a:solidFill>
              <a:latin typeface="Muli"/>
              <a:ea typeface="Muli"/>
              <a:cs typeface="Muli"/>
              <a:sym typeface="Muli"/>
            </a:endParaRPr>
          </a:p>
        </p:txBody>
      </p:sp>
      <p:sp>
        <p:nvSpPr>
          <p:cNvPr id="352" name="Google Shape;352;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53" name="Google Shape;353;p40"/>
          <p:cNvPicPr preferRelativeResize="0"/>
          <p:nvPr/>
        </p:nvPicPr>
        <p:blipFill rotWithShape="1">
          <a:blip r:embed="rId3">
            <a:alphaModFix/>
          </a:blip>
          <a:srcRect b="3371" l="0" r="0" t="8140"/>
          <a:stretch/>
        </p:blipFill>
        <p:spPr>
          <a:xfrm>
            <a:off x="4068925" y="1204688"/>
            <a:ext cx="4960349" cy="1394437"/>
          </a:xfrm>
          <a:prstGeom prst="rect">
            <a:avLst/>
          </a:prstGeom>
          <a:noFill/>
          <a:ln>
            <a:noFill/>
          </a:ln>
        </p:spPr>
      </p:pic>
      <p:pic>
        <p:nvPicPr>
          <p:cNvPr id="354" name="Google Shape;354;p40"/>
          <p:cNvPicPr preferRelativeResize="0"/>
          <p:nvPr/>
        </p:nvPicPr>
        <p:blipFill rotWithShape="1">
          <a:blip r:embed="rId4">
            <a:alphaModFix/>
          </a:blip>
          <a:srcRect b="3202" l="7273" r="4992" t="3705"/>
          <a:stretch/>
        </p:blipFill>
        <p:spPr>
          <a:xfrm>
            <a:off x="5267390" y="2599125"/>
            <a:ext cx="2563422" cy="2544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58" name="Shape 358"/>
        <p:cNvGrpSpPr/>
        <p:nvPr/>
      </p:nvGrpSpPr>
      <p:grpSpPr>
        <a:xfrm>
          <a:off x="0" y="0"/>
          <a:ext cx="0" cy="0"/>
          <a:chOff x="0" y="0"/>
          <a:chExt cx="0" cy="0"/>
        </a:xfrm>
      </p:grpSpPr>
      <p:sp>
        <p:nvSpPr>
          <p:cNvPr id="359" name="Google Shape;359;p41"/>
          <p:cNvSpPr txBox="1"/>
          <p:nvPr>
            <p:ph type="title"/>
          </p:nvPr>
        </p:nvSpPr>
        <p:spPr>
          <a:xfrm>
            <a:off x="580550" y="205975"/>
            <a:ext cx="6670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Security Concerns</a:t>
            </a:r>
            <a:endParaRPr>
              <a:solidFill>
                <a:schemeClr val="dk1"/>
              </a:solidFill>
            </a:endParaRPr>
          </a:p>
        </p:txBody>
      </p:sp>
      <p:graphicFrame>
        <p:nvGraphicFramePr>
          <p:cNvPr id="360" name="Google Shape;360;p41"/>
          <p:cNvGraphicFramePr/>
          <p:nvPr/>
        </p:nvGraphicFramePr>
        <p:xfrm>
          <a:off x="632950" y="1205081"/>
          <a:ext cx="3000000" cy="3000000"/>
        </p:xfrm>
        <a:graphic>
          <a:graphicData uri="http://schemas.openxmlformats.org/drawingml/2006/table">
            <a:tbl>
              <a:tblPr>
                <a:noFill/>
                <a:tableStyleId>{4EC4ACF2-88B4-464B-80EF-3F9D27C27615}</a:tableStyleId>
              </a:tblPr>
              <a:tblGrid>
                <a:gridCol w="1025200"/>
                <a:gridCol w="1229750"/>
                <a:gridCol w="1660350"/>
                <a:gridCol w="1472000"/>
                <a:gridCol w="2342450"/>
              </a:tblGrid>
              <a:tr h="488850">
                <a:tc>
                  <a:txBody>
                    <a:bodyPr/>
                    <a:lstStyle/>
                    <a:p>
                      <a:pPr indent="0" lvl="0" marL="0" rtl="0" algn="ctr">
                        <a:lnSpc>
                          <a:spcPct val="115000"/>
                        </a:lnSpc>
                        <a:spcBef>
                          <a:spcPts val="600"/>
                        </a:spcBef>
                        <a:spcAft>
                          <a:spcPts val="0"/>
                        </a:spcAft>
                        <a:buNone/>
                      </a:pPr>
                      <a:r>
                        <a:rPr b="1" lang="en" sz="1500">
                          <a:solidFill>
                            <a:schemeClr val="dk1"/>
                          </a:solidFill>
                          <a:latin typeface="Muli"/>
                          <a:ea typeface="Muli"/>
                          <a:cs typeface="Muli"/>
                          <a:sym typeface="Muli"/>
                        </a:rPr>
                        <a:t>ACLs</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600"/>
                        </a:spcBef>
                        <a:spcAft>
                          <a:spcPts val="0"/>
                        </a:spcAft>
                        <a:buNone/>
                      </a:pPr>
                      <a:r>
                        <a:rPr b="1" lang="en" sz="1500">
                          <a:solidFill>
                            <a:schemeClr val="dk1"/>
                          </a:solidFill>
                          <a:latin typeface="Muli"/>
                          <a:ea typeface="Muli"/>
                          <a:cs typeface="Muli"/>
                          <a:sym typeface="Muli"/>
                        </a:rPr>
                        <a:t>NAT and PAT</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600"/>
                        </a:spcBef>
                        <a:spcAft>
                          <a:spcPts val="0"/>
                        </a:spcAft>
                        <a:buNone/>
                      </a:pPr>
                      <a:r>
                        <a:rPr b="1" lang="en" sz="1500">
                          <a:solidFill>
                            <a:schemeClr val="dk1"/>
                          </a:solidFill>
                          <a:latin typeface="Muli"/>
                          <a:ea typeface="Muli"/>
                          <a:cs typeface="Muli"/>
                          <a:sym typeface="Muli"/>
                        </a:rPr>
                        <a:t>P2P</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600"/>
                        </a:spcBef>
                        <a:spcAft>
                          <a:spcPts val="0"/>
                        </a:spcAft>
                        <a:buNone/>
                      </a:pPr>
                      <a:r>
                        <a:rPr b="1" lang="en" sz="1500">
                          <a:solidFill>
                            <a:schemeClr val="dk1"/>
                          </a:solidFill>
                          <a:latin typeface="Muli"/>
                          <a:ea typeface="Muli"/>
                          <a:cs typeface="Muli"/>
                          <a:sym typeface="Muli"/>
                        </a:rPr>
                        <a:t>Encryption</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600"/>
                        </a:spcBef>
                        <a:spcAft>
                          <a:spcPts val="0"/>
                        </a:spcAft>
                        <a:buNone/>
                      </a:pPr>
                      <a:r>
                        <a:rPr b="1" lang="en" sz="1500">
                          <a:solidFill>
                            <a:schemeClr val="dk1"/>
                          </a:solidFill>
                          <a:latin typeface="Muli"/>
                          <a:ea typeface="Muli"/>
                          <a:cs typeface="Muli"/>
                          <a:sym typeface="Muli"/>
                        </a:rPr>
                        <a:t>Load Balancing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44600">
                <a:tc>
                  <a:txBody>
                    <a:bodyPr/>
                    <a:lstStyle/>
                    <a:p>
                      <a:pPr indent="0" lvl="0" marL="0" marR="0" rtl="0" algn="ctr">
                        <a:lnSpc>
                          <a:spcPct val="100000"/>
                        </a:lnSpc>
                        <a:spcBef>
                          <a:spcPts val="0"/>
                        </a:spcBef>
                        <a:spcAft>
                          <a:spcPts val="0"/>
                        </a:spcAft>
                        <a:buNone/>
                      </a:pPr>
                      <a:r>
                        <a:rPr lang="en" sz="1600">
                          <a:solidFill>
                            <a:schemeClr val="dk1"/>
                          </a:solidFill>
                          <a:latin typeface="Muli"/>
                          <a:ea typeface="Muli"/>
                          <a:cs typeface="Muli"/>
                          <a:sym typeface="Muli"/>
                        </a:rPr>
                        <a:t>spoofed source IP addresses</a:t>
                      </a:r>
                      <a:endParaRPr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600">
                          <a:solidFill>
                            <a:schemeClr val="dk1"/>
                          </a:solidFill>
                          <a:latin typeface="Muli"/>
                          <a:ea typeface="Muli"/>
                          <a:cs typeface="Muli"/>
                          <a:sym typeface="Muli"/>
                        </a:rPr>
                        <a:t>complicate security monitoring</a:t>
                      </a:r>
                      <a:endParaRPr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600">
                          <a:solidFill>
                            <a:schemeClr val="dk1"/>
                          </a:solidFill>
                          <a:latin typeface="Muli"/>
                          <a:ea typeface="Muli"/>
                          <a:cs typeface="Muli"/>
                          <a:sym typeface="Muli"/>
                        </a:rPr>
                        <a:t>hosts can operate in both client and server roles -&gt; unknown users can share malware</a:t>
                      </a:r>
                      <a:endParaRPr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Muli"/>
                          <a:ea typeface="Muli"/>
                          <a:cs typeface="Muli"/>
                          <a:sym typeface="Muli"/>
                        </a:rPr>
                        <a:t>can present challenges to security monitoring by making packet details unreadable</a:t>
                      </a:r>
                      <a:endParaRPr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600">
                          <a:solidFill>
                            <a:schemeClr val="dk1"/>
                          </a:solidFill>
                          <a:latin typeface="Muli"/>
                          <a:ea typeface="Muli"/>
                          <a:cs typeface="Muli"/>
                          <a:sym typeface="Muli"/>
                        </a:rPr>
                        <a:t>DNS can be configured to map a single domain name to multiple IP addresses -&gt; a single transaction </a:t>
                      </a:r>
                      <a:r>
                        <a:rPr lang="en" sz="1600">
                          <a:solidFill>
                            <a:schemeClr val="dk1"/>
                          </a:solidFill>
                          <a:latin typeface="Muli"/>
                          <a:ea typeface="Muli"/>
                          <a:cs typeface="Muli"/>
                          <a:sym typeface="Muli"/>
                        </a:rPr>
                        <a:t>is</a:t>
                      </a:r>
                      <a:r>
                        <a:rPr lang="en" sz="1600">
                          <a:solidFill>
                            <a:schemeClr val="dk1"/>
                          </a:solidFill>
                          <a:latin typeface="Muli"/>
                          <a:ea typeface="Muli"/>
                          <a:cs typeface="Muli"/>
                          <a:sym typeface="Muli"/>
                        </a:rPr>
                        <a:t> represented by multiple IP addresses in packet captures, which might appear suspicious.</a:t>
                      </a:r>
                      <a:endParaRPr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61" name="Google Shape;361;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06" name="Shape 106"/>
        <p:cNvGrpSpPr/>
        <p:nvPr/>
      </p:nvGrpSpPr>
      <p:grpSpPr>
        <a:xfrm>
          <a:off x="0" y="0"/>
          <a:ext cx="0" cy="0"/>
          <a:chOff x="0" y="0"/>
          <a:chExt cx="0" cy="0"/>
        </a:xfrm>
      </p:grpSpPr>
      <p:sp>
        <p:nvSpPr>
          <p:cNvPr id="107" name="Google Shape;107;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Nội dung </a:t>
            </a:r>
            <a:endParaRPr>
              <a:solidFill>
                <a:schemeClr val="dk1"/>
              </a:solidFill>
            </a:endParaRPr>
          </a:p>
        </p:txBody>
      </p:sp>
      <p:sp>
        <p:nvSpPr>
          <p:cNvPr id="108" name="Google Shape;108;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09" name="Google Shape;109;p15"/>
          <p:cNvGrpSpPr/>
          <p:nvPr/>
        </p:nvGrpSpPr>
        <p:grpSpPr>
          <a:xfrm>
            <a:off x="5733225" y="2944610"/>
            <a:ext cx="2469661" cy="1384500"/>
            <a:chOff x="6038025" y="2598925"/>
            <a:chExt cx="2469661" cy="1384500"/>
          </a:xfrm>
        </p:grpSpPr>
        <p:cxnSp>
          <p:nvCxnSpPr>
            <p:cNvPr id="110" name="Google Shape;110;p15"/>
            <p:cNvCxnSpPr/>
            <p:nvPr/>
          </p:nvCxnSpPr>
          <p:spPr>
            <a:xfrm>
              <a:off x="6038025" y="3312550"/>
              <a:ext cx="582000" cy="0"/>
            </a:xfrm>
            <a:prstGeom prst="straightConnector1">
              <a:avLst/>
            </a:prstGeom>
            <a:noFill/>
            <a:ln cap="flat" cmpd="sng" w="9525">
              <a:solidFill>
                <a:schemeClr val="lt1"/>
              </a:solidFill>
              <a:prstDash val="solid"/>
              <a:round/>
              <a:headEnd len="sm" w="sm" type="none"/>
              <a:tailEnd len="sm" w="sm" type="none"/>
            </a:ln>
          </p:spPr>
        </p:cxnSp>
        <p:sp>
          <p:nvSpPr>
            <p:cNvPr id="111" name="Google Shape;111;p15"/>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uli"/>
                  <a:ea typeface="Muli"/>
                  <a:cs typeface="Muli"/>
                  <a:sym typeface="Muli"/>
                </a:rPr>
                <a:t>THỰC NGHIỆM</a:t>
              </a:r>
              <a:endParaRPr sz="1600">
                <a:solidFill>
                  <a:schemeClr val="dk1"/>
                </a:solidFill>
                <a:latin typeface="Muli"/>
                <a:ea typeface="Muli"/>
                <a:cs typeface="Muli"/>
                <a:sym typeface="Muli"/>
              </a:endParaRPr>
            </a:p>
          </p:txBody>
        </p:sp>
        <p:sp>
          <p:nvSpPr>
            <p:cNvPr id="112" name="Google Shape;112;p15"/>
            <p:cNvSpPr/>
            <p:nvPr/>
          </p:nvSpPr>
          <p:spPr>
            <a:xfrm>
              <a:off x="6424027" y="3212150"/>
              <a:ext cx="198600" cy="198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114" name="Google Shape;114;p15"/>
          <p:cNvGrpSpPr/>
          <p:nvPr/>
        </p:nvGrpSpPr>
        <p:grpSpPr>
          <a:xfrm>
            <a:off x="331521" y="2172128"/>
            <a:ext cx="2994729" cy="1384500"/>
            <a:chOff x="636321" y="1844098"/>
            <a:chExt cx="2994729" cy="1384500"/>
          </a:xfrm>
        </p:grpSpPr>
        <p:sp>
          <p:nvSpPr>
            <p:cNvPr id="115" name="Google Shape;115;p15"/>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Muli"/>
                  <a:ea typeface="Muli"/>
                  <a:cs typeface="Muli"/>
                  <a:sym typeface="Muli"/>
                </a:rPr>
                <a:t>DỮ LIỆU VÀ MẠNG CỦA NỀN TẢNG SOLANA</a:t>
              </a:r>
              <a:endParaRPr sz="1600">
                <a:solidFill>
                  <a:schemeClr val="dk1"/>
                </a:solidFill>
                <a:latin typeface="Muli"/>
                <a:ea typeface="Muli"/>
                <a:cs typeface="Muli"/>
                <a:sym typeface="Muli"/>
              </a:endParaRPr>
            </a:p>
          </p:txBody>
        </p:sp>
        <p:cxnSp>
          <p:nvCxnSpPr>
            <p:cNvPr id="116" name="Google Shape;116;p15"/>
            <p:cNvCxnSpPr/>
            <p:nvPr/>
          </p:nvCxnSpPr>
          <p:spPr>
            <a:xfrm rot="10800000">
              <a:off x="2587350" y="2536350"/>
              <a:ext cx="1043700" cy="0"/>
            </a:xfrm>
            <a:prstGeom prst="straightConnector1">
              <a:avLst/>
            </a:prstGeom>
            <a:noFill/>
            <a:ln cap="flat" cmpd="sng" w="9525">
              <a:solidFill>
                <a:schemeClr val="lt1"/>
              </a:solidFill>
              <a:prstDash val="solid"/>
              <a:round/>
              <a:headEnd len="sm" w="sm" type="none"/>
              <a:tailEnd len="sm" w="sm" type="none"/>
            </a:ln>
          </p:spPr>
        </p:cxnSp>
        <p:sp>
          <p:nvSpPr>
            <p:cNvPr id="117" name="Google Shape;117;p15"/>
            <p:cNvSpPr/>
            <p:nvPr/>
          </p:nvSpPr>
          <p:spPr>
            <a:xfrm>
              <a:off x="2523501" y="2431050"/>
              <a:ext cx="198600" cy="19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119" name="Google Shape;119;p15"/>
          <p:cNvGrpSpPr/>
          <p:nvPr/>
        </p:nvGrpSpPr>
        <p:grpSpPr>
          <a:xfrm>
            <a:off x="4497639" y="1395288"/>
            <a:ext cx="3914098" cy="1384500"/>
            <a:chOff x="4563823" y="406630"/>
            <a:chExt cx="3851700" cy="1384500"/>
          </a:xfrm>
        </p:grpSpPr>
        <p:cxnSp>
          <p:nvCxnSpPr>
            <p:cNvPr id="120" name="Google Shape;120;p15"/>
            <p:cNvCxnSpPr>
              <a:endCxn id="121" idx="1"/>
            </p:cNvCxnSpPr>
            <p:nvPr/>
          </p:nvCxnSpPr>
          <p:spPr>
            <a:xfrm flipH="1" rot="10800000">
              <a:off x="4563823" y="1098880"/>
              <a:ext cx="1706700" cy="7200"/>
            </a:xfrm>
            <a:prstGeom prst="straightConnector1">
              <a:avLst/>
            </a:prstGeom>
            <a:noFill/>
            <a:ln cap="flat" cmpd="sng" w="9525">
              <a:solidFill>
                <a:schemeClr val="lt1"/>
              </a:solidFill>
              <a:prstDash val="solid"/>
              <a:round/>
              <a:headEnd len="sm" w="sm" type="none"/>
              <a:tailEnd len="sm" w="sm" type="none"/>
            </a:ln>
          </p:spPr>
        </p:cxnSp>
        <p:sp>
          <p:nvSpPr>
            <p:cNvPr id="121" name="Google Shape;121;p15"/>
            <p:cNvSpPr txBox="1"/>
            <p:nvPr/>
          </p:nvSpPr>
          <p:spPr>
            <a:xfrm>
              <a:off x="6270523" y="406630"/>
              <a:ext cx="21450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600">
                  <a:solidFill>
                    <a:schemeClr val="accent1"/>
                  </a:solidFill>
                  <a:latin typeface="Muli"/>
                  <a:ea typeface="Muli"/>
                  <a:cs typeface="Muli"/>
                  <a:sym typeface="Muli"/>
                </a:rPr>
                <a:t>TỔNG QUAN VỀ NỀN TẢNG SOLANA</a:t>
              </a:r>
              <a:endParaRPr sz="1600">
                <a:solidFill>
                  <a:schemeClr val="accent1"/>
                </a:solidFill>
                <a:latin typeface="Muli"/>
                <a:ea typeface="Muli"/>
                <a:cs typeface="Muli"/>
                <a:sym typeface="Muli"/>
              </a:endParaRPr>
            </a:p>
          </p:txBody>
        </p:sp>
        <p:sp>
          <p:nvSpPr>
            <p:cNvPr id="122" name="Google Shape;122;p15"/>
            <p:cNvSpPr/>
            <p:nvPr/>
          </p:nvSpPr>
          <p:spPr>
            <a:xfrm>
              <a:off x="6062480" y="1003232"/>
              <a:ext cx="198600" cy="198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6038020" y="94244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124" name="Google Shape;124;p15"/>
          <p:cNvGrpSpPr/>
          <p:nvPr/>
        </p:nvGrpSpPr>
        <p:grpSpPr>
          <a:xfrm>
            <a:off x="2509794" y="1479150"/>
            <a:ext cx="3514811" cy="3252003"/>
            <a:chOff x="2991269" y="1153325"/>
            <a:chExt cx="3514811" cy="3252003"/>
          </a:xfrm>
        </p:grpSpPr>
        <p:sp>
          <p:nvSpPr>
            <p:cNvPr id="125" name="Google Shape;125;p15"/>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chemeClr val="dk1"/>
            </a:solidFill>
            <a:ln>
              <a:noFill/>
            </a:ln>
          </p:spPr>
        </p:sp>
        <p:sp>
          <p:nvSpPr>
            <p:cNvPr id="126" name="Google Shape;126;p15"/>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3"/>
            </a:solidFill>
            <a:ln>
              <a:noFill/>
            </a:ln>
          </p:spPr>
        </p:sp>
        <p:sp>
          <p:nvSpPr>
            <p:cNvPr id="127" name="Google Shape;127;p15"/>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chemeClr val="accent4"/>
            </a:solidFill>
            <a:ln>
              <a:noFill/>
            </a:ln>
          </p:spPr>
        </p:sp>
        <p:sp>
          <p:nvSpPr>
            <p:cNvPr id="128" name="Google Shape;128;p15"/>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chemeClr val="dk1"/>
            </a:solidFill>
            <a:ln>
              <a:noFill/>
            </a:ln>
          </p:spPr>
        </p:sp>
        <p:sp>
          <p:nvSpPr>
            <p:cNvPr id="129" name="Google Shape;129;p15"/>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3"/>
            </a:solidFill>
            <a:ln>
              <a:noFill/>
            </a:ln>
          </p:spPr>
        </p:sp>
        <p:sp>
          <p:nvSpPr>
            <p:cNvPr id="130" name="Google Shape;130;p15"/>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chemeClr val="accent4"/>
            </a:solidFill>
            <a:ln>
              <a:noFill/>
            </a:ln>
          </p:spPr>
        </p:sp>
        <p:sp>
          <p:nvSpPr>
            <p:cNvPr id="131" name="Google Shape;131;p15"/>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chemeClr val="accent3"/>
            </a:solidFill>
            <a:ln>
              <a:noFill/>
            </a:ln>
          </p:spPr>
        </p:sp>
        <p:sp>
          <p:nvSpPr>
            <p:cNvPr id="132" name="Google Shape;132;p15"/>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chemeClr val="accent4"/>
            </a:solidFill>
            <a:ln>
              <a:noFill/>
            </a:ln>
          </p:spPr>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65" name="Shape 365"/>
        <p:cNvGrpSpPr/>
        <p:nvPr/>
      </p:nvGrpSpPr>
      <p:grpSpPr>
        <a:xfrm>
          <a:off x="0" y="0"/>
          <a:ext cx="0" cy="0"/>
          <a:chOff x="0" y="0"/>
          <a:chExt cx="0" cy="0"/>
        </a:xfrm>
      </p:grpSpPr>
      <p:sp>
        <p:nvSpPr>
          <p:cNvPr id="366" name="Google Shape;366;p42"/>
          <p:cNvSpPr txBox="1"/>
          <p:nvPr>
            <p:ph type="ctrTitle"/>
          </p:nvPr>
        </p:nvSpPr>
        <p:spPr>
          <a:xfrm>
            <a:off x="685800" y="11060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10</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NETWORK SECURITY DATA</a:t>
            </a:r>
            <a:endParaRPr>
              <a:solidFill>
                <a:schemeClr val="dk1"/>
              </a:solidFill>
            </a:endParaRPr>
          </a:p>
        </p:txBody>
      </p:sp>
      <p:sp>
        <p:nvSpPr>
          <p:cNvPr id="367" name="Google Shape;367;p42"/>
          <p:cNvSpPr txBox="1"/>
          <p:nvPr>
            <p:ph idx="1" type="subTitle"/>
          </p:nvPr>
        </p:nvSpPr>
        <p:spPr>
          <a:xfrm>
            <a:off x="685800" y="30257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Use different types of logs and records to store information regarding hosts and the network.</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368" name="Google Shape;368;p42"/>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69" name="Google Shape;369;p42"/>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370" name="Google Shape;370;p42"/>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74" name="Shape 374"/>
        <p:cNvGrpSpPr/>
        <p:nvPr/>
      </p:nvGrpSpPr>
      <p:grpSpPr>
        <a:xfrm>
          <a:off x="0" y="0"/>
          <a:ext cx="0" cy="0"/>
          <a:chOff x="0" y="0"/>
          <a:chExt cx="0" cy="0"/>
        </a:xfrm>
      </p:grpSpPr>
      <p:sp>
        <p:nvSpPr>
          <p:cNvPr id="375" name="Google Shape;375;p43"/>
          <p:cNvSpPr txBox="1"/>
          <p:nvPr>
            <p:ph type="title"/>
          </p:nvPr>
        </p:nvSpPr>
        <p:spPr>
          <a:xfrm>
            <a:off x="580550" y="205975"/>
            <a:ext cx="8283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Types of Security Data</a:t>
            </a:r>
            <a:endParaRPr>
              <a:solidFill>
                <a:schemeClr val="dk1"/>
              </a:solidFill>
            </a:endParaRPr>
          </a:p>
        </p:txBody>
      </p:sp>
      <p:sp>
        <p:nvSpPr>
          <p:cNvPr id="376" name="Google Shape;376;p43"/>
          <p:cNvSpPr txBox="1"/>
          <p:nvPr>
            <p:ph idx="1" type="body"/>
          </p:nvPr>
        </p:nvSpPr>
        <p:spPr>
          <a:xfrm>
            <a:off x="580550" y="1320975"/>
            <a:ext cx="7899900" cy="2818200"/>
          </a:xfrm>
          <a:prstGeom prst="rect">
            <a:avLst/>
          </a:prstGeom>
        </p:spPr>
        <p:txBody>
          <a:bodyPr anchorCtr="0" anchor="t" bIns="0" lIns="0" spcFirstLastPara="1" rIns="0" wrap="square" tIns="0">
            <a:noAutofit/>
          </a:bodyPr>
          <a:lstStyle/>
          <a:p>
            <a:pPr indent="-330200" lvl="0" marL="457200" rtl="0" algn="l">
              <a:spcBef>
                <a:spcPts val="600"/>
              </a:spcBef>
              <a:spcAft>
                <a:spcPts val="0"/>
              </a:spcAft>
              <a:buClr>
                <a:schemeClr val="dk1"/>
              </a:buClr>
              <a:buSzPts val="1600"/>
              <a:buChar char="⬡"/>
            </a:pPr>
            <a:r>
              <a:rPr b="1" lang="en" sz="1600">
                <a:solidFill>
                  <a:schemeClr val="dk1"/>
                </a:solidFill>
                <a:latin typeface="Muli"/>
                <a:ea typeface="Muli"/>
                <a:cs typeface="Muli"/>
                <a:sym typeface="Muli"/>
              </a:rPr>
              <a:t>Alert</a:t>
            </a:r>
            <a:r>
              <a:rPr lang="en" sz="1600">
                <a:solidFill>
                  <a:schemeClr val="dk1"/>
                </a:solidFill>
              </a:rPr>
              <a:t>: thông báo được tạo bởi IPS, IDS để phản hồi lưu lượng truy cập vi phạm quy tắc hoặc khớp với chữ ký của một khai thác đã biết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latin typeface="Muli"/>
                <a:ea typeface="Muli"/>
                <a:cs typeface="Muli"/>
                <a:sym typeface="Muli"/>
              </a:rPr>
              <a:t>Session and Transaction</a:t>
            </a:r>
            <a:r>
              <a:rPr lang="en" sz="1600">
                <a:solidFill>
                  <a:schemeClr val="dk1"/>
                </a:solidFill>
              </a:rPr>
              <a:t>: bản ghi cuộc trò chuyện giữa hai điểm cuối qua mạng, thường là máy khách và máy chủ.</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latin typeface="Muli"/>
                <a:ea typeface="Muli"/>
                <a:cs typeface="Muli"/>
                <a:sym typeface="Muli"/>
              </a:rPr>
              <a:t>Full Packet</a:t>
            </a:r>
            <a:r>
              <a:rPr lang="en" sz="1600">
                <a:solidFill>
                  <a:schemeClr val="dk1"/>
                </a:solidFill>
              </a:rPr>
              <a:t>: tất cả nội dung thực tế của các cuộc hội thoại dữ liệu, vd email, HTML, các tệp vào hoặc ra khỏi mạng</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latin typeface="Muli"/>
                <a:ea typeface="Muli"/>
                <a:cs typeface="Muli"/>
                <a:sym typeface="Muli"/>
              </a:rPr>
              <a:t>Statistics</a:t>
            </a:r>
            <a:r>
              <a:rPr lang="en" sz="1600">
                <a:solidFill>
                  <a:schemeClr val="dk1"/>
                </a:solidFill>
              </a:rPr>
              <a:t>: Dữ liệu thống kê được tạo ra thông qua việc phân tích các dạng dữ liệu mạng khác nhau. So sánh với lưu lượng mạng hiện tại để phát hiện ra các bất thường.</a:t>
            </a:r>
            <a:endParaRPr sz="1600">
              <a:solidFill>
                <a:schemeClr val="dk1"/>
              </a:solidFill>
            </a:endParaRPr>
          </a:p>
        </p:txBody>
      </p:sp>
      <p:sp>
        <p:nvSpPr>
          <p:cNvPr id="377" name="Google Shape;377;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81" name="Shape 381"/>
        <p:cNvGrpSpPr/>
        <p:nvPr/>
      </p:nvGrpSpPr>
      <p:grpSpPr>
        <a:xfrm>
          <a:off x="0" y="0"/>
          <a:ext cx="0" cy="0"/>
          <a:chOff x="0" y="0"/>
          <a:chExt cx="0" cy="0"/>
        </a:xfrm>
      </p:grpSpPr>
      <p:sp>
        <p:nvSpPr>
          <p:cNvPr id="382" name="Google Shape;382;p44"/>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Logs</a:t>
            </a:r>
            <a:endParaRPr>
              <a:solidFill>
                <a:schemeClr val="dk1"/>
              </a:solidFill>
            </a:endParaRPr>
          </a:p>
        </p:txBody>
      </p:sp>
      <p:sp>
        <p:nvSpPr>
          <p:cNvPr id="383" name="Google Shape;383;p44"/>
          <p:cNvSpPr txBox="1"/>
          <p:nvPr>
            <p:ph idx="1" type="body"/>
          </p:nvPr>
        </p:nvSpPr>
        <p:spPr>
          <a:xfrm>
            <a:off x="1196525" y="1591775"/>
            <a:ext cx="3125100" cy="31644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dk1"/>
                </a:solidFill>
                <a:latin typeface="Muli"/>
                <a:ea typeface="Muli"/>
                <a:cs typeface="Muli"/>
                <a:sym typeface="Muli"/>
              </a:rPr>
              <a:t>End Device Logs</a:t>
            </a:r>
            <a:endParaRPr b="1" sz="1500">
              <a:solidFill>
                <a:schemeClr val="dk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Operating System Logs</a:t>
            </a:r>
            <a:r>
              <a:rPr lang="en" sz="1500">
                <a:solidFill>
                  <a:schemeClr val="accent1"/>
                </a:solidFill>
                <a:latin typeface="Muli"/>
                <a:ea typeface="Muli"/>
                <a:cs typeface="Muli"/>
                <a:sym typeface="Muli"/>
              </a:rPr>
              <a:t>: </a:t>
            </a:r>
            <a:endParaRPr sz="1500">
              <a:solidFill>
                <a:schemeClr val="accent1"/>
              </a:solidFill>
              <a:latin typeface="Muli"/>
              <a:ea typeface="Muli"/>
              <a:cs typeface="Muli"/>
              <a:sym typeface="Muli"/>
            </a:endParaRPr>
          </a:p>
          <a:p>
            <a:pPr indent="-323850" lvl="0" marL="457200" rtl="0" algn="l">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Yêu cầu của máy khách và phản hồi của máy chủ như xác thực người dùng thành công</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Thông tin sử dụng (số lượng và kích thước giao dịch trong một khoảng thời gian nhất định)</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Syslog</a:t>
            </a:r>
            <a:endParaRPr b="1" sz="1500">
              <a:solidFill>
                <a:schemeClr val="accent1"/>
              </a:solidFill>
              <a:latin typeface="Muli"/>
              <a:ea typeface="Muli"/>
              <a:cs typeface="Muli"/>
              <a:sym typeface="Muli"/>
            </a:endParaRPr>
          </a:p>
        </p:txBody>
      </p:sp>
      <p:sp>
        <p:nvSpPr>
          <p:cNvPr id="384" name="Google Shape;384;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44"/>
          <p:cNvSpPr txBox="1"/>
          <p:nvPr>
            <p:ph idx="1" type="body"/>
          </p:nvPr>
        </p:nvSpPr>
        <p:spPr>
          <a:xfrm>
            <a:off x="4811125" y="1591775"/>
            <a:ext cx="3125100" cy="2997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dk1"/>
                </a:solidFill>
                <a:latin typeface="Muli"/>
                <a:ea typeface="Muli"/>
                <a:cs typeface="Muli"/>
                <a:sym typeface="Muli"/>
              </a:rPr>
              <a:t>Network Logs</a:t>
            </a:r>
            <a:endParaRPr b="1" sz="1500">
              <a:solidFill>
                <a:schemeClr val="dk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Router Logs</a:t>
            </a:r>
            <a:r>
              <a:rPr lang="en" sz="1500">
                <a:solidFill>
                  <a:schemeClr val="accent1"/>
                </a:solidFill>
                <a:latin typeface="Muli"/>
                <a:ea typeface="Muli"/>
                <a:cs typeface="Muli"/>
                <a:sym typeface="Muli"/>
              </a:rPr>
              <a:t>: lưu trữ nhật ký kết nối mạng với các chi tiết như ngày, giờ, IP nguồn và đích và cổng được sử dụng</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Firewall Logs</a:t>
            </a:r>
            <a:r>
              <a:rPr lang="en" sz="1500">
                <a:solidFill>
                  <a:schemeClr val="accent1"/>
                </a:solidFill>
                <a:latin typeface="Muli"/>
                <a:ea typeface="Muli"/>
                <a:cs typeface="Muli"/>
                <a:sym typeface="Muli"/>
              </a:rPr>
              <a:t>: dữ liệu lưu lượng mạng như yêu cầu nguồn và đích, các cổng được sử dụng, ngày giờ, mức độ ưu tiên, v.v.</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IDS Logs</a:t>
            </a:r>
            <a:r>
              <a:rPr lang="en" sz="1500">
                <a:solidFill>
                  <a:schemeClr val="accent1"/>
                </a:solidFill>
                <a:latin typeface="Muli"/>
                <a:ea typeface="Muli"/>
                <a:cs typeface="Muli"/>
                <a:sym typeface="Muli"/>
              </a:rPr>
              <a:t>: các loại gói tin đáng ngờ</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sp>
        <p:nvSpPr>
          <p:cNvPr id="386" name="Google Shape;386;p44"/>
          <p:cNvSpPr txBox="1"/>
          <p:nvPr>
            <p:ph idx="1" type="body"/>
          </p:nvPr>
        </p:nvSpPr>
        <p:spPr>
          <a:xfrm>
            <a:off x="580550" y="1092375"/>
            <a:ext cx="7899900" cy="393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dk1"/>
                </a:solidFill>
              </a:rPr>
              <a:t>Ghi lại mọi sự kiện xảy ra.</a:t>
            </a:r>
            <a:endParaRPr sz="16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90" name="Shape 390"/>
        <p:cNvGrpSpPr/>
        <p:nvPr/>
      </p:nvGrpSpPr>
      <p:grpSpPr>
        <a:xfrm>
          <a:off x="0" y="0"/>
          <a:ext cx="0" cy="0"/>
          <a:chOff x="0" y="0"/>
          <a:chExt cx="0" cy="0"/>
        </a:xfrm>
      </p:grpSpPr>
      <p:sp>
        <p:nvSpPr>
          <p:cNvPr id="391" name="Google Shape;391;p45"/>
          <p:cNvSpPr txBox="1"/>
          <p:nvPr>
            <p:ph type="ctrTitle"/>
          </p:nvPr>
        </p:nvSpPr>
        <p:spPr>
          <a:xfrm>
            <a:off x="685800" y="11822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11.</a:t>
            </a:r>
            <a:endParaRPr>
              <a:solidFill>
                <a:schemeClr val="dk1"/>
              </a:solidFill>
            </a:endParaRPr>
          </a:p>
          <a:p>
            <a:pPr indent="0" lvl="0" marL="0" rtl="0" algn="l">
              <a:spcBef>
                <a:spcPts val="0"/>
              </a:spcBef>
              <a:spcAft>
                <a:spcPts val="0"/>
              </a:spcAft>
              <a:buNone/>
            </a:pPr>
            <a:r>
              <a:rPr lang="en">
                <a:solidFill>
                  <a:schemeClr val="dk1"/>
                </a:solidFill>
              </a:rPr>
              <a:t>EVALUATING THREATS</a:t>
            </a:r>
            <a:endParaRPr>
              <a:solidFill>
                <a:schemeClr val="dk1"/>
              </a:solidFill>
            </a:endParaRPr>
          </a:p>
        </p:txBody>
      </p:sp>
      <p:sp>
        <p:nvSpPr>
          <p:cNvPr id="392" name="Google Shape;392;p45"/>
          <p:cNvSpPr txBox="1"/>
          <p:nvPr>
            <p:ph idx="1" type="subTitle"/>
          </p:nvPr>
        </p:nvSpPr>
        <p:spPr>
          <a:xfrm>
            <a:off x="685800" y="31019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Explain the process of evaluating alerts.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393" name="Google Shape;393;p4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94" name="Google Shape;394;p4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395" name="Google Shape;395;p45"/>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99" name="Shape 399"/>
        <p:cNvGrpSpPr/>
        <p:nvPr/>
      </p:nvGrpSpPr>
      <p:grpSpPr>
        <a:xfrm>
          <a:off x="0" y="0"/>
          <a:ext cx="0" cy="0"/>
          <a:chOff x="0" y="0"/>
          <a:chExt cx="0" cy="0"/>
        </a:xfrm>
      </p:grpSpPr>
      <p:sp>
        <p:nvSpPr>
          <p:cNvPr id="400" name="Google Shape;400;p46"/>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A Security Onion Architecture</a:t>
            </a:r>
            <a:endParaRPr>
              <a:solidFill>
                <a:schemeClr val="dk1"/>
              </a:solidFill>
            </a:endParaRPr>
          </a:p>
        </p:txBody>
      </p:sp>
      <p:sp>
        <p:nvSpPr>
          <p:cNvPr id="401" name="Google Shape;401;p4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46"/>
          <p:cNvPicPr preferRelativeResize="0"/>
          <p:nvPr/>
        </p:nvPicPr>
        <p:blipFill>
          <a:blip r:embed="rId3">
            <a:alphaModFix/>
          </a:blip>
          <a:stretch>
            <a:fillRect/>
          </a:stretch>
        </p:blipFill>
        <p:spPr>
          <a:xfrm>
            <a:off x="1955397" y="1269725"/>
            <a:ext cx="5233226" cy="3657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406" name="Shape 406"/>
        <p:cNvGrpSpPr/>
        <p:nvPr/>
      </p:nvGrpSpPr>
      <p:grpSpPr>
        <a:xfrm>
          <a:off x="0" y="0"/>
          <a:ext cx="0" cy="0"/>
          <a:chOff x="0" y="0"/>
          <a:chExt cx="0" cy="0"/>
        </a:xfrm>
      </p:grpSpPr>
      <p:sp>
        <p:nvSpPr>
          <p:cNvPr id="407" name="Google Shape;407;p47"/>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Evaluating Alerts</a:t>
            </a:r>
            <a:endParaRPr>
              <a:solidFill>
                <a:schemeClr val="dk1"/>
              </a:solidFill>
            </a:endParaRPr>
          </a:p>
        </p:txBody>
      </p:sp>
      <p:sp>
        <p:nvSpPr>
          <p:cNvPr id="408" name="Google Shape;408;p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09" name="Google Shape;409;p47"/>
          <p:cNvPicPr preferRelativeResize="0"/>
          <p:nvPr/>
        </p:nvPicPr>
        <p:blipFill>
          <a:blip r:embed="rId3">
            <a:alphaModFix/>
          </a:blip>
          <a:stretch>
            <a:fillRect/>
          </a:stretch>
        </p:blipFill>
        <p:spPr>
          <a:xfrm>
            <a:off x="1951576" y="1292825"/>
            <a:ext cx="5240850" cy="3682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413" name="Shape 413"/>
        <p:cNvGrpSpPr/>
        <p:nvPr/>
      </p:nvGrpSpPr>
      <p:grpSpPr>
        <a:xfrm>
          <a:off x="0" y="0"/>
          <a:ext cx="0" cy="0"/>
          <a:chOff x="0" y="0"/>
          <a:chExt cx="0" cy="0"/>
        </a:xfrm>
      </p:grpSpPr>
      <p:sp>
        <p:nvSpPr>
          <p:cNvPr id="414" name="Google Shape;414;p4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48"/>
          <p:cNvSpPr txBox="1"/>
          <p:nvPr>
            <p:ph idx="4294967295" type="ctrTitle"/>
          </p:nvPr>
        </p:nvSpPr>
        <p:spPr>
          <a:xfrm>
            <a:off x="685800" y="1341750"/>
            <a:ext cx="4323000" cy="17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000">
                <a:solidFill>
                  <a:schemeClr val="dk1"/>
                </a:solidFill>
              </a:rPr>
              <a:t>Thanks for listening!</a:t>
            </a:r>
            <a:endParaRPr sz="5000">
              <a:solidFill>
                <a:schemeClr val="dk1"/>
              </a:solidFill>
            </a:endParaRPr>
          </a:p>
        </p:txBody>
      </p:sp>
      <p:pic>
        <p:nvPicPr>
          <p:cNvPr id="416" name="Google Shape;416;p48"/>
          <p:cNvPicPr preferRelativeResize="0"/>
          <p:nvPr/>
        </p:nvPicPr>
        <p:blipFill>
          <a:blip r:embed="rId3">
            <a:alphaModFix/>
          </a:blip>
          <a:stretch>
            <a:fillRect/>
          </a:stretch>
        </p:blipFill>
        <p:spPr>
          <a:xfrm>
            <a:off x="4915500" y="2681025"/>
            <a:ext cx="3171324" cy="1889775"/>
          </a:xfrm>
          <a:prstGeom prst="rect">
            <a:avLst/>
          </a:prstGeom>
          <a:noFill/>
          <a:ln>
            <a:noFill/>
          </a:ln>
        </p:spPr>
      </p:pic>
      <p:pic>
        <p:nvPicPr>
          <p:cNvPr id="417" name="Google Shape;417;p48"/>
          <p:cNvPicPr preferRelativeResize="0"/>
          <p:nvPr/>
        </p:nvPicPr>
        <p:blipFill>
          <a:blip r:embed="rId4">
            <a:alphaModFix/>
          </a:blip>
          <a:stretch>
            <a:fillRect/>
          </a:stretch>
        </p:blipFill>
        <p:spPr>
          <a:xfrm>
            <a:off x="6150614" y="1914980"/>
            <a:ext cx="548700" cy="1597701"/>
          </a:xfrm>
          <a:prstGeom prst="rect">
            <a:avLst/>
          </a:prstGeom>
          <a:noFill/>
          <a:ln>
            <a:noFill/>
          </a:ln>
        </p:spPr>
      </p:pic>
      <p:pic>
        <p:nvPicPr>
          <p:cNvPr id="418" name="Google Shape;418;p48"/>
          <p:cNvPicPr preferRelativeResize="0"/>
          <p:nvPr/>
        </p:nvPicPr>
        <p:blipFill>
          <a:blip r:embed="rId5">
            <a:alphaModFix/>
          </a:blip>
          <a:stretch>
            <a:fillRect/>
          </a:stretch>
        </p:blipFill>
        <p:spPr>
          <a:xfrm>
            <a:off x="5937509" y="581600"/>
            <a:ext cx="1279700" cy="149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36" name="Shape 136"/>
        <p:cNvGrpSpPr/>
        <p:nvPr/>
      </p:nvGrpSpPr>
      <p:grpSpPr>
        <a:xfrm>
          <a:off x="0" y="0"/>
          <a:ext cx="0" cy="0"/>
          <a:chOff x="0" y="0"/>
          <a:chExt cx="0" cy="0"/>
        </a:xfrm>
      </p:grpSpPr>
      <p:sp>
        <p:nvSpPr>
          <p:cNvPr id="137" name="Google Shape;137;p16"/>
          <p:cNvSpPr txBox="1"/>
          <p:nvPr>
            <p:ph type="ctrTitle"/>
          </p:nvPr>
        </p:nvSpPr>
        <p:spPr>
          <a:xfrm>
            <a:off x="685800" y="1278550"/>
            <a:ext cx="44634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1.</a:t>
            </a:r>
            <a:endParaRPr>
              <a:solidFill>
                <a:schemeClr val="dk1"/>
              </a:solidFill>
            </a:endParaRPr>
          </a:p>
          <a:p>
            <a:pPr indent="0" lvl="0" marL="0" rtl="0" algn="l">
              <a:spcBef>
                <a:spcPts val="0"/>
              </a:spcBef>
              <a:spcAft>
                <a:spcPts val="0"/>
              </a:spcAft>
              <a:buNone/>
            </a:pPr>
            <a:r>
              <a:rPr lang="en">
                <a:solidFill>
                  <a:schemeClr val="dk1"/>
                </a:solidFill>
              </a:rPr>
              <a:t>UNDERSTANDING DEFENSE</a:t>
            </a:r>
            <a:endParaRPr>
              <a:solidFill>
                <a:schemeClr val="dk1"/>
              </a:solidFill>
            </a:endParaRPr>
          </a:p>
        </p:txBody>
      </p:sp>
      <p:sp>
        <p:nvSpPr>
          <p:cNvPr id="138" name="Google Shape;138;p16"/>
          <p:cNvSpPr txBox="1"/>
          <p:nvPr>
            <p:ph idx="1" type="subTitle"/>
          </p:nvPr>
        </p:nvSpPr>
        <p:spPr>
          <a:xfrm>
            <a:off x="685800" y="30257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Explain approaches to network security defense.</a:t>
            </a:r>
            <a:endParaRPr>
              <a:solidFill>
                <a:schemeClr val="accent1"/>
              </a:solidFill>
            </a:endParaRPr>
          </a:p>
        </p:txBody>
      </p:sp>
      <p:pic>
        <p:nvPicPr>
          <p:cNvPr id="139" name="Google Shape;139;p1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40" name="Google Shape;140;p1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41" name="Google Shape;141;p16"/>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45" name="Shape 145"/>
        <p:cNvGrpSpPr/>
        <p:nvPr/>
      </p:nvGrpSpPr>
      <p:grpSpPr>
        <a:xfrm>
          <a:off x="0" y="0"/>
          <a:ext cx="0" cy="0"/>
          <a:chOff x="0" y="0"/>
          <a:chExt cx="0" cy="0"/>
        </a:xfrm>
      </p:grpSpPr>
      <p:sp>
        <p:nvSpPr>
          <p:cNvPr id="146" name="Google Shape;146;p1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Tổng quan về phòng thủ</a:t>
            </a:r>
            <a:endParaRPr>
              <a:solidFill>
                <a:schemeClr val="dk1"/>
              </a:solidFill>
            </a:endParaRPr>
          </a:p>
        </p:txBody>
      </p:sp>
      <p:sp>
        <p:nvSpPr>
          <p:cNvPr id="147" name="Google Shape;147;p17"/>
          <p:cNvSpPr txBox="1"/>
          <p:nvPr>
            <p:ph idx="1" type="body"/>
          </p:nvPr>
        </p:nvSpPr>
        <p:spPr>
          <a:xfrm>
            <a:off x="580550" y="1580500"/>
            <a:ext cx="4291500" cy="2905800"/>
          </a:xfrm>
          <a:prstGeom prst="rect">
            <a:avLst/>
          </a:prstGeom>
        </p:spPr>
        <p:txBody>
          <a:bodyPr anchorCtr="0" anchor="t" bIns="0" lIns="0" spcFirstLastPara="1" rIns="0" wrap="square" tIns="0">
            <a:noAutofit/>
          </a:bodyPr>
          <a:lstStyle/>
          <a:p>
            <a:pPr indent="-330200" lvl="0" marL="457200" rtl="0" algn="l">
              <a:lnSpc>
                <a:spcPct val="150000"/>
              </a:lnSpc>
              <a:spcBef>
                <a:spcPts val="600"/>
              </a:spcBef>
              <a:spcAft>
                <a:spcPts val="0"/>
              </a:spcAft>
              <a:buClr>
                <a:schemeClr val="dk1"/>
              </a:buClr>
              <a:buSzPts val="1600"/>
              <a:buFont typeface="Muli"/>
              <a:buChar char="⬡"/>
            </a:pPr>
            <a:r>
              <a:rPr b="1" lang="en" sz="1600">
                <a:solidFill>
                  <a:schemeClr val="dk1"/>
                </a:solidFill>
                <a:latin typeface="Muli"/>
                <a:ea typeface="Muli"/>
                <a:cs typeface="Muli"/>
                <a:sym typeface="Muli"/>
              </a:rPr>
              <a:t>Defense-in-Depth</a:t>
            </a:r>
            <a:endParaRPr b="1" sz="1600">
              <a:solidFill>
                <a:schemeClr val="dk1"/>
              </a:solidFill>
              <a:latin typeface="Muli"/>
              <a:ea typeface="Muli"/>
              <a:cs typeface="Muli"/>
              <a:sym typeface="Muli"/>
            </a:endParaRPr>
          </a:p>
          <a:p>
            <a:pPr indent="-330200" lvl="0" marL="457200" rtl="0" algn="l">
              <a:lnSpc>
                <a:spcPct val="150000"/>
              </a:lnSpc>
              <a:spcBef>
                <a:spcPts val="0"/>
              </a:spcBef>
              <a:spcAft>
                <a:spcPts val="0"/>
              </a:spcAft>
              <a:buClr>
                <a:schemeClr val="dk1"/>
              </a:buClr>
              <a:buSzPts val="1600"/>
              <a:buFont typeface="Muli"/>
              <a:buChar char="⬡"/>
            </a:pPr>
            <a:r>
              <a:rPr b="1" lang="en" sz="1600">
                <a:solidFill>
                  <a:schemeClr val="dk1"/>
                </a:solidFill>
                <a:latin typeface="Muli"/>
                <a:ea typeface="Muli"/>
                <a:cs typeface="Muli"/>
                <a:sym typeface="Muli"/>
              </a:rPr>
              <a:t>Cybersecurity Operations Management</a:t>
            </a:r>
            <a:r>
              <a:rPr lang="en" sz="1600">
                <a:solidFill>
                  <a:schemeClr val="dk1"/>
                </a:solidFill>
              </a:rPr>
              <a:t>: identifying, controlling, and auditing the implementation and any changes made to a system’s established baseline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latin typeface="Muli"/>
                <a:ea typeface="Muli"/>
                <a:cs typeface="Muli"/>
                <a:sym typeface="Muli"/>
              </a:rPr>
              <a:t>Security Policies, Regulations, and Standards</a:t>
            </a:r>
            <a:r>
              <a:rPr lang="en" sz="1600">
                <a:solidFill>
                  <a:schemeClr val="dk1"/>
                </a:solidFill>
              </a:rPr>
              <a:t>: Password Policies, Remote Access Policies</a:t>
            </a:r>
            <a:endParaRPr sz="1600">
              <a:solidFill>
                <a:schemeClr val="dk1"/>
              </a:solidFill>
            </a:endParaRPr>
          </a:p>
        </p:txBody>
      </p:sp>
      <p:sp>
        <p:nvSpPr>
          <p:cNvPr id="148" name="Google Shape;148;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17"/>
          <p:cNvPicPr preferRelativeResize="0"/>
          <p:nvPr/>
        </p:nvPicPr>
        <p:blipFill>
          <a:blip r:embed="rId3">
            <a:alphaModFix/>
          </a:blip>
          <a:stretch>
            <a:fillRect/>
          </a:stretch>
        </p:blipFill>
        <p:spPr>
          <a:xfrm>
            <a:off x="5410538" y="1400975"/>
            <a:ext cx="3124325" cy="234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53" name="Shape 153"/>
        <p:cNvGrpSpPr/>
        <p:nvPr/>
      </p:nvGrpSpPr>
      <p:grpSpPr>
        <a:xfrm>
          <a:off x="0" y="0"/>
          <a:ext cx="0" cy="0"/>
          <a:chOff x="0" y="0"/>
          <a:chExt cx="0" cy="0"/>
        </a:xfrm>
      </p:grpSpPr>
      <p:sp>
        <p:nvSpPr>
          <p:cNvPr id="154" name="Google Shape;154;p18"/>
          <p:cNvSpPr txBox="1"/>
          <p:nvPr>
            <p:ph type="ctrTitle"/>
          </p:nvPr>
        </p:nvSpPr>
        <p:spPr>
          <a:xfrm>
            <a:off x="685800" y="1278550"/>
            <a:ext cx="49845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2</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SYSTEM AND NETWORK DEFENSE</a:t>
            </a:r>
            <a:endParaRPr>
              <a:solidFill>
                <a:schemeClr val="dk1"/>
              </a:solidFill>
            </a:endParaRPr>
          </a:p>
        </p:txBody>
      </p:sp>
      <p:sp>
        <p:nvSpPr>
          <p:cNvPr id="155" name="Google Shape;155;p18"/>
          <p:cNvSpPr txBox="1"/>
          <p:nvPr>
            <p:ph idx="1" type="subTitle"/>
          </p:nvPr>
        </p:nvSpPr>
        <p:spPr>
          <a:xfrm>
            <a:off x="685800" y="30257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Explain the various aspects of system and network defense.</a:t>
            </a:r>
            <a:endParaRPr>
              <a:solidFill>
                <a:schemeClr val="accent1"/>
              </a:solidFill>
            </a:endParaRPr>
          </a:p>
          <a:p>
            <a:pPr indent="0" lvl="0" marL="0" rtl="0" algn="l">
              <a:spcBef>
                <a:spcPts val="0"/>
              </a:spcBef>
              <a:spcAft>
                <a:spcPts val="0"/>
              </a:spcAft>
              <a:buNone/>
            </a:pPr>
            <a:r>
              <a:t/>
            </a:r>
            <a:endParaRPr>
              <a:solidFill>
                <a:schemeClr val="accent1"/>
              </a:solidFill>
            </a:endParaRPr>
          </a:p>
        </p:txBody>
      </p:sp>
      <p:pic>
        <p:nvPicPr>
          <p:cNvPr id="156" name="Google Shape;156;p18"/>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7" name="Google Shape;157;p18"/>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58" name="Google Shape;158;p18"/>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62" name="Shape 162"/>
        <p:cNvGrpSpPr/>
        <p:nvPr/>
      </p:nvGrpSpPr>
      <p:grpSpPr>
        <a:xfrm>
          <a:off x="0" y="0"/>
          <a:ext cx="0" cy="0"/>
          <a:chOff x="0" y="0"/>
          <a:chExt cx="0" cy="0"/>
        </a:xfrm>
      </p:grpSpPr>
      <p:sp>
        <p:nvSpPr>
          <p:cNvPr id="163" name="Google Shape;163;p19"/>
          <p:cNvSpPr txBox="1"/>
          <p:nvPr>
            <p:ph type="title"/>
          </p:nvPr>
        </p:nvSpPr>
        <p:spPr>
          <a:xfrm>
            <a:off x="580550" y="205975"/>
            <a:ext cx="8283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Phòng thủ hệ thống và mạng</a:t>
            </a:r>
            <a:endParaRPr>
              <a:solidFill>
                <a:schemeClr val="dk1"/>
              </a:solidFill>
            </a:endParaRPr>
          </a:p>
        </p:txBody>
      </p:sp>
      <p:sp>
        <p:nvSpPr>
          <p:cNvPr id="164" name="Google Shape;164;p19"/>
          <p:cNvSpPr txBox="1"/>
          <p:nvPr>
            <p:ph idx="1" type="body"/>
          </p:nvPr>
        </p:nvSpPr>
        <p:spPr>
          <a:xfrm>
            <a:off x="580550" y="1320850"/>
            <a:ext cx="6033300" cy="3429000"/>
          </a:xfrm>
          <a:prstGeom prst="rect">
            <a:avLst/>
          </a:prstGeom>
        </p:spPr>
        <p:txBody>
          <a:bodyPr anchorCtr="0" anchor="t" bIns="0" lIns="0" spcFirstLastPara="1" rIns="0" wrap="square" tIns="0">
            <a:noAutofit/>
          </a:bodyPr>
          <a:lstStyle/>
          <a:p>
            <a:pPr indent="-387350" lvl="0" marL="514350" rtl="0" algn="l">
              <a:lnSpc>
                <a:spcPct val="200000"/>
              </a:lnSpc>
              <a:spcBef>
                <a:spcPts val="600"/>
              </a:spcBef>
              <a:spcAft>
                <a:spcPts val="0"/>
              </a:spcAft>
              <a:buClr>
                <a:schemeClr val="dk1"/>
              </a:buClr>
              <a:buSzPts val="1600"/>
              <a:buChar char="⬡"/>
            </a:pPr>
            <a:r>
              <a:rPr lang="en" sz="1600">
                <a:solidFill>
                  <a:schemeClr val="dk1"/>
                </a:solidFill>
              </a:rPr>
              <a:t>An ninh vật lý</a:t>
            </a:r>
            <a:endParaRPr sz="1600">
              <a:solidFill>
                <a:schemeClr val="dk1"/>
              </a:solidFill>
            </a:endParaRPr>
          </a:p>
          <a:p>
            <a:pPr indent="-387350" lvl="0" marL="514350" rtl="0" algn="l">
              <a:lnSpc>
                <a:spcPct val="200000"/>
              </a:lnSpc>
              <a:spcBef>
                <a:spcPts val="0"/>
              </a:spcBef>
              <a:spcAft>
                <a:spcPts val="0"/>
              </a:spcAft>
              <a:buClr>
                <a:schemeClr val="dk1"/>
              </a:buClr>
              <a:buSzPts val="1600"/>
              <a:buChar char="⬡"/>
            </a:pPr>
            <a:r>
              <a:rPr lang="en" sz="1600">
                <a:solidFill>
                  <a:schemeClr val="dk1"/>
                </a:solidFill>
              </a:rPr>
              <a:t>An ninh ứng dụng</a:t>
            </a:r>
            <a:endParaRPr sz="1600">
              <a:solidFill>
                <a:schemeClr val="dk1"/>
              </a:solidFill>
            </a:endParaRPr>
          </a:p>
          <a:p>
            <a:pPr indent="-387350" lvl="0" marL="514350" rtl="0" algn="l">
              <a:lnSpc>
                <a:spcPct val="200000"/>
              </a:lnSpc>
              <a:spcBef>
                <a:spcPts val="0"/>
              </a:spcBef>
              <a:spcAft>
                <a:spcPts val="0"/>
              </a:spcAft>
              <a:buClr>
                <a:schemeClr val="dk1"/>
              </a:buClr>
              <a:buSzPts val="1600"/>
              <a:buChar char="⬡"/>
            </a:pPr>
            <a:r>
              <a:rPr lang="en" sz="1600">
                <a:solidFill>
                  <a:schemeClr val="dk1"/>
                </a:solidFill>
              </a:rPr>
              <a:t>Củng cố mạng: Dịch vụ và Giao thức &amp; Phân đoạn</a:t>
            </a:r>
            <a:endParaRPr sz="1600">
              <a:solidFill>
                <a:schemeClr val="dk1"/>
              </a:solidFill>
            </a:endParaRPr>
          </a:p>
          <a:p>
            <a:pPr indent="-387350" lvl="0" marL="514350" rtl="0" algn="l">
              <a:lnSpc>
                <a:spcPct val="200000"/>
              </a:lnSpc>
              <a:spcBef>
                <a:spcPts val="0"/>
              </a:spcBef>
              <a:spcAft>
                <a:spcPts val="0"/>
              </a:spcAft>
              <a:buClr>
                <a:schemeClr val="dk1"/>
              </a:buClr>
              <a:buSzPts val="1600"/>
              <a:buChar char="⬡"/>
            </a:pPr>
            <a:r>
              <a:rPr lang="en" sz="1600">
                <a:solidFill>
                  <a:schemeClr val="dk1"/>
                </a:solidFill>
              </a:rPr>
              <a:t>Củng cố thiết bị di động và không dây</a:t>
            </a:r>
            <a:endParaRPr sz="1600">
              <a:solidFill>
                <a:schemeClr val="dk1"/>
              </a:solidFill>
            </a:endParaRPr>
          </a:p>
          <a:p>
            <a:pPr indent="-387350" lvl="0" marL="514350" rtl="0" algn="l">
              <a:lnSpc>
                <a:spcPct val="200000"/>
              </a:lnSpc>
              <a:spcBef>
                <a:spcPts val="0"/>
              </a:spcBef>
              <a:spcAft>
                <a:spcPts val="0"/>
              </a:spcAft>
              <a:buClr>
                <a:schemeClr val="dk1"/>
              </a:buClr>
              <a:buSzPts val="1600"/>
              <a:buChar char="⬡"/>
            </a:pPr>
            <a:r>
              <a:rPr lang="en" sz="1600">
                <a:solidFill>
                  <a:schemeClr val="dk1"/>
                </a:solidFill>
              </a:rPr>
              <a:t>Tăng sự bền vững</a:t>
            </a:r>
            <a:endParaRPr sz="1600">
              <a:solidFill>
                <a:schemeClr val="dk1"/>
              </a:solidFill>
            </a:endParaRPr>
          </a:p>
          <a:p>
            <a:pPr indent="-387350" lvl="0" marL="514350" rtl="0" algn="l">
              <a:lnSpc>
                <a:spcPct val="200000"/>
              </a:lnSpc>
              <a:spcBef>
                <a:spcPts val="0"/>
              </a:spcBef>
              <a:spcAft>
                <a:spcPts val="0"/>
              </a:spcAft>
              <a:buClr>
                <a:schemeClr val="dk1"/>
              </a:buClr>
              <a:buSzPts val="1600"/>
              <a:buChar char="⬡"/>
            </a:pPr>
            <a:r>
              <a:rPr lang="en" sz="1600">
                <a:solidFill>
                  <a:schemeClr val="dk1"/>
                </a:solidFill>
              </a:rPr>
              <a:t>Hệ thống nhúng và đặc biệt</a:t>
            </a:r>
            <a:endParaRPr sz="1600">
              <a:solidFill>
                <a:schemeClr val="dk1"/>
              </a:solidFill>
            </a:endParaRPr>
          </a:p>
        </p:txBody>
      </p:sp>
      <p:sp>
        <p:nvSpPr>
          <p:cNvPr id="165" name="Google Shape;165;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69" name="Shape 169"/>
        <p:cNvGrpSpPr/>
        <p:nvPr/>
      </p:nvGrpSpPr>
      <p:grpSpPr>
        <a:xfrm>
          <a:off x="0" y="0"/>
          <a:ext cx="0" cy="0"/>
          <a:chOff x="0" y="0"/>
          <a:chExt cx="0" cy="0"/>
        </a:xfrm>
      </p:grpSpPr>
      <p:sp>
        <p:nvSpPr>
          <p:cNvPr id="170" name="Google Shape;170;p20"/>
          <p:cNvSpPr txBox="1"/>
          <p:nvPr>
            <p:ph type="ctrTitle"/>
          </p:nvPr>
        </p:nvSpPr>
        <p:spPr>
          <a:xfrm>
            <a:off x="685800" y="1106050"/>
            <a:ext cx="4263900" cy="17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3</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ACCESS CONTROL</a:t>
            </a:r>
            <a:endParaRPr>
              <a:solidFill>
                <a:schemeClr val="dk1"/>
              </a:solidFill>
            </a:endParaRPr>
          </a:p>
        </p:txBody>
      </p:sp>
      <p:sp>
        <p:nvSpPr>
          <p:cNvPr id="171" name="Google Shape;171;p20"/>
          <p:cNvSpPr txBox="1"/>
          <p:nvPr>
            <p:ph idx="1" type="subTitle"/>
          </p:nvPr>
        </p:nvSpPr>
        <p:spPr>
          <a:xfrm>
            <a:off x="685800" y="3025748"/>
            <a:ext cx="43644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accent1"/>
                </a:solidFill>
              </a:rPr>
              <a:t>About access control, access control concepts, account management, and AAA usage and operation</a:t>
            </a:r>
            <a:endParaRPr>
              <a:solidFill>
                <a:schemeClr val="accent1"/>
              </a:solidFill>
            </a:endParaRPr>
          </a:p>
        </p:txBody>
      </p:sp>
      <p:pic>
        <p:nvPicPr>
          <p:cNvPr id="172" name="Google Shape;172;p2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73" name="Google Shape;173;p20"/>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74" name="Google Shape;174;p20"/>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Types of access controls</a:t>
            </a:r>
            <a:endParaRPr>
              <a:solidFill>
                <a:schemeClr val="dk1"/>
              </a:solidFill>
            </a:endParaRPr>
          </a:p>
        </p:txBody>
      </p:sp>
      <p:sp>
        <p:nvSpPr>
          <p:cNvPr id="180" name="Google Shape;180;p21"/>
          <p:cNvSpPr txBox="1"/>
          <p:nvPr>
            <p:ph idx="1" type="body"/>
          </p:nvPr>
        </p:nvSpPr>
        <p:spPr>
          <a:xfrm>
            <a:off x="829325" y="2347500"/>
            <a:ext cx="1502700" cy="18201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Physical</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Barriers deployed to prevent direct physical contact with systems</a:t>
            </a:r>
            <a:endParaRPr sz="1500">
              <a:solidFill>
                <a:schemeClr val="accent1"/>
              </a:solidFill>
              <a:latin typeface="Muli"/>
              <a:ea typeface="Muli"/>
              <a:cs typeface="Muli"/>
              <a:sym typeface="Muli"/>
            </a:endParaRPr>
          </a:p>
        </p:txBody>
      </p:sp>
      <p:sp>
        <p:nvSpPr>
          <p:cNvPr id="181" name="Google Shape;181;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1"/>
          <p:cNvSpPr txBox="1"/>
          <p:nvPr/>
        </p:nvSpPr>
        <p:spPr>
          <a:xfrm>
            <a:off x="3599400" y="2347500"/>
            <a:ext cx="1945200" cy="1820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1500">
                <a:solidFill>
                  <a:schemeClr val="accent1"/>
                </a:solidFill>
                <a:latin typeface="Muli"/>
                <a:ea typeface="Muli"/>
                <a:cs typeface="Muli"/>
                <a:sym typeface="Muli"/>
              </a:rPr>
              <a:t>Logical</a:t>
            </a:r>
            <a:endParaRPr b="1" sz="1500">
              <a:solidFill>
                <a:schemeClr val="accent1"/>
              </a:solidFill>
              <a:latin typeface="Muli"/>
              <a:ea typeface="Muli"/>
              <a:cs typeface="Muli"/>
              <a:sym typeface="Muli"/>
            </a:endParaRPr>
          </a:p>
          <a:p>
            <a:pPr indent="0" lvl="0" marL="0" rtl="0" algn="l">
              <a:lnSpc>
                <a:spcPct val="115000"/>
              </a:lnSpc>
              <a:spcBef>
                <a:spcPts val="600"/>
              </a:spcBef>
              <a:spcAft>
                <a:spcPts val="0"/>
              </a:spcAft>
              <a:buNone/>
            </a:pPr>
            <a:r>
              <a:rPr lang="en" sz="1500">
                <a:solidFill>
                  <a:schemeClr val="accent1"/>
                </a:solidFill>
                <a:latin typeface="Muli"/>
                <a:ea typeface="Muli"/>
                <a:cs typeface="Muli"/>
                <a:sym typeface="Muli"/>
              </a:rPr>
              <a:t>Hardware and software solutions used to manage access resources and systems</a:t>
            </a:r>
            <a:endParaRPr sz="1500">
              <a:solidFill>
                <a:schemeClr val="accent1"/>
              </a:solidFill>
              <a:latin typeface="Muli"/>
              <a:ea typeface="Muli"/>
              <a:cs typeface="Muli"/>
              <a:sym typeface="Muli"/>
            </a:endParaRPr>
          </a:p>
        </p:txBody>
      </p:sp>
      <p:sp>
        <p:nvSpPr>
          <p:cNvPr id="183" name="Google Shape;183;p21"/>
          <p:cNvSpPr txBox="1"/>
          <p:nvPr/>
        </p:nvSpPr>
        <p:spPr>
          <a:xfrm>
            <a:off x="6604000" y="2347500"/>
            <a:ext cx="1596000" cy="155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None/>
            </a:pPr>
            <a:r>
              <a:rPr b="1" lang="en" sz="1500">
                <a:solidFill>
                  <a:schemeClr val="accent1"/>
                </a:solidFill>
                <a:latin typeface="Muli"/>
                <a:ea typeface="Muli"/>
                <a:cs typeface="Muli"/>
                <a:sym typeface="Muli"/>
              </a:rPr>
              <a:t>Administrative controls</a:t>
            </a:r>
            <a:endParaRPr b="1" sz="1500">
              <a:solidFill>
                <a:schemeClr val="accent1"/>
              </a:solidFill>
              <a:latin typeface="Muli"/>
              <a:ea typeface="Muli"/>
              <a:cs typeface="Muli"/>
              <a:sym typeface="Muli"/>
            </a:endParaRPr>
          </a:p>
          <a:p>
            <a:pPr indent="0" lvl="0" marL="0" rtl="0" algn="l">
              <a:lnSpc>
                <a:spcPct val="115000"/>
              </a:lnSpc>
              <a:spcBef>
                <a:spcPts val="600"/>
              </a:spcBef>
              <a:spcAft>
                <a:spcPts val="0"/>
              </a:spcAft>
              <a:buNone/>
            </a:pPr>
            <a:r>
              <a:rPr lang="en" sz="1500">
                <a:solidFill>
                  <a:schemeClr val="accent1"/>
                </a:solidFill>
                <a:latin typeface="Muli"/>
                <a:ea typeface="Muli"/>
                <a:cs typeface="Muli"/>
                <a:sym typeface="Muli"/>
              </a:rPr>
              <a:t>A</a:t>
            </a:r>
            <a:r>
              <a:rPr lang="en" sz="1500">
                <a:solidFill>
                  <a:schemeClr val="accent1"/>
                </a:solidFill>
                <a:latin typeface="Muli"/>
                <a:ea typeface="Muli"/>
                <a:cs typeface="Muli"/>
                <a:sym typeface="Muli"/>
              </a:rPr>
              <a:t>uthentication, Authorization, and Accounting</a:t>
            </a:r>
            <a:endParaRPr sz="1500">
              <a:solidFill>
                <a:schemeClr val="accent1"/>
              </a:solidFill>
              <a:latin typeface="Muli"/>
              <a:ea typeface="Muli"/>
              <a:cs typeface="Muli"/>
              <a:sym typeface="Muli"/>
            </a:endParaRPr>
          </a:p>
        </p:txBody>
      </p:sp>
      <p:pic>
        <p:nvPicPr>
          <p:cNvPr id="184" name="Google Shape;184;p21"/>
          <p:cNvPicPr preferRelativeResize="0"/>
          <p:nvPr/>
        </p:nvPicPr>
        <p:blipFill>
          <a:blip r:embed="rId3">
            <a:alphaModFix/>
          </a:blip>
          <a:stretch>
            <a:fillRect/>
          </a:stretch>
        </p:blipFill>
        <p:spPr>
          <a:xfrm>
            <a:off x="4267463" y="1400911"/>
            <a:ext cx="609071" cy="609050"/>
          </a:xfrm>
          <a:prstGeom prst="rect">
            <a:avLst/>
          </a:prstGeom>
          <a:noFill/>
          <a:ln>
            <a:noFill/>
          </a:ln>
        </p:spPr>
      </p:pic>
      <p:pic>
        <p:nvPicPr>
          <p:cNvPr id="185" name="Google Shape;185;p21"/>
          <p:cNvPicPr preferRelativeResize="0"/>
          <p:nvPr/>
        </p:nvPicPr>
        <p:blipFill>
          <a:blip r:embed="rId4">
            <a:alphaModFix/>
          </a:blip>
          <a:stretch>
            <a:fillRect/>
          </a:stretch>
        </p:blipFill>
        <p:spPr>
          <a:xfrm>
            <a:off x="1067800" y="1400900"/>
            <a:ext cx="1025750" cy="609050"/>
          </a:xfrm>
          <a:prstGeom prst="rect">
            <a:avLst/>
          </a:prstGeom>
          <a:noFill/>
          <a:ln>
            <a:noFill/>
          </a:ln>
        </p:spPr>
      </p:pic>
      <p:pic>
        <p:nvPicPr>
          <p:cNvPr id="186" name="Google Shape;186;p21"/>
          <p:cNvPicPr preferRelativeResize="0"/>
          <p:nvPr/>
        </p:nvPicPr>
        <p:blipFill>
          <a:blip r:embed="rId5">
            <a:alphaModFix/>
          </a:blip>
          <a:stretch>
            <a:fillRect/>
          </a:stretch>
        </p:blipFill>
        <p:spPr>
          <a:xfrm>
            <a:off x="7050450" y="1365288"/>
            <a:ext cx="609050" cy="68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