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
      <p:font typeface="Lexend Deca"/>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16BCAB-6DA2-49DB-89DD-16B5CA46B1DB}">
  <a:tblStyle styleId="{D316BCAB-6DA2-49DB-89DD-16B5CA46B1DB}"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exendDeca-bold.fntdata"/><Relationship Id="rId25" Type="http://schemas.openxmlformats.org/officeDocument/2006/relationships/slide" Target="slides/slide20.xml"/><Relationship Id="rId47" Type="http://schemas.openxmlformats.org/officeDocument/2006/relationships/font" Target="fonts/LexendDeca-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cloudflare.com/an-introduction-to-javascript-based-ddo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fa370297f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fa370297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 sz="1500">
                <a:solidFill>
                  <a:srgbClr val="36393A"/>
                </a:solidFill>
                <a:highlight>
                  <a:srgbClr val="FFFFFF"/>
                </a:highlight>
                <a:latin typeface="Roboto"/>
                <a:ea typeface="Roboto"/>
                <a:cs typeface="Roboto"/>
                <a:sym typeface="Roboto"/>
              </a:rPr>
              <a:t>Encryption has always been important online, but historically it was only used for things like logging in or sending credit card information, leaving most other data exposed. There has been a major trend in the last few years towards using HTTPS for all traffic on the Internet. This has the positive effect of protecting more of what we do online from eavesdroppers and </a:t>
            </a:r>
            <a:r>
              <a:rPr lang="en" sz="1500">
                <a:solidFill>
                  <a:srgbClr val="0051C3"/>
                </a:solidFill>
                <a:highlight>
                  <a:srgbClr val="FFFFFF"/>
                </a:highlight>
                <a:uFill>
                  <a:noFill/>
                </a:uFill>
                <a:latin typeface="Roboto"/>
                <a:ea typeface="Roboto"/>
                <a:cs typeface="Roboto"/>
                <a:sym typeface="Roboto"/>
                <a:hlinkClick r:id="rId2">
                  <a:extLst>
                    <a:ext uri="{A12FA001-AC4F-418D-AE19-62706E023703}">
                      <ahyp:hlinkClr val="tx"/>
                    </a:ext>
                  </a:extLst>
                </a:hlinkClick>
              </a:rPr>
              <a:t>injection attacks</a:t>
            </a:r>
            <a:r>
              <a:rPr lang="en" sz="1500">
                <a:solidFill>
                  <a:srgbClr val="36393A"/>
                </a:solidFill>
                <a:highlight>
                  <a:srgbClr val="FFFFFF"/>
                </a:highlight>
                <a:latin typeface="Roboto"/>
                <a:ea typeface="Roboto"/>
                <a:cs typeface="Roboto"/>
                <a:sym typeface="Roboto"/>
              </a:rPr>
              <a:t>, but has the downside that new connections get a bit slower.</a:t>
            </a:r>
            <a:endParaRPr sz="1500">
              <a:solidFill>
                <a:srgbClr val="36393A"/>
              </a:solidFill>
              <a:highlight>
                <a:srgbClr val="FFFFFF"/>
              </a:highlight>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lang="en" sz="1500">
                <a:solidFill>
                  <a:srgbClr val="36393A"/>
                </a:solidFill>
                <a:highlight>
                  <a:srgbClr val="FFFFFF"/>
                </a:highlight>
                <a:latin typeface="Roboto"/>
                <a:ea typeface="Roboto"/>
                <a:cs typeface="Roboto"/>
                <a:sym typeface="Roboto"/>
              </a:rPr>
              <a:t>For a browser and web server to agree on a key, they need to exchange cryptographic data. The exchange, called the “handshake” in TLS, has remained largely unchanged since TLS was standardized in 1999. The handshake requires two additional round-trips between the browser and the server before encrypted data can be sent (or one when resuming a previous connection). The additional cost of the TLS handshake for HTTPS results in a noticeable hit to latency compared to an HTTP alone. This additional delay can negatively impact performance-focused applications.</a:t>
            </a:r>
            <a:endParaRPr sz="1500">
              <a:solidFill>
                <a:srgbClr val="36393A"/>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fa370297f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fa370297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91299563f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9129956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fa370297f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fa370297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fa370297f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fa370297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fb15445b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7fb15445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mô hình là ACL - FW - IPS - IDS - internal net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fb15445bc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7fb15445b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07f718c0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07f718c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07f718c01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f07f718c0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f68576cc0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f68576c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mô hình là ACL - FW - IPS - IDS - internal net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f68576cc0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ef68576cc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ef68576cc0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ef68576cc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fa370297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efa37029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fa370297f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fa370297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f0c26e3fd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f0c26e3f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f0f523d095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f0f523d09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fa370297f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efa370297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efa370297f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efa370297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efa370297f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efa370297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fa370297f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fa370297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07f718c01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07f718c0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efa370297f_0_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fa370297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efe2d43101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efe2d4310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efe2d43101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efe2d4310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efa370297f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efa370297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efa370297f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efa370297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efa370297f_0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efa370297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fa370297f_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efa370297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fe2d43101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fe2d4310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22c95e0e8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22c95e0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fa370297f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fa370297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fa370297f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fa370297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f68576cc0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f68576cc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fa370297f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fa370297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38.png"/><Relationship Id="rId4" Type="http://schemas.openxmlformats.org/officeDocument/2006/relationships/image" Target="../media/image25.png"/><Relationship Id="rId5" Type="http://schemas.openxmlformats.org/officeDocument/2006/relationships/image" Target="../media/image34.png"/><Relationship Id="rId6"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39.png"/><Relationship Id="rId4" Type="http://schemas.openxmlformats.org/officeDocument/2006/relationships/image" Target="../media/image33.png"/><Relationship Id="rId5"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6.png"/><Relationship Id="rId4" Type="http://schemas.openxmlformats.org/officeDocument/2006/relationships/image" Target="../media/image29.png"/><Relationship Id="rId5"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24.png"/><Relationship Id="rId6" Type="http://schemas.openxmlformats.org/officeDocument/2006/relationships/image" Target="../media/image12.png"/><Relationship Id="rId7"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59" name="Shape 59"/>
        <p:cNvGrpSpPr/>
        <p:nvPr/>
      </p:nvGrpSpPr>
      <p:grpSpPr>
        <a:xfrm>
          <a:off x="0" y="0"/>
          <a:ext cx="0" cy="0"/>
          <a:chOff x="0" y="0"/>
          <a:chExt cx="0" cy="0"/>
        </a:xfrm>
      </p:grpSpPr>
      <p:sp>
        <p:nvSpPr>
          <p:cNvPr id="60" name="Google Shape;60;p13"/>
          <p:cNvSpPr txBox="1"/>
          <p:nvPr>
            <p:ph type="ctrTitle"/>
          </p:nvPr>
        </p:nvSpPr>
        <p:spPr>
          <a:xfrm>
            <a:off x="685800" y="1811950"/>
            <a:ext cx="4770600" cy="167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1.</a:t>
            </a:r>
            <a:endParaRPr>
              <a:solidFill>
                <a:schemeClr val="dk1"/>
              </a:solidFill>
            </a:endParaRPr>
          </a:p>
          <a:p>
            <a:pPr indent="0" lvl="0" marL="0" rtl="0" algn="l">
              <a:spcBef>
                <a:spcPts val="0"/>
              </a:spcBef>
              <a:spcAft>
                <a:spcPts val="0"/>
              </a:spcAft>
              <a:buNone/>
            </a:pPr>
            <a:r>
              <a:rPr lang="en">
                <a:solidFill>
                  <a:schemeClr val="dk1"/>
                </a:solidFill>
              </a:rPr>
              <a:t>IDS, IPS</a:t>
            </a:r>
            <a:r>
              <a:rPr lang="en">
                <a:solidFill>
                  <a:schemeClr val="dk1"/>
                </a:solidFill>
              </a:rPr>
              <a:t> vs POLICY</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61" name="Google Shape;61;p13"/>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62" name="Google Shape;62;p13"/>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63" name="Google Shape;63;p13"/>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35" name="Shape 135"/>
        <p:cNvGrpSpPr/>
        <p:nvPr/>
      </p:nvGrpSpPr>
      <p:grpSpPr>
        <a:xfrm>
          <a:off x="0" y="0"/>
          <a:ext cx="0" cy="0"/>
          <a:chOff x="0" y="0"/>
          <a:chExt cx="0" cy="0"/>
        </a:xfrm>
      </p:grpSpPr>
      <p:sp>
        <p:nvSpPr>
          <p:cNvPr id="136" name="Google Shape;136;p22"/>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TLS handshake</a:t>
            </a:r>
            <a:endParaRPr>
              <a:solidFill>
                <a:schemeClr val="dk1"/>
              </a:solidFill>
            </a:endParaRPr>
          </a:p>
        </p:txBody>
      </p:sp>
      <p:sp>
        <p:nvSpPr>
          <p:cNvPr id="137" name="Google Shape;137;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2"/>
          <p:cNvSpPr txBox="1"/>
          <p:nvPr>
            <p:ph idx="1" type="body"/>
          </p:nvPr>
        </p:nvSpPr>
        <p:spPr>
          <a:xfrm>
            <a:off x="580550" y="1259475"/>
            <a:ext cx="7652100" cy="597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500">
              <a:solidFill>
                <a:schemeClr val="accent1"/>
              </a:solidFill>
              <a:latin typeface="Muli"/>
              <a:ea typeface="Muli"/>
              <a:cs typeface="Muli"/>
              <a:sym typeface="Muli"/>
            </a:endParaRPr>
          </a:p>
        </p:txBody>
      </p:sp>
      <p:pic>
        <p:nvPicPr>
          <p:cNvPr id="139" name="Google Shape;139;p22"/>
          <p:cNvPicPr preferRelativeResize="0"/>
          <p:nvPr/>
        </p:nvPicPr>
        <p:blipFill>
          <a:blip r:embed="rId3">
            <a:alphaModFix/>
          </a:blip>
          <a:stretch>
            <a:fillRect/>
          </a:stretch>
        </p:blipFill>
        <p:spPr>
          <a:xfrm>
            <a:off x="4769650" y="1847513"/>
            <a:ext cx="4259626" cy="2049783"/>
          </a:xfrm>
          <a:prstGeom prst="rect">
            <a:avLst/>
          </a:prstGeom>
          <a:noFill/>
          <a:ln>
            <a:noFill/>
          </a:ln>
        </p:spPr>
      </p:pic>
      <p:pic>
        <p:nvPicPr>
          <p:cNvPr id="140" name="Google Shape;140;p22"/>
          <p:cNvPicPr preferRelativeResize="0"/>
          <p:nvPr/>
        </p:nvPicPr>
        <p:blipFill>
          <a:blip r:embed="rId4">
            <a:alphaModFix/>
          </a:blip>
          <a:stretch>
            <a:fillRect/>
          </a:stretch>
        </p:blipFill>
        <p:spPr>
          <a:xfrm>
            <a:off x="152400" y="1520075"/>
            <a:ext cx="4464849" cy="27046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44" name="Shape 144"/>
        <p:cNvGrpSpPr/>
        <p:nvPr/>
      </p:nvGrpSpPr>
      <p:grpSpPr>
        <a:xfrm>
          <a:off x="0" y="0"/>
          <a:ext cx="0" cy="0"/>
          <a:chOff x="0" y="0"/>
          <a:chExt cx="0" cy="0"/>
        </a:xfrm>
      </p:grpSpPr>
      <p:sp>
        <p:nvSpPr>
          <p:cNvPr id="145" name="Google Shape;145;p23"/>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Cipher suite</a:t>
            </a:r>
            <a:endParaRPr>
              <a:solidFill>
                <a:schemeClr val="dk1"/>
              </a:solidFill>
            </a:endParaRPr>
          </a:p>
        </p:txBody>
      </p:sp>
      <p:sp>
        <p:nvSpPr>
          <p:cNvPr id="146" name="Google Shape;146;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3"/>
          <p:cNvSpPr txBox="1"/>
          <p:nvPr>
            <p:ph idx="1" type="body"/>
          </p:nvPr>
        </p:nvSpPr>
        <p:spPr>
          <a:xfrm>
            <a:off x="580550" y="1352550"/>
            <a:ext cx="7327800" cy="3180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solidFill>
                  <a:schemeClr val="accent1"/>
                </a:solidFill>
                <a:latin typeface="Muli"/>
                <a:ea typeface="Muli"/>
                <a:cs typeface="Muli"/>
                <a:sym typeface="Muli"/>
              </a:rPr>
              <a:t>(Phương pháp thỏa thuận phổ biến của TLS) Set các thuật toán để đảm bảo kết nối an toàn, dùng trong phần handshake + encrypt/decrypt sau đó. </a:t>
            </a:r>
            <a:endParaRPr sz="1500">
              <a:solidFill>
                <a:schemeClr val="accent1"/>
              </a:solidFill>
              <a:latin typeface="Muli"/>
              <a:ea typeface="Muli"/>
              <a:cs typeface="Muli"/>
              <a:sym typeface="Muli"/>
            </a:endParaRPr>
          </a:p>
          <a:p>
            <a:pPr indent="0" lvl="0" marL="0" rtl="0" algn="l">
              <a:spcBef>
                <a:spcPts val="600"/>
              </a:spcBef>
              <a:spcAft>
                <a:spcPts val="0"/>
              </a:spcAft>
              <a:buNone/>
            </a:pPr>
            <a:r>
              <a:rPr b="1" lang="en" sz="1500">
                <a:solidFill>
                  <a:schemeClr val="accent1"/>
                </a:solidFill>
                <a:latin typeface="Muli"/>
                <a:ea typeface="Muli"/>
                <a:cs typeface="Muli"/>
                <a:sym typeface="Muli"/>
              </a:rPr>
              <a:t>VD: </a:t>
            </a:r>
            <a:endParaRPr b="1" sz="1500">
              <a:solidFill>
                <a:schemeClr val="accent1"/>
              </a:solidFill>
              <a:latin typeface="Muli"/>
              <a:ea typeface="Muli"/>
              <a:cs typeface="Muli"/>
              <a:sym typeface="Muli"/>
            </a:endParaRPr>
          </a:p>
          <a:p>
            <a:pPr indent="0" lvl="0" marL="0" rtl="0" algn="l">
              <a:spcBef>
                <a:spcPts val="600"/>
              </a:spcBef>
              <a:spcAft>
                <a:spcPts val="0"/>
              </a:spcAft>
              <a:buNone/>
            </a:pPr>
            <a:r>
              <a:rPr b="1" lang="en" sz="1500">
                <a:solidFill>
                  <a:schemeClr val="accent1"/>
                </a:solidFill>
                <a:latin typeface="Muli"/>
                <a:ea typeface="Muli"/>
                <a:cs typeface="Muli"/>
                <a:sym typeface="Muli"/>
              </a:rPr>
              <a:t>TLS 1.1:</a:t>
            </a:r>
            <a:r>
              <a:rPr lang="en" sz="1500">
                <a:solidFill>
                  <a:schemeClr val="accent1"/>
                </a:solidFill>
                <a:latin typeface="Muli"/>
                <a:ea typeface="Muli"/>
                <a:cs typeface="Muli"/>
                <a:sym typeface="Muli"/>
              </a:rPr>
              <a:t> TLS_ECDHE_RSA_WITH_AES_128_GCM_SHA256</a:t>
            </a:r>
            <a:endParaRPr sz="1500">
              <a:solidFill>
                <a:schemeClr val="accent1"/>
              </a:solidFill>
              <a:latin typeface="Muli"/>
              <a:ea typeface="Muli"/>
              <a:cs typeface="Muli"/>
              <a:sym typeface="Muli"/>
            </a:endParaRPr>
          </a:p>
          <a:p>
            <a:pPr indent="457200" lvl="0" marL="0" rtl="0" algn="l">
              <a:spcBef>
                <a:spcPts val="600"/>
              </a:spcBef>
              <a:spcAft>
                <a:spcPts val="0"/>
              </a:spcAft>
              <a:buNone/>
            </a:pPr>
            <a:r>
              <a:rPr lang="en" sz="1500">
                <a:solidFill>
                  <a:schemeClr val="accent1"/>
                </a:solidFill>
                <a:latin typeface="Muli"/>
                <a:ea typeface="Muli"/>
                <a:cs typeface="Muli"/>
                <a:sym typeface="Muli"/>
              </a:rPr>
              <a:t>protocol_key exchange algorithm_authentication mechanism during the handshake_session cipher_session encryption key size_type of encryption_hash function and digest size</a:t>
            </a:r>
            <a:endParaRPr sz="1500">
              <a:solidFill>
                <a:schemeClr val="accent1"/>
              </a:solidFill>
              <a:latin typeface="Muli"/>
              <a:ea typeface="Muli"/>
              <a:cs typeface="Muli"/>
              <a:sym typeface="Muli"/>
            </a:endParaRPr>
          </a:p>
          <a:p>
            <a:pPr indent="0" lvl="0" marL="0" rtl="0" algn="l">
              <a:spcBef>
                <a:spcPts val="600"/>
              </a:spcBef>
              <a:spcAft>
                <a:spcPts val="0"/>
              </a:spcAft>
              <a:buNone/>
            </a:pPr>
            <a:r>
              <a:rPr b="1" lang="en" sz="1500">
                <a:solidFill>
                  <a:schemeClr val="accent1"/>
                </a:solidFill>
                <a:latin typeface="Muli"/>
                <a:ea typeface="Muli"/>
                <a:cs typeface="Muli"/>
                <a:sym typeface="Muli"/>
              </a:rPr>
              <a:t>TLS 1.3: </a:t>
            </a:r>
            <a:r>
              <a:rPr lang="en" sz="1500">
                <a:solidFill>
                  <a:schemeClr val="accent1"/>
                </a:solidFill>
                <a:latin typeface="Muli"/>
                <a:ea typeface="Muli"/>
                <a:cs typeface="Muli"/>
                <a:sym typeface="Muli"/>
              </a:rPr>
              <a:t>TLS_AES_256_GCM_SHA384</a:t>
            </a:r>
            <a:endParaRPr sz="1500">
              <a:solidFill>
                <a:schemeClr val="accent1"/>
              </a:solidFill>
              <a:latin typeface="Muli"/>
              <a:ea typeface="Muli"/>
              <a:cs typeface="Muli"/>
              <a:sym typeface="Muli"/>
            </a:endParaRPr>
          </a:p>
          <a:p>
            <a:pPr indent="457200" lvl="0" marL="0" rtl="0" algn="l">
              <a:spcBef>
                <a:spcPts val="600"/>
              </a:spcBef>
              <a:spcAft>
                <a:spcPts val="0"/>
              </a:spcAft>
              <a:buNone/>
            </a:pPr>
            <a:r>
              <a:rPr lang="en" sz="1500">
                <a:solidFill>
                  <a:schemeClr val="accent1"/>
                </a:solidFill>
                <a:latin typeface="Muli"/>
                <a:ea typeface="Muli"/>
                <a:cs typeface="Muli"/>
                <a:sym typeface="Muli"/>
              </a:rPr>
              <a:t>Cipher + HKDF Hash_Key Exchange_Signature Algorithm</a:t>
            </a:r>
            <a:endParaRPr sz="1500">
              <a:solidFill>
                <a:schemeClr val="accent1"/>
              </a:solidFill>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51" name="Shape 151"/>
        <p:cNvGrpSpPr/>
        <p:nvPr/>
      </p:nvGrpSpPr>
      <p:grpSpPr>
        <a:xfrm>
          <a:off x="0" y="0"/>
          <a:ext cx="0" cy="0"/>
          <a:chOff x="0" y="0"/>
          <a:chExt cx="0" cy="0"/>
        </a:xfrm>
      </p:grpSpPr>
      <p:sp>
        <p:nvSpPr>
          <p:cNvPr id="152" name="Google Shape;152;p24"/>
          <p:cNvSpPr txBox="1"/>
          <p:nvPr>
            <p:ph type="title"/>
          </p:nvPr>
        </p:nvSpPr>
        <p:spPr>
          <a:xfrm>
            <a:off x="580550" y="205975"/>
            <a:ext cx="8448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Xác thực chứng chỉ trong kết nối HTTPS</a:t>
            </a:r>
            <a:endParaRPr>
              <a:solidFill>
                <a:schemeClr val="dk1"/>
              </a:solidFill>
            </a:endParaRPr>
          </a:p>
        </p:txBody>
      </p:sp>
      <p:sp>
        <p:nvSpPr>
          <p:cNvPr id="153" name="Google Shape;153;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4"/>
          <p:cNvSpPr txBox="1"/>
          <p:nvPr>
            <p:ph idx="1" type="body"/>
          </p:nvPr>
        </p:nvSpPr>
        <p:spPr>
          <a:xfrm>
            <a:off x="580550" y="1352550"/>
            <a:ext cx="7695600" cy="1114800"/>
          </a:xfrm>
          <a:prstGeom prst="rect">
            <a:avLst/>
          </a:prstGeom>
        </p:spPr>
        <p:txBody>
          <a:bodyPr anchorCtr="0" anchor="t" bIns="0" lIns="0" spcFirstLastPara="1" rIns="0" wrap="square" tIns="0">
            <a:noAutofit/>
          </a:bodyPr>
          <a:lstStyle/>
          <a:p>
            <a:pPr indent="-323850" lvl="0" marL="457200" rtl="0" algn="l">
              <a:spcBef>
                <a:spcPts val="600"/>
              </a:spcBef>
              <a:spcAft>
                <a:spcPts val="0"/>
              </a:spcAft>
              <a:buClr>
                <a:schemeClr val="accent1"/>
              </a:buClr>
              <a:buSzPts val="1500"/>
              <a:buFont typeface="Muli"/>
              <a:buAutoNum type="arabicPeriod"/>
            </a:pPr>
            <a:r>
              <a:rPr lang="en" sz="1500">
                <a:solidFill>
                  <a:schemeClr val="accent1"/>
                </a:solidFill>
                <a:latin typeface="Muli"/>
                <a:ea typeface="Muli"/>
                <a:cs typeface="Muli"/>
                <a:sym typeface="Muli"/>
              </a:rPr>
              <a:t>Khi browser kết nối tới 1 server dùng HTTPS, server gửi cert (chứa khóa công khai + chữ ký số của server)</a:t>
            </a:r>
            <a:endParaRPr sz="1500">
              <a:solidFill>
                <a:schemeClr val="accent1"/>
              </a:solidFill>
              <a:latin typeface="Muli"/>
              <a:ea typeface="Muli"/>
              <a:cs typeface="Muli"/>
              <a:sym typeface="Muli"/>
            </a:endParaRPr>
          </a:p>
          <a:p>
            <a:pPr indent="-323850" lvl="0" marL="457200" rtl="0" algn="l">
              <a:spcBef>
                <a:spcPts val="0"/>
              </a:spcBef>
              <a:spcAft>
                <a:spcPts val="0"/>
              </a:spcAft>
              <a:buClr>
                <a:schemeClr val="accent1"/>
              </a:buClr>
              <a:buSzPts val="1500"/>
              <a:buFont typeface="Muli"/>
              <a:buAutoNum type="arabicPeriod"/>
            </a:pPr>
            <a:r>
              <a:rPr lang="en" sz="1500">
                <a:solidFill>
                  <a:schemeClr val="accent1"/>
                </a:solidFill>
                <a:latin typeface="Muli"/>
                <a:ea typeface="Muli"/>
                <a:cs typeface="Muli"/>
                <a:sym typeface="Muli"/>
              </a:rPr>
              <a:t>Browser check cert trong trust store và xác thực or drop</a:t>
            </a:r>
            <a:endParaRPr sz="1500">
              <a:solidFill>
                <a:schemeClr val="accent1"/>
              </a:solidFill>
              <a:latin typeface="Muli"/>
              <a:ea typeface="Muli"/>
              <a:cs typeface="Muli"/>
              <a:sym typeface="Muli"/>
            </a:endParaRPr>
          </a:p>
          <a:p>
            <a:pPr indent="-323850" lvl="0" marL="457200" rtl="0" algn="l">
              <a:spcBef>
                <a:spcPts val="0"/>
              </a:spcBef>
              <a:spcAft>
                <a:spcPts val="0"/>
              </a:spcAft>
              <a:buClr>
                <a:schemeClr val="accent1"/>
              </a:buClr>
              <a:buSzPts val="1500"/>
              <a:buFont typeface="Muli"/>
              <a:buAutoNum type="arabicPeriod"/>
            </a:pPr>
            <a:r>
              <a:rPr lang="en" sz="1500">
                <a:solidFill>
                  <a:schemeClr val="accent1"/>
                </a:solidFill>
                <a:latin typeface="Muli"/>
                <a:ea typeface="Muli"/>
                <a:cs typeface="Muli"/>
                <a:sym typeface="Muli"/>
              </a:rPr>
              <a:t>Tiếp tục bắt tay bằng thiết lập khóa </a:t>
            </a:r>
            <a:endParaRPr sz="1500">
              <a:solidFill>
                <a:schemeClr val="accent1"/>
              </a:solidFill>
              <a:latin typeface="Muli"/>
              <a:ea typeface="Muli"/>
              <a:cs typeface="Muli"/>
              <a:sym typeface="Muli"/>
            </a:endParaRPr>
          </a:p>
        </p:txBody>
      </p:sp>
      <p:pic>
        <p:nvPicPr>
          <p:cNvPr id="155" name="Google Shape;155;p24"/>
          <p:cNvPicPr preferRelativeResize="0"/>
          <p:nvPr/>
        </p:nvPicPr>
        <p:blipFill>
          <a:blip r:embed="rId3">
            <a:alphaModFix/>
          </a:blip>
          <a:stretch>
            <a:fillRect/>
          </a:stretch>
        </p:blipFill>
        <p:spPr>
          <a:xfrm>
            <a:off x="867938" y="2693450"/>
            <a:ext cx="7408124" cy="1984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59" name="Shape 159"/>
        <p:cNvGrpSpPr/>
        <p:nvPr/>
      </p:nvGrpSpPr>
      <p:grpSpPr>
        <a:xfrm>
          <a:off x="0" y="0"/>
          <a:ext cx="0" cy="0"/>
          <a:chOff x="0" y="0"/>
          <a:chExt cx="0" cy="0"/>
        </a:xfrm>
      </p:grpSpPr>
      <p:sp>
        <p:nvSpPr>
          <p:cNvPr id="160" name="Google Shape;160;p25"/>
          <p:cNvSpPr txBox="1"/>
          <p:nvPr>
            <p:ph type="ctrTitle"/>
          </p:nvPr>
        </p:nvSpPr>
        <p:spPr>
          <a:xfrm>
            <a:off x="685800" y="1278550"/>
            <a:ext cx="4659300" cy="1560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4</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TRAO ĐỔI KHÓA</a:t>
            </a:r>
            <a:endParaRPr>
              <a:solidFill>
                <a:schemeClr val="dk1"/>
              </a:solidFill>
            </a:endParaRPr>
          </a:p>
        </p:txBody>
      </p:sp>
      <p:pic>
        <p:nvPicPr>
          <p:cNvPr id="161" name="Google Shape;161;p25"/>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62" name="Google Shape;162;p25"/>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63" name="Google Shape;163;p25"/>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67" name="Shape 167"/>
        <p:cNvGrpSpPr/>
        <p:nvPr/>
      </p:nvGrpSpPr>
      <p:grpSpPr>
        <a:xfrm>
          <a:off x="0" y="0"/>
          <a:ext cx="0" cy="0"/>
          <a:chOff x="0" y="0"/>
          <a:chExt cx="0" cy="0"/>
        </a:xfrm>
      </p:grpSpPr>
      <p:sp>
        <p:nvSpPr>
          <p:cNvPr id="168" name="Google Shape;168;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6"/>
          <p:cNvSpPr txBox="1"/>
          <p:nvPr>
            <p:ph idx="1" type="body"/>
          </p:nvPr>
        </p:nvSpPr>
        <p:spPr>
          <a:xfrm>
            <a:off x="499150" y="791050"/>
            <a:ext cx="4361100" cy="39588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sz="2700">
                <a:solidFill>
                  <a:schemeClr val="dk1"/>
                </a:solidFill>
                <a:latin typeface="Lexend Deca"/>
                <a:ea typeface="Lexend Deca"/>
                <a:cs typeface="Lexend Deca"/>
                <a:sym typeface="Lexend Deca"/>
              </a:rPr>
              <a:t>Mã hóa đối xứng</a:t>
            </a:r>
            <a:endParaRPr b="1" sz="2700">
              <a:solidFill>
                <a:schemeClr val="dk1"/>
              </a:solidFill>
              <a:latin typeface="Lexend Deca"/>
              <a:ea typeface="Lexend Deca"/>
              <a:cs typeface="Lexend Deca"/>
              <a:sym typeface="Lexend Deca"/>
            </a:endParaRPr>
          </a:p>
          <a:p>
            <a:pPr indent="0" lvl="0" marL="0" rtl="0" algn="l">
              <a:spcBef>
                <a:spcPts val="600"/>
              </a:spcBef>
              <a:spcAft>
                <a:spcPts val="0"/>
              </a:spcAft>
              <a:buNone/>
            </a:pPr>
            <a:r>
              <a:rPr lang="en" sz="1500">
                <a:solidFill>
                  <a:schemeClr val="accent1"/>
                </a:solidFill>
                <a:latin typeface="Muli"/>
                <a:ea typeface="Muli"/>
                <a:cs typeface="Muli"/>
                <a:sym typeface="Muli"/>
              </a:rPr>
              <a:t>Mã hóa và giải mã cùng key</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Trao đổi khóa khó -&gt; dùng bất đối xứng khi trao đổi, sau đó dùng đối xứng để giao tiếp</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b="1" sz="1500">
              <a:solidFill>
                <a:schemeClr val="accent1"/>
              </a:solidFill>
              <a:latin typeface="Muli"/>
              <a:ea typeface="Muli"/>
              <a:cs typeface="Muli"/>
              <a:sym typeface="Muli"/>
            </a:endParaRPr>
          </a:p>
          <a:p>
            <a:pPr indent="0" lvl="0" marL="0" rtl="0" algn="l">
              <a:lnSpc>
                <a:spcPct val="100000"/>
              </a:lnSpc>
              <a:spcBef>
                <a:spcPts val="0"/>
              </a:spcBef>
              <a:spcAft>
                <a:spcPts val="0"/>
              </a:spcAft>
              <a:buNone/>
            </a:pPr>
            <a:r>
              <a:rPr b="1" lang="en" sz="2700">
                <a:solidFill>
                  <a:schemeClr val="dk1"/>
                </a:solidFill>
                <a:latin typeface="Lexend Deca"/>
                <a:ea typeface="Lexend Deca"/>
                <a:cs typeface="Lexend Deca"/>
                <a:sym typeface="Lexend Deca"/>
              </a:rPr>
              <a:t>Mã hóa bất đối xứng</a:t>
            </a:r>
            <a:endParaRPr b="1" sz="2700">
              <a:solidFill>
                <a:schemeClr val="dk1"/>
              </a:solidFill>
              <a:latin typeface="Lexend Deca"/>
              <a:ea typeface="Lexend Deca"/>
              <a:cs typeface="Lexend Deca"/>
              <a:sym typeface="Lexend Deca"/>
            </a:endParaRPr>
          </a:p>
          <a:p>
            <a:pPr indent="0" lvl="0" marL="0" rtl="0" algn="l">
              <a:spcBef>
                <a:spcPts val="600"/>
              </a:spcBef>
              <a:spcAft>
                <a:spcPts val="0"/>
              </a:spcAft>
              <a:buNone/>
            </a:pPr>
            <a:r>
              <a:rPr lang="en" sz="1500">
                <a:solidFill>
                  <a:schemeClr val="accent1"/>
                </a:solidFill>
                <a:latin typeface="Muli"/>
                <a:ea typeface="Muli"/>
                <a:cs typeface="Muli"/>
                <a:sym typeface="Muli"/>
              </a:rPr>
              <a:t>Mã hóa + Giải mã 2 key khác nhau</a:t>
            </a:r>
            <a:endParaRPr sz="1500">
              <a:solidFill>
                <a:schemeClr val="accent1"/>
              </a:solidFill>
              <a:latin typeface="Muli"/>
              <a:ea typeface="Muli"/>
              <a:cs typeface="Muli"/>
              <a:sym typeface="Muli"/>
            </a:endParaRPr>
          </a:p>
          <a:p>
            <a:pPr indent="-323850" lvl="0" marL="457200" rtl="0" algn="l">
              <a:spcBef>
                <a:spcPts val="600"/>
              </a:spcBef>
              <a:spcAft>
                <a:spcPts val="0"/>
              </a:spcAft>
              <a:buClr>
                <a:schemeClr val="accent1"/>
              </a:buClr>
              <a:buSzPts val="1500"/>
              <a:buFont typeface="Muli"/>
              <a:buChar char="⬡"/>
            </a:pPr>
            <a:r>
              <a:rPr lang="en" sz="1500">
                <a:solidFill>
                  <a:schemeClr val="accent1"/>
                </a:solidFill>
                <a:latin typeface="Muli"/>
                <a:ea typeface="Muli"/>
                <a:cs typeface="Muli"/>
                <a:sym typeface="Muli"/>
              </a:rPr>
              <a:t>Tạo cặp khóa = Khóa công khai mã + khóa bí mật mở</a:t>
            </a:r>
            <a:endParaRPr sz="1500">
              <a:solidFill>
                <a:schemeClr val="accent1"/>
              </a:solidFill>
              <a:latin typeface="Muli"/>
              <a:ea typeface="Muli"/>
              <a:cs typeface="Muli"/>
              <a:sym typeface="Muli"/>
            </a:endParaRPr>
          </a:p>
          <a:p>
            <a:pPr indent="-323850" lvl="0" marL="457200" rtl="0" algn="l">
              <a:spcBef>
                <a:spcPts val="0"/>
              </a:spcBef>
              <a:spcAft>
                <a:spcPts val="0"/>
              </a:spcAft>
              <a:buClr>
                <a:schemeClr val="accent1"/>
              </a:buClr>
              <a:buSzPts val="1500"/>
              <a:buFont typeface="Muli"/>
              <a:buChar char="⬡"/>
            </a:pPr>
            <a:r>
              <a:rPr lang="en" sz="1500">
                <a:solidFill>
                  <a:schemeClr val="accent1"/>
                </a:solidFill>
                <a:latin typeface="Muli"/>
                <a:ea typeface="Muli"/>
                <a:cs typeface="Muli"/>
                <a:sym typeface="Muli"/>
              </a:rPr>
              <a:t>Trao đổi khóa công khai</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b="1" sz="1500">
              <a:solidFill>
                <a:schemeClr val="accent1"/>
              </a:solidFill>
              <a:latin typeface="Muli"/>
              <a:ea typeface="Muli"/>
              <a:cs typeface="Muli"/>
              <a:sym typeface="Muli"/>
            </a:endParaRPr>
          </a:p>
        </p:txBody>
      </p:sp>
      <p:pic>
        <p:nvPicPr>
          <p:cNvPr id="170" name="Google Shape;170;p26"/>
          <p:cNvPicPr preferRelativeResize="0"/>
          <p:nvPr/>
        </p:nvPicPr>
        <p:blipFill>
          <a:blip r:embed="rId3">
            <a:alphaModFix/>
          </a:blip>
          <a:stretch>
            <a:fillRect/>
          </a:stretch>
        </p:blipFill>
        <p:spPr>
          <a:xfrm>
            <a:off x="4941575" y="209687"/>
            <a:ext cx="4202426" cy="4792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74" name="Shape 174"/>
        <p:cNvGrpSpPr/>
        <p:nvPr/>
      </p:nvGrpSpPr>
      <p:grpSpPr>
        <a:xfrm>
          <a:off x="0" y="0"/>
          <a:ext cx="0" cy="0"/>
          <a:chOff x="0" y="0"/>
          <a:chExt cx="0" cy="0"/>
        </a:xfrm>
      </p:grpSpPr>
      <p:graphicFrame>
        <p:nvGraphicFramePr>
          <p:cNvPr id="175" name="Google Shape;175;p27"/>
          <p:cNvGraphicFramePr/>
          <p:nvPr/>
        </p:nvGraphicFramePr>
        <p:xfrm>
          <a:off x="904125" y="698306"/>
          <a:ext cx="3000000" cy="3000000"/>
        </p:xfrm>
        <a:graphic>
          <a:graphicData uri="http://schemas.openxmlformats.org/drawingml/2006/table">
            <a:tbl>
              <a:tblPr>
                <a:noFill/>
                <a:tableStyleId>{D316BCAB-6DA2-49DB-89DD-16B5CA46B1DB}</a:tableStyleId>
              </a:tblPr>
              <a:tblGrid>
                <a:gridCol w="1247775"/>
                <a:gridCol w="3356175"/>
                <a:gridCol w="3092275"/>
              </a:tblGrid>
              <a:tr h="752675">
                <a:tc>
                  <a:txBody>
                    <a:bodyPr/>
                    <a:lstStyle/>
                    <a:p>
                      <a:pPr indent="0" lvl="0" marL="0" rtl="0" algn="l">
                        <a:spcBef>
                          <a:spcPts val="0"/>
                        </a:spcBef>
                        <a:spcAft>
                          <a:spcPts val="0"/>
                        </a:spcAft>
                        <a:buNone/>
                      </a:pPr>
                      <a:r>
                        <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500">
                          <a:solidFill>
                            <a:schemeClr val="dk1"/>
                          </a:solidFill>
                          <a:latin typeface="Muli"/>
                          <a:ea typeface="Muli"/>
                          <a:cs typeface="Muli"/>
                          <a:sym typeface="Muli"/>
                        </a:rPr>
                        <a:t>Mã hóa đối xứng</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500">
                          <a:solidFill>
                            <a:schemeClr val="dk1"/>
                          </a:solidFill>
                          <a:latin typeface="Muli"/>
                          <a:ea typeface="Muli"/>
                          <a:cs typeface="Muli"/>
                          <a:sym typeface="Muli"/>
                        </a:rPr>
                        <a:t>Mã hóa bất đối xứng</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85375">
                <a:tc>
                  <a:txBody>
                    <a:bodyPr/>
                    <a:lstStyle/>
                    <a:p>
                      <a:pPr indent="0" lvl="0" marL="0" rtl="0" algn="ctr">
                        <a:spcBef>
                          <a:spcPts val="0"/>
                        </a:spcBef>
                        <a:spcAft>
                          <a:spcPts val="0"/>
                        </a:spcAft>
                        <a:buNone/>
                      </a:pPr>
                      <a:r>
                        <a:rPr b="1" lang="en" sz="1500">
                          <a:solidFill>
                            <a:schemeClr val="dk1"/>
                          </a:solidFill>
                          <a:latin typeface="Muli"/>
                          <a:ea typeface="Muli"/>
                          <a:cs typeface="Muli"/>
                          <a:sym typeface="Muli"/>
                        </a:rPr>
                        <a:t>Tốc độ</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Nhanh (do key ngắn hơn + chỉ dùng 1 key)</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Chậm, cần nhiều bộ nhớ hơn</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70250">
                <a:tc>
                  <a:txBody>
                    <a:bodyPr/>
                    <a:lstStyle/>
                    <a:p>
                      <a:pPr indent="0" lvl="0" marL="0" rtl="0" algn="ctr">
                        <a:spcBef>
                          <a:spcPts val="0"/>
                        </a:spcBef>
                        <a:spcAft>
                          <a:spcPts val="0"/>
                        </a:spcAft>
                        <a:buNone/>
                      </a:pPr>
                      <a:r>
                        <a:rPr b="1" lang="en" sz="1500">
                          <a:solidFill>
                            <a:schemeClr val="dk1"/>
                          </a:solidFill>
                          <a:latin typeface="Muli"/>
                          <a:ea typeface="Muli"/>
                          <a:cs typeface="Muli"/>
                          <a:sym typeface="Muli"/>
                        </a:rPr>
                        <a:t>Trao đổi khóa</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1"/>
                          </a:solidFill>
                          <a:latin typeface="Muli"/>
                          <a:ea typeface="Muli"/>
                          <a:cs typeface="Muli"/>
                          <a:sym typeface="Muli"/>
                        </a:rPr>
                        <a:t>•	Dùng mã hóa bất đối xứng</a:t>
                      </a:r>
                      <a:endParaRPr>
                        <a:solidFill>
                          <a:schemeClr val="dk1"/>
                        </a:solidFill>
                        <a:latin typeface="Muli"/>
                        <a:ea typeface="Muli"/>
                        <a:cs typeface="Muli"/>
                        <a:sym typeface="Muli"/>
                      </a:endParaRPr>
                    </a:p>
                    <a:p>
                      <a:pPr indent="0" lvl="0" marL="0" marR="0" rtl="0" algn="l">
                        <a:lnSpc>
                          <a:spcPct val="100000"/>
                        </a:lnSpc>
                        <a:spcBef>
                          <a:spcPts val="0"/>
                        </a:spcBef>
                        <a:spcAft>
                          <a:spcPts val="0"/>
                        </a:spcAft>
                        <a:buNone/>
                      </a:pPr>
                      <a:r>
                        <a:rPr lang="en">
                          <a:solidFill>
                            <a:schemeClr val="dk1"/>
                          </a:solidFill>
                          <a:latin typeface="Muli"/>
                          <a:ea typeface="Muli"/>
                          <a:cs typeface="Muli"/>
                          <a:sym typeface="Muli"/>
                        </a:rPr>
                        <a:t>•	Dùng kênh khác</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1"/>
                          </a:solidFill>
                          <a:latin typeface="Muli"/>
                          <a:ea typeface="Muli"/>
                          <a:cs typeface="Muli"/>
                          <a:sym typeface="Muli"/>
                        </a:rPr>
                        <a:t>•	DHE</a:t>
                      </a:r>
                      <a:endParaRPr>
                        <a:solidFill>
                          <a:schemeClr val="dk1"/>
                        </a:solidFill>
                        <a:latin typeface="Muli"/>
                        <a:ea typeface="Muli"/>
                        <a:cs typeface="Muli"/>
                        <a:sym typeface="Muli"/>
                      </a:endParaRPr>
                    </a:p>
                    <a:p>
                      <a:pPr indent="0" lvl="0" marL="0" marR="0" rtl="0" algn="l">
                        <a:lnSpc>
                          <a:spcPct val="100000"/>
                        </a:lnSpc>
                        <a:spcBef>
                          <a:spcPts val="0"/>
                        </a:spcBef>
                        <a:spcAft>
                          <a:spcPts val="0"/>
                        </a:spcAft>
                        <a:buNone/>
                      </a:pPr>
                      <a:r>
                        <a:rPr lang="en">
                          <a:solidFill>
                            <a:schemeClr val="dk1"/>
                          </a:solidFill>
                          <a:latin typeface="Muli"/>
                          <a:ea typeface="Muli"/>
                          <a:cs typeface="Muli"/>
                          <a:sym typeface="Muli"/>
                        </a:rPr>
                        <a:t>•	PSK</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764075">
                <a:tc>
                  <a:txBody>
                    <a:bodyPr/>
                    <a:lstStyle/>
                    <a:p>
                      <a:pPr indent="0" lvl="0" marL="0" rtl="0" algn="ctr">
                        <a:spcBef>
                          <a:spcPts val="0"/>
                        </a:spcBef>
                        <a:spcAft>
                          <a:spcPts val="0"/>
                        </a:spcAft>
                        <a:buNone/>
                      </a:pPr>
                      <a:r>
                        <a:rPr b="1" lang="en" sz="1500">
                          <a:solidFill>
                            <a:schemeClr val="dk1"/>
                          </a:solidFill>
                          <a:latin typeface="Muli"/>
                          <a:ea typeface="Muli"/>
                          <a:cs typeface="Muli"/>
                          <a:sym typeface="Muli"/>
                        </a:rPr>
                        <a:t>Ứng dụng</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1"/>
                          </a:solidFill>
                          <a:latin typeface="Muli"/>
                          <a:ea typeface="Muli"/>
                          <a:cs typeface="Muli"/>
                          <a:sym typeface="Muli"/>
                        </a:rPr>
                        <a:t>Dùng khi ưu tiên tốc độ hơn bảo mật hoặc khi cần mã hóa 1 lượng dữ liệu lớn</a:t>
                      </a:r>
                      <a:endParaRPr>
                        <a:solidFill>
                          <a:schemeClr val="dk1"/>
                        </a:solidFill>
                        <a:latin typeface="Muli"/>
                        <a:ea typeface="Muli"/>
                        <a:cs typeface="Muli"/>
                        <a:sym typeface="Muli"/>
                      </a:endParaRPr>
                    </a:p>
                    <a:p>
                      <a:pPr indent="0" lvl="0" marL="0" marR="0" rtl="0" algn="l">
                        <a:lnSpc>
                          <a:spcPct val="100000"/>
                        </a:lnSpc>
                        <a:spcBef>
                          <a:spcPts val="0"/>
                        </a:spcBef>
                        <a:spcAft>
                          <a:spcPts val="0"/>
                        </a:spcAft>
                        <a:buNone/>
                      </a:pPr>
                      <a:r>
                        <a:rPr lang="en">
                          <a:solidFill>
                            <a:schemeClr val="dk1"/>
                          </a:solidFill>
                          <a:latin typeface="Muli"/>
                          <a:ea typeface="Muli"/>
                          <a:cs typeface="Muli"/>
                          <a:sym typeface="Muli"/>
                        </a:rPr>
                        <a:t>VD:</a:t>
                      </a:r>
                      <a:endParaRPr>
                        <a:solidFill>
                          <a:schemeClr val="dk1"/>
                        </a:solidFill>
                        <a:latin typeface="Muli"/>
                        <a:ea typeface="Muli"/>
                        <a:cs typeface="Muli"/>
                        <a:sym typeface="Muli"/>
                      </a:endParaRPr>
                    </a:p>
                    <a:p>
                      <a:pPr indent="0" lvl="0" marL="0" marR="0" rtl="0" algn="l">
                        <a:lnSpc>
                          <a:spcPct val="100000"/>
                        </a:lnSpc>
                        <a:spcBef>
                          <a:spcPts val="0"/>
                        </a:spcBef>
                        <a:spcAft>
                          <a:spcPts val="0"/>
                        </a:spcAft>
                        <a:buNone/>
                      </a:pPr>
                      <a:r>
                        <a:rPr lang="en">
                          <a:solidFill>
                            <a:schemeClr val="dk1"/>
                          </a:solidFill>
                          <a:latin typeface="Muli"/>
                          <a:ea typeface="Muli"/>
                          <a:cs typeface="Muli"/>
                          <a:sym typeface="Muli"/>
                        </a:rPr>
                        <a:t>•	Lưu trữ dữ liệu</a:t>
                      </a:r>
                      <a:endParaRPr>
                        <a:solidFill>
                          <a:schemeClr val="dk1"/>
                        </a:solidFill>
                        <a:latin typeface="Muli"/>
                        <a:ea typeface="Muli"/>
                        <a:cs typeface="Muli"/>
                        <a:sym typeface="Muli"/>
                      </a:endParaRPr>
                    </a:p>
                    <a:p>
                      <a:pPr indent="0" lvl="0" marL="0" marR="0" rtl="0" algn="l">
                        <a:lnSpc>
                          <a:spcPct val="100000"/>
                        </a:lnSpc>
                        <a:spcBef>
                          <a:spcPts val="0"/>
                        </a:spcBef>
                        <a:spcAft>
                          <a:spcPts val="0"/>
                        </a:spcAft>
                        <a:buNone/>
                      </a:pPr>
                      <a:r>
                        <a:rPr lang="en">
                          <a:solidFill>
                            <a:schemeClr val="dk1"/>
                          </a:solidFill>
                          <a:latin typeface="Muli"/>
                          <a:ea typeface="Muli"/>
                          <a:cs typeface="Muli"/>
                          <a:sym typeface="Muli"/>
                        </a:rPr>
                        <a:t>•	Các hệ thống giới hạn tài nguyên như IoT</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1"/>
                          </a:solidFill>
                          <a:latin typeface="Muli"/>
                          <a:ea typeface="Muli"/>
                          <a:cs typeface="Muli"/>
                          <a:sym typeface="Muli"/>
                        </a:rPr>
                        <a:t>Ưu tiên bảo mật hơn tốc độ hoặc khi yêu cầu xác thực danh tính</a:t>
                      </a:r>
                      <a:endParaRPr>
                        <a:solidFill>
                          <a:schemeClr val="dk1"/>
                        </a:solidFill>
                        <a:latin typeface="Muli"/>
                        <a:ea typeface="Muli"/>
                        <a:cs typeface="Muli"/>
                        <a:sym typeface="Muli"/>
                      </a:endParaRPr>
                    </a:p>
                    <a:p>
                      <a:pPr indent="0" lvl="0" marL="0" marR="0" rtl="0" algn="l">
                        <a:lnSpc>
                          <a:spcPct val="100000"/>
                        </a:lnSpc>
                        <a:spcBef>
                          <a:spcPts val="0"/>
                        </a:spcBef>
                        <a:spcAft>
                          <a:spcPts val="0"/>
                        </a:spcAft>
                        <a:buNone/>
                      </a:pPr>
                      <a:r>
                        <a:rPr lang="en">
                          <a:solidFill>
                            <a:schemeClr val="dk1"/>
                          </a:solidFill>
                          <a:latin typeface="Muli"/>
                          <a:ea typeface="Muli"/>
                          <a:cs typeface="Muli"/>
                          <a:sym typeface="Muli"/>
                        </a:rPr>
                        <a:t>VD:</a:t>
                      </a:r>
                      <a:endParaRPr>
                        <a:solidFill>
                          <a:schemeClr val="dk1"/>
                        </a:solidFill>
                        <a:latin typeface="Muli"/>
                        <a:ea typeface="Muli"/>
                        <a:cs typeface="Muli"/>
                        <a:sym typeface="Muli"/>
                      </a:endParaRPr>
                    </a:p>
                    <a:p>
                      <a:pPr indent="0" lvl="0" marL="0" marR="0" rtl="0" algn="l">
                        <a:lnSpc>
                          <a:spcPct val="100000"/>
                        </a:lnSpc>
                        <a:spcBef>
                          <a:spcPts val="0"/>
                        </a:spcBef>
                        <a:spcAft>
                          <a:spcPts val="0"/>
                        </a:spcAft>
                        <a:buNone/>
                      </a:pPr>
                      <a:r>
                        <a:rPr lang="en">
                          <a:solidFill>
                            <a:schemeClr val="dk1"/>
                          </a:solidFill>
                          <a:latin typeface="Muli"/>
                          <a:ea typeface="Muli"/>
                          <a:cs typeface="Muli"/>
                          <a:sym typeface="Muli"/>
                        </a:rPr>
                        <a:t>•	Chữ </a:t>
                      </a:r>
                      <a:r>
                        <a:rPr lang="en">
                          <a:solidFill>
                            <a:schemeClr val="dk1"/>
                          </a:solidFill>
                          <a:latin typeface="Muli"/>
                          <a:ea typeface="Muli"/>
                          <a:cs typeface="Muli"/>
                          <a:sym typeface="Muli"/>
                        </a:rPr>
                        <a:t>ký</a:t>
                      </a:r>
                      <a:r>
                        <a:rPr lang="en">
                          <a:solidFill>
                            <a:schemeClr val="dk1"/>
                          </a:solidFill>
                          <a:latin typeface="Muli"/>
                          <a:ea typeface="Muli"/>
                          <a:cs typeface="Muli"/>
                          <a:sym typeface="Muli"/>
                        </a:rPr>
                        <a:t> số</a:t>
                      </a:r>
                      <a:endParaRPr>
                        <a:solidFill>
                          <a:schemeClr val="dk1"/>
                        </a:solidFill>
                        <a:latin typeface="Muli"/>
                        <a:ea typeface="Muli"/>
                        <a:cs typeface="Muli"/>
                        <a:sym typeface="Muli"/>
                      </a:endParaRPr>
                    </a:p>
                    <a:p>
                      <a:pPr indent="0" lvl="0" marL="0" marR="0" rtl="0" algn="l">
                        <a:lnSpc>
                          <a:spcPct val="100000"/>
                        </a:lnSpc>
                        <a:spcBef>
                          <a:spcPts val="0"/>
                        </a:spcBef>
                        <a:spcAft>
                          <a:spcPts val="0"/>
                        </a:spcAft>
                        <a:buNone/>
                      </a:pPr>
                      <a:r>
                        <a:rPr lang="en">
                          <a:solidFill>
                            <a:schemeClr val="dk1"/>
                          </a:solidFill>
                          <a:latin typeface="Muli"/>
                          <a:ea typeface="Muli"/>
                          <a:cs typeface="Muli"/>
                          <a:sym typeface="Muli"/>
                        </a:rPr>
                        <a:t>•	</a:t>
                      </a:r>
                      <a:r>
                        <a:rPr lang="en">
                          <a:solidFill>
                            <a:schemeClr val="dk1"/>
                          </a:solidFill>
                          <a:latin typeface="Muli"/>
                          <a:ea typeface="Muli"/>
                          <a:cs typeface="Muli"/>
                          <a:sym typeface="Muli"/>
                        </a:rPr>
                        <a:t>Email</a:t>
                      </a:r>
                      <a:endParaRPr>
                        <a:solidFill>
                          <a:schemeClr val="dk1"/>
                        </a:solidFill>
                        <a:latin typeface="Muli"/>
                        <a:ea typeface="Muli"/>
                        <a:cs typeface="Muli"/>
                        <a:sym typeface="Muli"/>
                      </a:endParaRPr>
                    </a:p>
                    <a:p>
                      <a:pPr indent="0" lvl="0" marL="0" marR="0" rtl="0" algn="l">
                        <a:lnSpc>
                          <a:spcPct val="100000"/>
                        </a:lnSpc>
                        <a:spcBef>
                          <a:spcPts val="0"/>
                        </a:spcBef>
                        <a:spcAft>
                          <a:spcPts val="0"/>
                        </a:spcAft>
                        <a:buNone/>
                      </a:pPr>
                      <a:r>
                        <a:rPr lang="en">
                          <a:solidFill>
                            <a:schemeClr val="dk1"/>
                          </a:solidFill>
                          <a:latin typeface="Muli"/>
                          <a:ea typeface="Muli"/>
                          <a:cs typeface="Muli"/>
                          <a:sym typeface="Muli"/>
                        </a:rPr>
                        <a:t>•	Trao đổi khóa</a:t>
                      </a:r>
                      <a:endParaRPr>
                        <a:solidFill>
                          <a:schemeClr val="dk1"/>
                        </a:solidFill>
                        <a:latin typeface="Muli"/>
                        <a:ea typeface="Muli"/>
                        <a:cs typeface="Muli"/>
                        <a:sym typeface="Muli"/>
                      </a:endParaRPr>
                    </a:p>
                    <a:p>
                      <a:pPr indent="0" lvl="0" marL="0" marR="0" rtl="0" algn="l">
                        <a:lnSpc>
                          <a:spcPct val="100000"/>
                        </a:lnSpc>
                        <a:spcBef>
                          <a:spcPts val="0"/>
                        </a:spcBef>
                        <a:spcAft>
                          <a:spcPts val="0"/>
                        </a:spcAft>
                        <a:buNone/>
                      </a:pPr>
                      <a:r>
                        <a:rPr lang="en">
                          <a:solidFill>
                            <a:schemeClr val="dk1"/>
                          </a:solidFill>
                          <a:latin typeface="Muli"/>
                          <a:ea typeface="Muli"/>
                          <a:cs typeface="Muli"/>
                          <a:sym typeface="Muli"/>
                        </a:rPr>
                        <a:t>•	PKI</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176" name="Google Shape;176;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80" name="Shape 180"/>
        <p:cNvGrpSpPr/>
        <p:nvPr/>
      </p:nvGrpSpPr>
      <p:grpSpPr>
        <a:xfrm>
          <a:off x="0" y="0"/>
          <a:ext cx="0" cy="0"/>
          <a:chOff x="0" y="0"/>
          <a:chExt cx="0" cy="0"/>
        </a:xfrm>
      </p:grpSpPr>
      <p:sp>
        <p:nvSpPr>
          <p:cNvPr id="181" name="Google Shape;181;p28"/>
          <p:cNvSpPr txBox="1"/>
          <p:nvPr>
            <p:ph type="title"/>
          </p:nvPr>
        </p:nvSpPr>
        <p:spPr>
          <a:xfrm>
            <a:off x="504350" y="1297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Kết hợp cả 2 loại mã hóa</a:t>
            </a:r>
            <a:endParaRPr>
              <a:solidFill>
                <a:schemeClr val="dk1"/>
              </a:solidFill>
            </a:endParaRPr>
          </a:p>
        </p:txBody>
      </p:sp>
      <p:sp>
        <p:nvSpPr>
          <p:cNvPr id="182" name="Google Shape;182;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28"/>
          <p:cNvSpPr txBox="1"/>
          <p:nvPr>
            <p:ph idx="1" type="body"/>
          </p:nvPr>
        </p:nvSpPr>
        <p:spPr>
          <a:xfrm>
            <a:off x="580550" y="1084475"/>
            <a:ext cx="5974200" cy="3571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500">
                <a:solidFill>
                  <a:schemeClr val="accent1"/>
                </a:solidFill>
                <a:latin typeface="Muli"/>
                <a:ea typeface="Muli"/>
                <a:cs typeface="Muli"/>
                <a:sym typeface="Muli"/>
              </a:rPr>
              <a:t>•	</a:t>
            </a:r>
            <a:r>
              <a:rPr b="1" lang="en" sz="1500">
                <a:solidFill>
                  <a:schemeClr val="accent1"/>
                </a:solidFill>
                <a:latin typeface="Muli"/>
                <a:ea typeface="Muli"/>
                <a:cs typeface="Muli"/>
                <a:sym typeface="Muli"/>
              </a:rPr>
              <a:t>TLS:</a:t>
            </a:r>
            <a:endParaRPr b="1" sz="1500">
              <a:solidFill>
                <a:schemeClr val="accent1"/>
              </a:solidFill>
              <a:latin typeface="Muli"/>
              <a:ea typeface="Muli"/>
              <a:cs typeface="Muli"/>
              <a:sym typeface="Muli"/>
            </a:endParaRPr>
          </a:p>
          <a:p>
            <a:pPr indent="457200" lvl="0" marL="0" rtl="0" algn="l">
              <a:spcBef>
                <a:spcPts val="600"/>
              </a:spcBef>
              <a:spcAft>
                <a:spcPts val="0"/>
              </a:spcAft>
              <a:buNone/>
            </a:pPr>
            <a:r>
              <a:rPr b="1" lang="en" sz="1500">
                <a:solidFill>
                  <a:schemeClr val="accent1"/>
                </a:solidFill>
                <a:latin typeface="Muli"/>
                <a:ea typeface="Muli"/>
                <a:cs typeface="Muli"/>
                <a:sym typeface="Muli"/>
              </a:rPr>
              <a:t>Quá trình trao đổi khóa:</a:t>
            </a:r>
            <a:endParaRPr b="1" sz="1500">
              <a:solidFill>
                <a:schemeClr val="accent1"/>
              </a:solidFill>
              <a:latin typeface="Muli"/>
              <a:ea typeface="Muli"/>
              <a:cs typeface="Muli"/>
              <a:sym typeface="Muli"/>
            </a:endParaRPr>
          </a:p>
          <a:p>
            <a:pPr indent="-317500" lvl="0" marL="457200" rtl="0" algn="l">
              <a:lnSpc>
                <a:spcPct val="100000"/>
              </a:lnSpc>
              <a:spcBef>
                <a:spcPts val="600"/>
              </a:spcBef>
              <a:spcAft>
                <a:spcPts val="0"/>
              </a:spcAft>
              <a:buClr>
                <a:schemeClr val="accent1"/>
              </a:buClr>
              <a:buSzPts val="1400"/>
              <a:buFont typeface="Muli"/>
              <a:buAutoNum type="arabicPeriod"/>
            </a:pPr>
            <a:r>
              <a:rPr lang="en" sz="1400">
                <a:solidFill>
                  <a:schemeClr val="accent1"/>
                </a:solidFill>
                <a:latin typeface="Muli"/>
                <a:ea typeface="Muli"/>
                <a:cs typeface="Muli"/>
                <a:sym typeface="Muli"/>
              </a:rPr>
              <a:t>Client request server</a:t>
            </a:r>
            <a:endParaRPr sz="1400">
              <a:solidFill>
                <a:schemeClr val="accent1"/>
              </a:solidFill>
              <a:latin typeface="Muli"/>
              <a:ea typeface="Muli"/>
              <a:cs typeface="Muli"/>
              <a:sym typeface="Muli"/>
            </a:endParaRPr>
          </a:p>
          <a:p>
            <a:pPr indent="-317500" lvl="0" marL="457200" rtl="0" algn="l">
              <a:lnSpc>
                <a:spcPct val="100000"/>
              </a:lnSpc>
              <a:spcBef>
                <a:spcPts val="0"/>
              </a:spcBef>
              <a:spcAft>
                <a:spcPts val="0"/>
              </a:spcAft>
              <a:buClr>
                <a:schemeClr val="accent1"/>
              </a:buClr>
              <a:buSzPts val="1400"/>
              <a:buFont typeface="Muli"/>
              <a:buAutoNum type="arabicPeriod"/>
            </a:pPr>
            <a:r>
              <a:rPr lang="en" sz="1400">
                <a:solidFill>
                  <a:schemeClr val="accent1"/>
                </a:solidFill>
                <a:latin typeface="Muli"/>
                <a:ea typeface="Muli"/>
                <a:cs typeface="Muli"/>
                <a:sym typeface="Muli"/>
              </a:rPr>
              <a:t>Server gửi response chứa cert. Trong cert có public key của server. </a:t>
            </a:r>
            <a:endParaRPr sz="1400">
              <a:solidFill>
                <a:schemeClr val="accent1"/>
              </a:solidFill>
              <a:latin typeface="Muli"/>
              <a:ea typeface="Muli"/>
              <a:cs typeface="Muli"/>
              <a:sym typeface="Muli"/>
            </a:endParaRPr>
          </a:p>
          <a:p>
            <a:pPr indent="-317500" lvl="0" marL="457200" rtl="0" algn="l">
              <a:lnSpc>
                <a:spcPct val="100000"/>
              </a:lnSpc>
              <a:spcBef>
                <a:spcPts val="0"/>
              </a:spcBef>
              <a:spcAft>
                <a:spcPts val="0"/>
              </a:spcAft>
              <a:buClr>
                <a:schemeClr val="accent1"/>
              </a:buClr>
              <a:buSzPts val="1400"/>
              <a:buFont typeface="Muli"/>
              <a:buAutoNum type="arabicPeriod"/>
            </a:pPr>
            <a:r>
              <a:rPr lang="en" sz="1400">
                <a:solidFill>
                  <a:schemeClr val="accent1"/>
                </a:solidFill>
                <a:latin typeface="Muli"/>
                <a:ea typeface="Muli"/>
                <a:cs typeface="Muli"/>
                <a:sym typeface="Muli"/>
              </a:rPr>
              <a:t>Client tạo khóa đối xứng (session key) và mã hóa bất đối xứng bằng public key của server. </a:t>
            </a:r>
            <a:endParaRPr sz="1400">
              <a:solidFill>
                <a:schemeClr val="accent1"/>
              </a:solidFill>
              <a:latin typeface="Muli"/>
              <a:ea typeface="Muli"/>
              <a:cs typeface="Muli"/>
              <a:sym typeface="Muli"/>
            </a:endParaRPr>
          </a:p>
          <a:p>
            <a:pPr indent="-317500" lvl="0" marL="457200" rtl="0" algn="l">
              <a:lnSpc>
                <a:spcPct val="100000"/>
              </a:lnSpc>
              <a:spcBef>
                <a:spcPts val="0"/>
              </a:spcBef>
              <a:spcAft>
                <a:spcPts val="0"/>
              </a:spcAft>
              <a:buClr>
                <a:schemeClr val="accent1"/>
              </a:buClr>
              <a:buSzPts val="1400"/>
              <a:buFont typeface="Muli"/>
              <a:buAutoNum type="arabicPeriod"/>
            </a:pPr>
            <a:r>
              <a:rPr lang="en" sz="1400">
                <a:solidFill>
                  <a:schemeClr val="accent1"/>
                </a:solidFill>
                <a:latin typeface="Muli"/>
                <a:ea typeface="Muli"/>
                <a:cs typeface="Muli"/>
                <a:sym typeface="Muli"/>
              </a:rPr>
              <a:t>Client gửi session key cho server </a:t>
            </a:r>
            <a:endParaRPr sz="1400">
              <a:solidFill>
                <a:schemeClr val="accent1"/>
              </a:solidFill>
              <a:latin typeface="Muli"/>
              <a:ea typeface="Muli"/>
              <a:cs typeface="Muli"/>
              <a:sym typeface="Muli"/>
            </a:endParaRPr>
          </a:p>
          <a:p>
            <a:pPr indent="-317500" lvl="0" marL="457200" rtl="0" algn="l">
              <a:lnSpc>
                <a:spcPct val="100000"/>
              </a:lnSpc>
              <a:spcBef>
                <a:spcPts val="0"/>
              </a:spcBef>
              <a:spcAft>
                <a:spcPts val="0"/>
              </a:spcAft>
              <a:buClr>
                <a:schemeClr val="accent1"/>
              </a:buClr>
              <a:buSzPts val="1400"/>
              <a:buFont typeface="Muli"/>
              <a:buAutoNum type="arabicPeriod"/>
            </a:pPr>
            <a:r>
              <a:rPr lang="en" sz="1400">
                <a:solidFill>
                  <a:schemeClr val="accent1"/>
                </a:solidFill>
                <a:latin typeface="Muli"/>
                <a:ea typeface="Muli"/>
                <a:cs typeface="Muli"/>
                <a:sym typeface="Muli"/>
              </a:rPr>
              <a:t>Server giải mã bằng private key</a:t>
            </a:r>
            <a:endParaRPr sz="1400">
              <a:solidFill>
                <a:schemeClr val="accent1"/>
              </a:solidFill>
              <a:latin typeface="Muli"/>
              <a:ea typeface="Muli"/>
              <a:cs typeface="Muli"/>
              <a:sym typeface="Muli"/>
            </a:endParaRPr>
          </a:p>
          <a:p>
            <a:pPr indent="457200" lvl="0" marL="0" rtl="0" algn="l">
              <a:spcBef>
                <a:spcPts val="600"/>
              </a:spcBef>
              <a:spcAft>
                <a:spcPts val="0"/>
              </a:spcAft>
              <a:buNone/>
            </a:pPr>
            <a:r>
              <a:rPr b="1" lang="en" sz="1500">
                <a:solidFill>
                  <a:schemeClr val="accent1"/>
                </a:solidFill>
                <a:latin typeface="Muli"/>
                <a:ea typeface="Muli"/>
                <a:cs typeface="Muli"/>
                <a:sym typeface="Muli"/>
              </a:rPr>
              <a:t>Quá trình truyền tin:</a:t>
            </a:r>
            <a:endParaRPr sz="1500">
              <a:solidFill>
                <a:schemeClr val="accent1"/>
              </a:solidFill>
              <a:latin typeface="Muli"/>
              <a:ea typeface="Muli"/>
              <a:cs typeface="Muli"/>
              <a:sym typeface="Muli"/>
            </a:endParaRPr>
          </a:p>
          <a:p>
            <a:pPr indent="-317500" lvl="0" marL="457200" rtl="0" algn="l">
              <a:lnSpc>
                <a:spcPct val="100000"/>
              </a:lnSpc>
              <a:spcBef>
                <a:spcPts val="600"/>
              </a:spcBef>
              <a:spcAft>
                <a:spcPts val="0"/>
              </a:spcAft>
              <a:buClr>
                <a:schemeClr val="accent1"/>
              </a:buClr>
              <a:buSzPts val="1400"/>
              <a:buFont typeface="Muli"/>
              <a:buAutoNum type="arabicPeriod"/>
            </a:pPr>
            <a:r>
              <a:rPr lang="en" sz="1400">
                <a:solidFill>
                  <a:schemeClr val="accent1"/>
                </a:solidFill>
                <a:latin typeface="Muli"/>
                <a:ea typeface="Muli"/>
                <a:cs typeface="Muli"/>
                <a:sym typeface="Muli"/>
              </a:rPr>
              <a:t>Dùng session key (khóa đối xứng) để mã hóa và giải mã</a:t>
            </a:r>
            <a:endParaRPr sz="1400">
              <a:solidFill>
                <a:schemeClr val="accent1"/>
              </a:solidFill>
              <a:latin typeface="Muli"/>
              <a:ea typeface="Muli"/>
              <a:cs typeface="Muli"/>
              <a:sym typeface="Muli"/>
            </a:endParaRPr>
          </a:p>
          <a:p>
            <a:pPr indent="0" lvl="0" marL="0" rtl="0" algn="l">
              <a:spcBef>
                <a:spcPts val="600"/>
              </a:spcBef>
              <a:spcAft>
                <a:spcPts val="0"/>
              </a:spcAft>
              <a:buNone/>
            </a:pPr>
            <a:r>
              <a:rPr b="1" lang="en" sz="1500">
                <a:solidFill>
                  <a:schemeClr val="accent1"/>
                </a:solidFill>
                <a:latin typeface="Muli"/>
                <a:ea typeface="Muli"/>
                <a:cs typeface="Muli"/>
                <a:sym typeface="Muli"/>
              </a:rPr>
              <a:t>•	Nhắn tin:</a:t>
            </a:r>
            <a:endParaRPr sz="1400">
              <a:solidFill>
                <a:schemeClr val="accent1"/>
              </a:solidFill>
              <a:latin typeface="Muli"/>
              <a:ea typeface="Muli"/>
              <a:cs typeface="Muli"/>
              <a:sym typeface="Muli"/>
            </a:endParaRPr>
          </a:p>
          <a:p>
            <a:pPr indent="0" lvl="0" marL="0" rtl="0" algn="l">
              <a:lnSpc>
                <a:spcPct val="100000"/>
              </a:lnSpc>
              <a:spcBef>
                <a:spcPts val="600"/>
              </a:spcBef>
              <a:spcAft>
                <a:spcPts val="0"/>
              </a:spcAft>
              <a:buNone/>
            </a:pPr>
            <a:r>
              <a:rPr lang="en" sz="1400">
                <a:solidFill>
                  <a:schemeClr val="accent1"/>
                </a:solidFill>
                <a:latin typeface="Muli"/>
                <a:ea typeface="Muli"/>
                <a:cs typeface="Muli"/>
                <a:sym typeface="Muli"/>
              </a:rPr>
              <a:t>Dùng bất đối xứng xác minh danh tính 2 bên</a:t>
            </a:r>
            <a:endParaRPr sz="1400">
              <a:solidFill>
                <a:schemeClr val="accent1"/>
              </a:solidFill>
              <a:latin typeface="Muli"/>
              <a:ea typeface="Muli"/>
              <a:cs typeface="Muli"/>
              <a:sym typeface="Muli"/>
            </a:endParaRPr>
          </a:p>
          <a:p>
            <a:pPr indent="0" lvl="0" marL="0" rtl="0" algn="l">
              <a:lnSpc>
                <a:spcPct val="100000"/>
              </a:lnSpc>
              <a:spcBef>
                <a:spcPts val="600"/>
              </a:spcBef>
              <a:spcAft>
                <a:spcPts val="0"/>
              </a:spcAft>
              <a:buNone/>
            </a:pPr>
            <a:r>
              <a:rPr lang="en" sz="1400">
                <a:solidFill>
                  <a:schemeClr val="accent1"/>
                </a:solidFill>
                <a:latin typeface="Muli"/>
                <a:ea typeface="Muli"/>
                <a:cs typeface="Muli"/>
                <a:sym typeface="Muli"/>
              </a:rPr>
              <a:t>Dùng đối xứng trong quá trình gửi tin.</a:t>
            </a:r>
            <a:endParaRPr sz="1400">
              <a:solidFill>
                <a:schemeClr val="accent1"/>
              </a:solidFill>
              <a:latin typeface="Muli"/>
              <a:ea typeface="Muli"/>
              <a:cs typeface="Muli"/>
              <a:sym typeface="Muli"/>
            </a:endParaRPr>
          </a:p>
          <a:p>
            <a:pPr indent="0" lvl="0" marL="0" rtl="0" algn="l">
              <a:spcBef>
                <a:spcPts val="600"/>
              </a:spcBef>
              <a:spcAft>
                <a:spcPts val="0"/>
              </a:spcAft>
              <a:buNone/>
            </a:pPr>
            <a:r>
              <a:t/>
            </a:r>
            <a:endParaRPr sz="1400">
              <a:solidFill>
                <a:schemeClr val="accent1"/>
              </a:solidFill>
              <a:latin typeface="Muli"/>
              <a:ea typeface="Muli"/>
              <a:cs typeface="Muli"/>
              <a:sym typeface="Muli"/>
            </a:endParaRPr>
          </a:p>
          <a:p>
            <a:pPr indent="0" lvl="0" marL="0" rtl="0" algn="l">
              <a:spcBef>
                <a:spcPts val="600"/>
              </a:spcBef>
              <a:spcAft>
                <a:spcPts val="0"/>
              </a:spcAft>
              <a:buNone/>
            </a:pPr>
            <a:r>
              <a:t/>
            </a:r>
            <a:endParaRPr b="1" sz="1500">
              <a:solidFill>
                <a:schemeClr val="accent1"/>
              </a:solidFill>
              <a:latin typeface="Muli"/>
              <a:ea typeface="Muli"/>
              <a:cs typeface="Muli"/>
              <a:sym typeface="Muli"/>
            </a:endParaRPr>
          </a:p>
        </p:txBody>
      </p:sp>
      <p:pic>
        <p:nvPicPr>
          <p:cNvPr id="184" name="Google Shape;184;p28"/>
          <p:cNvPicPr preferRelativeResize="0"/>
          <p:nvPr/>
        </p:nvPicPr>
        <p:blipFill>
          <a:blip r:embed="rId3">
            <a:alphaModFix/>
          </a:blip>
          <a:stretch>
            <a:fillRect/>
          </a:stretch>
        </p:blipFill>
        <p:spPr>
          <a:xfrm>
            <a:off x="6554750" y="1747350"/>
            <a:ext cx="2450775" cy="18104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88" name="Shape 188"/>
        <p:cNvGrpSpPr/>
        <p:nvPr/>
      </p:nvGrpSpPr>
      <p:grpSpPr>
        <a:xfrm>
          <a:off x="0" y="0"/>
          <a:ext cx="0" cy="0"/>
          <a:chOff x="0" y="0"/>
          <a:chExt cx="0" cy="0"/>
        </a:xfrm>
      </p:grpSpPr>
      <p:sp>
        <p:nvSpPr>
          <p:cNvPr id="189" name="Google Shape;189;p29"/>
          <p:cNvSpPr txBox="1"/>
          <p:nvPr>
            <p:ph type="title"/>
          </p:nvPr>
        </p:nvSpPr>
        <p:spPr>
          <a:xfrm>
            <a:off x="580550" y="205975"/>
            <a:ext cx="7660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Các phương pháp trao đổi khóa</a:t>
            </a:r>
            <a:endParaRPr>
              <a:solidFill>
                <a:schemeClr val="dk1"/>
              </a:solidFill>
            </a:endParaRPr>
          </a:p>
        </p:txBody>
      </p:sp>
      <p:sp>
        <p:nvSpPr>
          <p:cNvPr id="190" name="Google Shape;190;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29"/>
          <p:cNvSpPr txBox="1"/>
          <p:nvPr>
            <p:ph idx="1" type="body"/>
          </p:nvPr>
        </p:nvSpPr>
        <p:spPr>
          <a:xfrm>
            <a:off x="580550" y="1352575"/>
            <a:ext cx="3691800" cy="3397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500">
                <a:solidFill>
                  <a:schemeClr val="accent1"/>
                </a:solidFill>
                <a:latin typeface="Muli"/>
                <a:ea typeface="Muli"/>
                <a:cs typeface="Muli"/>
                <a:sym typeface="Muli"/>
              </a:rPr>
              <a:t>TLS 1.0–1.2:</a:t>
            </a:r>
            <a:endParaRPr b="1"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DH: chủ yếu dùng </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RSA</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PSK</a:t>
            </a:r>
            <a:endParaRPr sz="1500">
              <a:solidFill>
                <a:schemeClr val="accent1"/>
              </a:solidFill>
              <a:latin typeface="Muli"/>
              <a:ea typeface="Muli"/>
              <a:cs typeface="Muli"/>
              <a:sym typeface="Muli"/>
            </a:endParaRPr>
          </a:p>
          <a:p>
            <a:pPr indent="0" lvl="0" marL="0" rtl="0" algn="l">
              <a:spcBef>
                <a:spcPts val="600"/>
              </a:spcBef>
              <a:spcAft>
                <a:spcPts val="0"/>
              </a:spcAft>
              <a:buNone/>
            </a:pPr>
            <a:r>
              <a:rPr b="1" lang="en" sz="1500">
                <a:solidFill>
                  <a:schemeClr val="accent1"/>
                </a:solidFill>
                <a:latin typeface="Muli"/>
                <a:ea typeface="Muli"/>
                <a:cs typeface="Muli"/>
                <a:sym typeface="Muli"/>
              </a:rPr>
              <a:t>TLS 1.3:</a:t>
            </a:r>
            <a:endParaRPr b="1"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Thuật toán trao đổi khóa tạm thời -&gt; cặp khóa mới được tạo cho mỗi lần trao đổi.</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DHE</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PSK</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PSK kết hợp DHE</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sz="1500">
              <a:solidFill>
                <a:schemeClr val="accent1"/>
              </a:solidFill>
              <a:latin typeface="Muli"/>
              <a:ea typeface="Muli"/>
              <a:cs typeface="Muli"/>
              <a:sym typeface="Muli"/>
            </a:endParaRPr>
          </a:p>
        </p:txBody>
      </p:sp>
      <p:pic>
        <p:nvPicPr>
          <p:cNvPr id="192" name="Google Shape;192;p29"/>
          <p:cNvPicPr preferRelativeResize="0"/>
          <p:nvPr/>
        </p:nvPicPr>
        <p:blipFill>
          <a:blip r:embed="rId3">
            <a:alphaModFix/>
          </a:blip>
          <a:stretch>
            <a:fillRect/>
          </a:stretch>
        </p:blipFill>
        <p:spPr>
          <a:xfrm>
            <a:off x="4272426" y="1155963"/>
            <a:ext cx="4588799" cy="3501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96" name="Shape 196"/>
        <p:cNvGrpSpPr/>
        <p:nvPr/>
      </p:nvGrpSpPr>
      <p:grpSpPr>
        <a:xfrm>
          <a:off x="0" y="0"/>
          <a:ext cx="0" cy="0"/>
          <a:chOff x="0" y="0"/>
          <a:chExt cx="0" cy="0"/>
        </a:xfrm>
      </p:grpSpPr>
      <p:sp>
        <p:nvSpPr>
          <p:cNvPr id="197" name="Google Shape;197;p30"/>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Diffie-Hellman</a:t>
            </a:r>
            <a:endParaRPr>
              <a:solidFill>
                <a:schemeClr val="dk1"/>
              </a:solidFill>
            </a:endParaRPr>
          </a:p>
        </p:txBody>
      </p:sp>
      <p:sp>
        <p:nvSpPr>
          <p:cNvPr id="198" name="Google Shape;198;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30"/>
          <p:cNvSpPr txBox="1"/>
          <p:nvPr>
            <p:ph idx="1" type="body"/>
          </p:nvPr>
        </p:nvSpPr>
        <p:spPr>
          <a:xfrm>
            <a:off x="580550" y="1352550"/>
            <a:ext cx="4613400" cy="3180300"/>
          </a:xfrm>
          <a:prstGeom prst="rect">
            <a:avLst/>
          </a:prstGeom>
        </p:spPr>
        <p:txBody>
          <a:bodyPr anchorCtr="0" anchor="t" bIns="0" lIns="0" spcFirstLastPara="1" rIns="0" wrap="square" tIns="0">
            <a:noAutofit/>
          </a:bodyPr>
          <a:lstStyle/>
          <a:p>
            <a:pPr indent="-330200" lvl="0" marL="457200" rtl="0" algn="l">
              <a:spcBef>
                <a:spcPts val="600"/>
              </a:spcBef>
              <a:spcAft>
                <a:spcPts val="0"/>
              </a:spcAft>
              <a:buClr>
                <a:schemeClr val="accent1"/>
              </a:buClr>
              <a:buSzPts val="1600"/>
              <a:buFont typeface="Muli"/>
              <a:buAutoNum type="arabicPeriod"/>
            </a:pPr>
            <a:r>
              <a:rPr lang="en" sz="1500">
                <a:solidFill>
                  <a:schemeClr val="accent1"/>
                </a:solidFill>
                <a:latin typeface="Muli"/>
                <a:ea typeface="Muli"/>
                <a:cs typeface="Muli"/>
                <a:sym typeface="Muli"/>
              </a:rPr>
              <a:t>Alice + Bob thỏa thuận giá trị chung</a:t>
            </a:r>
            <a:endParaRPr sz="1500">
              <a:solidFill>
                <a:schemeClr val="accent1"/>
              </a:solidFill>
              <a:latin typeface="Muli"/>
              <a:ea typeface="Muli"/>
              <a:cs typeface="Muli"/>
              <a:sym typeface="Muli"/>
            </a:endParaRPr>
          </a:p>
          <a:p>
            <a:pPr indent="-330200" lvl="0" marL="457200" rtl="0" algn="l">
              <a:spcBef>
                <a:spcPts val="0"/>
              </a:spcBef>
              <a:spcAft>
                <a:spcPts val="0"/>
              </a:spcAft>
              <a:buClr>
                <a:schemeClr val="accent1"/>
              </a:buClr>
              <a:buSzPts val="1600"/>
              <a:buFont typeface="Muli"/>
              <a:buAutoNum type="arabicPeriod"/>
            </a:pPr>
            <a:r>
              <a:rPr lang="en" sz="1500">
                <a:solidFill>
                  <a:schemeClr val="accent1"/>
                </a:solidFill>
                <a:latin typeface="Muli"/>
                <a:ea typeface="Muli"/>
                <a:cs typeface="Muli"/>
                <a:sym typeface="Muli"/>
              </a:rPr>
              <a:t>Alice + Bob cùng tạo cặp khóa, public key = khóa bí mật + giá trị chung</a:t>
            </a:r>
            <a:endParaRPr sz="1500">
              <a:solidFill>
                <a:schemeClr val="accent1"/>
              </a:solidFill>
              <a:latin typeface="Muli"/>
              <a:ea typeface="Muli"/>
              <a:cs typeface="Muli"/>
              <a:sym typeface="Muli"/>
            </a:endParaRPr>
          </a:p>
          <a:p>
            <a:pPr indent="-330200" lvl="0" marL="457200" rtl="0" algn="l">
              <a:spcBef>
                <a:spcPts val="0"/>
              </a:spcBef>
              <a:spcAft>
                <a:spcPts val="0"/>
              </a:spcAft>
              <a:buClr>
                <a:schemeClr val="accent1"/>
              </a:buClr>
              <a:buSzPts val="1600"/>
              <a:buFont typeface="Muli"/>
              <a:buAutoNum type="arabicPeriod"/>
            </a:pPr>
            <a:r>
              <a:rPr lang="en" sz="1500">
                <a:solidFill>
                  <a:schemeClr val="accent1"/>
                </a:solidFill>
                <a:latin typeface="Muli"/>
                <a:ea typeface="Muli"/>
                <a:cs typeface="Muli"/>
                <a:sym typeface="Muli"/>
              </a:rPr>
              <a:t>Khóa cần trao đổi = khóa công khai nhận được + khóa bí mật của mình</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a:solidFill>
                <a:schemeClr val="accent1"/>
              </a:solidFill>
              <a:latin typeface="Muli"/>
              <a:ea typeface="Muli"/>
              <a:cs typeface="Muli"/>
              <a:sym typeface="Muli"/>
            </a:endParaRPr>
          </a:p>
          <a:p>
            <a:pPr indent="0" lvl="0" marL="0" rtl="0" algn="l">
              <a:spcBef>
                <a:spcPts val="600"/>
              </a:spcBef>
              <a:spcAft>
                <a:spcPts val="0"/>
              </a:spcAft>
              <a:buNone/>
            </a:pPr>
            <a:r>
              <a:rPr lang="en">
                <a:solidFill>
                  <a:schemeClr val="accent1"/>
                </a:solidFill>
                <a:latin typeface="Muli"/>
                <a:ea typeface="Muli"/>
                <a:cs typeface="Muli"/>
                <a:sym typeface="Muli"/>
              </a:rPr>
              <a:t>Điểm yếu: replay attacks</a:t>
            </a:r>
            <a:endParaRPr>
              <a:solidFill>
                <a:schemeClr val="accent1"/>
              </a:solidFill>
              <a:latin typeface="Muli"/>
              <a:ea typeface="Muli"/>
              <a:cs typeface="Muli"/>
              <a:sym typeface="Muli"/>
            </a:endParaRPr>
          </a:p>
          <a:p>
            <a:pPr indent="0" lvl="0" marL="0" rtl="0" algn="l">
              <a:spcBef>
                <a:spcPts val="600"/>
              </a:spcBef>
              <a:spcAft>
                <a:spcPts val="0"/>
              </a:spcAft>
              <a:buNone/>
            </a:pPr>
            <a:r>
              <a:rPr lang="en">
                <a:solidFill>
                  <a:schemeClr val="accent1"/>
                </a:solidFill>
                <a:latin typeface="Muli"/>
                <a:ea typeface="Muli"/>
                <a:cs typeface="Muli"/>
                <a:sym typeface="Muli"/>
              </a:rPr>
              <a:t>Giải quyết: Chọn cặp khóa mới mỗi lần trao đổi </a:t>
            </a:r>
            <a:endParaRPr>
              <a:solidFill>
                <a:schemeClr val="accent1"/>
              </a:solidFill>
              <a:latin typeface="Muli"/>
              <a:ea typeface="Muli"/>
              <a:cs typeface="Muli"/>
              <a:sym typeface="Muli"/>
            </a:endParaRPr>
          </a:p>
        </p:txBody>
      </p:sp>
      <p:pic>
        <p:nvPicPr>
          <p:cNvPr id="200" name="Google Shape;200;p30"/>
          <p:cNvPicPr preferRelativeResize="0"/>
          <p:nvPr/>
        </p:nvPicPr>
        <p:blipFill>
          <a:blip r:embed="rId3">
            <a:alphaModFix/>
          </a:blip>
          <a:stretch>
            <a:fillRect/>
          </a:stretch>
        </p:blipFill>
        <p:spPr>
          <a:xfrm>
            <a:off x="5855333" y="602746"/>
            <a:ext cx="2916225" cy="4382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04" name="Shape 204"/>
        <p:cNvGrpSpPr/>
        <p:nvPr/>
      </p:nvGrpSpPr>
      <p:grpSpPr>
        <a:xfrm>
          <a:off x="0" y="0"/>
          <a:ext cx="0" cy="0"/>
          <a:chOff x="0" y="0"/>
          <a:chExt cx="0" cy="0"/>
        </a:xfrm>
      </p:grpSpPr>
      <p:sp>
        <p:nvSpPr>
          <p:cNvPr id="205" name="Google Shape;205;p31"/>
          <p:cNvSpPr txBox="1"/>
          <p:nvPr>
            <p:ph type="ctrTitle"/>
          </p:nvPr>
        </p:nvSpPr>
        <p:spPr>
          <a:xfrm>
            <a:off x="685800" y="1430950"/>
            <a:ext cx="5345400" cy="167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5</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ROOT CERT vs INTERMEDIATE CERT</a:t>
            </a:r>
            <a:endParaRPr>
              <a:solidFill>
                <a:schemeClr val="dk1"/>
              </a:solidFill>
            </a:endParaRPr>
          </a:p>
        </p:txBody>
      </p:sp>
      <p:pic>
        <p:nvPicPr>
          <p:cNvPr id="206" name="Google Shape;206;p31"/>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207" name="Google Shape;207;p31"/>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208" name="Google Shape;208;p31"/>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67" name="Shape 67"/>
        <p:cNvGrpSpPr/>
        <p:nvPr/>
      </p:nvGrpSpPr>
      <p:grpSpPr>
        <a:xfrm>
          <a:off x="0" y="0"/>
          <a:ext cx="0" cy="0"/>
          <a:chOff x="0" y="0"/>
          <a:chExt cx="0" cy="0"/>
        </a:xfrm>
      </p:grpSpPr>
      <p:graphicFrame>
        <p:nvGraphicFramePr>
          <p:cNvPr id="68" name="Google Shape;68;p14"/>
          <p:cNvGraphicFramePr/>
          <p:nvPr/>
        </p:nvGraphicFramePr>
        <p:xfrm>
          <a:off x="621975" y="698306"/>
          <a:ext cx="3000000" cy="3000000"/>
        </p:xfrm>
        <a:graphic>
          <a:graphicData uri="http://schemas.openxmlformats.org/drawingml/2006/table">
            <a:tbl>
              <a:tblPr>
                <a:noFill/>
                <a:tableStyleId>{D316BCAB-6DA2-49DB-89DD-16B5CA46B1DB}</a:tableStyleId>
              </a:tblPr>
              <a:tblGrid>
                <a:gridCol w="1567425"/>
                <a:gridCol w="1969100"/>
                <a:gridCol w="2146275"/>
                <a:gridCol w="2217175"/>
              </a:tblGrid>
              <a:tr h="684375">
                <a:tc>
                  <a:txBody>
                    <a:bodyPr/>
                    <a:lstStyle/>
                    <a:p>
                      <a:pPr indent="0" lvl="0" marL="0" rtl="0" algn="l">
                        <a:spcBef>
                          <a:spcPts val="0"/>
                        </a:spcBef>
                        <a:spcAft>
                          <a:spcPts val="0"/>
                        </a:spcAft>
                        <a:buNone/>
                      </a:pPr>
                      <a:r>
                        <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500">
                          <a:solidFill>
                            <a:schemeClr val="dk1"/>
                          </a:solidFill>
                          <a:latin typeface="Muli"/>
                          <a:ea typeface="Muli"/>
                          <a:cs typeface="Muli"/>
                          <a:sym typeface="Muli"/>
                        </a:rPr>
                        <a:t>Firewall và </a:t>
                      </a:r>
                      <a:r>
                        <a:rPr b="1" lang="en" sz="1500">
                          <a:solidFill>
                            <a:schemeClr val="dk1"/>
                          </a:solidFill>
                          <a:latin typeface="Muli"/>
                          <a:ea typeface="Muli"/>
                          <a:cs typeface="Muli"/>
                          <a:sym typeface="Muli"/>
                        </a:rPr>
                        <a:t>Policy</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500">
                          <a:solidFill>
                            <a:schemeClr val="dk1"/>
                          </a:solidFill>
                          <a:latin typeface="Muli"/>
                          <a:ea typeface="Muli"/>
                          <a:cs typeface="Muli"/>
                          <a:sym typeface="Muli"/>
                        </a:rPr>
                        <a:t>IDS</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500">
                          <a:solidFill>
                            <a:schemeClr val="dk1"/>
                          </a:solidFill>
                          <a:latin typeface="Muli"/>
                          <a:ea typeface="Muli"/>
                          <a:cs typeface="Muli"/>
                          <a:sym typeface="Muli"/>
                        </a:rPr>
                        <a:t>IPS</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122400">
                <a:tc>
                  <a:txBody>
                    <a:bodyPr/>
                    <a:lstStyle/>
                    <a:p>
                      <a:pPr indent="0" lvl="0" marL="0" rtl="0" algn="ctr">
                        <a:spcBef>
                          <a:spcPts val="0"/>
                        </a:spcBef>
                        <a:spcAft>
                          <a:spcPts val="0"/>
                        </a:spcAft>
                        <a:buNone/>
                      </a:pPr>
                      <a:r>
                        <a:rPr b="1" lang="en" sz="1500">
                          <a:solidFill>
                            <a:schemeClr val="dk1"/>
                          </a:solidFill>
                          <a:latin typeface="Muli"/>
                          <a:ea typeface="Muli"/>
                          <a:cs typeface="Muli"/>
                          <a:sym typeface="Muli"/>
                        </a:rPr>
                        <a:t>Mục đích</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Lọc traffic theo luật</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Phân tích traffic và tìm dấu hiệu tấn công để cảnh báo admin</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Giống IDS, nhưng được cài đặt giữa luồng traffic -&gt; có thể ngăn chặn trước khi traffic tới nơi</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122400">
                <a:tc>
                  <a:txBody>
                    <a:bodyPr/>
                    <a:lstStyle/>
                    <a:p>
                      <a:pPr indent="0" lvl="0" marL="0" rtl="0" algn="ctr">
                        <a:spcBef>
                          <a:spcPts val="0"/>
                        </a:spcBef>
                        <a:spcAft>
                          <a:spcPts val="0"/>
                        </a:spcAft>
                        <a:buNone/>
                      </a:pPr>
                      <a:r>
                        <a:rPr b="1" lang="en" sz="1500">
                          <a:solidFill>
                            <a:schemeClr val="dk1"/>
                          </a:solidFill>
                          <a:latin typeface="Muli"/>
                          <a:ea typeface="Muli"/>
                          <a:cs typeface="Muli"/>
                          <a:sym typeface="Muli"/>
                        </a:rPr>
                        <a:t>Hoạt động dựa trên</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IP, port</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Giám sát thời gian thực, dựa trên dấu hiệu đã biết, hành vi bất thường, nội dung gói</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uli"/>
                          <a:ea typeface="Muli"/>
                          <a:cs typeface="Muli"/>
                          <a:sym typeface="Muli"/>
                        </a:rPr>
                        <a:t>Giống IDS</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122400">
                <a:tc>
                  <a:txBody>
                    <a:bodyPr/>
                    <a:lstStyle/>
                    <a:p>
                      <a:pPr indent="0" lvl="0" marL="0" rtl="0" algn="ctr">
                        <a:spcBef>
                          <a:spcPts val="0"/>
                        </a:spcBef>
                        <a:spcAft>
                          <a:spcPts val="0"/>
                        </a:spcAft>
                        <a:buNone/>
                      </a:pPr>
                      <a:r>
                        <a:rPr b="1" lang="en" sz="1500">
                          <a:solidFill>
                            <a:schemeClr val="dk1"/>
                          </a:solidFill>
                          <a:latin typeface="Muli"/>
                          <a:ea typeface="Muli"/>
                          <a:cs typeface="Muli"/>
                          <a:sym typeface="Muli"/>
                        </a:rPr>
                        <a:t>Nơi hoạt động</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Inline hoặc transparent, lớp phòng thủ đầu tiên</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Đặt ở vị trí giám sát, sau tường lửa</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Thường đặt inline, sau tường lửa, trong lớp mạng</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69" name="Google Shape;69;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12" name="Shape 212"/>
        <p:cNvGrpSpPr/>
        <p:nvPr/>
      </p:nvGrpSpPr>
      <p:grpSpPr>
        <a:xfrm>
          <a:off x="0" y="0"/>
          <a:ext cx="0" cy="0"/>
          <a:chOff x="0" y="0"/>
          <a:chExt cx="0" cy="0"/>
        </a:xfrm>
      </p:grpSpPr>
      <p:sp>
        <p:nvSpPr>
          <p:cNvPr id="213" name="Google Shape;213;p32"/>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Certificate</a:t>
            </a:r>
            <a:endParaRPr>
              <a:solidFill>
                <a:schemeClr val="dk1"/>
              </a:solidFill>
            </a:endParaRPr>
          </a:p>
        </p:txBody>
      </p:sp>
      <p:sp>
        <p:nvSpPr>
          <p:cNvPr id="214" name="Google Shape;214;p3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32"/>
          <p:cNvSpPr txBox="1"/>
          <p:nvPr>
            <p:ph idx="1" type="body"/>
          </p:nvPr>
        </p:nvSpPr>
        <p:spPr>
          <a:xfrm>
            <a:off x="580550" y="1352550"/>
            <a:ext cx="4515300" cy="2507100"/>
          </a:xfrm>
          <a:prstGeom prst="rect">
            <a:avLst/>
          </a:prstGeom>
        </p:spPr>
        <p:txBody>
          <a:bodyPr anchorCtr="0" anchor="t" bIns="0" lIns="0" spcFirstLastPara="1" rIns="0" wrap="square" tIns="0">
            <a:noAutofit/>
          </a:bodyPr>
          <a:lstStyle/>
          <a:p>
            <a:pPr indent="-323850" lvl="0" marL="457200" rtl="0" algn="l">
              <a:spcBef>
                <a:spcPts val="600"/>
              </a:spcBef>
              <a:spcAft>
                <a:spcPts val="0"/>
              </a:spcAft>
              <a:buClr>
                <a:schemeClr val="accent1"/>
              </a:buClr>
              <a:buSzPts val="1500"/>
              <a:buFont typeface="Muli"/>
              <a:buAutoNum type="arabicPeriod"/>
            </a:pPr>
            <a:r>
              <a:rPr b="1" lang="en" sz="1500">
                <a:solidFill>
                  <a:schemeClr val="accent1"/>
                </a:solidFill>
                <a:latin typeface="Muli"/>
                <a:ea typeface="Muli"/>
                <a:cs typeface="Muli"/>
                <a:sym typeface="Muli"/>
              </a:rPr>
              <a:t>Root Certificate</a:t>
            </a:r>
            <a:r>
              <a:rPr lang="en" sz="1500">
                <a:solidFill>
                  <a:schemeClr val="accent1"/>
                </a:solidFill>
                <a:latin typeface="Muli"/>
                <a:ea typeface="Muli"/>
                <a:cs typeface="Muli"/>
                <a:sym typeface="Muli"/>
              </a:rPr>
              <a:t>. Là các chứng thư điện tử thuộc về CA đã issue. </a:t>
            </a:r>
            <a:r>
              <a:rPr lang="en" sz="1500">
                <a:solidFill>
                  <a:schemeClr val="accent1"/>
                </a:solidFill>
                <a:latin typeface="Muli"/>
                <a:ea typeface="Muli"/>
                <a:cs typeface="Muli"/>
                <a:sym typeface="Muli"/>
              </a:rPr>
              <a:t>Được</a:t>
            </a:r>
            <a:r>
              <a:rPr lang="en" sz="1500">
                <a:solidFill>
                  <a:schemeClr val="accent1"/>
                </a:solidFill>
                <a:latin typeface="Muli"/>
                <a:ea typeface="Muli"/>
                <a:cs typeface="Muli"/>
                <a:sym typeface="Muli"/>
              </a:rPr>
              <a:t> tải sẵn trong các browser, lưu trong trust store. Chứng thư root đc bảo </a:t>
            </a:r>
            <a:r>
              <a:rPr lang="en" sz="1500">
                <a:solidFill>
                  <a:schemeClr val="accent1"/>
                </a:solidFill>
                <a:latin typeface="Muli"/>
                <a:ea typeface="Muli"/>
                <a:cs typeface="Muli"/>
                <a:sym typeface="Muli"/>
              </a:rPr>
              <a:t>vệ</a:t>
            </a:r>
            <a:r>
              <a:rPr lang="en" sz="1500">
                <a:solidFill>
                  <a:schemeClr val="accent1"/>
                </a:solidFill>
                <a:latin typeface="Muli"/>
                <a:ea typeface="Muli"/>
                <a:cs typeface="Muli"/>
                <a:sym typeface="Muli"/>
              </a:rPr>
              <a:t> bởi CA.</a:t>
            </a:r>
            <a:endParaRPr sz="1500">
              <a:solidFill>
                <a:schemeClr val="accent1"/>
              </a:solidFill>
              <a:latin typeface="Muli"/>
              <a:ea typeface="Muli"/>
              <a:cs typeface="Muli"/>
              <a:sym typeface="Muli"/>
            </a:endParaRPr>
          </a:p>
          <a:p>
            <a:pPr indent="-323850" lvl="0" marL="457200" rtl="0" algn="l">
              <a:spcBef>
                <a:spcPts val="0"/>
              </a:spcBef>
              <a:spcAft>
                <a:spcPts val="0"/>
              </a:spcAft>
              <a:buClr>
                <a:schemeClr val="accent1"/>
              </a:buClr>
              <a:buSzPts val="1500"/>
              <a:buFont typeface="Muli"/>
              <a:buAutoNum type="arabicPeriod"/>
            </a:pPr>
            <a:r>
              <a:rPr b="1" lang="en" sz="1500">
                <a:solidFill>
                  <a:schemeClr val="accent1"/>
                </a:solidFill>
                <a:latin typeface="Muli"/>
                <a:ea typeface="Muli"/>
                <a:cs typeface="Muli"/>
                <a:sym typeface="Muli"/>
              </a:rPr>
              <a:t>Intermediate Certificate</a:t>
            </a:r>
            <a:r>
              <a:rPr lang="en" sz="1500">
                <a:solidFill>
                  <a:schemeClr val="accent1"/>
                </a:solidFill>
                <a:latin typeface="Muli"/>
                <a:ea typeface="Muli"/>
                <a:cs typeface="Muli"/>
                <a:sym typeface="Muli"/>
              </a:rPr>
              <a:t>. Mọc ra từ root. Đứng giữa chứng thư root và chứng thư public. Có ít nhất 1.</a:t>
            </a:r>
            <a:endParaRPr sz="1500">
              <a:solidFill>
                <a:schemeClr val="accent1"/>
              </a:solidFill>
              <a:latin typeface="Muli"/>
              <a:ea typeface="Muli"/>
              <a:cs typeface="Muli"/>
              <a:sym typeface="Muli"/>
            </a:endParaRPr>
          </a:p>
          <a:p>
            <a:pPr indent="-323850" lvl="0" marL="457200" rtl="0" algn="l">
              <a:spcBef>
                <a:spcPts val="0"/>
              </a:spcBef>
              <a:spcAft>
                <a:spcPts val="0"/>
              </a:spcAft>
              <a:buClr>
                <a:schemeClr val="accent1"/>
              </a:buClr>
              <a:buSzPts val="1500"/>
              <a:buFont typeface="Muli"/>
              <a:buAutoNum type="arabicPeriod"/>
            </a:pPr>
            <a:r>
              <a:rPr b="1" lang="en" sz="1500">
                <a:solidFill>
                  <a:schemeClr val="accent1"/>
                </a:solidFill>
                <a:latin typeface="Muli"/>
                <a:ea typeface="Muli"/>
                <a:cs typeface="Muli"/>
                <a:sym typeface="Muli"/>
              </a:rPr>
              <a:t>Server Certificate</a:t>
            </a:r>
            <a:r>
              <a:rPr lang="en" sz="1500">
                <a:solidFill>
                  <a:schemeClr val="accent1"/>
                </a:solidFill>
                <a:latin typeface="Muli"/>
                <a:ea typeface="Muli"/>
                <a:cs typeface="Muli"/>
                <a:sym typeface="Muli"/>
              </a:rPr>
              <a:t>. Chứng thư được issue cho domain mà người dùng cần.</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sz="1500">
              <a:solidFill>
                <a:schemeClr val="accent1"/>
              </a:solidFill>
              <a:latin typeface="Muli"/>
              <a:ea typeface="Muli"/>
              <a:cs typeface="Muli"/>
              <a:sym typeface="Muli"/>
            </a:endParaRPr>
          </a:p>
        </p:txBody>
      </p:sp>
      <p:pic>
        <p:nvPicPr>
          <p:cNvPr id="216" name="Google Shape;216;p32"/>
          <p:cNvPicPr preferRelativeResize="0"/>
          <p:nvPr/>
        </p:nvPicPr>
        <p:blipFill rotWithShape="1">
          <a:blip r:embed="rId3">
            <a:alphaModFix/>
          </a:blip>
          <a:srcRect b="0" l="0" r="48736" t="0"/>
          <a:stretch/>
        </p:blipFill>
        <p:spPr>
          <a:xfrm>
            <a:off x="5433675" y="1243013"/>
            <a:ext cx="3046900" cy="2276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20" name="Shape 220"/>
        <p:cNvGrpSpPr/>
        <p:nvPr/>
      </p:nvGrpSpPr>
      <p:grpSpPr>
        <a:xfrm>
          <a:off x="0" y="0"/>
          <a:ext cx="0" cy="0"/>
          <a:chOff x="0" y="0"/>
          <a:chExt cx="0" cy="0"/>
        </a:xfrm>
      </p:grpSpPr>
      <p:graphicFrame>
        <p:nvGraphicFramePr>
          <p:cNvPr id="221" name="Google Shape;221;p33"/>
          <p:cNvGraphicFramePr/>
          <p:nvPr/>
        </p:nvGraphicFramePr>
        <p:xfrm>
          <a:off x="492900" y="646831"/>
          <a:ext cx="3000000" cy="3000000"/>
        </p:xfrm>
        <a:graphic>
          <a:graphicData uri="http://schemas.openxmlformats.org/drawingml/2006/table">
            <a:tbl>
              <a:tblPr>
                <a:noFill/>
                <a:tableStyleId>{D316BCAB-6DA2-49DB-89DD-16B5CA46B1DB}</a:tableStyleId>
              </a:tblPr>
              <a:tblGrid>
                <a:gridCol w="844925"/>
                <a:gridCol w="3633475"/>
                <a:gridCol w="3970300"/>
              </a:tblGrid>
              <a:tr h="312225">
                <a:tc>
                  <a:txBody>
                    <a:bodyPr/>
                    <a:lstStyle/>
                    <a:p>
                      <a:pPr indent="0" lvl="0" marL="0" rtl="0" algn="l">
                        <a:spcBef>
                          <a:spcPts val="0"/>
                        </a:spcBef>
                        <a:spcAft>
                          <a:spcPts val="0"/>
                        </a:spcAft>
                        <a:buNone/>
                      </a:pPr>
                      <a:r>
                        <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500">
                          <a:solidFill>
                            <a:schemeClr val="dk1"/>
                          </a:solidFill>
                          <a:latin typeface="Muli"/>
                          <a:ea typeface="Muli"/>
                          <a:cs typeface="Muli"/>
                          <a:sym typeface="Muli"/>
                        </a:rPr>
                        <a:t>Root cert</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500">
                          <a:solidFill>
                            <a:schemeClr val="dk1"/>
                          </a:solidFill>
                          <a:latin typeface="Muli"/>
                          <a:ea typeface="Muli"/>
                          <a:cs typeface="Muli"/>
                          <a:sym typeface="Muli"/>
                        </a:rPr>
                        <a:t>Intermediate cert</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12225">
                <a:tc>
                  <a:txBody>
                    <a:bodyPr/>
                    <a:lstStyle/>
                    <a:p>
                      <a:pPr indent="0" lvl="0" marL="0" rtl="0" algn="ctr">
                        <a:spcBef>
                          <a:spcPts val="0"/>
                        </a:spcBef>
                        <a:spcAft>
                          <a:spcPts val="0"/>
                        </a:spcAft>
                        <a:buNone/>
                      </a:pPr>
                      <a:r>
                        <a:rPr b="1" lang="en" sz="1500">
                          <a:solidFill>
                            <a:schemeClr val="dk1"/>
                          </a:solidFill>
                          <a:latin typeface="Muli"/>
                          <a:ea typeface="Muli"/>
                          <a:cs typeface="Muli"/>
                          <a:sym typeface="Muli"/>
                        </a:rPr>
                        <a:t>Vai trò</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Nền tảng của trust model</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Cung cấp 1 lớp bảo mật bổ sung</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190375">
                <a:tc>
                  <a:txBody>
                    <a:bodyPr/>
                    <a:lstStyle/>
                    <a:p>
                      <a:pPr indent="0" lvl="0" marL="0" rtl="0" algn="ctr">
                        <a:spcBef>
                          <a:spcPts val="0"/>
                        </a:spcBef>
                        <a:spcAft>
                          <a:spcPts val="0"/>
                        </a:spcAft>
                        <a:buNone/>
                      </a:pPr>
                      <a:r>
                        <a:rPr b="1" lang="en" sz="1500">
                          <a:solidFill>
                            <a:schemeClr val="dk1"/>
                          </a:solidFill>
                          <a:latin typeface="Muli"/>
                          <a:ea typeface="Muli"/>
                          <a:cs typeface="Muli"/>
                          <a:sym typeface="Muli"/>
                        </a:rPr>
                        <a:t>Integrity</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Chứa nhiều gốc trong trusted stores của các trình duyệt phổ biến.</a:t>
                      </a:r>
                      <a:endParaRPr>
                        <a:solidFill>
                          <a:schemeClr val="dk1"/>
                        </a:solidFill>
                        <a:latin typeface="Muli"/>
                        <a:ea typeface="Muli"/>
                        <a:cs typeface="Muli"/>
                        <a:sym typeface="Muli"/>
                      </a:endParaRPr>
                    </a:p>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Root CA offline và cấp chứng từ cho intermediate CA, ko cho EE để bảo mật.</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Không chứa gốc trong trusted stores. Nối đến CA bên thứ 3.</a:t>
                      </a:r>
                      <a:endParaRPr>
                        <a:solidFill>
                          <a:schemeClr val="dk1"/>
                        </a:solidFill>
                        <a:latin typeface="Muli"/>
                        <a:ea typeface="Muli"/>
                        <a:cs typeface="Muli"/>
                        <a:sym typeface="Muli"/>
                      </a:endParaRPr>
                    </a:p>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Được root CA cấp chứng từ, dùng để kí EE và server. Giữa root CA và EE có nhiều intermediate CA.</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41475">
                <a:tc>
                  <a:txBody>
                    <a:bodyPr/>
                    <a:lstStyle/>
                    <a:p>
                      <a:pPr indent="0" lvl="0" marL="0" rtl="0" algn="ctr">
                        <a:spcBef>
                          <a:spcPts val="0"/>
                        </a:spcBef>
                        <a:spcAft>
                          <a:spcPts val="0"/>
                        </a:spcAft>
                        <a:buNone/>
                      </a:pPr>
                      <a:r>
                        <a:rPr b="1" lang="en" sz="1500">
                          <a:solidFill>
                            <a:schemeClr val="dk1"/>
                          </a:solidFill>
                          <a:latin typeface="Muli"/>
                          <a:ea typeface="Muli"/>
                          <a:cs typeface="Muli"/>
                          <a:sym typeface="Muli"/>
                        </a:rPr>
                        <a:t>Who signed?</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Self-signed</a:t>
                      </a:r>
                      <a:endParaRPr>
                        <a:solidFill>
                          <a:schemeClr val="dk1"/>
                        </a:solidFill>
                        <a:latin typeface="Muli"/>
                        <a:ea typeface="Muli"/>
                        <a:cs typeface="Muli"/>
                        <a:sym typeface="Muli"/>
                      </a:endParaRPr>
                    </a:p>
                    <a:p>
                      <a:pPr indent="0" lvl="0" marL="0" marR="0" rtl="0" algn="ctr">
                        <a:lnSpc>
                          <a:spcPct val="100000"/>
                        </a:lnSpc>
                        <a:spcBef>
                          <a:spcPts val="0"/>
                        </a:spcBef>
                        <a:spcAft>
                          <a:spcPts val="0"/>
                        </a:spcAft>
                        <a:buNone/>
                      </a:pPr>
                      <a:r>
                        <a:t/>
                      </a:r>
                      <a:endParaRPr>
                        <a:solidFill>
                          <a:schemeClr val="dk1"/>
                        </a:solidFill>
                        <a:latin typeface="Muli"/>
                        <a:ea typeface="Muli"/>
                        <a:cs typeface="Muli"/>
                        <a:sym typeface="Muli"/>
                      </a:endParaRPr>
                    </a:p>
                    <a:p>
                      <a:pPr indent="0" lvl="0" marL="0" marR="0" rtl="0" algn="ctr">
                        <a:lnSpc>
                          <a:spcPct val="100000"/>
                        </a:lnSpc>
                        <a:spcBef>
                          <a:spcPts val="0"/>
                        </a:spcBef>
                        <a:spcAft>
                          <a:spcPts val="0"/>
                        </a:spcAft>
                        <a:buNone/>
                      </a:pPr>
                      <a:r>
                        <a:t/>
                      </a:r>
                      <a:endParaRPr>
                        <a:solidFill>
                          <a:schemeClr val="dk1"/>
                        </a:solidFill>
                        <a:latin typeface="Muli"/>
                        <a:ea typeface="Muli"/>
                        <a:cs typeface="Muli"/>
                        <a:sym typeface="Muli"/>
                      </a:endParaRPr>
                    </a:p>
                    <a:p>
                      <a:pPr indent="0" lvl="0" marL="0" marR="0" rtl="0" algn="ctr">
                        <a:lnSpc>
                          <a:spcPct val="100000"/>
                        </a:lnSpc>
                        <a:spcBef>
                          <a:spcPts val="0"/>
                        </a:spcBef>
                        <a:spcAft>
                          <a:spcPts val="0"/>
                        </a:spcAft>
                        <a:buNone/>
                      </a:pPr>
                      <a:r>
                        <a:t/>
                      </a:r>
                      <a:endParaRPr>
                        <a:solidFill>
                          <a:schemeClr val="dk1"/>
                        </a:solidFill>
                        <a:latin typeface="Muli"/>
                        <a:ea typeface="Muli"/>
                        <a:cs typeface="Muli"/>
                        <a:sym typeface="Muli"/>
                      </a:endParaRPr>
                    </a:p>
                    <a:p>
                      <a:pPr indent="0" lvl="0" marL="0" marR="0" rtl="0" algn="l">
                        <a:lnSpc>
                          <a:spcPct val="100000"/>
                        </a:lnSpc>
                        <a:spcBef>
                          <a:spcPts val="0"/>
                        </a:spcBef>
                        <a:spcAft>
                          <a:spcPts val="0"/>
                        </a:spcAft>
                        <a:buNone/>
                      </a:pPr>
                      <a:r>
                        <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Cross-signed (ko có root trong trust store của browser, nên nối đến root bên thứ 3 khác)</a:t>
                      </a:r>
                      <a:endParaRPr>
                        <a:solidFill>
                          <a:schemeClr val="dk1"/>
                        </a:solidFill>
                        <a:latin typeface="Muli"/>
                        <a:ea typeface="Muli"/>
                        <a:cs typeface="Muli"/>
                        <a:sym typeface="Muli"/>
                      </a:endParaRPr>
                    </a:p>
                    <a:p>
                      <a:pPr indent="0" lvl="0" marL="0" marR="0" rtl="0" algn="ctr">
                        <a:lnSpc>
                          <a:spcPct val="100000"/>
                        </a:lnSpc>
                        <a:spcBef>
                          <a:spcPts val="0"/>
                        </a:spcBef>
                        <a:spcAft>
                          <a:spcPts val="0"/>
                        </a:spcAft>
                        <a:buNone/>
                      </a:pPr>
                      <a:r>
                        <a:t/>
                      </a:r>
                      <a:endParaRPr>
                        <a:solidFill>
                          <a:schemeClr val="dk1"/>
                        </a:solidFill>
                        <a:latin typeface="Muli"/>
                        <a:ea typeface="Muli"/>
                        <a:cs typeface="Muli"/>
                        <a:sym typeface="Muli"/>
                      </a:endParaRPr>
                    </a:p>
                    <a:p>
                      <a:pPr indent="0" lvl="0" marL="0" marR="0" rtl="0" algn="ctr">
                        <a:lnSpc>
                          <a:spcPct val="100000"/>
                        </a:lnSpc>
                        <a:spcBef>
                          <a:spcPts val="0"/>
                        </a:spcBef>
                        <a:spcAft>
                          <a:spcPts val="0"/>
                        </a:spcAft>
                        <a:buNone/>
                      </a:pPr>
                      <a:r>
                        <a:t/>
                      </a:r>
                      <a:endParaRPr>
                        <a:solidFill>
                          <a:schemeClr val="dk1"/>
                        </a:solidFill>
                        <a:latin typeface="Muli"/>
                        <a:ea typeface="Muli"/>
                        <a:cs typeface="Muli"/>
                        <a:sym typeface="Muli"/>
                      </a:endParaRPr>
                    </a:p>
                    <a:p>
                      <a:pPr indent="0" lvl="0" marL="0" marR="0" rtl="0" algn="ctr">
                        <a:lnSpc>
                          <a:spcPct val="100000"/>
                        </a:lnSpc>
                        <a:spcBef>
                          <a:spcPts val="0"/>
                        </a:spcBef>
                        <a:spcAft>
                          <a:spcPts val="0"/>
                        </a:spcAft>
                        <a:buNone/>
                      </a:pPr>
                      <a:r>
                        <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832700">
                <a:tc>
                  <a:txBody>
                    <a:bodyPr/>
                    <a:lstStyle/>
                    <a:p>
                      <a:pPr indent="0" lvl="0" marL="0" rtl="0" algn="ctr">
                        <a:spcBef>
                          <a:spcPts val="0"/>
                        </a:spcBef>
                        <a:spcAft>
                          <a:spcPts val="0"/>
                        </a:spcAft>
                        <a:buNone/>
                      </a:pPr>
                      <a:r>
                        <a:rPr b="1" lang="en" sz="1500">
                          <a:solidFill>
                            <a:schemeClr val="dk1"/>
                          </a:solidFill>
                          <a:latin typeface="Muli"/>
                          <a:ea typeface="Muli"/>
                          <a:cs typeface="Muli"/>
                          <a:sym typeface="Muli"/>
                        </a:rPr>
                        <a:t>Thời gian sống</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Rất lâuuuuu</a:t>
                      </a:r>
                      <a:endParaRPr>
                        <a:solidFill>
                          <a:schemeClr val="dk1"/>
                        </a:solidFill>
                        <a:latin typeface="Muli"/>
                        <a:ea typeface="Muli"/>
                        <a:cs typeface="Muli"/>
                        <a:sym typeface="Muli"/>
                      </a:endParaRPr>
                    </a:p>
                    <a:p>
                      <a:pPr indent="0" lvl="0" marL="0" marR="0" rtl="0" algn="l">
                        <a:lnSpc>
                          <a:spcPct val="100000"/>
                        </a:lnSpc>
                        <a:spcBef>
                          <a:spcPts val="0"/>
                        </a:spcBef>
                        <a:spcAft>
                          <a:spcPts val="0"/>
                        </a:spcAft>
                        <a:buNone/>
                      </a:pPr>
                      <a:r>
                        <a:t/>
                      </a:r>
                      <a:endParaRPr>
                        <a:solidFill>
                          <a:schemeClr val="dk1"/>
                        </a:solidFill>
                        <a:latin typeface="Muli"/>
                        <a:ea typeface="Muli"/>
                        <a:cs typeface="Muli"/>
                        <a:sym typeface="Muli"/>
                      </a:endParaRPr>
                    </a:p>
                    <a:p>
                      <a:pPr indent="0" lvl="0" marL="0" marR="0" rtl="0" algn="l">
                        <a:lnSpc>
                          <a:spcPct val="100000"/>
                        </a:lnSpc>
                        <a:spcBef>
                          <a:spcPts val="0"/>
                        </a:spcBef>
                        <a:spcAft>
                          <a:spcPts val="0"/>
                        </a:spcAft>
                        <a:buNone/>
                      </a:pPr>
                      <a:r>
                        <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Khoảng 2 năm</a:t>
                      </a:r>
                      <a:endParaRPr>
                        <a:solidFill>
                          <a:schemeClr val="dk1"/>
                        </a:solidFill>
                        <a:latin typeface="Muli"/>
                        <a:ea typeface="Muli"/>
                        <a:cs typeface="Muli"/>
                        <a:sym typeface="Muli"/>
                      </a:endParaRPr>
                    </a:p>
                    <a:p>
                      <a:pPr indent="0" lvl="0" marL="0" marR="0" rtl="0" algn="ctr">
                        <a:lnSpc>
                          <a:spcPct val="100000"/>
                        </a:lnSpc>
                        <a:spcBef>
                          <a:spcPts val="0"/>
                        </a:spcBef>
                        <a:spcAft>
                          <a:spcPts val="0"/>
                        </a:spcAft>
                        <a:buNone/>
                      </a:pPr>
                      <a:r>
                        <a:t/>
                      </a:r>
                      <a:endParaRPr>
                        <a:solidFill>
                          <a:schemeClr val="dk1"/>
                        </a:solidFill>
                        <a:latin typeface="Muli"/>
                        <a:ea typeface="Muli"/>
                        <a:cs typeface="Muli"/>
                        <a:sym typeface="Muli"/>
                      </a:endParaRPr>
                    </a:p>
                    <a:p>
                      <a:pPr indent="0" lvl="0" marL="0" marR="0" rtl="0" algn="l">
                        <a:lnSpc>
                          <a:spcPct val="100000"/>
                        </a:lnSpc>
                        <a:spcBef>
                          <a:spcPts val="0"/>
                        </a:spcBef>
                        <a:spcAft>
                          <a:spcPts val="0"/>
                        </a:spcAft>
                        <a:buNone/>
                      </a:pPr>
                      <a:r>
                        <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222" name="Google Shape;222;p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23" name="Google Shape;223;p33"/>
          <p:cNvPicPr preferRelativeResize="0"/>
          <p:nvPr/>
        </p:nvPicPr>
        <p:blipFill rotWithShape="1">
          <a:blip r:embed="rId3">
            <a:alphaModFix/>
          </a:blip>
          <a:srcRect b="16948" l="0" r="0" t="58207"/>
          <a:stretch/>
        </p:blipFill>
        <p:spPr>
          <a:xfrm>
            <a:off x="1679225" y="2881375"/>
            <a:ext cx="3102550" cy="803325"/>
          </a:xfrm>
          <a:prstGeom prst="rect">
            <a:avLst/>
          </a:prstGeom>
          <a:noFill/>
          <a:ln>
            <a:noFill/>
          </a:ln>
        </p:spPr>
      </p:pic>
      <p:pic>
        <p:nvPicPr>
          <p:cNvPr id="224" name="Google Shape;224;p33"/>
          <p:cNvPicPr preferRelativeResize="0"/>
          <p:nvPr/>
        </p:nvPicPr>
        <p:blipFill>
          <a:blip r:embed="rId4">
            <a:alphaModFix/>
          </a:blip>
          <a:stretch>
            <a:fillRect/>
          </a:stretch>
        </p:blipFill>
        <p:spPr>
          <a:xfrm>
            <a:off x="5779525" y="3046525"/>
            <a:ext cx="2390775" cy="638175"/>
          </a:xfrm>
          <a:prstGeom prst="rect">
            <a:avLst/>
          </a:prstGeom>
          <a:noFill/>
          <a:ln>
            <a:noFill/>
          </a:ln>
        </p:spPr>
      </p:pic>
      <p:pic>
        <p:nvPicPr>
          <p:cNvPr id="225" name="Google Shape;225;p33"/>
          <p:cNvPicPr preferRelativeResize="0"/>
          <p:nvPr/>
        </p:nvPicPr>
        <p:blipFill rotWithShape="1">
          <a:blip r:embed="rId5">
            <a:alphaModFix/>
          </a:blip>
          <a:srcRect b="29355" l="12054" r="29568" t="66390"/>
          <a:stretch/>
        </p:blipFill>
        <p:spPr>
          <a:xfrm>
            <a:off x="1874900" y="4142550"/>
            <a:ext cx="2799725" cy="276725"/>
          </a:xfrm>
          <a:prstGeom prst="rect">
            <a:avLst/>
          </a:prstGeom>
          <a:noFill/>
          <a:ln>
            <a:noFill/>
          </a:ln>
        </p:spPr>
      </p:pic>
      <p:pic>
        <p:nvPicPr>
          <p:cNvPr id="226" name="Google Shape;226;p33"/>
          <p:cNvPicPr preferRelativeResize="0"/>
          <p:nvPr/>
        </p:nvPicPr>
        <p:blipFill rotWithShape="1">
          <a:blip r:embed="rId6">
            <a:alphaModFix/>
          </a:blip>
          <a:srcRect b="29082" l="13525" r="33826" t="65364"/>
          <a:stretch/>
        </p:blipFill>
        <p:spPr>
          <a:xfrm>
            <a:off x="5779537" y="4122813"/>
            <a:ext cx="2226900" cy="316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30" name="Shape 230"/>
        <p:cNvGrpSpPr/>
        <p:nvPr/>
      </p:nvGrpSpPr>
      <p:grpSpPr>
        <a:xfrm>
          <a:off x="0" y="0"/>
          <a:ext cx="0" cy="0"/>
          <a:chOff x="0" y="0"/>
          <a:chExt cx="0" cy="0"/>
        </a:xfrm>
      </p:grpSpPr>
      <p:sp>
        <p:nvSpPr>
          <p:cNvPr id="231" name="Google Shape;231;p34"/>
          <p:cNvSpPr txBox="1"/>
          <p:nvPr>
            <p:ph type="ctrTitle"/>
          </p:nvPr>
        </p:nvSpPr>
        <p:spPr>
          <a:xfrm>
            <a:off x="685800" y="897550"/>
            <a:ext cx="4867500" cy="2369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6</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FIREWALL ĐỌC DỮ LIỆU NGƯỜI DÙNG</a:t>
            </a:r>
            <a:endParaRPr>
              <a:solidFill>
                <a:schemeClr val="dk1"/>
              </a:solidFill>
            </a:endParaRPr>
          </a:p>
        </p:txBody>
      </p:sp>
      <p:pic>
        <p:nvPicPr>
          <p:cNvPr id="232" name="Google Shape;232;p34"/>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233" name="Google Shape;233;p34"/>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234" name="Google Shape;234;p34"/>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38" name="Shape 238"/>
        <p:cNvGrpSpPr/>
        <p:nvPr/>
      </p:nvGrpSpPr>
      <p:grpSpPr>
        <a:xfrm>
          <a:off x="0" y="0"/>
          <a:ext cx="0" cy="0"/>
          <a:chOff x="0" y="0"/>
          <a:chExt cx="0" cy="0"/>
        </a:xfrm>
      </p:grpSpPr>
      <p:sp>
        <p:nvSpPr>
          <p:cNvPr id="239" name="Google Shape;239;p35"/>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FW đọc dữ liệu</a:t>
            </a:r>
            <a:endParaRPr>
              <a:solidFill>
                <a:schemeClr val="dk1"/>
              </a:solidFill>
            </a:endParaRPr>
          </a:p>
        </p:txBody>
      </p:sp>
      <p:sp>
        <p:nvSpPr>
          <p:cNvPr id="240" name="Google Shape;240;p3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35"/>
          <p:cNvSpPr txBox="1"/>
          <p:nvPr>
            <p:ph idx="1" type="body"/>
          </p:nvPr>
        </p:nvSpPr>
        <p:spPr>
          <a:xfrm>
            <a:off x="580550" y="1352550"/>
            <a:ext cx="7644000" cy="2507100"/>
          </a:xfrm>
          <a:prstGeom prst="rect">
            <a:avLst/>
          </a:prstGeom>
        </p:spPr>
        <p:txBody>
          <a:bodyPr anchorCtr="0" anchor="t" bIns="0" lIns="0" spcFirstLastPara="1" rIns="0" wrap="square" tIns="0">
            <a:noAutofit/>
          </a:bodyPr>
          <a:lstStyle/>
          <a:p>
            <a:pPr indent="0" lvl="0" marL="0" marR="0" rtl="0" algn="l">
              <a:lnSpc>
                <a:spcPct val="115000"/>
              </a:lnSpc>
              <a:spcBef>
                <a:spcPts val="600"/>
              </a:spcBef>
              <a:spcAft>
                <a:spcPts val="0"/>
              </a:spcAft>
              <a:buNone/>
            </a:pPr>
            <a:r>
              <a:rPr b="1" lang="en" sz="1500">
                <a:solidFill>
                  <a:schemeClr val="accent1"/>
                </a:solidFill>
                <a:latin typeface="Muli"/>
                <a:ea typeface="Muli"/>
                <a:cs typeface="Muli"/>
                <a:sym typeface="Muli"/>
              </a:rPr>
              <a:t>Inline Deployment: </a:t>
            </a:r>
            <a:r>
              <a:rPr lang="en" sz="1500">
                <a:solidFill>
                  <a:schemeClr val="accent1"/>
                </a:solidFill>
                <a:latin typeface="Muli"/>
                <a:ea typeface="Muli"/>
                <a:cs typeface="Muli"/>
                <a:sym typeface="Muli"/>
              </a:rPr>
              <a:t>Đứng giữa đường truyền từ máy đến internet</a:t>
            </a:r>
            <a:endParaRPr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rPr b="1" lang="en" sz="1500">
                <a:solidFill>
                  <a:schemeClr val="accent1"/>
                </a:solidFill>
                <a:latin typeface="Muli"/>
                <a:ea typeface="Muli"/>
                <a:cs typeface="Muli"/>
                <a:sym typeface="Muli"/>
              </a:rPr>
              <a:t>Network Tap: </a:t>
            </a:r>
            <a:r>
              <a:rPr lang="en" sz="1500">
                <a:solidFill>
                  <a:schemeClr val="accent1"/>
                </a:solidFill>
                <a:latin typeface="Muli"/>
                <a:ea typeface="Muli"/>
                <a:cs typeface="Muli"/>
                <a:sym typeface="Muli"/>
              </a:rPr>
              <a:t>1 thiết bị hardware sao chép một bản sao của lưu lượng mạng và gửi đến tường lửa.</a:t>
            </a:r>
            <a:endParaRPr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rPr b="1" lang="en" sz="1500">
                <a:solidFill>
                  <a:schemeClr val="accent1"/>
                </a:solidFill>
                <a:latin typeface="Muli"/>
                <a:ea typeface="Muli"/>
                <a:cs typeface="Muli"/>
                <a:sym typeface="Muli"/>
              </a:rPr>
              <a:t>Port Mirroring (SPAN): </a:t>
            </a:r>
            <a:r>
              <a:rPr lang="en" sz="1500">
                <a:solidFill>
                  <a:schemeClr val="accent1"/>
                </a:solidFill>
                <a:latin typeface="Muli"/>
                <a:ea typeface="Muli"/>
                <a:cs typeface="Muli"/>
                <a:sym typeface="Muli"/>
              </a:rPr>
              <a:t>Một switch sao chép lưu lượng từ một port hoặc VLAN cụ thể đến port của tường lửa.</a:t>
            </a:r>
            <a:endParaRPr sz="1500">
              <a:solidFill>
                <a:schemeClr val="accent1"/>
              </a:solidFill>
              <a:latin typeface="Muli"/>
              <a:ea typeface="Muli"/>
              <a:cs typeface="Muli"/>
              <a:sym typeface="Mul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45" name="Shape 245"/>
        <p:cNvGrpSpPr/>
        <p:nvPr/>
      </p:nvGrpSpPr>
      <p:grpSpPr>
        <a:xfrm>
          <a:off x="0" y="0"/>
          <a:ext cx="0" cy="0"/>
          <a:chOff x="0" y="0"/>
          <a:chExt cx="0" cy="0"/>
        </a:xfrm>
      </p:grpSpPr>
      <p:sp>
        <p:nvSpPr>
          <p:cNvPr id="246" name="Google Shape;246;p36"/>
          <p:cNvSpPr txBox="1"/>
          <p:nvPr>
            <p:ph type="title"/>
          </p:nvPr>
        </p:nvSpPr>
        <p:spPr>
          <a:xfrm>
            <a:off x="580550" y="286400"/>
            <a:ext cx="6405600" cy="54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FW kiểm tra dữ liệu (1)</a:t>
            </a:r>
            <a:endParaRPr>
              <a:solidFill>
                <a:schemeClr val="dk1"/>
              </a:solidFill>
            </a:endParaRPr>
          </a:p>
        </p:txBody>
      </p:sp>
      <p:sp>
        <p:nvSpPr>
          <p:cNvPr id="247" name="Google Shape;247;p3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8" name="Google Shape;248;p36"/>
          <p:cNvSpPr txBox="1"/>
          <p:nvPr>
            <p:ph idx="1" type="body"/>
          </p:nvPr>
        </p:nvSpPr>
        <p:spPr>
          <a:xfrm>
            <a:off x="580550" y="1123950"/>
            <a:ext cx="7644000" cy="3569100"/>
          </a:xfrm>
          <a:prstGeom prst="rect">
            <a:avLst/>
          </a:prstGeom>
        </p:spPr>
        <p:txBody>
          <a:bodyPr anchorCtr="0" anchor="t" bIns="0" lIns="0" spcFirstLastPara="1" rIns="0" wrap="square" tIns="0">
            <a:noAutofit/>
          </a:bodyPr>
          <a:lstStyle/>
          <a:p>
            <a:pPr indent="0" lvl="0" marL="0" marR="0" rtl="0" algn="l">
              <a:lnSpc>
                <a:spcPct val="115000"/>
              </a:lnSpc>
              <a:spcBef>
                <a:spcPts val="600"/>
              </a:spcBef>
              <a:spcAft>
                <a:spcPts val="0"/>
              </a:spcAft>
              <a:buNone/>
            </a:pPr>
            <a:r>
              <a:rPr b="1" lang="en" sz="1500">
                <a:solidFill>
                  <a:schemeClr val="accent1"/>
                </a:solidFill>
                <a:latin typeface="Muli"/>
                <a:ea typeface="Muli"/>
                <a:cs typeface="Muli"/>
                <a:sym typeface="Muli"/>
              </a:rPr>
              <a:t>1. Stateless inspection</a:t>
            </a:r>
            <a:endParaRPr b="1"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rPr lang="en" sz="1500">
                <a:solidFill>
                  <a:schemeClr val="accent1"/>
                </a:solidFill>
                <a:latin typeface="Muli"/>
                <a:ea typeface="Muli"/>
                <a:cs typeface="Muli"/>
                <a:sym typeface="Muli"/>
              </a:rPr>
              <a:t>Kiểm tra gói tin + So sánh src, dest, port, ứng dụng với bảng = không tuân thủ quy tắc -&gt; bị chặn. </a:t>
            </a:r>
            <a:endParaRPr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rPr lang="en" sz="1500">
                <a:solidFill>
                  <a:schemeClr val="accent1"/>
                </a:solidFill>
                <a:latin typeface="Muli"/>
                <a:ea typeface="Muli"/>
                <a:cs typeface="Muli"/>
                <a:sym typeface="Muli"/>
              </a:rPr>
              <a:t>VD: Response packet port lạ -&gt; block</a:t>
            </a:r>
            <a:endParaRPr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rPr b="1" lang="en" sz="1500">
                <a:solidFill>
                  <a:schemeClr val="accent1"/>
                </a:solidFill>
                <a:latin typeface="Muli"/>
                <a:ea typeface="Muli"/>
                <a:cs typeface="Muli"/>
                <a:sym typeface="Muli"/>
              </a:rPr>
              <a:t>2. Stateful inspection</a:t>
            </a:r>
            <a:endParaRPr b="1"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rPr lang="en" sz="1500">
                <a:solidFill>
                  <a:schemeClr val="accent1"/>
                </a:solidFill>
                <a:latin typeface="Muli"/>
                <a:ea typeface="Muli"/>
                <a:cs typeface="Muli"/>
                <a:sym typeface="Muli"/>
              </a:rPr>
              <a:t>Giống stateless nhưng lưu lại trạng thái, lịch sử. </a:t>
            </a:r>
            <a:endParaRPr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rPr lang="en" sz="1500">
                <a:solidFill>
                  <a:schemeClr val="accent1"/>
                </a:solidFill>
                <a:latin typeface="Muli"/>
                <a:ea typeface="Muli"/>
                <a:cs typeface="Muli"/>
                <a:sym typeface="Muli"/>
              </a:rPr>
              <a:t>VD: Response packet port lạ nhưng thuộc về kết nối đã thiết lập -&gt; allow</a:t>
            </a:r>
            <a:endParaRPr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rPr b="1" lang="en" sz="1500">
                <a:solidFill>
                  <a:schemeClr val="accent1"/>
                </a:solidFill>
                <a:latin typeface="Muli"/>
                <a:ea typeface="Muli"/>
                <a:cs typeface="Muli"/>
                <a:sym typeface="Muli"/>
              </a:rPr>
              <a:t>3. Deep Packet Inspection (DPI)</a:t>
            </a:r>
            <a:endParaRPr b="1"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rPr lang="en" sz="1500">
                <a:solidFill>
                  <a:schemeClr val="accent1"/>
                </a:solidFill>
                <a:latin typeface="Muli"/>
                <a:ea typeface="Muli"/>
                <a:cs typeface="Muli"/>
                <a:sym typeface="Muli"/>
              </a:rPr>
              <a:t>Kiểm tra gói tin + So sánh nội dung gói vs bảng = không tuân thủ quy tắc -&gt; bị chặn. Phân tích dữ liệu ở tất cả các lớp osi.</a:t>
            </a:r>
            <a:endParaRPr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rPr lang="en" sz="1500">
                <a:solidFill>
                  <a:schemeClr val="accent1"/>
                </a:solidFill>
                <a:latin typeface="Muli"/>
                <a:ea typeface="Muli"/>
                <a:cs typeface="Muli"/>
                <a:sym typeface="Muli"/>
              </a:rPr>
              <a:t>Tốn kém tài nguyên</a:t>
            </a:r>
            <a:endParaRPr sz="1500">
              <a:solidFill>
                <a:schemeClr val="accent1"/>
              </a:solidFill>
              <a:latin typeface="Muli"/>
              <a:ea typeface="Muli"/>
              <a:cs typeface="Muli"/>
              <a:sym typeface="Mul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52" name="Shape 252"/>
        <p:cNvGrpSpPr/>
        <p:nvPr/>
      </p:nvGrpSpPr>
      <p:grpSpPr>
        <a:xfrm>
          <a:off x="0" y="0"/>
          <a:ext cx="0" cy="0"/>
          <a:chOff x="0" y="0"/>
          <a:chExt cx="0" cy="0"/>
        </a:xfrm>
      </p:grpSpPr>
      <p:sp>
        <p:nvSpPr>
          <p:cNvPr id="253" name="Google Shape;253;p37"/>
          <p:cNvSpPr txBox="1"/>
          <p:nvPr>
            <p:ph type="title"/>
          </p:nvPr>
        </p:nvSpPr>
        <p:spPr>
          <a:xfrm>
            <a:off x="580550" y="253700"/>
            <a:ext cx="6405600" cy="581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FW kiểm tra dữ liệu (2)</a:t>
            </a:r>
            <a:endParaRPr>
              <a:solidFill>
                <a:schemeClr val="dk1"/>
              </a:solidFill>
            </a:endParaRPr>
          </a:p>
        </p:txBody>
      </p:sp>
      <p:sp>
        <p:nvSpPr>
          <p:cNvPr id="254" name="Google Shape;254;p3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37"/>
          <p:cNvSpPr txBox="1"/>
          <p:nvPr>
            <p:ph idx="1" type="body"/>
          </p:nvPr>
        </p:nvSpPr>
        <p:spPr>
          <a:xfrm>
            <a:off x="580550" y="1123950"/>
            <a:ext cx="7644000" cy="3169500"/>
          </a:xfrm>
          <a:prstGeom prst="rect">
            <a:avLst/>
          </a:prstGeom>
        </p:spPr>
        <p:txBody>
          <a:bodyPr anchorCtr="0" anchor="t" bIns="0" lIns="0" spcFirstLastPara="1" rIns="0" wrap="square" tIns="0">
            <a:noAutofit/>
          </a:bodyPr>
          <a:lstStyle/>
          <a:p>
            <a:pPr indent="0" lvl="0" marL="0" marR="0" rtl="0" algn="l">
              <a:lnSpc>
                <a:spcPct val="115000"/>
              </a:lnSpc>
              <a:spcBef>
                <a:spcPts val="600"/>
              </a:spcBef>
              <a:spcAft>
                <a:spcPts val="0"/>
              </a:spcAft>
              <a:buNone/>
            </a:pPr>
            <a:r>
              <a:rPr b="1" lang="en" sz="1500">
                <a:solidFill>
                  <a:schemeClr val="accent1"/>
                </a:solidFill>
                <a:latin typeface="Muli"/>
                <a:ea typeface="Muli"/>
                <a:cs typeface="Muli"/>
                <a:sym typeface="Muli"/>
              </a:rPr>
              <a:t>4. Behavioral analysis</a:t>
            </a:r>
            <a:endParaRPr b="1"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rPr lang="en" sz="1500">
                <a:solidFill>
                  <a:schemeClr val="accent1"/>
                </a:solidFill>
                <a:latin typeface="Muli"/>
                <a:ea typeface="Muli"/>
                <a:cs typeface="Muli"/>
                <a:sym typeface="Muli"/>
              </a:rPr>
              <a:t>Phân tích hành vi người dùng để phát hiện các hoạt động bất thường.</a:t>
            </a:r>
            <a:endParaRPr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rPr b="1" lang="en" sz="1500">
                <a:solidFill>
                  <a:schemeClr val="accent1"/>
                </a:solidFill>
                <a:latin typeface="Muli"/>
                <a:ea typeface="Muli"/>
                <a:cs typeface="Muli"/>
                <a:sym typeface="Muli"/>
              </a:rPr>
              <a:t>5. Machine learning</a:t>
            </a:r>
            <a:endParaRPr b="1"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rPr lang="en" sz="1500">
                <a:solidFill>
                  <a:schemeClr val="accent1"/>
                </a:solidFill>
                <a:latin typeface="Muli"/>
                <a:ea typeface="Muli"/>
                <a:cs typeface="Muli"/>
                <a:sym typeface="Muli"/>
              </a:rPr>
              <a:t>Tự động phát hiện các mối đe dọa mới. </a:t>
            </a:r>
            <a:endParaRPr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rPr lang="en" sz="1500">
                <a:solidFill>
                  <a:schemeClr val="accent1"/>
                </a:solidFill>
                <a:latin typeface="Muli"/>
                <a:ea typeface="Muli"/>
                <a:cs typeface="Muli"/>
                <a:sym typeface="Muli"/>
              </a:rPr>
              <a:t>Hay gặp False positive.</a:t>
            </a:r>
            <a:endParaRPr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rPr b="1" lang="en" sz="1500">
                <a:solidFill>
                  <a:schemeClr val="accent1"/>
                </a:solidFill>
                <a:latin typeface="Muli"/>
                <a:ea typeface="Muli"/>
                <a:cs typeface="Muli"/>
                <a:sym typeface="Muli"/>
              </a:rPr>
              <a:t>6. TLS inspection </a:t>
            </a:r>
            <a:endParaRPr b="1"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rPr lang="en" sz="1500">
                <a:solidFill>
                  <a:schemeClr val="accent1"/>
                </a:solidFill>
                <a:latin typeface="Muli"/>
                <a:ea typeface="Muli"/>
                <a:cs typeface="Muli"/>
                <a:sym typeface="Muli"/>
              </a:rPr>
              <a:t>(còn được gọi là HTTPS interception hoặc MitM inspection) </a:t>
            </a:r>
            <a:endParaRPr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rPr lang="en" sz="1500">
                <a:solidFill>
                  <a:schemeClr val="accent1"/>
                </a:solidFill>
                <a:latin typeface="Muli"/>
                <a:ea typeface="Muli"/>
                <a:cs typeface="Muli"/>
                <a:sym typeface="Muli"/>
              </a:rPr>
              <a:t>Dùng để phát hiện các cuộc tấn công qua HTTPS</a:t>
            </a:r>
            <a:endParaRPr sz="1500">
              <a:solidFill>
                <a:schemeClr val="accent1"/>
              </a:solidFill>
              <a:latin typeface="Muli"/>
              <a:ea typeface="Muli"/>
              <a:cs typeface="Muli"/>
              <a:sym typeface="Muli"/>
            </a:endParaRPr>
          </a:p>
          <a:p>
            <a:pPr indent="0" lvl="0" marL="0" marR="0" rtl="0" algn="l">
              <a:lnSpc>
                <a:spcPct val="115000"/>
              </a:lnSpc>
              <a:spcBef>
                <a:spcPts val="600"/>
              </a:spcBef>
              <a:spcAft>
                <a:spcPts val="0"/>
              </a:spcAft>
              <a:buNone/>
            </a:pPr>
            <a:r>
              <a:t/>
            </a:r>
            <a:endParaRPr b="1" sz="1500">
              <a:solidFill>
                <a:schemeClr val="accent1"/>
              </a:solidFill>
              <a:latin typeface="Muli"/>
              <a:ea typeface="Muli"/>
              <a:cs typeface="Muli"/>
              <a:sym typeface="Mul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59" name="Shape 259"/>
        <p:cNvGrpSpPr/>
        <p:nvPr/>
      </p:nvGrpSpPr>
      <p:grpSpPr>
        <a:xfrm>
          <a:off x="0" y="0"/>
          <a:ext cx="0" cy="0"/>
          <a:chOff x="0" y="0"/>
          <a:chExt cx="0" cy="0"/>
        </a:xfrm>
      </p:grpSpPr>
      <p:sp>
        <p:nvSpPr>
          <p:cNvPr id="260" name="Google Shape;260;p38"/>
          <p:cNvSpPr txBox="1"/>
          <p:nvPr>
            <p:ph type="title"/>
          </p:nvPr>
        </p:nvSpPr>
        <p:spPr>
          <a:xfrm>
            <a:off x="580550" y="205975"/>
            <a:ext cx="77193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TLS inspection</a:t>
            </a:r>
            <a:endParaRPr>
              <a:solidFill>
                <a:schemeClr val="dk1"/>
              </a:solidFill>
            </a:endParaRPr>
          </a:p>
        </p:txBody>
      </p:sp>
      <p:sp>
        <p:nvSpPr>
          <p:cNvPr id="261" name="Google Shape;261;p3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62" name="Google Shape;262;p38"/>
          <p:cNvSpPr txBox="1"/>
          <p:nvPr>
            <p:ph idx="1" type="body"/>
          </p:nvPr>
        </p:nvSpPr>
        <p:spPr>
          <a:xfrm>
            <a:off x="580550" y="1352550"/>
            <a:ext cx="4868100" cy="308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500">
                <a:solidFill>
                  <a:schemeClr val="accent1"/>
                </a:solidFill>
                <a:latin typeface="Muli"/>
                <a:ea typeface="Muli"/>
                <a:cs typeface="Muli"/>
                <a:sym typeface="Muli"/>
              </a:rPr>
              <a:t>B1</a:t>
            </a:r>
            <a:r>
              <a:rPr lang="en" sz="1500">
                <a:solidFill>
                  <a:schemeClr val="accent1"/>
                </a:solidFill>
                <a:latin typeface="Muli"/>
                <a:ea typeface="Muli"/>
                <a:cs typeface="Muli"/>
                <a:sym typeface="Muli"/>
              </a:rPr>
              <a:t>. Khi người dùng cố gắng kết nối đến một trang web HTTPS, yêu cầu này sẽ được chuyển qua firewall. FW chặn traffic và thực hiện SSL/TLS handshake với trang web đích, sau đó tạo ra một kết nối SSL/TLS mới với thiết bị của người dùng</a:t>
            </a:r>
            <a:endParaRPr sz="1500">
              <a:solidFill>
                <a:schemeClr val="accent1"/>
              </a:solidFill>
              <a:latin typeface="Muli"/>
              <a:ea typeface="Muli"/>
              <a:cs typeface="Muli"/>
              <a:sym typeface="Muli"/>
            </a:endParaRPr>
          </a:p>
          <a:p>
            <a:pPr indent="0" lvl="0" marL="0" rtl="0" algn="l">
              <a:spcBef>
                <a:spcPts val="600"/>
              </a:spcBef>
              <a:spcAft>
                <a:spcPts val="0"/>
              </a:spcAft>
              <a:buNone/>
            </a:pPr>
            <a:r>
              <a:rPr b="1" lang="en" sz="1500">
                <a:solidFill>
                  <a:schemeClr val="accent1"/>
                </a:solidFill>
                <a:latin typeface="Muli"/>
                <a:ea typeface="Muli"/>
                <a:cs typeface="Muli"/>
                <a:sym typeface="Muli"/>
              </a:rPr>
              <a:t>B2</a:t>
            </a:r>
            <a:r>
              <a:rPr lang="en" sz="1500">
                <a:solidFill>
                  <a:schemeClr val="accent1"/>
                </a:solidFill>
                <a:latin typeface="Muli"/>
                <a:ea typeface="Muli"/>
                <a:cs typeface="Muli"/>
                <a:sym typeface="Muli"/>
              </a:rPr>
              <a:t>. Giải mã và kiểm tra</a:t>
            </a:r>
            <a:endParaRPr sz="1500">
              <a:solidFill>
                <a:schemeClr val="accent1"/>
              </a:solidFill>
              <a:latin typeface="Muli"/>
              <a:ea typeface="Muli"/>
              <a:cs typeface="Muli"/>
              <a:sym typeface="Muli"/>
            </a:endParaRPr>
          </a:p>
          <a:p>
            <a:pPr indent="0" lvl="0" marL="0" rtl="0" algn="l">
              <a:spcBef>
                <a:spcPts val="600"/>
              </a:spcBef>
              <a:spcAft>
                <a:spcPts val="0"/>
              </a:spcAft>
              <a:buNone/>
            </a:pPr>
            <a:r>
              <a:rPr b="1" lang="en" sz="1500">
                <a:solidFill>
                  <a:schemeClr val="accent1"/>
                </a:solidFill>
                <a:latin typeface="Muli"/>
                <a:ea typeface="Muli"/>
                <a:cs typeface="Muli"/>
                <a:sym typeface="Muli"/>
              </a:rPr>
              <a:t>B3</a:t>
            </a:r>
            <a:r>
              <a:rPr lang="en" sz="1500">
                <a:solidFill>
                  <a:schemeClr val="accent1"/>
                </a:solidFill>
                <a:latin typeface="Muli"/>
                <a:ea typeface="Muli"/>
                <a:cs typeface="Muli"/>
                <a:sym typeface="Muli"/>
              </a:rPr>
              <a:t>. Nếu không có vấn đề -&gt; FW mã hóa lại + sử dụng chứng chỉ gốc đã cài đặt để tạo ra một chứng chỉ tạm thời + gửi lại cho user</a:t>
            </a:r>
            <a:endParaRPr sz="1500">
              <a:solidFill>
                <a:schemeClr val="accent1"/>
              </a:solidFill>
              <a:latin typeface="Muli"/>
              <a:ea typeface="Muli"/>
              <a:cs typeface="Muli"/>
              <a:sym typeface="Muli"/>
            </a:endParaRPr>
          </a:p>
          <a:p>
            <a:pPr indent="0" lvl="0" marL="0" rtl="0" algn="l">
              <a:spcBef>
                <a:spcPts val="600"/>
              </a:spcBef>
              <a:spcAft>
                <a:spcPts val="0"/>
              </a:spcAft>
              <a:buNone/>
            </a:pPr>
            <a:r>
              <a:rPr b="1" lang="en" sz="1500">
                <a:solidFill>
                  <a:schemeClr val="accent1"/>
                </a:solidFill>
                <a:latin typeface="Muli"/>
                <a:ea typeface="Muli"/>
                <a:cs typeface="Muli"/>
                <a:sym typeface="Muli"/>
              </a:rPr>
              <a:t>B4</a:t>
            </a:r>
            <a:r>
              <a:rPr lang="en" sz="1500">
                <a:solidFill>
                  <a:schemeClr val="accent1"/>
                </a:solidFill>
                <a:latin typeface="Muli"/>
                <a:ea typeface="Muli"/>
                <a:cs typeface="Muli"/>
                <a:sym typeface="Muli"/>
              </a:rPr>
              <a:t>. </a:t>
            </a:r>
            <a:r>
              <a:rPr lang="en" sz="1500">
                <a:solidFill>
                  <a:schemeClr val="accent1"/>
                </a:solidFill>
                <a:latin typeface="Muli"/>
                <a:ea typeface="Muli"/>
                <a:cs typeface="Muli"/>
                <a:sym typeface="Muli"/>
              </a:rPr>
              <a:t>Root cert của FW đã được cài sẵn vào máy -&gt; browser tin tưởng </a:t>
            </a:r>
            <a:r>
              <a:rPr lang="en" sz="1500">
                <a:solidFill>
                  <a:schemeClr val="accent1"/>
                </a:solidFill>
                <a:latin typeface="Muli"/>
                <a:ea typeface="Muli"/>
                <a:cs typeface="Muli"/>
                <a:sym typeface="Muli"/>
              </a:rPr>
              <a:t>cert </a:t>
            </a:r>
            <a:r>
              <a:rPr lang="en" sz="1500">
                <a:solidFill>
                  <a:schemeClr val="accent1"/>
                </a:solidFill>
                <a:latin typeface="Muli"/>
                <a:ea typeface="Muli"/>
                <a:cs typeface="Muli"/>
                <a:sym typeface="Muli"/>
              </a:rPr>
              <a:t>FW tạo ra và nhận </a:t>
            </a:r>
            <a:endParaRPr sz="1500">
              <a:solidFill>
                <a:schemeClr val="accent1"/>
              </a:solidFill>
              <a:latin typeface="Muli"/>
              <a:ea typeface="Muli"/>
              <a:cs typeface="Muli"/>
              <a:sym typeface="Muli"/>
            </a:endParaRPr>
          </a:p>
        </p:txBody>
      </p:sp>
      <p:pic>
        <p:nvPicPr>
          <p:cNvPr id="263" name="Google Shape;263;p38"/>
          <p:cNvPicPr preferRelativeResize="0"/>
          <p:nvPr/>
        </p:nvPicPr>
        <p:blipFill>
          <a:blip r:embed="rId3">
            <a:alphaModFix/>
          </a:blip>
          <a:stretch>
            <a:fillRect/>
          </a:stretch>
        </p:blipFill>
        <p:spPr>
          <a:xfrm>
            <a:off x="5448750" y="1705550"/>
            <a:ext cx="3580524" cy="1926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67" name="Shape 267"/>
        <p:cNvGrpSpPr/>
        <p:nvPr/>
      </p:nvGrpSpPr>
      <p:grpSpPr>
        <a:xfrm>
          <a:off x="0" y="0"/>
          <a:ext cx="0" cy="0"/>
          <a:chOff x="0" y="0"/>
          <a:chExt cx="0" cy="0"/>
        </a:xfrm>
      </p:grpSpPr>
      <p:sp>
        <p:nvSpPr>
          <p:cNvPr id="268" name="Google Shape;268;p39"/>
          <p:cNvSpPr txBox="1"/>
          <p:nvPr>
            <p:ph type="title"/>
          </p:nvPr>
        </p:nvSpPr>
        <p:spPr>
          <a:xfrm>
            <a:off x="580550" y="205975"/>
            <a:ext cx="7454400" cy="1515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Cài đặt root cert trên thiết bị người dùng</a:t>
            </a:r>
            <a:endParaRPr>
              <a:solidFill>
                <a:schemeClr val="dk1"/>
              </a:solidFill>
            </a:endParaRPr>
          </a:p>
        </p:txBody>
      </p:sp>
      <p:sp>
        <p:nvSpPr>
          <p:cNvPr id="269" name="Google Shape;269;p3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39"/>
          <p:cNvSpPr txBox="1"/>
          <p:nvPr>
            <p:ph idx="1" type="body"/>
          </p:nvPr>
        </p:nvSpPr>
        <p:spPr>
          <a:xfrm>
            <a:off x="580550" y="1969350"/>
            <a:ext cx="7294800" cy="24687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b="1" lang="en" sz="1500">
                <a:solidFill>
                  <a:schemeClr val="accent1"/>
                </a:solidFill>
                <a:latin typeface="Muli"/>
                <a:ea typeface="Muli"/>
                <a:cs typeface="Muli"/>
                <a:sym typeface="Muli"/>
              </a:rPr>
              <a:t>B1</a:t>
            </a:r>
            <a:r>
              <a:rPr b="1" lang="en" sz="1500">
                <a:solidFill>
                  <a:schemeClr val="accent1"/>
                </a:solidFill>
                <a:latin typeface="Muli"/>
                <a:ea typeface="Muli"/>
                <a:cs typeface="Muli"/>
                <a:sym typeface="Muli"/>
              </a:rPr>
              <a:t>. </a:t>
            </a:r>
            <a:r>
              <a:rPr lang="en" sz="1500">
                <a:solidFill>
                  <a:schemeClr val="accent1"/>
                </a:solidFill>
                <a:latin typeface="Muli"/>
                <a:ea typeface="Muli"/>
                <a:cs typeface="Muli"/>
                <a:sym typeface="Muli"/>
              </a:rPr>
              <a:t>Firewall hoặc thiết bị bảo mật sẽ tạo ra một Root cert và cài đặt chứng chỉ này trên tất cả các thiết bị trong mạng. Điều này thường được thực hiện trên các máy tính công ty hoặc các thiết bị do công ty cấp phát.</a:t>
            </a:r>
            <a:endParaRPr sz="1500">
              <a:solidFill>
                <a:schemeClr val="accent1"/>
              </a:solidFill>
              <a:latin typeface="Muli"/>
              <a:ea typeface="Muli"/>
              <a:cs typeface="Muli"/>
              <a:sym typeface="Muli"/>
            </a:endParaRPr>
          </a:p>
          <a:p>
            <a:pPr indent="0" lvl="0" marL="0" rtl="0" algn="just">
              <a:spcBef>
                <a:spcPts val="600"/>
              </a:spcBef>
              <a:spcAft>
                <a:spcPts val="0"/>
              </a:spcAft>
              <a:buNone/>
            </a:pPr>
            <a:r>
              <a:rPr b="1" lang="en" sz="1500">
                <a:solidFill>
                  <a:schemeClr val="accent1"/>
                </a:solidFill>
                <a:latin typeface="Muli"/>
                <a:ea typeface="Muli"/>
                <a:cs typeface="Muli"/>
                <a:sym typeface="Muli"/>
              </a:rPr>
              <a:t>B2. </a:t>
            </a:r>
            <a:r>
              <a:rPr lang="en" sz="1500">
                <a:solidFill>
                  <a:schemeClr val="accent1"/>
                </a:solidFill>
                <a:latin typeface="Muli"/>
                <a:ea typeface="Muli"/>
                <a:cs typeface="Muli"/>
                <a:sym typeface="Muli"/>
              </a:rPr>
              <a:t>Chứng chỉ gốc này được thêm vào danh sách các chứng chỉ đáng tin cậy trên thiết bị người dùng, cho phép firewall có thể thực hiện SSL/TLS inspection.</a:t>
            </a:r>
            <a:endParaRPr sz="1500">
              <a:solidFill>
                <a:schemeClr val="accent1"/>
              </a:solidFill>
              <a:latin typeface="Muli"/>
              <a:ea typeface="Muli"/>
              <a:cs typeface="Muli"/>
              <a:sym typeface="Mul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74" name="Shape 274"/>
        <p:cNvGrpSpPr/>
        <p:nvPr/>
      </p:nvGrpSpPr>
      <p:grpSpPr>
        <a:xfrm>
          <a:off x="0" y="0"/>
          <a:ext cx="0" cy="0"/>
          <a:chOff x="0" y="0"/>
          <a:chExt cx="0" cy="0"/>
        </a:xfrm>
      </p:grpSpPr>
      <p:sp>
        <p:nvSpPr>
          <p:cNvPr id="275" name="Google Shape;275;p40"/>
          <p:cNvSpPr txBox="1"/>
          <p:nvPr>
            <p:ph type="ctrTitle"/>
          </p:nvPr>
        </p:nvSpPr>
        <p:spPr>
          <a:xfrm>
            <a:off x="685800" y="897550"/>
            <a:ext cx="4659300" cy="2661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7</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NGHIÊN CỨU SIEM</a:t>
            </a:r>
            <a:endParaRPr>
              <a:solidFill>
                <a:schemeClr val="dk1"/>
              </a:solidFill>
            </a:endParaRPr>
          </a:p>
          <a:p>
            <a:pPr indent="0" lvl="0" marL="0" rtl="0" algn="l">
              <a:spcBef>
                <a:spcPts val="0"/>
              </a:spcBef>
              <a:spcAft>
                <a:spcPts val="0"/>
              </a:spcAft>
              <a:buNone/>
            </a:pPr>
            <a:r>
              <a:rPr lang="en">
                <a:solidFill>
                  <a:schemeClr val="dk1"/>
                </a:solidFill>
              </a:rPr>
              <a:t>KHÁC: WAZUH </a:t>
            </a:r>
            <a:endParaRPr>
              <a:solidFill>
                <a:schemeClr val="dk1"/>
              </a:solidFill>
            </a:endParaRPr>
          </a:p>
        </p:txBody>
      </p:sp>
      <p:pic>
        <p:nvPicPr>
          <p:cNvPr id="276" name="Google Shape;276;p40"/>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277" name="Google Shape;277;p40"/>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278" name="Google Shape;278;p40"/>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82" name="Shape 282"/>
        <p:cNvGrpSpPr/>
        <p:nvPr/>
      </p:nvGrpSpPr>
      <p:grpSpPr>
        <a:xfrm>
          <a:off x="0" y="0"/>
          <a:ext cx="0" cy="0"/>
          <a:chOff x="0" y="0"/>
          <a:chExt cx="0" cy="0"/>
        </a:xfrm>
      </p:grpSpPr>
      <p:sp>
        <p:nvSpPr>
          <p:cNvPr id="283" name="Google Shape;283;p41"/>
          <p:cNvSpPr txBox="1"/>
          <p:nvPr>
            <p:ph type="title"/>
          </p:nvPr>
        </p:nvSpPr>
        <p:spPr>
          <a:xfrm>
            <a:off x="504350" y="1297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Công nghệ</a:t>
            </a:r>
            <a:endParaRPr>
              <a:solidFill>
                <a:schemeClr val="dk1"/>
              </a:solidFill>
            </a:endParaRPr>
          </a:p>
        </p:txBody>
      </p:sp>
      <p:sp>
        <p:nvSpPr>
          <p:cNvPr id="284" name="Google Shape;284;p4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85" name="Google Shape;285;p41"/>
          <p:cNvSpPr txBox="1"/>
          <p:nvPr>
            <p:ph idx="1" type="body"/>
          </p:nvPr>
        </p:nvSpPr>
        <p:spPr>
          <a:xfrm>
            <a:off x="580550" y="4277050"/>
            <a:ext cx="8096100" cy="562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sz="1500">
              <a:solidFill>
                <a:schemeClr val="accent1"/>
              </a:solidFill>
              <a:latin typeface="Muli"/>
              <a:ea typeface="Muli"/>
              <a:cs typeface="Muli"/>
              <a:sym typeface="Muli"/>
            </a:endParaRPr>
          </a:p>
        </p:txBody>
      </p:sp>
      <p:pic>
        <p:nvPicPr>
          <p:cNvPr id="286" name="Google Shape;286;p41"/>
          <p:cNvPicPr preferRelativeResize="0"/>
          <p:nvPr/>
        </p:nvPicPr>
        <p:blipFill>
          <a:blip r:embed="rId3">
            <a:alphaModFix/>
          </a:blip>
          <a:stretch>
            <a:fillRect/>
          </a:stretch>
        </p:blipFill>
        <p:spPr>
          <a:xfrm>
            <a:off x="382593" y="1237000"/>
            <a:ext cx="8378820" cy="354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580550" y="205975"/>
            <a:ext cx="7660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Phương pháp phát hiện của IDS:</a:t>
            </a:r>
            <a:endParaRPr>
              <a:solidFill>
                <a:schemeClr val="dk1"/>
              </a:solidFill>
            </a:endParaRPr>
          </a:p>
        </p:txBody>
      </p:sp>
      <p:sp>
        <p:nvSpPr>
          <p:cNvPr id="75" name="Google Shape;75;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6" name="Google Shape;76;p15"/>
          <p:cNvSpPr txBox="1"/>
          <p:nvPr>
            <p:ph idx="1" type="body"/>
          </p:nvPr>
        </p:nvSpPr>
        <p:spPr>
          <a:xfrm>
            <a:off x="672025" y="1352575"/>
            <a:ext cx="3303600" cy="2624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500">
                <a:solidFill>
                  <a:schemeClr val="accent1"/>
                </a:solidFill>
                <a:latin typeface="Muli"/>
                <a:ea typeface="Muli"/>
                <a:cs typeface="Muli"/>
                <a:sym typeface="Muli"/>
              </a:rPr>
              <a:t>Signature-based</a:t>
            </a:r>
            <a:endParaRPr b="1"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Tìm theo mẫu nhất định</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VD: chuỗi byte trong luồng traffic, chuỗi instructions của malware, file hash. </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Ưu điểm: Phát hiện dễ dàng những tấn công đã biết</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Nhược điểm: Khó phát hiện tấn công mới</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b="1" sz="1500">
              <a:solidFill>
                <a:schemeClr val="accent1"/>
              </a:solidFill>
              <a:latin typeface="Muli"/>
              <a:ea typeface="Muli"/>
              <a:cs typeface="Muli"/>
              <a:sym typeface="Muli"/>
            </a:endParaRPr>
          </a:p>
        </p:txBody>
      </p:sp>
      <p:sp>
        <p:nvSpPr>
          <p:cNvPr id="77" name="Google Shape;77;p15"/>
          <p:cNvSpPr txBox="1"/>
          <p:nvPr>
            <p:ph idx="1" type="body"/>
          </p:nvPr>
        </p:nvSpPr>
        <p:spPr>
          <a:xfrm>
            <a:off x="5002325" y="1352575"/>
            <a:ext cx="3039300" cy="2725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500">
                <a:solidFill>
                  <a:schemeClr val="accent1"/>
                </a:solidFill>
                <a:latin typeface="Muli"/>
                <a:ea typeface="Muli"/>
                <a:cs typeface="Muli"/>
                <a:sym typeface="Muli"/>
              </a:rPr>
              <a:t>Anomaly-based</a:t>
            </a:r>
            <a:endParaRPr b="1"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Dùng machine learning để tạo mô hình các hành vi tin cậy, so sánh hành vi cần quét với mô hình này.</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VD: user login ngoài giờ làm, flood of new IP addresses</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Ưu điểm: </a:t>
            </a:r>
            <a:r>
              <a:rPr lang="en" sz="1500">
                <a:solidFill>
                  <a:schemeClr val="accent1"/>
                </a:solidFill>
                <a:latin typeface="Muli"/>
                <a:ea typeface="Muli"/>
                <a:cs typeface="Muli"/>
                <a:sym typeface="Muli"/>
              </a:rPr>
              <a:t>Phát hiện tấn công mới</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Nhược điểm: H</a:t>
            </a:r>
            <a:r>
              <a:rPr lang="en" sz="1500">
                <a:solidFill>
                  <a:schemeClr val="accent1"/>
                </a:solidFill>
                <a:latin typeface="Muli"/>
                <a:ea typeface="Muli"/>
                <a:cs typeface="Muli"/>
                <a:sym typeface="Muli"/>
              </a:rPr>
              <a:t>ay gặp false positives + tốn thời gian</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b="1" sz="1500">
              <a:solidFill>
                <a:schemeClr val="accent1"/>
              </a:solidFill>
              <a:latin typeface="Muli"/>
              <a:ea typeface="Muli"/>
              <a:cs typeface="Muli"/>
              <a:sym typeface="Mul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90" name="Shape 290"/>
        <p:cNvGrpSpPr/>
        <p:nvPr/>
      </p:nvGrpSpPr>
      <p:grpSpPr>
        <a:xfrm>
          <a:off x="0" y="0"/>
          <a:ext cx="0" cy="0"/>
          <a:chOff x="0" y="0"/>
          <a:chExt cx="0" cy="0"/>
        </a:xfrm>
      </p:grpSpPr>
      <p:sp>
        <p:nvSpPr>
          <p:cNvPr id="291" name="Google Shape;291;p42"/>
          <p:cNvSpPr txBox="1"/>
          <p:nvPr>
            <p:ph type="title"/>
          </p:nvPr>
        </p:nvSpPr>
        <p:spPr>
          <a:xfrm>
            <a:off x="504350" y="1297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Thành phần</a:t>
            </a:r>
            <a:endParaRPr>
              <a:solidFill>
                <a:schemeClr val="dk1"/>
              </a:solidFill>
            </a:endParaRPr>
          </a:p>
        </p:txBody>
      </p:sp>
      <p:sp>
        <p:nvSpPr>
          <p:cNvPr id="292" name="Google Shape;292;p4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93" name="Google Shape;293;p42"/>
          <p:cNvSpPr txBox="1"/>
          <p:nvPr>
            <p:ph idx="1" type="body"/>
          </p:nvPr>
        </p:nvSpPr>
        <p:spPr>
          <a:xfrm>
            <a:off x="580550" y="1279300"/>
            <a:ext cx="4597200" cy="2571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500">
                <a:solidFill>
                  <a:schemeClr val="accent1"/>
                </a:solidFill>
                <a:latin typeface="Muli"/>
                <a:ea typeface="Muli"/>
                <a:cs typeface="Muli"/>
                <a:sym typeface="Muli"/>
              </a:rPr>
              <a:t>I</a:t>
            </a:r>
            <a:r>
              <a:rPr b="1" lang="en" sz="1500">
                <a:solidFill>
                  <a:schemeClr val="accent1"/>
                </a:solidFill>
                <a:latin typeface="Muli"/>
                <a:ea typeface="Muli"/>
                <a:cs typeface="Muli"/>
                <a:sym typeface="Muli"/>
              </a:rPr>
              <a:t>ndexer</a:t>
            </a:r>
            <a:r>
              <a:rPr lang="en" sz="1500">
                <a:solidFill>
                  <a:schemeClr val="accent1"/>
                </a:solidFill>
                <a:latin typeface="Muli"/>
                <a:ea typeface="Muli"/>
                <a:cs typeface="Muli"/>
                <a:sym typeface="Muli"/>
              </a:rPr>
              <a:t>. Công cụ phân tích và tìm kiếm. Lưu trữ cảnh báo do máy chủ Wazuh tạo ra.</a:t>
            </a:r>
            <a:endParaRPr sz="1500">
              <a:solidFill>
                <a:schemeClr val="accent1"/>
              </a:solidFill>
              <a:latin typeface="Muli"/>
              <a:ea typeface="Muli"/>
              <a:cs typeface="Muli"/>
              <a:sym typeface="Muli"/>
            </a:endParaRPr>
          </a:p>
          <a:p>
            <a:pPr indent="0" lvl="0" marL="0" rtl="0" algn="l">
              <a:spcBef>
                <a:spcPts val="600"/>
              </a:spcBef>
              <a:spcAft>
                <a:spcPts val="0"/>
              </a:spcAft>
              <a:buNone/>
            </a:pPr>
            <a:r>
              <a:rPr b="1" lang="en" sz="1500">
                <a:solidFill>
                  <a:schemeClr val="accent1"/>
                </a:solidFill>
                <a:latin typeface="Muli"/>
                <a:ea typeface="Muli"/>
                <a:cs typeface="Muli"/>
                <a:sym typeface="Muli"/>
              </a:rPr>
              <a:t>Server</a:t>
            </a:r>
            <a:r>
              <a:rPr lang="en" sz="1500">
                <a:solidFill>
                  <a:schemeClr val="accent1"/>
                </a:solidFill>
                <a:latin typeface="Muli"/>
                <a:ea typeface="Muli"/>
                <a:cs typeface="Muli"/>
                <a:sym typeface="Muli"/>
              </a:rPr>
              <a:t>. Phân tích dữ liệu thu được từ agents.</a:t>
            </a:r>
            <a:endParaRPr sz="1500">
              <a:solidFill>
                <a:schemeClr val="accent1"/>
              </a:solidFill>
              <a:latin typeface="Muli"/>
              <a:ea typeface="Muli"/>
              <a:cs typeface="Muli"/>
              <a:sym typeface="Muli"/>
            </a:endParaRPr>
          </a:p>
          <a:p>
            <a:pPr indent="0" lvl="0" marL="0" rtl="0" algn="l">
              <a:spcBef>
                <a:spcPts val="600"/>
              </a:spcBef>
              <a:spcAft>
                <a:spcPts val="0"/>
              </a:spcAft>
              <a:buNone/>
            </a:pPr>
            <a:r>
              <a:rPr b="1" lang="en" sz="1500">
                <a:solidFill>
                  <a:schemeClr val="accent1"/>
                </a:solidFill>
                <a:latin typeface="Muli"/>
                <a:ea typeface="Muli"/>
                <a:cs typeface="Muli"/>
                <a:sym typeface="Muli"/>
              </a:rPr>
              <a:t>Dashboard</a:t>
            </a:r>
            <a:r>
              <a:rPr lang="en" sz="1500">
                <a:solidFill>
                  <a:schemeClr val="accent1"/>
                </a:solidFill>
                <a:latin typeface="Muli"/>
                <a:ea typeface="Muli"/>
                <a:cs typeface="Muli"/>
                <a:sym typeface="Muli"/>
              </a:rPr>
              <a:t>. Giao diện người dùng, trực quan hóa dữ liệu cảnh báo và sự kiện bảo mật.</a:t>
            </a:r>
            <a:endParaRPr sz="1500">
              <a:solidFill>
                <a:schemeClr val="accent1"/>
              </a:solidFill>
              <a:latin typeface="Muli"/>
              <a:ea typeface="Muli"/>
              <a:cs typeface="Muli"/>
              <a:sym typeface="Muli"/>
            </a:endParaRPr>
          </a:p>
          <a:p>
            <a:pPr indent="0" lvl="0" marL="0" rtl="0" algn="l">
              <a:spcBef>
                <a:spcPts val="600"/>
              </a:spcBef>
              <a:spcAft>
                <a:spcPts val="0"/>
              </a:spcAft>
              <a:buNone/>
            </a:pPr>
            <a:r>
              <a:rPr b="1" lang="en" sz="1500">
                <a:solidFill>
                  <a:schemeClr val="accent1"/>
                </a:solidFill>
                <a:latin typeface="Muli"/>
                <a:ea typeface="Muli"/>
                <a:cs typeface="Muli"/>
                <a:sym typeface="Muli"/>
              </a:rPr>
              <a:t>Agents</a:t>
            </a:r>
            <a:r>
              <a:rPr lang="en" sz="1500">
                <a:solidFill>
                  <a:schemeClr val="accent1"/>
                </a:solidFill>
                <a:latin typeface="Muli"/>
                <a:ea typeface="Muli"/>
                <a:cs typeface="Muli"/>
                <a:sym typeface="Muli"/>
              </a:rPr>
              <a:t>. Cài đặt lên endpoint, có chức năng Log Collector, Command Execution</a:t>
            </a:r>
            <a:endParaRPr sz="1500">
              <a:solidFill>
                <a:schemeClr val="accent1"/>
              </a:solidFill>
              <a:latin typeface="Muli"/>
              <a:ea typeface="Muli"/>
              <a:cs typeface="Muli"/>
              <a:sym typeface="Muli"/>
            </a:endParaRPr>
          </a:p>
        </p:txBody>
      </p:sp>
      <p:pic>
        <p:nvPicPr>
          <p:cNvPr id="294" name="Google Shape;294;p42"/>
          <p:cNvPicPr preferRelativeResize="0"/>
          <p:nvPr/>
        </p:nvPicPr>
        <p:blipFill rotWithShape="1">
          <a:blip r:embed="rId3">
            <a:alphaModFix/>
          </a:blip>
          <a:srcRect b="0" l="0" r="66694" t="0"/>
          <a:stretch/>
        </p:blipFill>
        <p:spPr>
          <a:xfrm>
            <a:off x="5685625" y="1476613"/>
            <a:ext cx="2794951" cy="2783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298" name="Shape 298"/>
        <p:cNvGrpSpPr/>
        <p:nvPr/>
      </p:nvGrpSpPr>
      <p:grpSpPr>
        <a:xfrm>
          <a:off x="0" y="0"/>
          <a:ext cx="0" cy="0"/>
          <a:chOff x="0" y="0"/>
          <a:chExt cx="0" cy="0"/>
        </a:xfrm>
      </p:grpSpPr>
      <p:sp>
        <p:nvSpPr>
          <p:cNvPr id="299" name="Google Shape;299;p43"/>
          <p:cNvSpPr txBox="1"/>
          <p:nvPr>
            <p:ph type="title"/>
          </p:nvPr>
        </p:nvSpPr>
        <p:spPr>
          <a:xfrm>
            <a:off x="504350" y="1297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Cài đặt nhận syslog từ fw</a:t>
            </a:r>
            <a:endParaRPr>
              <a:solidFill>
                <a:schemeClr val="dk1"/>
              </a:solidFill>
            </a:endParaRPr>
          </a:p>
        </p:txBody>
      </p:sp>
      <p:sp>
        <p:nvSpPr>
          <p:cNvPr id="300" name="Google Shape;300;p4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43"/>
          <p:cNvSpPr txBox="1"/>
          <p:nvPr>
            <p:ph idx="1" type="body"/>
          </p:nvPr>
        </p:nvSpPr>
        <p:spPr>
          <a:xfrm>
            <a:off x="580550" y="1279300"/>
            <a:ext cx="4597200" cy="2571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500">
              <a:solidFill>
                <a:schemeClr val="accent1"/>
              </a:solidFill>
              <a:latin typeface="Muli"/>
              <a:ea typeface="Muli"/>
              <a:cs typeface="Muli"/>
              <a:sym typeface="Muli"/>
            </a:endParaRPr>
          </a:p>
        </p:txBody>
      </p:sp>
      <p:pic>
        <p:nvPicPr>
          <p:cNvPr id="302" name="Google Shape;302;p43"/>
          <p:cNvPicPr preferRelativeResize="0"/>
          <p:nvPr/>
        </p:nvPicPr>
        <p:blipFill>
          <a:blip r:embed="rId3">
            <a:alphaModFix/>
          </a:blip>
          <a:stretch>
            <a:fillRect/>
          </a:stretch>
        </p:blipFill>
        <p:spPr>
          <a:xfrm>
            <a:off x="1959738" y="3319147"/>
            <a:ext cx="5224525" cy="1824300"/>
          </a:xfrm>
          <a:prstGeom prst="rect">
            <a:avLst/>
          </a:prstGeom>
          <a:noFill/>
          <a:ln>
            <a:noFill/>
          </a:ln>
        </p:spPr>
      </p:pic>
      <p:pic>
        <p:nvPicPr>
          <p:cNvPr id="303" name="Google Shape;303;p43"/>
          <p:cNvPicPr preferRelativeResize="0"/>
          <p:nvPr/>
        </p:nvPicPr>
        <p:blipFill rotWithShape="1">
          <a:blip r:embed="rId4">
            <a:alphaModFix/>
          </a:blip>
          <a:srcRect b="39116" l="0" r="0" t="18485"/>
          <a:stretch/>
        </p:blipFill>
        <p:spPr>
          <a:xfrm>
            <a:off x="2366313" y="1173025"/>
            <a:ext cx="4411375" cy="1214275"/>
          </a:xfrm>
          <a:prstGeom prst="rect">
            <a:avLst/>
          </a:prstGeom>
          <a:noFill/>
          <a:ln>
            <a:noFill/>
          </a:ln>
        </p:spPr>
      </p:pic>
      <p:pic>
        <p:nvPicPr>
          <p:cNvPr id="304" name="Google Shape;304;p43"/>
          <p:cNvPicPr preferRelativeResize="0"/>
          <p:nvPr/>
        </p:nvPicPr>
        <p:blipFill>
          <a:blip r:embed="rId5">
            <a:alphaModFix/>
          </a:blip>
          <a:stretch>
            <a:fillRect/>
          </a:stretch>
        </p:blipFill>
        <p:spPr>
          <a:xfrm>
            <a:off x="3638400" y="2172425"/>
            <a:ext cx="3374650" cy="1146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08" name="Shape 308"/>
        <p:cNvGrpSpPr/>
        <p:nvPr/>
      </p:nvGrpSpPr>
      <p:grpSpPr>
        <a:xfrm>
          <a:off x="0" y="0"/>
          <a:ext cx="0" cy="0"/>
          <a:chOff x="0" y="0"/>
          <a:chExt cx="0" cy="0"/>
        </a:xfrm>
      </p:grpSpPr>
      <p:sp>
        <p:nvSpPr>
          <p:cNvPr id="309" name="Google Shape;309;p44"/>
          <p:cNvSpPr txBox="1"/>
          <p:nvPr>
            <p:ph type="title"/>
          </p:nvPr>
        </p:nvSpPr>
        <p:spPr>
          <a:xfrm>
            <a:off x="504350" y="1297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Kết quả</a:t>
            </a:r>
            <a:endParaRPr>
              <a:solidFill>
                <a:schemeClr val="dk1"/>
              </a:solidFill>
            </a:endParaRPr>
          </a:p>
        </p:txBody>
      </p:sp>
      <p:sp>
        <p:nvSpPr>
          <p:cNvPr id="310" name="Google Shape;310;p4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44"/>
          <p:cNvSpPr txBox="1"/>
          <p:nvPr>
            <p:ph idx="1" type="body"/>
          </p:nvPr>
        </p:nvSpPr>
        <p:spPr>
          <a:xfrm>
            <a:off x="580550" y="1279300"/>
            <a:ext cx="1495200" cy="47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solidFill>
                  <a:schemeClr val="accent1"/>
                </a:solidFill>
                <a:latin typeface="Muli"/>
                <a:ea typeface="Muli"/>
                <a:cs typeface="Muli"/>
                <a:sym typeface="Muli"/>
              </a:rPr>
              <a:t>Log từ SIEM:</a:t>
            </a:r>
            <a:endParaRPr sz="1500">
              <a:solidFill>
                <a:schemeClr val="accent1"/>
              </a:solidFill>
              <a:latin typeface="Muli"/>
              <a:ea typeface="Muli"/>
              <a:cs typeface="Muli"/>
              <a:sym typeface="Muli"/>
            </a:endParaRPr>
          </a:p>
        </p:txBody>
      </p:sp>
      <p:pic>
        <p:nvPicPr>
          <p:cNvPr id="312" name="Google Shape;312;p44"/>
          <p:cNvPicPr preferRelativeResize="0"/>
          <p:nvPr/>
        </p:nvPicPr>
        <p:blipFill>
          <a:blip r:embed="rId3">
            <a:alphaModFix/>
          </a:blip>
          <a:stretch>
            <a:fillRect/>
          </a:stretch>
        </p:blipFill>
        <p:spPr>
          <a:xfrm>
            <a:off x="308450" y="1907200"/>
            <a:ext cx="2039409" cy="2027172"/>
          </a:xfrm>
          <a:prstGeom prst="rect">
            <a:avLst/>
          </a:prstGeom>
          <a:noFill/>
          <a:ln>
            <a:noFill/>
          </a:ln>
        </p:spPr>
      </p:pic>
      <p:sp>
        <p:nvSpPr>
          <p:cNvPr id="313" name="Google Shape;313;p44"/>
          <p:cNvSpPr txBox="1"/>
          <p:nvPr>
            <p:ph idx="1" type="body"/>
          </p:nvPr>
        </p:nvSpPr>
        <p:spPr>
          <a:xfrm>
            <a:off x="3150800" y="1279300"/>
            <a:ext cx="1578000" cy="47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solidFill>
                  <a:schemeClr val="accent1"/>
                </a:solidFill>
                <a:latin typeface="Muli"/>
                <a:ea typeface="Muli"/>
                <a:cs typeface="Muli"/>
                <a:sym typeface="Muli"/>
              </a:rPr>
              <a:t>Log từ FW:</a:t>
            </a:r>
            <a:endParaRPr sz="1500">
              <a:solidFill>
                <a:schemeClr val="accent1"/>
              </a:solidFill>
              <a:latin typeface="Muli"/>
              <a:ea typeface="Muli"/>
              <a:cs typeface="Muli"/>
              <a:sym typeface="Muli"/>
            </a:endParaRPr>
          </a:p>
        </p:txBody>
      </p:sp>
      <p:pic>
        <p:nvPicPr>
          <p:cNvPr id="314" name="Google Shape;314;p44"/>
          <p:cNvPicPr preferRelativeResize="0"/>
          <p:nvPr/>
        </p:nvPicPr>
        <p:blipFill>
          <a:blip r:embed="rId4">
            <a:alphaModFix/>
          </a:blip>
          <a:stretch>
            <a:fillRect/>
          </a:stretch>
        </p:blipFill>
        <p:spPr>
          <a:xfrm>
            <a:off x="2732986" y="1862375"/>
            <a:ext cx="2917051" cy="2359051"/>
          </a:xfrm>
          <a:prstGeom prst="rect">
            <a:avLst/>
          </a:prstGeom>
          <a:noFill/>
          <a:ln>
            <a:noFill/>
          </a:ln>
        </p:spPr>
      </p:pic>
      <p:pic>
        <p:nvPicPr>
          <p:cNvPr id="315" name="Google Shape;315;p44"/>
          <p:cNvPicPr preferRelativeResize="0"/>
          <p:nvPr/>
        </p:nvPicPr>
        <p:blipFill>
          <a:blip r:embed="rId5">
            <a:alphaModFix/>
          </a:blip>
          <a:stretch>
            <a:fillRect/>
          </a:stretch>
        </p:blipFill>
        <p:spPr>
          <a:xfrm>
            <a:off x="6035175" y="1862375"/>
            <a:ext cx="2819150" cy="2481874"/>
          </a:xfrm>
          <a:prstGeom prst="rect">
            <a:avLst/>
          </a:prstGeom>
          <a:noFill/>
          <a:ln>
            <a:noFill/>
          </a:ln>
        </p:spPr>
      </p:pic>
      <p:sp>
        <p:nvSpPr>
          <p:cNvPr id="316" name="Google Shape;316;p44"/>
          <p:cNvSpPr txBox="1"/>
          <p:nvPr>
            <p:ph idx="1" type="body"/>
          </p:nvPr>
        </p:nvSpPr>
        <p:spPr>
          <a:xfrm>
            <a:off x="6035175" y="1279300"/>
            <a:ext cx="1578000" cy="47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solidFill>
                  <a:schemeClr val="accent1"/>
                </a:solidFill>
                <a:latin typeface="Muli"/>
                <a:ea typeface="Muli"/>
                <a:cs typeface="Muli"/>
                <a:sym typeface="Muli"/>
              </a:rPr>
              <a:t>Log endpoint:</a:t>
            </a:r>
            <a:endParaRPr sz="1500">
              <a:solidFill>
                <a:schemeClr val="accent1"/>
              </a:solidFill>
              <a:latin typeface="Muli"/>
              <a:ea typeface="Muli"/>
              <a:cs typeface="Muli"/>
              <a:sym typeface="Mul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20" name="Shape 320"/>
        <p:cNvGrpSpPr/>
        <p:nvPr/>
      </p:nvGrpSpPr>
      <p:grpSpPr>
        <a:xfrm>
          <a:off x="0" y="0"/>
          <a:ext cx="0" cy="0"/>
          <a:chOff x="0" y="0"/>
          <a:chExt cx="0" cy="0"/>
        </a:xfrm>
      </p:grpSpPr>
      <p:graphicFrame>
        <p:nvGraphicFramePr>
          <p:cNvPr id="321" name="Google Shape;321;p45"/>
          <p:cNvGraphicFramePr/>
          <p:nvPr/>
        </p:nvGraphicFramePr>
        <p:xfrm>
          <a:off x="492900" y="1327381"/>
          <a:ext cx="3000000" cy="3000000"/>
        </p:xfrm>
        <a:graphic>
          <a:graphicData uri="http://schemas.openxmlformats.org/drawingml/2006/table">
            <a:tbl>
              <a:tblPr>
                <a:noFill/>
                <a:tableStyleId>{D316BCAB-6DA2-49DB-89DD-16B5CA46B1DB}</a:tableStyleId>
              </a:tblPr>
              <a:tblGrid>
                <a:gridCol w="1686875"/>
                <a:gridCol w="3066250"/>
                <a:gridCol w="3234550"/>
              </a:tblGrid>
              <a:tr h="362400">
                <a:tc>
                  <a:txBody>
                    <a:bodyPr/>
                    <a:lstStyle/>
                    <a:p>
                      <a:pPr indent="0" lvl="0" marL="0" rtl="0" algn="l">
                        <a:spcBef>
                          <a:spcPts val="0"/>
                        </a:spcBef>
                        <a:spcAft>
                          <a:spcPts val="0"/>
                        </a:spcAft>
                        <a:buNone/>
                      </a:pPr>
                      <a:r>
                        <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600">
                          <a:solidFill>
                            <a:schemeClr val="dk1"/>
                          </a:solidFill>
                          <a:latin typeface="Muli"/>
                          <a:ea typeface="Muli"/>
                          <a:cs typeface="Muli"/>
                          <a:sym typeface="Muli"/>
                        </a:rPr>
                        <a:t>Security Onion</a:t>
                      </a:r>
                      <a:endParaRPr b="1" sz="16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600">
                          <a:solidFill>
                            <a:schemeClr val="dk1"/>
                          </a:solidFill>
                          <a:latin typeface="Muli"/>
                          <a:ea typeface="Muli"/>
                          <a:cs typeface="Muli"/>
                          <a:sym typeface="Muli"/>
                        </a:rPr>
                        <a:t>Wazuh</a:t>
                      </a:r>
                      <a:endParaRPr b="1" sz="16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23550">
                <a:tc>
                  <a:txBody>
                    <a:bodyPr/>
                    <a:lstStyle/>
                    <a:p>
                      <a:pPr indent="0" lvl="0" marL="0" rtl="0" algn="ctr">
                        <a:spcBef>
                          <a:spcPts val="0"/>
                        </a:spcBef>
                        <a:spcAft>
                          <a:spcPts val="0"/>
                        </a:spcAft>
                        <a:buNone/>
                      </a:pPr>
                      <a:r>
                        <a:rPr b="1" lang="en" sz="1600">
                          <a:solidFill>
                            <a:schemeClr val="dk1"/>
                          </a:solidFill>
                          <a:latin typeface="Muli"/>
                          <a:ea typeface="Muli"/>
                          <a:cs typeface="Muli"/>
                          <a:sym typeface="Muli"/>
                        </a:rPr>
                        <a:t>Mục tiêu hướng đến</a:t>
                      </a:r>
                      <a:endParaRPr b="1" sz="16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Phát hiện lỗ hổng và giám sát mạng</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Bảo mật endpoint</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932775">
                <a:tc>
                  <a:txBody>
                    <a:bodyPr/>
                    <a:lstStyle/>
                    <a:p>
                      <a:pPr indent="0" lvl="0" marL="0" rtl="0" algn="ctr">
                        <a:spcBef>
                          <a:spcPts val="0"/>
                        </a:spcBef>
                        <a:spcAft>
                          <a:spcPts val="0"/>
                        </a:spcAft>
                        <a:buNone/>
                      </a:pPr>
                      <a:r>
                        <a:rPr b="1" lang="en" sz="1600">
                          <a:solidFill>
                            <a:schemeClr val="dk1"/>
                          </a:solidFill>
                          <a:latin typeface="Muli"/>
                          <a:ea typeface="Muli"/>
                          <a:cs typeface="Muli"/>
                          <a:sym typeface="Muli"/>
                        </a:rPr>
                        <a:t>Cài đặt</a:t>
                      </a:r>
                      <a:endParaRPr b="1" sz="16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Phức tạp hơn, dùng file iso</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Đơn giản hơn, có thể cài đặt lên hệ thống Windows, Linux hoặc Mac</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992250">
                <a:tc>
                  <a:txBody>
                    <a:bodyPr/>
                    <a:lstStyle/>
                    <a:p>
                      <a:pPr indent="0" lvl="0" marL="0" rtl="0" algn="ctr">
                        <a:spcBef>
                          <a:spcPts val="0"/>
                        </a:spcBef>
                        <a:spcAft>
                          <a:spcPts val="0"/>
                        </a:spcAft>
                        <a:buNone/>
                      </a:pPr>
                      <a:r>
                        <a:rPr b="1" lang="en" sz="1600">
                          <a:solidFill>
                            <a:schemeClr val="dk1"/>
                          </a:solidFill>
                          <a:latin typeface="Muli"/>
                          <a:ea typeface="Muli"/>
                          <a:cs typeface="Muli"/>
                          <a:sym typeface="Muli"/>
                        </a:rPr>
                        <a:t>Công nghệ</a:t>
                      </a:r>
                      <a:endParaRPr b="1" sz="16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Quản lý log: ELK Stack</a:t>
                      </a:r>
                      <a:endParaRPr>
                        <a:solidFill>
                          <a:schemeClr val="dk1"/>
                        </a:solidFill>
                        <a:latin typeface="Muli"/>
                        <a:ea typeface="Muli"/>
                        <a:cs typeface="Muli"/>
                        <a:sym typeface="Muli"/>
                      </a:endParaRPr>
                    </a:p>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Phân tích gói tin: Zeek</a:t>
                      </a:r>
                      <a:endParaRPr>
                        <a:solidFill>
                          <a:schemeClr val="dk1"/>
                        </a:solidFill>
                        <a:latin typeface="Muli"/>
                        <a:ea typeface="Muli"/>
                        <a:cs typeface="Muli"/>
                        <a:sym typeface="Muli"/>
                      </a:endParaRPr>
                    </a:p>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IDS: Snort/Suricata</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uli"/>
                          <a:ea typeface="Muli"/>
                          <a:cs typeface="Muli"/>
                          <a:sym typeface="Muli"/>
                        </a:rPr>
                        <a:t>Quản lý log: ELK Stack</a:t>
                      </a:r>
                      <a:endParaRPr>
                        <a:solidFill>
                          <a:schemeClr val="dk1"/>
                        </a:solidFill>
                        <a:latin typeface="Muli"/>
                        <a:ea typeface="Muli"/>
                        <a:cs typeface="Muli"/>
                        <a:sym typeface="Muli"/>
                      </a:endParaRPr>
                    </a:p>
                    <a:p>
                      <a:pPr indent="0" lvl="0" marL="0" rtl="0" algn="ctr">
                        <a:spcBef>
                          <a:spcPts val="0"/>
                        </a:spcBef>
                        <a:spcAft>
                          <a:spcPts val="0"/>
                        </a:spcAft>
                        <a:buNone/>
                      </a:pPr>
                      <a:r>
                        <a:rPr lang="en">
                          <a:solidFill>
                            <a:schemeClr val="dk1"/>
                          </a:solidFill>
                          <a:latin typeface="Muli"/>
                          <a:ea typeface="Muli"/>
                          <a:cs typeface="Muli"/>
                          <a:sym typeface="Muli"/>
                        </a:rPr>
                        <a:t>Quản lý cấu hình bảo mật: OpenSCAP</a:t>
                      </a:r>
                      <a:endParaRPr>
                        <a:solidFill>
                          <a:schemeClr val="dk1"/>
                        </a:solidFill>
                        <a:latin typeface="Muli"/>
                        <a:ea typeface="Muli"/>
                        <a:cs typeface="Muli"/>
                        <a:sym typeface="Muli"/>
                      </a:endParaRPr>
                    </a:p>
                    <a:p>
                      <a:pPr indent="0" lvl="0" marL="0" rtl="0" algn="ctr">
                        <a:spcBef>
                          <a:spcPts val="0"/>
                        </a:spcBef>
                        <a:spcAft>
                          <a:spcPts val="0"/>
                        </a:spcAft>
                        <a:buNone/>
                      </a:pPr>
                      <a:r>
                        <a:rPr lang="en">
                          <a:solidFill>
                            <a:schemeClr val="dk1"/>
                          </a:solidFill>
                          <a:latin typeface="Muli"/>
                          <a:ea typeface="Muli"/>
                          <a:cs typeface="Muli"/>
                          <a:sym typeface="Muli"/>
                        </a:rPr>
                        <a:t>IDS: OSSEC</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322" name="Google Shape;322;p4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23" name="Google Shape;323;p45"/>
          <p:cNvSpPr txBox="1"/>
          <p:nvPr>
            <p:ph type="title"/>
          </p:nvPr>
        </p:nvSpPr>
        <p:spPr>
          <a:xfrm>
            <a:off x="504350" y="1297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So sánh</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27" name="Shape 327"/>
        <p:cNvGrpSpPr/>
        <p:nvPr/>
      </p:nvGrpSpPr>
      <p:grpSpPr>
        <a:xfrm>
          <a:off x="0" y="0"/>
          <a:ext cx="0" cy="0"/>
          <a:chOff x="0" y="0"/>
          <a:chExt cx="0" cy="0"/>
        </a:xfrm>
      </p:grpSpPr>
      <p:sp>
        <p:nvSpPr>
          <p:cNvPr id="328" name="Google Shape;328;p46"/>
          <p:cNvSpPr txBox="1"/>
          <p:nvPr>
            <p:ph type="ctrTitle"/>
          </p:nvPr>
        </p:nvSpPr>
        <p:spPr>
          <a:xfrm>
            <a:off x="685800" y="897550"/>
            <a:ext cx="4659300" cy="2070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8</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WIRESHARK</a:t>
            </a:r>
            <a:endParaRPr>
              <a:solidFill>
                <a:schemeClr val="dk1"/>
              </a:solidFill>
            </a:endParaRPr>
          </a:p>
        </p:txBody>
      </p:sp>
      <p:pic>
        <p:nvPicPr>
          <p:cNvPr id="329" name="Google Shape;329;p46"/>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330" name="Google Shape;330;p46"/>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331" name="Google Shape;331;p46"/>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35" name="Shape 335"/>
        <p:cNvGrpSpPr/>
        <p:nvPr/>
      </p:nvGrpSpPr>
      <p:grpSpPr>
        <a:xfrm>
          <a:off x="0" y="0"/>
          <a:ext cx="0" cy="0"/>
          <a:chOff x="0" y="0"/>
          <a:chExt cx="0" cy="0"/>
        </a:xfrm>
      </p:grpSpPr>
      <p:sp>
        <p:nvSpPr>
          <p:cNvPr id="336" name="Google Shape;336;p47"/>
          <p:cNvSpPr txBox="1"/>
          <p:nvPr>
            <p:ph type="title"/>
          </p:nvPr>
        </p:nvSpPr>
        <p:spPr>
          <a:xfrm>
            <a:off x="5043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Định nghĩa</a:t>
            </a:r>
            <a:endParaRPr>
              <a:solidFill>
                <a:schemeClr val="dk1"/>
              </a:solidFill>
            </a:endParaRPr>
          </a:p>
        </p:txBody>
      </p:sp>
      <p:sp>
        <p:nvSpPr>
          <p:cNvPr id="337" name="Google Shape;337;p4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38" name="Google Shape;338;p47"/>
          <p:cNvSpPr txBox="1"/>
          <p:nvPr>
            <p:ph idx="1" type="body"/>
          </p:nvPr>
        </p:nvSpPr>
        <p:spPr>
          <a:xfrm>
            <a:off x="580550" y="1355500"/>
            <a:ext cx="2221800" cy="2549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solidFill>
                  <a:schemeClr val="accent1"/>
                </a:solidFill>
                <a:latin typeface="Muli"/>
                <a:ea typeface="Muli"/>
                <a:cs typeface="Muli"/>
                <a:sym typeface="Muli"/>
              </a:rPr>
              <a:t>Là công cụ giám sát và phân tích lưu lượng mạng trong thời gian thực.</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Giống tcpdump nhưng có GUI</a:t>
            </a:r>
            <a:endParaRPr sz="1500">
              <a:solidFill>
                <a:schemeClr val="accent1"/>
              </a:solidFill>
              <a:latin typeface="Muli"/>
              <a:ea typeface="Muli"/>
              <a:cs typeface="Muli"/>
              <a:sym typeface="Muli"/>
            </a:endParaRPr>
          </a:p>
        </p:txBody>
      </p:sp>
      <p:pic>
        <p:nvPicPr>
          <p:cNvPr id="339" name="Google Shape;339;p47"/>
          <p:cNvPicPr preferRelativeResize="0"/>
          <p:nvPr/>
        </p:nvPicPr>
        <p:blipFill>
          <a:blip r:embed="rId3">
            <a:alphaModFix/>
          </a:blip>
          <a:stretch>
            <a:fillRect/>
          </a:stretch>
        </p:blipFill>
        <p:spPr>
          <a:xfrm>
            <a:off x="3099875" y="1311475"/>
            <a:ext cx="5929401" cy="33890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43" name="Shape 343"/>
        <p:cNvGrpSpPr/>
        <p:nvPr/>
      </p:nvGrpSpPr>
      <p:grpSpPr>
        <a:xfrm>
          <a:off x="0" y="0"/>
          <a:ext cx="0" cy="0"/>
          <a:chOff x="0" y="0"/>
          <a:chExt cx="0" cy="0"/>
        </a:xfrm>
      </p:grpSpPr>
      <p:sp>
        <p:nvSpPr>
          <p:cNvPr id="344" name="Google Shape;344;p48"/>
          <p:cNvSpPr txBox="1"/>
          <p:nvPr>
            <p:ph type="title"/>
          </p:nvPr>
        </p:nvSpPr>
        <p:spPr>
          <a:xfrm>
            <a:off x="504350" y="1297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Bắt gói ICMP</a:t>
            </a:r>
            <a:endParaRPr>
              <a:solidFill>
                <a:schemeClr val="dk1"/>
              </a:solidFill>
            </a:endParaRPr>
          </a:p>
        </p:txBody>
      </p:sp>
      <p:sp>
        <p:nvSpPr>
          <p:cNvPr id="345" name="Google Shape;345;p4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46" name="Google Shape;346;p48"/>
          <p:cNvPicPr preferRelativeResize="0"/>
          <p:nvPr/>
        </p:nvPicPr>
        <p:blipFill>
          <a:blip r:embed="rId3">
            <a:alphaModFix/>
          </a:blip>
          <a:stretch>
            <a:fillRect/>
          </a:stretch>
        </p:blipFill>
        <p:spPr>
          <a:xfrm>
            <a:off x="2052425" y="1020500"/>
            <a:ext cx="5039151" cy="1325216"/>
          </a:xfrm>
          <a:prstGeom prst="rect">
            <a:avLst/>
          </a:prstGeom>
          <a:noFill/>
          <a:ln>
            <a:noFill/>
          </a:ln>
        </p:spPr>
      </p:pic>
      <p:pic>
        <p:nvPicPr>
          <p:cNvPr id="347" name="Google Shape;347;p48"/>
          <p:cNvPicPr preferRelativeResize="0"/>
          <p:nvPr/>
        </p:nvPicPr>
        <p:blipFill>
          <a:blip r:embed="rId4">
            <a:alphaModFix/>
          </a:blip>
          <a:stretch>
            <a:fillRect/>
          </a:stretch>
        </p:blipFill>
        <p:spPr>
          <a:xfrm>
            <a:off x="2214888" y="2996700"/>
            <a:ext cx="4714211" cy="2072875"/>
          </a:xfrm>
          <a:prstGeom prst="rect">
            <a:avLst/>
          </a:prstGeom>
          <a:noFill/>
          <a:ln>
            <a:noFill/>
          </a:ln>
        </p:spPr>
      </p:pic>
      <p:pic>
        <p:nvPicPr>
          <p:cNvPr id="348" name="Google Shape;348;p48"/>
          <p:cNvPicPr preferRelativeResize="0"/>
          <p:nvPr/>
        </p:nvPicPr>
        <p:blipFill>
          <a:blip r:embed="rId5">
            <a:alphaModFix/>
          </a:blip>
          <a:stretch>
            <a:fillRect/>
          </a:stretch>
        </p:blipFill>
        <p:spPr>
          <a:xfrm>
            <a:off x="0" y="2379043"/>
            <a:ext cx="9144000" cy="58194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352" name="Shape 352"/>
        <p:cNvGrpSpPr/>
        <p:nvPr/>
      </p:nvGrpSpPr>
      <p:grpSpPr>
        <a:xfrm>
          <a:off x="0" y="0"/>
          <a:ext cx="0" cy="0"/>
          <a:chOff x="0" y="0"/>
          <a:chExt cx="0" cy="0"/>
        </a:xfrm>
      </p:grpSpPr>
      <p:sp>
        <p:nvSpPr>
          <p:cNvPr id="353" name="Google Shape;353;p4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49"/>
          <p:cNvSpPr txBox="1"/>
          <p:nvPr>
            <p:ph idx="4294967295" type="ctrTitle"/>
          </p:nvPr>
        </p:nvSpPr>
        <p:spPr>
          <a:xfrm>
            <a:off x="685800" y="1341750"/>
            <a:ext cx="4323000" cy="179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000">
                <a:solidFill>
                  <a:schemeClr val="dk1"/>
                </a:solidFill>
              </a:rPr>
              <a:t>Thanks for listening!</a:t>
            </a:r>
            <a:endParaRPr sz="5000">
              <a:solidFill>
                <a:schemeClr val="dk1"/>
              </a:solidFill>
            </a:endParaRPr>
          </a:p>
        </p:txBody>
      </p:sp>
      <p:pic>
        <p:nvPicPr>
          <p:cNvPr id="355" name="Google Shape;355;p49"/>
          <p:cNvPicPr preferRelativeResize="0"/>
          <p:nvPr/>
        </p:nvPicPr>
        <p:blipFill>
          <a:blip r:embed="rId3">
            <a:alphaModFix/>
          </a:blip>
          <a:stretch>
            <a:fillRect/>
          </a:stretch>
        </p:blipFill>
        <p:spPr>
          <a:xfrm>
            <a:off x="4915500" y="2681025"/>
            <a:ext cx="3171324" cy="1889775"/>
          </a:xfrm>
          <a:prstGeom prst="rect">
            <a:avLst/>
          </a:prstGeom>
          <a:noFill/>
          <a:ln>
            <a:noFill/>
          </a:ln>
        </p:spPr>
      </p:pic>
      <p:pic>
        <p:nvPicPr>
          <p:cNvPr id="356" name="Google Shape;356;p49"/>
          <p:cNvPicPr preferRelativeResize="0"/>
          <p:nvPr/>
        </p:nvPicPr>
        <p:blipFill>
          <a:blip r:embed="rId4">
            <a:alphaModFix/>
          </a:blip>
          <a:stretch>
            <a:fillRect/>
          </a:stretch>
        </p:blipFill>
        <p:spPr>
          <a:xfrm>
            <a:off x="6150614" y="1914980"/>
            <a:ext cx="548700" cy="1597701"/>
          </a:xfrm>
          <a:prstGeom prst="rect">
            <a:avLst/>
          </a:prstGeom>
          <a:noFill/>
          <a:ln>
            <a:noFill/>
          </a:ln>
        </p:spPr>
      </p:pic>
      <p:pic>
        <p:nvPicPr>
          <p:cNvPr id="357" name="Google Shape;357;p49"/>
          <p:cNvPicPr preferRelativeResize="0"/>
          <p:nvPr/>
        </p:nvPicPr>
        <p:blipFill>
          <a:blip r:embed="rId5">
            <a:alphaModFix/>
          </a:blip>
          <a:stretch>
            <a:fillRect/>
          </a:stretch>
        </p:blipFill>
        <p:spPr>
          <a:xfrm>
            <a:off x="5937509" y="581600"/>
            <a:ext cx="1279700" cy="149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580550" y="459600"/>
            <a:ext cx="3771300" cy="527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IPS trên firewall</a:t>
            </a:r>
            <a:endParaRPr>
              <a:solidFill>
                <a:schemeClr val="dk1"/>
              </a:solidFill>
            </a:endParaRPr>
          </a:p>
        </p:txBody>
      </p:sp>
      <p:sp>
        <p:nvSpPr>
          <p:cNvPr id="83" name="Google Shape;83;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6"/>
          <p:cNvSpPr txBox="1"/>
          <p:nvPr>
            <p:ph idx="1" type="body"/>
          </p:nvPr>
        </p:nvSpPr>
        <p:spPr>
          <a:xfrm>
            <a:off x="789500" y="1113775"/>
            <a:ext cx="1941600" cy="3936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1500">
                <a:solidFill>
                  <a:schemeClr val="accent1"/>
                </a:solidFill>
                <a:latin typeface="Muli"/>
                <a:ea typeface="Muli"/>
                <a:cs typeface="Muli"/>
                <a:sym typeface="Muli"/>
              </a:rPr>
              <a:t>Trước khi block ICMP:</a:t>
            </a:r>
            <a:endParaRPr sz="1500">
              <a:solidFill>
                <a:schemeClr val="accent1"/>
              </a:solidFill>
              <a:latin typeface="Muli"/>
              <a:ea typeface="Muli"/>
              <a:cs typeface="Muli"/>
              <a:sym typeface="Muli"/>
            </a:endParaRPr>
          </a:p>
        </p:txBody>
      </p:sp>
      <p:pic>
        <p:nvPicPr>
          <p:cNvPr id="85" name="Google Shape;85;p16"/>
          <p:cNvPicPr preferRelativeResize="0"/>
          <p:nvPr/>
        </p:nvPicPr>
        <p:blipFill>
          <a:blip r:embed="rId3">
            <a:alphaModFix/>
          </a:blip>
          <a:stretch>
            <a:fillRect/>
          </a:stretch>
        </p:blipFill>
        <p:spPr>
          <a:xfrm>
            <a:off x="580550" y="1608950"/>
            <a:ext cx="3527099" cy="1402825"/>
          </a:xfrm>
          <a:prstGeom prst="rect">
            <a:avLst/>
          </a:prstGeom>
          <a:noFill/>
          <a:ln>
            <a:noFill/>
          </a:ln>
        </p:spPr>
      </p:pic>
      <p:pic>
        <p:nvPicPr>
          <p:cNvPr id="86" name="Google Shape;86;p16"/>
          <p:cNvPicPr preferRelativeResize="0"/>
          <p:nvPr/>
        </p:nvPicPr>
        <p:blipFill>
          <a:blip r:embed="rId4">
            <a:alphaModFix/>
          </a:blip>
          <a:stretch>
            <a:fillRect/>
          </a:stretch>
        </p:blipFill>
        <p:spPr>
          <a:xfrm>
            <a:off x="580546" y="3762975"/>
            <a:ext cx="3617775" cy="1190500"/>
          </a:xfrm>
          <a:prstGeom prst="rect">
            <a:avLst/>
          </a:prstGeom>
          <a:noFill/>
          <a:ln>
            <a:noFill/>
          </a:ln>
        </p:spPr>
      </p:pic>
      <p:pic>
        <p:nvPicPr>
          <p:cNvPr id="87" name="Google Shape;87;p16"/>
          <p:cNvPicPr preferRelativeResize="0"/>
          <p:nvPr/>
        </p:nvPicPr>
        <p:blipFill>
          <a:blip r:embed="rId5">
            <a:alphaModFix/>
          </a:blip>
          <a:stretch>
            <a:fillRect/>
          </a:stretch>
        </p:blipFill>
        <p:spPr>
          <a:xfrm>
            <a:off x="4474713" y="1425512"/>
            <a:ext cx="4639476" cy="1491175"/>
          </a:xfrm>
          <a:prstGeom prst="rect">
            <a:avLst/>
          </a:prstGeom>
          <a:noFill/>
          <a:ln>
            <a:noFill/>
          </a:ln>
        </p:spPr>
      </p:pic>
      <p:sp>
        <p:nvSpPr>
          <p:cNvPr id="88" name="Google Shape;88;p16"/>
          <p:cNvSpPr txBox="1"/>
          <p:nvPr>
            <p:ph idx="1" type="body"/>
          </p:nvPr>
        </p:nvSpPr>
        <p:spPr>
          <a:xfrm>
            <a:off x="789500" y="3369375"/>
            <a:ext cx="1941600" cy="3936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1500">
                <a:solidFill>
                  <a:schemeClr val="accent1"/>
                </a:solidFill>
                <a:latin typeface="Muli"/>
                <a:ea typeface="Muli"/>
                <a:cs typeface="Muli"/>
                <a:sym typeface="Muli"/>
              </a:rPr>
              <a:t>Sau </a:t>
            </a:r>
            <a:r>
              <a:rPr lang="en" sz="1500">
                <a:solidFill>
                  <a:schemeClr val="accent1"/>
                </a:solidFill>
                <a:latin typeface="Muli"/>
                <a:ea typeface="Muli"/>
                <a:cs typeface="Muli"/>
                <a:sym typeface="Muli"/>
              </a:rPr>
              <a:t>khi block ICMP:</a:t>
            </a:r>
            <a:endParaRPr sz="1500">
              <a:solidFill>
                <a:schemeClr val="accent1"/>
              </a:solidFill>
              <a:latin typeface="Muli"/>
              <a:ea typeface="Muli"/>
              <a:cs typeface="Muli"/>
              <a:sym typeface="Muli"/>
            </a:endParaRPr>
          </a:p>
        </p:txBody>
      </p:sp>
      <p:sp>
        <p:nvSpPr>
          <p:cNvPr id="89" name="Google Shape;89;p16"/>
          <p:cNvSpPr txBox="1"/>
          <p:nvPr>
            <p:ph idx="1" type="body"/>
          </p:nvPr>
        </p:nvSpPr>
        <p:spPr>
          <a:xfrm>
            <a:off x="4503075" y="133350"/>
            <a:ext cx="1941600" cy="3936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1500">
                <a:solidFill>
                  <a:schemeClr val="accent1"/>
                </a:solidFill>
                <a:latin typeface="Muli"/>
                <a:ea typeface="Muli"/>
                <a:cs typeface="Muli"/>
                <a:sym typeface="Muli"/>
              </a:rPr>
              <a:t>Log trên FW:</a:t>
            </a:r>
            <a:endParaRPr sz="1500">
              <a:solidFill>
                <a:schemeClr val="accent1"/>
              </a:solidFill>
              <a:latin typeface="Muli"/>
              <a:ea typeface="Muli"/>
              <a:cs typeface="Muli"/>
              <a:sym typeface="Muli"/>
            </a:endParaRPr>
          </a:p>
        </p:txBody>
      </p:sp>
      <p:sp>
        <p:nvSpPr>
          <p:cNvPr id="90" name="Google Shape;90;p16"/>
          <p:cNvSpPr txBox="1"/>
          <p:nvPr>
            <p:ph idx="1" type="body"/>
          </p:nvPr>
        </p:nvSpPr>
        <p:spPr>
          <a:xfrm>
            <a:off x="4503075" y="2934150"/>
            <a:ext cx="1941600" cy="3936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sz="1500">
                <a:solidFill>
                  <a:schemeClr val="accent1"/>
                </a:solidFill>
                <a:latin typeface="Muli"/>
                <a:ea typeface="Muli"/>
                <a:cs typeface="Muli"/>
                <a:sym typeface="Muli"/>
              </a:rPr>
              <a:t>Log trên SIEM:</a:t>
            </a:r>
            <a:endParaRPr sz="1500">
              <a:solidFill>
                <a:schemeClr val="accent1"/>
              </a:solidFill>
              <a:latin typeface="Muli"/>
              <a:ea typeface="Muli"/>
              <a:cs typeface="Muli"/>
              <a:sym typeface="Muli"/>
            </a:endParaRPr>
          </a:p>
        </p:txBody>
      </p:sp>
      <p:pic>
        <p:nvPicPr>
          <p:cNvPr id="91" name="Google Shape;91;p16"/>
          <p:cNvPicPr preferRelativeResize="0"/>
          <p:nvPr/>
        </p:nvPicPr>
        <p:blipFill>
          <a:blip r:embed="rId6">
            <a:alphaModFix/>
          </a:blip>
          <a:stretch>
            <a:fillRect/>
          </a:stretch>
        </p:blipFill>
        <p:spPr>
          <a:xfrm>
            <a:off x="4503075" y="3327750"/>
            <a:ext cx="3165700" cy="1671475"/>
          </a:xfrm>
          <a:prstGeom prst="rect">
            <a:avLst/>
          </a:prstGeom>
          <a:noFill/>
          <a:ln>
            <a:noFill/>
          </a:ln>
        </p:spPr>
      </p:pic>
      <p:pic>
        <p:nvPicPr>
          <p:cNvPr id="92" name="Google Shape;92;p16"/>
          <p:cNvPicPr preferRelativeResize="0"/>
          <p:nvPr/>
        </p:nvPicPr>
        <p:blipFill>
          <a:blip r:embed="rId7">
            <a:alphaModFix/>
          </a:blip>
          <a:stretch>
            <a:fillRect/>
          </a:stretch>
        </p:blipFill>
        <p:spPr>
          <a:xfrm>
            <a:off x="4474725" y="612000"/>
            <a:ext cx="4639473" cy="8135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96" name="Shape 96"/>
        <p:cNvGrpSpPr/>
        <p:nvPr/>
      </p:nvGrpSpPr>
      <p:grpSpPr>
        <a:xfrm>
          <a:off x="0" y="0"/>
          <a:ext cx="0" cy="0"/>
          <a:chOff x="0" y="0"/>
          <a:chExt cx="0" cy="0"/>
        </a:xfrm>
      </p:grpSpPr>
      <p:sp>
        <p:nvSpPr>
          <p:cNvPr id="97" name="Google Shape;97;p17"/>
          <p:cNvSpPr txBox="1"/>
          <p:nvPr>
            <p:ph type="ctrTitle"/>
          </p:nvPr>
        </p:nvSpPr>
        <p:spPr>
          <a:xfrm>
            <a:off x="685800" y="1278550"/>
            <a:ext cx="4263900" cy="167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2</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DNS + FIREWALL</a:t>
            </a:r>
            <a:endParaRPr>
              <a:solidFill>
                <a:schemeClr val="dk1"/>
              </a:solidFill>
            </a:endParaRPr>
          </a:p>
        </p:txBody>
      </p:sp>
      <p:pic>
        <p:nvPicPr>
          <p:cNvPr id="98" name="Google Shape;98;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9" name="Google Shape;99;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00" name="Google Shape;100;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04" name="Shape 104"/>
        <p:cNvGrpSpPr/>
        <p:nvPr/>
      </p:nvGrpSpPr>
      <p:grpSpPr>
        <a:xfrm>
          <a:off x="0" y="0"/>
          <a:ext cx="0" cy="0"/>
          <a:chOff x="0" y="0"/>
          <a:chExt cx="0" cy="0"/>
        </a:xfrm>
      </p:grpSpPr>
      <p:sp>
        <p:nvSpPr>
          <p:cNvPr id="105" name="Google Shape;105;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8"/>
          <p:cNvSpPr txBox="1"/>
          <p:nvPr>
            <p:ph idx="1" type="body"/>
          </p:nvPr>
        </p:nvSpPr>
        <p:spPr>
          <a:xfrm>
            <a:off x="632375" y="590550"/>
            <a:ext cx="7643700" cy="594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500">
                <a:solidFill>
                  <a:schemeClr val="accent1"/>
                </a:solidFill>
                <a:latin typeface="Muli"/>
                <a:ea typeface="Muli"/>
                <a:cs typeface="Muli"/>
                <a:sym typeface="Muli"/>
              </a:rPr>
              <a:t>Để chặn các trang web qua DNS, firewall cần phải có khả năng xử lý các truy vấn DNS, aka cần phải thực hiện vai trò của một DNS server.</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b="1" sz="1500">
              <a:solidFill>
                <a:schemeClr val="accent1"/>
              </a:solidFill>
              <a:latin typeface="Muli"/>
              <a:ea typeface="Muli"/>
              <a:cs typeface="Muli"/>
              <a:sym typeface="Muli"/>
            </a:endParaRPr>
          </a:p>
        </p:txBody>
      </p:sp>
      <p:sp>
        <p:nvSpPr>
          <p:cNvPr id="107" name="Google Shape;107;p18"/>
          <p:cNvSpPr txBox="1"/>
          <p:nvPr>
            <p:ph idx="1" type="body"/>
          </p:nvPr>
        </p:nvSpPr>
        <p:spPr>
          <a:xfrm>
            <a:off x="750150" y="1391775"/>
            <a:ext cx="2101200" cy="31803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500">
                <a:solidFill>
                  <a:schemeClr val="accent1"/>
                </a:solidFill>
                <a:latin typeface="Muli"/>
                <a:ea typeface="Muli"/>
                <a:cs typeface="Muli"/>
                <a:sym typeface="Muli"/>
              </a:rPr>
              <a:t>DNS Filtering</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Người dùng click url, gửi query đến DNS resolver. Resolver check trong blacklist của DNS Firewall. Nếu có -&gt; phân giải tên miền bị block / chuyển hướng.</a:t>
            </a:r>
            <a:endParaRPr b="1" sz="1500">
              <a:solidFill>
                <a:schemeClr val="accent1"/>
              </a:solidFill>
              <a:latin typeface="Muli"/>
              <a:ea typeface="Muli"/>
              <a:cs typeface="Muli"/>
              <a:sym typeface="Muli"/>
            </a:endParaRPr>
          </a:p>
        </p:txBody>
      </p:sp>
      <p:sp>
        <p:nvSpPr>
          <p:cNvPr id="108" name="Google Shape;108;p18"/>
          <p:cNvSpPr txBox="1"/>
          <p:nvPr>
            <p:ph idx="1" type="body"/>
          </p:nvPr>
        </p:nvSpPr>
        <p:spPr>
          <a:xfrm>
            <a:off x="3345600" y="1391775"/>
            <a:ext cx="2452800" cy="31803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500">
                <a:solidFill>
                  <a:schemeClr val="accent1"/>
                </a:solidFill>
                <a:latin typeface="Muli"/>
                <a:ea typeface="Muli"/>
                <a:cs typeface="Muli"/>
                <a:sym typeface="Muli"/>
              </a:rPr>
              <a:t>DNS Sinkhole</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Chặn giữa DNS queries và so sánh với danh sách các domain độc hại. Nếu có Firewall trả lời truy vấn DNS bằng cách cung cấp địa chỉ IP sai, thường là một địa chỉ IP không tồn tại hoặc địa chỉ IP của một server do quản trị viên kiểm soát để theo dõi và quản lý các truy cập.</a:t>
            </a:r>
            <a:endParaRPr b="1" sz="1500">
              <a:solidFill>
                <a:schemeClr val="accent1"/>
              </a:solidFill>
              <a:latin typeface="Muli"/>
              <a:ea typeface="Muli"/>
              <a:cs typeface="Muli"/>
              <a:sym typeface="Muli"/>
            </a:endParaRPr>
          </a:p>
        </p:txBody>
      </p:sp>
      <p:sp>
        <p:nvSpPr>
          <p:cNvPr id="109" name="Google Shape;109;p18"/>
          <p:cNvSpPr txBox="1"/>
          <p:nvPr>
            <p:ph idx="1" type="body"/>
          </p:nvPr>
        </p:nvSpPr>
        <p:spPr>
          <a:xfrm>
            <a:off x="6405750" y="1377050"/>
            <a:ext cx="2245800" cy="31803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1500">
                <a:solidFill>
                  <a:schemeClr val="accent1"/>
                </a:solidFill>
                <a:latin typeface="Muli"/>
                <a:ea typeface="Muli"/>
                <a:cs typeface="Muli"/>
                <a:sym typeface="Muli"/>
              </a:rPr>
              <a:t>DoH và DoT Block</a:t>
            </a:r>
            <a:endParaRPr sz="1500">
              <a:solidFill>
                <a:schemeClr val="accent1"/>
              </a:solidFill>
              <a:latin typeface="Muli"/>
              <a:ea typeface="Muli"/>
              <a:cs typeface="Muli"/>
              <a:sym typeface="Muli"/>
            </a:endParaRPr>
          </a:p>
          <a:p>
            <a:pPr indent="0" lvl="0" marL="0" rtl="0" algn="l">
              <a:spcBef>
                <a:spcPts val="600"/>
              </a:spcBef>
              <a:spcAft>
                <a:spcPts val="0"/>
              </a:spcAft>
              <a:buNone/>
            </a:pPr>
            <a:r>
              <a:rPr lang="en" sz="1500">
                <a:solidFill>
                  <a:schemeClr val="accent1"/>
                </a:solidFill>
                <a:latin typeface="Muli"/>
                <a:ea typeface="Muli"/>
                <a:cs typeface="Muli"/>
                <a:sym typeface="Muli"/>
              </a:rPr>
              <a:t>Chặn 2 cổng: 443 - DoH và 853 - DoT</a:t>
            </a:r>
            <a:endParaRPr sz="1500">
              <a:solidFill>
                <a:schemeClr val="accent1"/>
              </a:solidFill>
              <a:latin typeface="Muli"/>
              <a:ea typeface="Muli"/>
              <a:cs typeface="Muli"/>
              <a:sym typeface="Muli"/>
            </a:endParaRPr>
          </a:p>
          <a:p>
            <a:pPr indent="0" lvl="0" marL="0" rtl="0" algn="l">
              <a:spcBef>
                <a:spcPts val="600"/>
              </a:spcBef>
              <a:spcAft>
                <a:spcPts val="0"/>
              </a:spcAft>
              <a:buNone/>
            </a:pPr>
            <a:r>
              <a:t/>
            </a:r>
            <a:endParaRPr b="1" sz="1500">
              <a:solidFill>
                <a:schemeClr val="accent1"/>
              </a:solidFill>
              <a:latin typeface="Muli"/>
              <a:ea typeface="Muli"/>
              <a:cs typeface="Muli"/>
              <a:sym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13" name="Shape 113"/>
        <p:cNvGrpSpPr/>
        <p:nvPr/>
      </p:nvGrpSpPr>
      <p:grpSpPr>
        <a:xfrm>
          <a:off x="0" y="0"/>
          <a:ext cx="0" cy="0"/>
          <a:chOff x="0" y="0"/>
          <a:chExt cx="0" cy="0"/>
        </a:xfrm>
      </p:grpSpPr>
      <p:sp>
        <p:nvSpPr>
          <p:cNvPr id="114" name="Google Shape;114;p19"/>
          <p:cNvSpPr txBox="1"/>
          <p:nvPr>
            <p:ph type="ctrTitle"/>
          </p:nvPr>
        </p:nvSpPr>
        <p:spPr>
          <a:xfrm>
            <a:off x="685800" y="1278550"/>
            <a:ext cx="4263900" cy="167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HTTP/HTTPS</a:t>
            </a:r>
            <a:endParaRPr>
              <a:solidFill>
                <a:schemeClr val="dk1"/>
              </a:solidFill>
            </a:endParaRPr>
          </a:p>
        </p:txBody>
      </p:sp>
      <p:pic>
        <p:nvPicPr>
          <p:cNvPr id="115" name="Google Shape;115;p19"/>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16" name="Google Shape;116;p19"/>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17" name="Google Shape;117;p19"/>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21" name="Shape 121"/>
        <p:cNvGrpSpPr/>
        <p:nvPr/>
      </p:nvGrpSpPr>
      <p:grpSpPr>
        <a:xfrm>
          <a:off x="0" y="0"/>
          <a:ext cx="0" cy="0"/>
          <a:chOff x="0" y="0"/>
          <a:chExt cx="0" cy="0"/>
        </a:xfrm>
      </p:grpSpPr>
      <p:graphicFrame>
        <p:nvGraphicFramePr>
          <p:cNvPr id="122" name="Google Shape;122;p20"/>
          <p:cNvGraphicFramePr/>
          <p:nvPr/>
        </p:nvGraphicFramePr>
        <p:xfrm>
          <a:off x="580575" y="841656"/>
          <a:ext cx="3000000" cy="3000000"/>
        </p:xfrm>
        <a:graphic>
          <a:graphicData uri="http://schemas.openxmlformats.org/drawingml/2006/table">
            <a:tbl>
              <a:tblPr>
                <a:noFill/>
                <a:tableStyleId>{D316BCAB-6DA2-49DB-89DD-16B5CA46B1DB}</a:tableStyleId>
              </a:tblPr>
              <a:tblGrid>
                <a:gridCol w="1678950"/>
                <a:gridCol w="3343625"/>
                <a:gridCol w="2877425"/>
              </a:tblGrid>
              <a:tr h="583225">
                <a:tc>
                  <a:txBody>
                    <a:bodyPr/>
                    <a:lstStyle/>
                    <a:p>
                      <a:pPr indent="0" lvl="0" marL="0" rtl="0" algn="l">
                        <a:spcBef>
                          <a:spcPts val="0"/>
                        </a:spcBef>
                        <a:spcAft>
                          <a:spcPts val="0"/>
                        </a:spcAft>
                        <a:buNone/>
                      </a:pPr>
                      <a:r>
                        <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500">
                          <a:solidFill>
                            <a:schemeClr val="dk1"/>
                          </a:solidFill>
                          <a:latin typeface="Muli"/>
                          <a:ea typeface="Muli"/>
                          <a:cs typeface="Muli"/>
                          <a:sym typeface="Muli"/>
                        </a:rPr>
                        <a:t>HTTP</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500">
                          <a:solidFill>
                            <a:schemeClr val="dk1"/>
                          </a:solidFill>
                          <a:latin typeface="Muli"/>
                          <a:ea typeface="Muli"/>
                          <a:cs typeface="Muli"/>
                          <a:sym typeface="Muli"/>
                        </a:rPr>
                        <a:t>HTTPS</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981850">
                <a:tc>
                  <a:txBody>
                    <a:bodyPr/>
                    <a:lstStyle/>
                    <a:p>
                      <a:pPr indent="0" lvl="0" marL="0" rtl="0" algn="ctr">
                        <a:spcBef>
                          <a:spcPts val="0"/>
                        </a:spcBef>
                        <a:spcAft>
                          <a:spcPts val="0"/>
                        </a:spcAft>
                        <a:buNone/>
                      </a:pPr>
                      <a:r>
                        <a:rPr b="1" lang="en" sz="1500">
                          <a:solidFill>
                            <a:schemeClr val="dk1"/>
                          </a:solidFill>
                          <a:latin typeface="Muli"/>
                          <a:ea typeface="Muli"/>
                          <a:cs typeface="Muli"/>
                          <a:sym typeface="Muli"/>
                        </a:rPr>
                        <a:t>Encryption</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Truyền dữ liệu qua HTTP dưới dạng plaintext -&gt; ai cũng có thể đọc đc thông tin truyền</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Mã hóa bằng TLS -&gt; thông tin </a:t>
                      </a:r>
                      <a:r>
                        <a:rPr lang="en">
                          <a:solidFill>
                            <a:schemeClr val="dk1"/>
                          </a:solidFill>
                          <a:latin typeface="Muli"/>
                          <a:ea typeface="Muli"/>
                          <a:cs typeface="Muli"/>
                          <a:sym typeface="Muli"/>
                        </a:rPr>
                        <a:t>được </a:t>
                      </a:r>
                      <a:r>
                        <a:rPr lang="en">
                          <a:solidFill>
                            <a:schemeClr val="dk1"/>
                          </a:solidFill>
                          <a:latin typeface="Muli"/>
                          <a:ea typeface="Muli"/>
                          <a:cs typeface="Muli"/>
                          <a:sym typeface="Muli"/>
                        </a:rPr>
                        <a:t>bảo mật</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981850">
                <a:tc>
                  <a:txBody>
                    <a:bodyPr/>
                    <a:lstStyle/>
                    <a:p>
                      <a:pPr indent="0" lvl="0" marL="0" rtl="0" algn="ctr">
                        <a:spcBef>
                          <a:spcPts val="0"/>
                        </a:spcBef>
                        <a:spcAft>
                          <a:spcPts val="0"/>
                        </a:spcAft>
                        <a:buNone/>
                      </a:pPr>
                      <a:r>
                        <a:rPr b="1" lang="en" sz="1500">
                          <a:solidFill>
                            <a:schemeClr val="dk1"/>
                          </a:solidFill>
                          <a:latin typeface="Muli"/>
                          <a:ea typeface="Muli"/>
                          <a:cs typeface="Muli"/>
                          <a:sym typeface="Muli"/>
                        </a:rPr>
                        <a:t>Integrity</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Dữ liệu có thể bị thay đổi mà không ai phát hiện</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Dùng checksum để xác minh dl đã </a:t>
                      </a:r>
                      <a:r>
                        <a:rPr lang="en">
                          <a:solidFill>
                            <a:schemeClr val="dk1"/>
                          </a:solidFill>
                          <a:latin typeface="Muli"/>
                          <a:ea typeface="Muli"/>
                          <a:cs typeface="Muli"/>
                          <a:sym typeface="Muli"/>
                        </a:rPr>
                        <a:t>không </a:t>
                      </a:r>
                      <a:r>
                        <a:rPr lang="en">
                          <a:solidFill>
                            <a:schemeClr val="dk1"/>
                          </a:solidFill>
                          <a:latin typeface="Muli"/>
                          <a:ea typeface="Muli"/>
                          <a:cs typeface="Muli"/>
                          <a:sym typeface="Muli"/>
                        </a:rPr>
                        <a:t>bị thay đổi trong quá trình truyền. Nếu bị thay đổi thì reject d</a:t>
                      </a:r>
                      <a:r>
                        <a:rPr lang="en">
                          <a:solidFill>
                            <a:schemeClr val="dk1"/>
                          </a:solidFill>
                          <a:latin typeface="Muli"/>
                          <a:ea typeface="Muli"/>
                          <a:cs typeface="Muli"/>
                          <a:sym typeface="Muli"/>
                        </a:rPr>
                        <a:t>ữ liệu</a:t>
                      </a:r>
                      <a:r>
                        <a:rPr lang="en">
                          <a:solidFill>
                            <a:schemeClr val="dk1"/>
                          </a:solidFill>
                          <a:latin typeface="Muli"/>
                          <a:ea typeface="Muli"/>
                          <a:cs typeface="Muli"/>
                          <a:sym typeface="Muli"/>
                        </a:rPr>
                        <a:t>.</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106200">
                <a:tc>
                  <a:txBody>
                    <a:bodyPr/>
                    <a:lstStyle/>
                    <a:p>
                      <a:pPr indent="0" lvl="0" marL="0" rtl="0" algn="ctr">
                        <a:spcBef>
                          <a:spcPts val="0"/>
                        </a:spcBef>
                        <a:spcAft>
                          <a:spcPts val="0"/>
                        </a:spcAft>
                        <a:buNone/>
                      </a:pPr>
                      <a:r>
                        <a:rPr b="1" lang="en" sz="1500">
                          <a:solidFill>
                            <a:schemeClr val="dk1"/>
                          </a:solidFill>
                          <a:latin typeface="Muli"/>
                          <a:ea typeface="Muli"/>
                          <a:cs typeface="Muli"/>
                          <a:sym typeface="Muli"/>
                        </a:rPr>
                        <a:t>Authentication</a:t>
                      </a:r>
                      <a:endParaRPr b="1" sz="1500">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Biến động cao tùy thuộc vào tắc nghẽn mạng. Phí cao trong thời gian cao điểm.</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solidFill>
                            <a:schemeClr val="dk1"/>
                          </a:solidFill>
                          <a:latin typeface="Muli"/>
                          <a:ea typeface="Muli"/>
                          <a:cs typeface="Muli"/>
                          <a:sym typeface="Muli"/>
                        </a:rPr>
                        <a:t>Dùng chứng thực điện tử được cấp bởi các CA đáng tin để xác thực danh tính server</a:t>
                      </a:r>
                      <a:endParaRPr>
                        <a:solidFill>
                          <a:schemeClr val="dk1"/>
                        </a:solidFill>
                        <a:latin typeface="Muli"/>
                        <a:ea typeface="Muli"/>
                        <a:cs typeface="Muli"/>
                        <a:sym typeface="Muli"/>
                      </a:endParaRPr>
                    </a:p>
                  </a:txBody>
                  <a:tcPr marT="68575" marB="6857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123" name="Google Shape;123;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241ED">
                <a:alpha val="70588"/>
              </a:srgbClr>
            </a:gs>
            <a:gs pos="100000">
              <a:srgbClr val="00FFFF">
                <a:alpha val="0"/>
              </a:srgbClr>
            </a:gs>
          </a:gsLst>
          <a:lin ang="10800025" scaled="0"/>
        </a:gradFill>
      </p:bgPr>
    </p:bg>
    <p:spTree>
      <p:nvGrpSpPr>
        <p:cNvPr id="127" name="Shape 127"/>
        <p:cNvGrpSpPr/>
        <p:nvPr/>
      </p:nvGrpSpPr>
      <p:grpSpPr>
        <a:xfrm>
          <a:off x="0" y="0"/>
          <a:ext cx="0" cy="0"/>
          <a:chOff x="0" y="0"/>
          <a:chExt cx="0" cy="0"/>
        </a:xfrm>
      </p:grpSpPr>
      <p:sp>
        <p:nvSpPr>
          <p:cNvPr id="128" name="Google Shape;128;p21"/>
          <p:cNvSpPr txBox="1"/>
          <p:nvPr>
            <p:ph type="title"/>
          </p:nvPr>
        </p:nvSpPr>
        <p:spPr>
          <a:xfrm>
            <a:off x="580550" y="2821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dk1"/>
                </a:solidFill>
              </a:rPr>
              <a:t>TLS</a:t>
            </a:r>
            <a:endParaRPr>
              <a:solidFill>
                <a:schemeClr val="dk1"/>
              </a:solidFill>
            </a:endParaRPr>
          </a:p>
        </p:txBody>
      </p:sp>
      <p:sp>
        <p:nvSpPr>
          <p:cNvPr id="129" name="Google Shape;129;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21"/>
          <p:cNvSpPr txBox="1"/>
          <p:nvPr>
            <p:ph idx="1" type="body"/>
          </p:nvPr>
        </p:nvSpPr>
        <p:spPr>
          <a:xfrm>
            <a:off x="580550" y="1428750"/>
            <a:ext cx="4233000" cy="2771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solidFill>
                  <a:schemeClr val="accent1"/>
                </a:solidFill>
                <a:latin typeface="Muli"/>
                <a:ea typeface="Muli"/>
                <a:cs typeface="Muli"/>
                <a:sym typeface="Muli"/>
              </a:rPr>
              <a:t>(Cái này cũng liên quan đến khóa, nên dùng lại ảnh)</a:t>
            </a:r>
            <a:endParaRPr>
              <a:solidFill>
                <a:schemeClr val="accent1"/>
              </a:solidFill>
              <a:latin typeface="Muli"/>
              <a:ea typeface="Muli"/>
              <a:cs typeface="Muli"/>
              <a:sym typeface="Muli"/>
            </a:endParaRPr>
          </a:p>
          <a:p>
            <a:pPr indent="-330200" lvl="0" marL="457200" rtl="0" algn="l">
              <a:spcBef>
                <a:spcPts val="600"/>
              </a:spcBef>
              <a:spcAft>
                <a:spcPts val="0"/>
              </a:spcAft>
              <a:buClr>
                <a:schemeClr val="accent1"/>
              </a:buClr>
              <a:buSzPts val="1600"/>
              <a:buFont typeface="Muli"/>
              <a:buAutoNum type="arabicPeriod"/>
            </a:pPr>
            <a:r>
              <a:rPr lang="en">
                <a:solidFill>
                  <a:schemeClr val="accent1"/>
                </a:solidFill>
                <a:latin typeface="Muli"/>
                <a:ea typeface="Muli"/>
                <a:cs typeface="Muli"/>
                <a:sym typeface="Muli"/>
              </a:rPr>
              <a:t>Client </a:t>
            </a:r>
            <a:r>
              <a:rPr lang="en">
                <a:solidFill>
                  <a:schemeClr val="accent1"/>
                </a:solidFill>
                <a:latin typeface="Muli"/>
                <a:ea typeface="Muli"/>
                <a:cs typeface="Muli"/>
                <a:sym typeface="Muli"/>
              </a:rPr>
              <a:t>request server, server gửi response chứa cert. Trong cert có public key của server. </a:t>
            </a:r>
            <a:endParaRPr>
              <a:solidFill>
                <a:schemeClr val="accent1"/>
              </a:solidFill>
              <a:latin typeface="Muli"/>
              <a:ea typeface="Muli"/>
              <a:cs typeface="Muli"/>
              <a:sym typeface="Muli"/>
            </a:endParaRPr>
          </a:p>
          <a:p>
            <a:pPr indent="-330200" lvl="0" marL="457200" rtl="0" algn="l">
              <a:spcBef>
                <a:spcPts val="0"/>
              </a:spcBef>
              <a:spcAft>
                <a:spcPts val="0"/>
              </a:spcAft>
              <a:buClr>
                <a:schemeClr val="accent1"/>
              </a:buClr>
              <a:buSzPts val="1600"/>
              <a:buFont typeface="Muli"/>
              <a:buAutoNum type="arabicPeriod"/>
            </a:pPr>
            <a:r>
              <a:rPr lang="en">
                <a:solidFill>
                  <a:schemeClr val="accent1"/>
                </a:solidFill>
                <a:latin typeface="Muli"/>
                <a:ea typeface="Muli"/>
                <a:cs typeface="Muli"/>
                <a:sym typeface="Muli"/>
              </a:rPr>
              <a:t>Client</a:t>
            </a:r>
            <a:r>
              <a:rPr lang="en">
                <a:solidFill>
                  <a:schemeClr val="accent1"/>
                </a:solidFill>
                <a:latin typeface="Muli"/>
                <a:ea typeface="Muli"/>
                <a:cs typeface="Muli"/>
                <a:sym typeface="Muli"/>
              </a:rPr>
              <a:t> tạo khóa đối xứng (</a:t>
            </a:r>
            <a:r>
              <a:rPr lang="en">
                <a:solidFill>
                  <a:schemeClr val="accent1"/>
                </a:solidFill>
                <a:latin typeface="Muli"/>
                <a:ea typeface="Muli"/>
                <a:cs typeface="Muli"/>
                <a:sym typeface="Muli"/>
              </a:rPr>
              <a:t>session key)</a:t>
            </a:r>
            <a:r>
              <a:rPr lang="en">
                <a:solidFill>
                  <a:schemeClr val="accent1"/>
                </a:solidFill>
                <a:latin typeface="Muli"/>
                <a:ea typeface="Muli"/>
                <a:cs typeface="Muli"/>
                <a:sym typeface="Muli"/>
              </a:rPr>
              <a:t> và mã hóa bằng public key của server. </a:t>
            </a:r>
            <a:endParaRPr>
              <a:solidFill>
                <a:schemeClr val="accent1"/>
              </a:solidFill>
              <a:latin typeface="Muli"/>
              <a:ea typeface="Muli"/>
              <a:cs typeface="Muli"/>
              <a:sym typeface="Muli"/>
            </a:endParaRPr>
          </a:p>
          <a:p>
            <a:pPr indent="-330200" lvl="0" marL="457200" rtl="0" algn="l">
              <a:spcBef>
                <a:spcPts val="0"/>
              </a:spcBef>
              <a:spcAft>
                <a:spcPts val="0"/>
              </a:spcAft>
              <a:buClr>
                <a:schemeClr val="accent1"/>
              </a:buClr>
              <a:buSzPts val="1600"/>
              <a:buFont typeface="Muli"/>
              <a:buAutoNum type="arabicPeriod"/>
            </a:pPr>
            <a:r>
              <a:rPr lang="en">
                <a:solidFill>
                  <a:schemeClr val="accent1"/>
                </a:solidFill>
                <a:latin typeface="Muli"/>
                <a:ea typeface="Muli"/>
                <a:cs typeface="Muli"/>
                <a:sym typeface="Muli"/>
              </a:rPr>
              <a:t>Client gửi session key cho server + server giải mã bằng private key</a:t>
            </a:r>
            <a:endParaRPr>
              <a:solidFill>
                <a:schemeClr val="accent1"/>
              </a:solidFill>
              <a:latin typeface="Muli"/>
              <a:ea typeface="Muli"/>
              <a:cs typeface="Muli"/>
              <a:sym typeface="Muli"/>
            </a:endParaRPr>
          </a:p>
          <a:p>
            <a:pPr indent="0" lvl="0" marL="0" rtl="0" algn="l">
              <a:spcBef>
                <a:spcPts val="600"/>
              </a:spcBef>
              <a:spcAft>
                <a:spcPts val="0"/>
              </a:spcAft>
              <a:buNone/>
            </a:pPr>
            <a:r>
              <a:t/>
            </a:r>
            <a:endParaRPr>
              <a:solidFill>
                <a:schemeClr val="accent1"/>
              </a:solidFill>
              <a:latin typeface="Muli"/>
              <a:ea typeface="Muli"/>
              <a:cs typeface="Muli"/>
              <a:sym typeface="Muli"/>
            </a:endParaRPr>
          </a:p>
        </p:txBody>
      </p:sp>
      <p:pic>
        <p:nvPicPr>
          <p:cNvPr id="131" name="Google Shape;131;p21"/>
          <p:cNvPicPr preferRelativeResize="0"/>
          <p:nvPr/>
        </p:nvPicPr>
        <p:blipFill>
          <a:blip r:embed="rId3">
            <a:alphaModFix/>
          </a:blip>
          <a:stretch>
            <a:fillRect/>
          </a:stretch>
        </p:blipFill>
        <p:spPr>
          <a:xfrm>
            <a:off x="5050474" y="1368425"/>
            <a:ext cx="3911651" cy="28920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