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exend Dec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E0C3F0-65FB-4FFA-B500-1C76F9134B3A}">
  <a:tblStyle styleId="{62E0C3F0-65FB-4FFA-B500-1C76F9134B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Deca-bold.fntdata"/><Relationship Id="rId16" Type="http://schemas.openxmlformats.org/officeDocument/2006/relationships/font" Target="fonts/LexendDe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22c95e0e8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22c95e0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e929a9c66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e929a9c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f11c22a2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f11c22a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e3c316a1f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e3c316a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e607ec3b3_2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e607ec3b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e607ec3b3_2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e607ec3b3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e607ec3b3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e607ec3b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e607ec3b3_2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e607ec3b3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85800" y="821350"/>
            <a:ext cx="4263900" cy="167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RECON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85800" y="2568548"/>
            <a:ext cx="43644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2"/>
          <p:cNvSpPr txBox="1"/>
          <p:nvPr>
            <p:ph idx="4294967295" type="ctrTitle"/>
          </p:nvPr>
        </p:nvSpPr>
        <p:spPr>
          <a:xfrm>
            <a:off x="685800" y="1341750"/>
            <a:ext cx="4323000" cy="17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Thanks for listening!</a:t>
            </a:r>
            <a:endParaRPr sz="5000">
              <a:solidFill>
                <a:schemeClr val="dk1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5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6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5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580550" y="212975"/>
            <a:ext cx="6405600" cy="76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Passive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610500" y="1184600"/>
            <a:ext cx="7923000" cy="317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Cert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Google dorking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highlight>
                  <a:srgbClr val="242629"/>
                </a:highlight>
                <a:latin typeface="Arial"/>
                <a:ea typeface="Arial"/>
                <a:cs typeface="Arial"/>
                <a:sym typeface="Arial"/>
              </a:rPr>
              <a:t>OSINT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580550" y="212975"/>
            <a:ext cx="6405600" cy="76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Active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610500" y="1184600"/>
            <a:ext cx="7923000" cy="317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Nmap: -sS, -sT, -sU, -sF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Google dorking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highlight>
                  <a:srgbClr val="242629"/>
                </a:highlight>
                <a:latin typeface="Arial"/>
                <a:ea typeface="Arial"/>
                <a:cs typeface="Arial"/>
                <a:sym typeface="Arial"/>
              </a:rPr>
              <a:t>OSINT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580550" y="212975"/>
            <a:ext cx="6405600" cy="76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Nmap scans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952500" y="112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{62E0C3F0-65FB-4FFA-B500-1C76F9134B3A}</a:tableStyleId>
              </a:tblPr>
              <a:tblGrid>
                <a:gridCol w="2385450"/>
                <a:gridCol w="4876875"/>
              </a:tblGrid>
              <a:tr h="4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Filtered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-sn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host discovery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TCP Connect Scan (-sT)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UDP Scan (-sU)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TCP FIN Scan (-sF)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Host Discovery Scan (-sn)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Timing Options (-T 0-5)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685800" y="1278550"/>
            <a:ext cx="4263900" cy="116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II</a:t>
            </a:r>
            <a:r>
              <a:rPr lang="en">
                <a:solidFill>
                  <a:schemeClr val="dk1"/>
                </a:solidFill>
              </a:rPr>
              <a:t>. SIEM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685800" y="2720950"/>
            <a:ext cx="4137000" cy="27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SIEM là giải pháp phần mềm tổng hợp dữ liệu nhật ký và sự kiện, thông tin tình báo về mối đe dọa và cảnh báo bảo mật.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580550" y="205975"/>
            <a:ext cx="6405600" cy="96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Core Pipeline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554250" y="1350700"/>
            <a:ext cx="76590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Windows name resolution-based attacks and exploits</a:t>
            </a:r>
            <a:endParaRPr sz="13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DNS cache poisoning attacks</a:t>
            </a:r>
            <a:endParaRPr sz="13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Attacks and exploits against Server Message Block (SMB) implementations</a:t>
            </a:r>
            <a:endParaRPr sz="13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Simple Network Management Protocol (SNMP) vulnerabilities and exploits</a:t>
            </a:r>
            <a:endParaRPr sz="13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Simple Mail Transfer Protocol (SMTP) vulnerabilities and exploits</a:t>
            </a:r>
            <a:endParaRPr sz="13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File Transfer Protocol (FTP) vulnerabilities and exploits</a:t>
            </a:r>
            <a:endParaRPr sz="13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Pass-the-hash attacks</a:t>
            </a:r>
            <a:endParaRPr sz="13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On-path attacks (previously known as man-in-the-middle [MITM] attacks)</a:t>
            </a:r>
            <a:endParaRPr sz="13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SSL stripping attacks</a:t>
            </a:r>
            <a:endParaRPr sz="13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Denial-of-service (DoS) and distributed denial-of-service (DDoS) attacks</a:t>
            </a:r>
            <a:endParaRPr sz="13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Network access control (NAC) bypass</a:t>
            </a:r>
            <a:endParaRPr sz="13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Virtual local area network (VLAN) hopping attacks</a:t>
            </a:r>
            <a:endParaRPr sz="13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5" y="1636388"/>
            <a:ext cx="9088049" cy="308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17809" l="0" r="18433" t="15085"/>
          <a:stretch/>
        </p:blipFill>
        <p:spPr>
          <a:xfrm>
            <a:off x="0" y="1881175"/>
            <a:ext cx="8056450" cy="28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8170375" y="2065225"/>
            <a:ext cx="9351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10.10.10.10</a:t>
            </a:r>
            <a:endParaRPr b="1" sz="12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8170375" y="2824300"/>
            <a:ext cx="9351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10.10.11.11</a:t>
            </a:r>
            <a:endParaRPr b="1" sz="12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8170375" y="3583375"/>
            <a:ext cx="9351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10.10.12.12</a:t>
            </a:r>
            <a:endParaRPr b="1" sz="12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1096800" y="3326900"/>
            <a:ext cx="1365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10.168.20.140:514</a:t>
            </a:r>
            <a:endParaRPr b="1" sz="12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022050" y="3583375"/>
            <a:ext cx="1365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10.168.20.139:601</a:t>
            </a:r>
            <a:endParaRPr b="1" sz="12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43875" y="4238850"/>
            <a:ext cx="10758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10.168.20.127</a:t>
            </a:r>
            <a:endParaRPr b="1" sz="12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580550" y="205975"/>
            <a:ext cx="6405600" cy="96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Mô hình cài đặt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580550" y="205975"/>
            <a:ext cx="7792800" cy="103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Bước </a:t>
            </a:r>
            <a:r>
              <a:rPr lang="en">
                <a:solidFill>
                  <a:schemeClr val="dk1"/>
                </a:solidFill>
              </a:rPr>
              <a:t>1. </a:t>
            </a:r>
            <a:r>
              <a:rPr lang="en">
                <a:solidFill>
                  <a:schemeClr val="dk1"/>
                </a:solidFill>
              </a:rPr>
              <a:t>Open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port 8220 on </a:t>
            </a:r>
            <a:r>
              <a:rPr lang="en">
                <a:solidFill>
                  <a:schemeClr val="dk1"/>
                </a:solidFill>
              </a:rPr>
              <a:t>Onion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580550" y="1720625"/>
            <a:ext cx="7923000" cy="6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Vì 8220 là port của Fleet Server 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(Quên cap màn </a:t>
            </a:r>
            <a:r>
              <a:rPr lang="en" sz="15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hình, chạy lệnh iptables trên onion thôi)</a:t>
            </a:r>
            <a:endParaRPr sz="15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41ED">
                <a:alpha val="70588"/>
              </a:srgbClr>
            </a:gs>
            <a:gs pos="100000">
              <a:srgbClr val="00FFFF">
                <a:alpha val="0"/>
              </a:srgbClr>
            </a:gs>
          </a:gsLst>
          <a:lin ang="10800025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ctrTitle"/>
          </p:nvPr>
        </p:nvSpPr>
        <p:spPr>
          <a:xfrm>
            <a:off x="685800" y="821350"/>
            <a:ext cx="4263900" cy="167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III.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Kết quả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>
            <p:ph idx="1" type="subTitle"/>
          </p:nvPr>
        </p:nvSpPr>
        <p:spPr>
          <a:xfrm>
            <a:off x="685800" y="2568548"/>
            <a:ext cx="43644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