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7" d="100"/>
          <a:sy n="167" d="100"/>
        </p:scale>
        <p:origin x="-461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60D2-0F19-4A49-B2CD-7D2D196D7FED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694B7-7ADB-4C16-837E-7192595CE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9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694B7-7ADB-4C16-837E-7192595CE3E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5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9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9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9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0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8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05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1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F799-06C5-46E4-BC55-FC45C137B3CC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295A-5080-4006-AE92-11106E626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1136544" y="987572"/>
            <a:ext cx="1711836" cy="290694"/>
            <a:chOff x="1133904" y="771549"/>
            <a:chExt cx="1707972" cy="290694"/>
          </a:xfrm>
        </p:grpSpPr>
        <p:sp>
          <p:nvSpPr>
            <p:cNvPr id="57" name="직사각형 56"/>
            <p:cNvSpPr/>
            <p:nvPr/>
          </p:nvSpPr>
          <p:spPr>
            <a:xfrm>
              <a:off x="1151080" y="771549"/>
              <a:ext cx="1690796" cy="288033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33904" y="785244"/>
              <a:ext cx="1707972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>
                  <a:solidFill>
                    <a:schemeClr val="bg1"/>
                  </a:solidFill>
                </a:rPr>
                <a:t>FrontEnd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sz="1050" dirty="0" smtClean="0">
                  <a:solidFill>
                    <a:schemeClr val="bg1"/>
                  </a:solidFill>
                </a:rPr>
                <a:t>클라이언트</a:t>
              </a:r>
              <a:r>
                <a:rPr lang="en-US" altLang="ko-KR" sz="1200" dirty="0" smtClean="0">
                  <a:solidFill>
                    <a:schemeClr val="bg1"/>
                  </a:solidFill>
                </a:rPr>
                <a:t>)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088084" y="987573"/>
            <a:ext cx="3455564" cy="290693"/>
            <a:chOff x="3097228" y="771550"/>
            <a:chExt cx="3446420" cy="290693"/>
          </a:xfrm>
        </p:grpSpPr>
        <p:sp>
          <p:nvSpPr>
            <p:cNvPr id="58" name="직사각형 57"/>
            <p:cNvSpPr/>
            <p:nvPr/>
          </p:nvSpPr>
          <p:spPr>
            <a:xfrm>
              <a:off x="3097228" y="771550"/>
              <a:ext cx="3446420" cy="288033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31840" y="785244"/>
              <a:ext cx="3384376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>
                  <a:solidFill>
                    <a:schemeClr val="bg1"/>
                  </a:solidFill>
                </a:rPr>
                <a:t>BackEnd</a:t>
              </a:r>
              <a:r>
                <a:rPr lang="en-US" altLang="ko-KR" sz="1050" dirty="0">
                  <a:solidFill>
                    <a:schemeClr val="bg1"/>
                  </a:solidFill>
                </a:rPr>
                <a:t>(</a:t>
              </a:r>
              <a:r>
                <a:rPr lang="ko-KR" altLang="en-US" sz="1050" dirty="0">
                  <a:solidFill>
                    <a:schemeClr val="bg1"/>
                  </a:solidFill>
                </a:rPr>
                <a:t>서버</a:t>
              </a:r>
              <a:r>
                <a:rPr lang="en-US" altLang="ko-KR" sz="1050" dirty="0">
                  <a:solidFill>
                    <a:schemeClr val="bg1"/>
                  </a:solidFill>
                </a:rPr>
                <a:t>)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6813191" y="987573"/>
            <a:ext cx="1935272" cy="290693"/>
            <a:chOff x="6813191" y="771550"/>
            <a:chExt cx="1935272" cy="290693"/>
          </a:xfrm>
        </p:grpSpPr>
        <p:sp>
          <p:nvSpPr>
            <p:cNvPr id="59" name="직사각형 58"/>
            <p:cNvSpPr/>
            <p:nvPr/>
          </p:nvSpPr>
          <p:spPr>
            <a:xfrm>
              <a:off x="6813191" y="774210"/>
              <a:ext cx="1935272" cy="288033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15178" y="771550"/>
              <a:ext cx="1902687" cy="2769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Database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11668" y="1877960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HTML  CSS</a:t>
            </a:r>
            <a:endParaRPr lang="ko-KR" altLang="en-US" sz="1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03848" y="1877960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Java</a:t>
            </a:r>
            <a:endParaRPr lang="ko-KR" altLang="en-US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13191" y="1347613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MySQL / </a:t>
            </a:r>
            <a:r>
              <a:rPr lang="en-US" altLang="ko-KR" sz="1100" b="1" dirty="0" smtClean="0"/>
              <a:t>Oracle</a:t>
            </a:r>
            <a:r>
              <a:rPr lang="en-US" altLang="ko-KR" sz="1100" dirty="0" smtClean="0"/>
              <a:t> / </a:t>
            </a:r>
            <a:r>
              <a:rPr lang="en-US" altLang="ko-KR" sz="1100" dirty="0" err="1" smtClean="0"/>
              <a:t>MongoDB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813191" y="1877960"/>
            <a:ext cx="19046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SQL</a:t>
            </a:r>
            <a:r>
              <a:rPr lang="en-US" altLang="ko-KR" sz="1100" dirty="0" smtClean="0"/>
              <a:t>  </a:t>
            </a:r>
            <a:r>
              <a:rPr lang="en-US" altLang="ko-KR" sz="1100" b="1" dirty="0" smtClean="0"/>
              <a:t>PL/SQL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3848" y="2904357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Spring</a:t>
            </a:r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11668" y="2836921"/>
            <a:ext cx="1585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React</a:t>
            </a:r>
            <a:r>
              <a:rPr lang="en-US" altLang="ko-KR" sz="1100" dirty="0" smtClean="0"/>
              <a:t>   </a:t>
            </a:r>
            <a:r>
              <a:rPr lang="en-US" altLang="ko-KR" sz="1100" b="1" dirty="0" err="1" smtClean="0"/>
              <a:t>Vue</a:t>
            </a:r>
            <a:r>
              <a:rPr lang="en-US" altLang="ko-KR" sz="1100" dirty="0" smtClean="0"/>
              <a:t>  Angular</a:t>
            </a:r>
          </a:p>
          <a:p>
            <a:r>
              <a:rPr lang="en-US" altLang="ko-KR" sz="1100" dirty="0" err="1" smtClean="0">
                <a:solidFill>
                  <a:srgbClr val="00B0F0"/>
                </a:solidFill>
              </a:rPr>
              <a:t>Websquare</a:t>
            </a:r>
            <a:r>
              <a:rPr lang="en-US" altLang="ko-KR" sz="1100" dirty="0" smtClean="0">
                <a:solidFill>
                  <a:srgbClr val="00B0F0"/>
                </a:solidFill>
              </a:rPr>
              <a:t>  </a:t>
            </a:r>
            <a:r>
              <a:rPr lang="en-US" altLang="ko-KR" sz="1100" dirty="0" err="1" smtClean="0">
                <a:solidFill>
                  <a:srgbClr val="00B0F0"/>
                </a:solidFill>
              </a:rPr>
              <a:t>Nexacro</a:t>
            </a:r>
            <a:endParaRPr lang="ko-KR" altLang="en-US" sz="1100" dirty="0" smtClean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7944" y="2355725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node</a:t>
            </a:r>
            <a:endParaRPr lang="ko-KR" alt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8822" y="18779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언어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25629" y="289469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프레임워크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580112" y="4227933"/>
            <a:ext cx="864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/>
              <a:t>WordPress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067944" y="2904357"/>
            <a:ext cx="864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 smtClean="0"/>
              <a:t>Express.js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5536" y="1347613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DBMS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7757" y="23557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 smtClean="0"/>
              <a:t>런타임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4067944" y="1877960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/>
              <a:t>JS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5815510" y="2904357"/>
            <a:ext cx="6286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/>
              <a:t>Laravel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004048" y="2904357"/>
            <a:ext cx="6463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 smtClean="0"/>
              <a:t>Django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851514" y="1877960"/>
            <a:ext cx="4475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PHP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5004048" y="1877960"/>
            <a:ext cx="6303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/>
              <a:t>Python</a:t>
            </a:r>
            <a:endParaRPr lang="ko-KR" alt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634394" y="4227933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 smtClean="0"/>
              <a:t>CMS</a:t>
            </a:r>
            <a:endParaRPr lang="ko-KR" alt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2248744" y="187796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JS</a:t>
            </a:r>
            <a:endParaRPr lang="ko-KR" alt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487269" y="181166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>
                <a:solidFill>
                  <a:schemeClr val="accent1"/>
                </a:solidFill>
              </a:rPr>
              <a:t>표현언어</a:t>
            </a:r>
            <a:endParaRPr lang="ko-KR" altLang="en-US" sz="6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935" y="3523894"/>
            <a:ext cx="964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ORM </a:t>
            </a:r>
          </a:p>
          <a:p>
            <a:pPr algn="r"/>
            <a:r>
              <a:rPr lang="ko-KR" altLang="en-US" sz="1100" dirty="0" smtClean="0"/>
              <a:t>프레임워크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3848" y="3523894"/>
            <a:ext cx="848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Hibernate</a:t>
            </a:r>
            <a:endParaRPr lang="ko-KR" altLang="en-US" sz="11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03848" y="3782674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err="1" smtClean="0"/>
              <a:t>Mybatis</a:t>
            </a:r>
            <a:endParaRPr lang="ko-KR" altLang="en-US" sz="1100" b="1" dirty="0"/>
          </a:p>
        </p:txBody>
      </p:sp>
      <p:sp>
        <p:nvSpPr>
          <p:cNvPr id="32" name="직사각형 31"/>
          <p:cNvSpPr/>
          <p:nvPr/>
        </p:nvSpPr>
        <p:spPr>
          <a:xfrm>
            <a:off x="5004048" y="3523894"/>
            <a:ext cx="10198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SQLAlchemy</a:t>
            </a:r>
            <a:endParaRPr lang="ko-KR" altLang="en-US" sz="1100" dirty="0"/>
          </a:p>
        </p:txBody>
      </p:sp>
      <p:sp>
        <p:nvSpPr>
          <p:cNvPr id="33" name="직사각형 32"/>
          <p:cNvSpPr/>
          <p:nvPr/>
        </p:nvSpPr>
        <p:spPr>
          <a:xfrm>
            <a:off x="4067944" y="3523894"/>
            <a:ext cx="7906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err="1"/>
              <a:t>Sequelize</a:t>
            </a:r>
            <a:endParaRPr lang="ko-KR" altLang="en-US" sz="1100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323528" y="1707653"/>
            <a:ext cx="842493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3528" y="2211709"/>
            <a:ext cx="842493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23528" y="2715765"/>
            <a:ext cx="842493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23528" y="3363837"/>
            <a:ext cx="842493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23528" y="4083917"/>
            <a:ext cx="842493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2"/>
          </p:cNvCxnSpPr>
          <p:nvPr/>
        </p:nvCxnSpPr>
        <p:spPr>
          <a:xfrm>
            <a:off x="3441253" y="2139570"/>
            <a:ext cx="0" cy="72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3441253" y="3156307"/>
            <a:ext cx="0" cy="367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53012" y="1275606"/>
            <a:ext cx="1690796" cy="33097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087264" y="1278266"/>
            <a:ext cx="3456384" cy="33097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815178" y="1278266"/>
            <a:ext cx="1933285" cy="330970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205912" y="2760839"/>
            <a:ext cx="5693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>
                <a:solidFill>
                  <a:schemeClr val="accent1"/>
                </a:solidFill>
              </a:rPr>
              <a:t>라이브러리</a:t>
            </a:r>
            <a:endParaRPr lang="ko-KR" altLang="en-US" sz="600" b="1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757" y="41151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휴먼둥근헤드라인" pitchFamily="18" charset="-127"/>
                <a:ea typeface="휴먼둥근헤드라인" pitchFamily="18" charset="-127"/>
              </a:rPr>
              <a:t>웹 개발자 </a:t>
            </a:r>
            <a:r>
              <a:rPr lang="ko-KR" altLang="en-US" sz="1600" dirty="0" err="1" smtClean="0">
                <a:latin typeface="휴먼둥근헤드라인" pitchFamily="18" charset="-127"/>
                <a:ea typeface="휴먼둥근헤드라인" pitchFamily="18" charset="-127"/>
              </a:rPr>
              <a:t>로드맵</a:t>
            </a:r>
            <a:endParaRPr lang="ko-KR" altLang="en-US" sz="16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363741" y="524168"/>
            <a:ext cx="144016" cy="14401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4292" y="1377516"/>
            <a:ext cx="1647508" cy="2616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 smtClean="0"/>
              <a:t>FrontEnd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브라우저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687722" y="1377516"/>
            <a:ext cx="1528077" cy="2616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BackEnd</a:t>
            </a:r>
            <a:r>
              <a:rPr lang="en-US" altLang="ko-KR" sz="1050" dirty="0"/>
              <a:t>(</a:t>
            </a:r>
            <a:r>
              <a:rPr lang="ko-KR" altLang="en-US" sz="1050" dirty="0"/>
              <a:t>서버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09885" y="2277795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JS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53402" y="1701731"/>
            <a:ext cx="987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/React 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972382" y="2204118"/>
            <a:ext cx="864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Express.js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7768" y="1377516"/>
            <a:ext cx="1000589" cy="2616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Database</a:t>
            </a:r>
            <a:endParaRPr lang="ko-KR" altLang="en-US" sz="105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411232" y="817739"/>
            <a:ext cx="1006987" cy="529190"/>
            <a:chOff x="1187624" y="2427734"/>
            <a:chExt cx="1296144" cy="936104"/>
          </a:xfrm>
        </p:grpSpPr>
        <p:sp>
          <p:nvSpPr>
            <p:cNvPr id="25" name="직사각형 24"/>
            <p:cNvSpPr/>
            <p:nvPr/>
          </p:nvSpPr>
          <p:spPr>
            <a:xfrm>
              <a:off x="1187624" y="2427734"/>
              <a:ext cx="1296144" cy="93610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공지사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87624" y="2427734"/>
              <a:ext cx="1296144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163733" y="2488785"/>
              <a:ext cx="82965" cy="82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290604" y="2488785"/>
              <a:ext cx="82965" cy="82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039148" y="2488785"/>
              <a:ext cx="82965" cy="82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331640" y="2892263"/>
              <a:ext cx="1041929" cy="360040"/>
              <a:chOff x="3491880" y="3075806"/>
              <a:chExt cx="720080" cy="43204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491880" y="3075806"/>
                <a:ext cx="720080" cy="4320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491880" y="3204184"/>
                <a:ext cx="720080" cy="16078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635896" y="3075806"/>
                <a:ext cx="144016" cy="432048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923928" y="3075806"/>
                <a:ext cx="144016" cy="432048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1259632" y="2671570"/>
              <a:ext cx="492443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6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56014" y="852316"/>
            <a:ext cx="864096" cy="495298"/>
            <a:chOff x="7240868" y="515522"/>
            <a:chExt cx="864096" cy="859056"/>
          </a:xfrm>
        </p:grpSpPr>
        <p:sp>
          <p:nvSpPr>
            <p:cNvPr id="17" name="순서도: 자기 디스크 16"/>
            <p:cNvSpPr/>
            <p:nvPr/>
          </p:nvSpPr>
          <p:spPr>
            <a:xfrm>
              <a:off x="7240868" y="515522"/>
              <a:ext cx="864096" cy="859056"/>
            </a:xfrm>
            <a:prstGeom prst="flowChartMagneticDisk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7450552" y="915566"/>
              <a:ext cx="504056" cy="360041"/>
              <a:chOff x="3491880" y="3075806"/>
              <a:chExt cx="720080" cy="43205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491880" y="3075808"/>
                <a:ext cx="720080" cy="4320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491880" y="3204184"/>
                <a:ext cx="720080" cy="16078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635896" y="3075806"/>
                <a:ext cx="144016" cy="432048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923928" y="3075806"/>
                <a:ext cx="144016" cy="432048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7473062" y="543413"/>
              <a:ext cx="39946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 smtClean="0"/>
                <a:t>TABLE</a:t>
              </a:r>
              <a:endParaRPr lang="ko-KR" altLang="en-US" sz="600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 flipH="1">
            <a:off x="3140516" y="2419872"/>
            <a:ext cx="8554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19358009" flipH="1">
            <a:off x="7378511" y="2000136"/>
            <a:ext cx="71140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 rot="19358009">
            <a:off x="7256012" y="1727577"/>
            <a:ext cx="711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/>
              <a:t>SQL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212524" y="2133779"/>
            <a:ext cx="711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/>
              <a:t>JSON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116416" y="2239767"/>
            <a:ext cx="5920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AJAX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0693" y="1784256"/>
            <a:ext cx="11737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accent1"/>
                </a:solidFill>
              </a:rPr>
              <a:t>UI </a:t>
            </a:r>
            <a:r>
              <a:rPr lang="ko-KR" altLang="en-US" sz="700" b="1" dirty="0" err="1" smtClean="0">
                <a:solidFill>
                  <a:schemeClr val="accent1"/>
                </a:solidFill>
              </a:rPr>
              <a:t>랜더링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데이터바인딩</a:t>
            </a:r>
            <a:endParaRPr lang="ko-KR" altLang="en-US" sz="7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2706" y="2284837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 smtClean="0">
                <a:solidFill>
                  <a:schemeClr val="accent1"/>
                </a:solidFill>
              </a:rPr>
              <a:t>서버 </a:t>
            </a:r>
            <a:r>
              <a:rPr lang="ko-KR" altLang="en-US" sz="700" b="1" dirty="0" err="1" smtClean="0">
                <a:solidFill>
                  <a:schemeClr val="accent1"/>
                </a:solidFill>
              </a:rPr>
              <a:t>비동기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 통신</a:t>
            </a:r>
            <a:endParaRPr lang="ko-KR" altLang="en-US" sz="700" b="1" dirty="0">
              <a:solidFill>
                <a:schemeClr val="accent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16416" y="2815967"/>
            <a:ext cx="8080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/>
              <a:t>DOM API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211960" y="2660782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날짜 숫자 </a:t>
            </a:r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타입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변환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포맷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11960" y="3350062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리스트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정렬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필터링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11960" y="2872147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유효성체크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계산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11960" y="3118649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상태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조건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에 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따라 </a:t>
            </a:r>
            <a:r>
              <a:rPr lang="ko-KR" altLang="en-US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로직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처리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410566" y="1989023"/>
            <a:ext cx="0" cy="2722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2410566" y="2509564"/>
            <a:ext cx="0" cy="27228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25885" y="2941836"/>
            <a:ext cx="1178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 smtClean="0">
                <a:solidFill>
                  <a:schemeClr val="accent1"/>
                </a:solidFill>
              </a:rPr>
              <a:t>태그와 속성을 직접 제어</a:t>
            </a:r>
            <a:endParaRPr lang="ko-KR" altLang="en-US" sz="700" b="1" dirty="0">
              <a:solidFill>
                <a:schemeClr val="accent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16416" y="3038072"/>
            <a:ext cx="8080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 smtClean="0"/>
              <a:t>jQuery</a:t>
            </a:r>
            <a:endParaRPr lang="en-US" altLang="ko-KR" sz="1050" b="1" dirty="0" smtClean="0"/>
          </a:p>
        </p:txBody>
      </p:sp>
      <p:grpSp>
        <p:nvGrpSpPr>
          <p:cNvPr id="50" name="그룹 49"/>
          <p:cNvGrpSpPr/>
          <p:nvPr/>
        </p:nvGrpSpPr>
        <p:grpSpPr>
          <a:xfrm>
            <a:off x="5791564" y="2660782"/>
            <a:ext cx="2160240" cy="1351128"/>
            <a:chOff x="5791564" y="2297262"/>
            <a:chExt cx="2160240" cy="1351128"/>
          </a:xfrm>
        </p:grpSpPr>
        <p:sp>
          <p:nvSpPr>
            <p:cNvPr id="56" name="직사각형 55"/>
            <p:cNvSpPr/>
            <p:nvPr/>
          </p:nvSpPr>
          <p:spPr>
            <a:xfrm>
              <a:off x="5796136" y="2297262"/>
              <a:ext cx="1152128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dirty="0" smtClean="0"/>
                <a:t>변수 </a:t>
              </a:r>
              <a:r>
                <a:rPr lang="en-US" altLang="ko-KR" sz="900" dirty="0" smtClean="0"/>
                <a:t>/ </a:t>
              </a:r>
              <a:r>
                <a:rPr lang="ko-KR" altLang="en-US" sz="900" dirty="0" smtClean="0"/>
                <a:t>데이터타입</a:t>
              </a:r>
              <a:endParaRPr lang="en-US" altLang="ko-KR" sz="900" dirty="0" smtClean="0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796136" y="2986542"/>
              <a:ext cx="129614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dirty="0" smtClean="0"/>
                <a:t>배열 </a:t>
              </a:r>
              <a:r>
                <a:rPr lang="en-US" altLang="ko-KR" sz="900" dirty="0" smtClean="0"/>
                <a:t>/ </a:t>
              </a:r>
              <a:r>
                <a:rPr lang="ko-KR" altLang="en-US" sz="900" dirty="0" err="1" smtClean="0"/>
                <a:t>반복문</a:t>
              </a:r>
              <a:endParaRPr lang="en-US" altLang="ko-KR" sz="900" dirty="0" smtClean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796136" y="2508627"/>
              <a:ext cx="86409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dirty="0" smtClean="0"/>
                <a:t>연산자</a:t>
              </a:r>
              <a:endParaRPr lang="en-US" altLang="ko-KR" sz="900" dirty="0" smtClean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796136" y="2758822"/>
              <a:ext cx="864096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dirty="0" err="1" smtClean="0"/>
                <a:t>조건문</a:t>
              </a:r>
              <a:endParaRPr lang="en-US" altLang="ko-KR" sz="900" dirty="0" smtClean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791564" y="3417558"/>
              <a:ext cx="216024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900" dirty="0" smtClean="0"/>
                <a:t>기본 </a:t>
              </a:r>
              <a:r>
                <a:rPr lang="en-US" altLang="ko-KR" sz="900" dirty="0" smtClean="0"/>
                <a:t>API </a:t>
              </a:r>
              <a:r>
                <a:rPr lang="ko-KR" altLang="en-US" sz="900" dirty="0" smtClean="0"/>
                <a:t>클래스 </a:t>
              </a:r>
              <a:r>
                <a:rPr lang="en-US" altLang="ko-KR" sz="900" dirty="0" smtClean="0"/>
                <a:t>/ </a:t>
              </a:r>
              <a:r>
                <a:rPr lang="ko-KR" altLang="en-US" sz="900" dirty="0" err="1" smtClean="0"/>
                <a:t>콜렉션</a:t>
              </a:r>
              <a:r>
                <a:rPr lang="ko-KR" altLang="en-US" sz="900" dirty="0" smtClean="0"/>
                <a:t> 프레임워크</a:t>
              </a:r>
              <a:endParaRPr lang="en-US" altLang="ko-KR" sz="900" dirty="0" smtClean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07757" y="411510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휴먼둥근헤드라인" pitchFamily="18" charset="-127"/>
                <a:ea typeface="휴먼둥근헤드라인" pitchFamily="18" charset="-127"/>
              </a:rPr>
              <a:t>자바스크립트 기반 웹 개발 </a:t>
            </a:r>
            <a:r>
              <a:rPr lang="ko-KR" altLang="en-US" sz="1600" dirty="0" err="1">
                <a:latin typeface="휴먼둥근헤드라인" pitchFamily="18" charset="-127"/>
                <a:ea typeface="휴먼둥근헤드라인" pitchFamily="18" charset="-127"/>
              </a:rPr>
              <a:t>로드맵</a:t>
            </a:r>
            <a:endParaRPr lang="ko-KR" altLang="en-US" sz="16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73" name="정육면체 72"/>
          <p:cNvSpPr/>
          <p:nvPr/>
        </p:nvSpPr>
        <p:spPr>
          <a:xfrm>
            <a:off x="363741" y="524168"/>
            <a:ext cx="144016" cy="14401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8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323528" y="3723878"/>
            <a:ext cx="842493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760704" y="2459739"/>
            <a:ext cx="2160240" cy="2128235"/>
          </a:xfrm>
          <a:prstGeom prst="roundRect">
            <a:avLst/>
          </a:prstGeom>
          <a:noFill/>
          <a:ln w="12700">
            <a:solidFill>
              <a:srgbClr val="FFC000"/>
            </a:solidFill>
            <a:prstDash val="sysDot"/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050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4292" y="1376484"/>
            <a:ext cx="1647508" cy="2616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 smtClean="0"/>
              <a:t>FrontEnd</a:t>
            </a:r>
            <a:r>
              <a:rPr lang="en-US" altLang="ko-KR" sz="1050" dirty="0" smtClean="0"/>
              <a:t>(</a:t>
            </a:r>
            <a:r>
              <a:rPr lang="ko-KR" altLang="en-US" sz="1050" dirty="0" smtClean="0"/>
              <a:t>브라우저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4687722" y="1376484"/>
            <a:ext cx="1528077" cy="2616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/>
              <a:t>BackEnd</a:t>
            </a:r>
            <a:r>
              <a:rPr lang="en-US" altLang="ko-KR" sz="1050" dirty="0"/>
              <a:t>(</a:t>
            </a:r>
            <a:r>
              <a:rPr lang="ko-KR" altLang="en-US" sz="1050" dirty="0"/>
              <a:t>서버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09885" y="2276763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JS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53402" y="1700699"/>
            <a:ext cx="9871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/React 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972382" y="2203086"/>
            <a:ext cx="864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Express.js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7768" y="1376484"/>
            <a:ext cx="1000589" cy="2616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Database</a:t>
            </a:r>
            <a:endParaRPr lang="ko-KR" altLang="en-US" sz="105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1411232" y="817739"/>
            <a:ext cx="1006987" cy="529190"/>
            <a:chOff x="1187624" y="2427734"/>
            <a:chExt cx="1296144" cy="936104"/>
          </a:xfrm>
        </p:grpSpPr>
        <p:sp>
          <p:nvSpPr>
            <p:cNvPr id="25" name="직사각형 24"/>
            <p:cNvSpPr/>
            <p:nvPr/>
          </p:nvSpPr>
          <p:spPr>
            <a:xfrm>
              <a:off x="1187624" y="2427734"/>
              <a:ext cx="1296144" cy="93610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공지사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87624" y="2427734"/>
              <a:ext cx="1296144" cy="216024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2163733" y="2488785"/>
              <a:ext cx="82965" cy="82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2290604" y="2488785"/>
              <a:ext cx="82965" cy="82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2039148" y="2488785"/>
              <a:ext cx="82965" cy="829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1331640" y="2892263"/>
              <a:ext cx="1041929" cy="360040"/>
              <a:chOff x="3491880" y="3075806"/>
              <a:chExt cx="720080" cy="432048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3491880" y="3075806"/>
                <a:ext cx="720080" cy="4320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3491880" y="3204184"/>
                <a:ext cx="720080" cy="16078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635896" y="3075806"/>
                <a:ext cx="144016" cy="432048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3923928" y="3075806"/>
                <a:ext cx="144016" cy="432048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1259632" y="2671570"/>
              <a:ext cx="492443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" dirty="0" smtClean="0">
                  <a:solidFill>
                    <a:schemeClr val="tx1"/>
                  </a:solidFill>
                </a:rPr>
                <a:t>공지사항</a:t>
              </a:r>
              <a:endParaRPr lang="ko-KR" altLang="en-US" sz="6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56014" y="852316"/>
            <a:ext cx="864096" cy="495298"/>
            <a:chOff x="7240868" y="515522"/>
            <a:chExt cx="864096" cy="859056"/>
          </a:xfrm>
        </p:grpSpPr>
        <p:sp>
          <p:nvSpPr>
            <p:cNvPr id="17" name="순서도: 자기 디스크 16"/>
            <p:cNvSpPr/>
            <p:nvPr/>
          </p:nvSpPr>
          <p:spPr>
            <a:xfrm>
              <a:off x="7240868" y="515522"/>
              <a:ext cx="864096" cy="859056"/>
            </a:xfrm>
            <a:prstGeom prst="flowChartMagneticDisk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7450552" y="915566"/>
              <a:ext cx="504056" cy="360041"/>
              <a:chOff x="3491880" y="3075806"/>
              <a:chExt cx="720080" cy="432050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3491880" y="3075808"/>
                <a:ext cx="720080" cy="4320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491880" y="3204184"/>
                <a:ext cx="720080" cy="160784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3635896" y="3075806"/>
                <a:ext cx="144016" cy="432048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923928" y="3075806"/>
                <a:ext cx="144016" cy="432048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7473062" y="543413"/>
              <a:ext cx="39946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 smtClean="0"/>
                <a:t>TABLE</a:t>
              </a:r>
              <a:endParaRPr lang="ko-KR" altLang="en-US" sz="600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 flipH="1">
            <a:off x="3140516" y="2418840"/>
            <a:ext cx="85542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rot="19358009" flipH="1">
            <a:off x="7378511" y="1999104"/>
            <a:ext cx="71140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 rot="19358009">
            <a:off x="7256012" y="1726545"/>
            <a:ext cx="711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/>
              <a:t>SQL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212524" y="2132747"/>
            <a:ext cx="711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 smtClean="0"/>
              <a:t>JSON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2116416" y="2238735"/>
            <a:ext cx="5920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smtClean="0"/>
              <a:t>AJAX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30693" y="1783224"/>
            <a:ext cx="11737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700" b="1" dirty="0" smtClean="0">
                <a:solidFill>
                  <a:schemeClr val="accent1"/>
                </a:solidFill>
              </a:rPr>
              <a:t>UI </a:t>
            </a:r>
            <a:r>
              <a:rPr lang="ko-KR" altLang="en-US" sz="700" b="1" dirty="0" err="1" smtClean="0">
                <a:solidFill>
                  <a:schemeClr val="accent1"/>
                </a:solidFill>
              </a:rPr>
              <a:t>랜더링</a:t>
            </a:r>
            <a:r>
              <a:rPr lang="en-US" altLang="ko-KR" sz="700" b="1" dirty="0" smtClean="0">
                <a:solidFill>
                  <a:schemeClr val="accent1"/>
                </a:solidFill>
              </a:rPr>
              <a:t>, 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데이터바인딩</a:t>
            </a:r>
            <a:endParaRPr lang="ko-KR" altLang="en-US" sz="7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02706" y="2283805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 smtClean="0">
                <a:solidFill>
                  <a:schemeClr val="accent1"/>
                </a:solidFill>
              </a:rPr>
              <a:t>서버 </a:t>
            </a:r>
            <a:r>
              <a:rPr lang="ko-KR" altLang="en-US" sz="700" b="1" dirty="0" err="1" smtClean="0">
                <a:solidFill>
                  <a:schemeClr val="accent1"/>
                </a:solidFill>
              </a:rPr>
              <a:t>비동기</a:t>
            </a:r>
            <a:r>
              <a:rPr lang="ko-KR" altLang="en-US" sz="700" b="1" dirty="0" smtClean="0">
                <a:solidFill>
                  <a:schemeClr val="accent1"/>
                </a:solidFill>
              </a:rPr>
              <a:t> 통신</a:t>
            </a:r>
            <a:endParaRPr lang="ko-KR" altLang="en-US" sz="700" b="1" dirty="0">
              <a:solidFill>
                <a:schemeClr val="accent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16416" y="2814935"/>
            <a:ext cx="8080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/>
              <a:t>DOM API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4211960" y="2659750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날짜 숫자 </a:t>
            </a:r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타입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변환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포맷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11960" y="3349030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리스트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정렬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필터링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11960" y="2871115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유효성체크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계산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211960" y="3117617"/>
            <a:ext cx="16561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상태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조건</a:t>
            </a:r>
            <a:r>
              <a:rPr lang="en-US" altLang="ko-KR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에 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따라 </a:t>
            </a:r>
            <a:r>
              <a:rPr lang="ko-KR" altLang="en-US" sz="9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로직</a:t>
            </a:r>
            <a:r>
              <a:rPr lang="ko-KR" altLang="en-US" sz="9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처리</a:t>
            </a:r>
            <a:endParaRPr lang="en-US" altLang="ko-KR" sz="9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2410566" y="1987991"/>
            <a:ext cx="0" cy="2722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2410566" y="2508532"/>
            <a:ext cx="0" cy="27228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25885" y="2940804"/>
            <a:ext cx="1178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 smtClean="0">
                <a:solidFill>
                  <a:schemeClr val="accent1"/>
                </a:solidFill>
              </a:rPr>
              <a:t>태그와 속성을 직접 제어</a:t>
            </a:r>
            <a:endParaRPr lang="ko-KR" altLang="en-US" sz="700" b="1" dirty="0">
              <a:solidFill>
                <a:schemeClr val="accent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116416" y="3037040"/>
            <a:ext cx="8080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 smtClean="0"/>
              <a:t>jQuery</a:t>
            </a:r>
            <a:endParaRPr lang="en-US" altLang="ko-KR" sz="105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95536" y="396773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JAVA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32040" y="3823719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Spring</a:t>
            </a:r>
            <a:endParaRPr lang="en-US" altLang="ko-KR" sz="1600" b="1" dirty="0" smtClean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96136" y="4011910"/>
            <a:ext cx="5760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클래스 </a:t>
            </a:r>
            <a:endParaRPr lang="en-US" altLang="ko-KR" sz="900" dirty="0" smtClean="0"/>
          </a:p>
        </p:txBody>
      </p:sp>
      <p:sp>
        <p:nvSpPr>
          <p:cNvPr id="56" name="직사각형 55"/>
          <p:cNvSpPr/>
          <p:nvPr/>
        </p:nvSpPr>
        <p:spPr>
          <a:xfrm>
            <a:off x="5796136" y="2659750"/>
            <a:ext cx="115212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변수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데이터타입</a:t>
            </a:r>
            <a:endParaRPr lang="en-US" altLang="ko-KR" sz="9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5796136" y="3349030"/>
            <a:ext cx="12961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배열 </a:t>
            </a:r>
            <a:r>
              <a:rPr lang="en-US" altLang="ko-KR" sz="900" dirty="0" smtClean="0"/>
              <a:t>/ </a:t>
            </a:r>
            <a:r>
              <a:rPr lang="ko-KR" altLang="en-US" sz="900" dirty="0" err="1" smtClean="0"/>
              <a:t>반복문</a:t>
            </a:r>
            <a:endParaRPr lang="en-US" altLang="ko-KR" sz="900" dirty="0" smtClean="0"/>
          </a:p>
        </p:txBody>
      </p:sp>
      <p:sp>
        <p:nvSpPr>
          <p:cNvPr id="59" name="직사각형 58"/>
          <p:cNvSpPr/>
          <p:nvPr/>
        </p:nvSpPr>
        <p:spPr>
          <a:xfrm>
            <a:off x="5796136" y="2871115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연산자</a:t>
            </a:r>
            <a:endParaRPr lang="en-US" altLang="ko-KR" sz="900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5796136" y="3121310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err="1" smtClean="0"/>
              <a:t>조건문</a:t>
            </a:r>
            <a:endParaRPr lang="en-US" altLang="ko-KR" sz="900" dirty="0" smtClean="0"/>
          </a:p>
        </p:txBody>
      </p:sp>
      <p:sp>
        <p:nvSpPr>
          <p:cNvPr id="66" name="직사각형 65"/>
          <p:cNvSpPr/>
          <p:nvPr/>
        </p:nvSpPr>
        <p:spPr>
          <a:xfrm>
            <a:off x="5796136" y="4258131"/>
            <a:ext cx="12961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상속 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 인터페이스</a:t>
            </a:r>
            <a:endParaRPr lang="en-US" altLang="ko-KR" sz="900" dirty="0" smtClean="0"/>
          </a:p>
        </p:txBody>
      </p:sp>
      <p:sp>
        <p:nvSpPr>
          <p:cNvPr id="67" name="직사각형 66"/>
          <p:cNvSpPr/>
          <p:nvPr/>
        </p:nvSpPr>
        <p:spPr>
          <a:xfrm>
            <a:off x="5791564" y="3704498"/>
            <a:ext cx="2092072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 smtClean="0"/>
              <a:t>기본 </a:t>
            </a:r>
            <a:r>
              <a:rPr lang="en-US" altLang="ko-KR" sz="900" dirty="0" smtClean="0"/>
              <a:t>API </a:t>
            </a:r>
            <a:r>
              <a:rPr lang="ko-KR" altLang="en-US" sz="900" dirty="0" smtClean="0"/>
              <a:t>클래스 </a:t>
            </a:r>
            <a:r>
              <a:rPr lang="en-US" altLang="ko-KR" sz="900" dirty="0" smtClean="0"/>
              <a:t>/ </a:t>
            </a:r>
            <a:r>
              <a:rPr lang="ko-KR" altLang="en-US" sz="900" dirty="0" err="1" smtClean="0"/>
              <a:t>콜렉션</a:t>
            </a:r>
            <a:r>
              <a:rPr lang="ko-KR" altLang="en-US" sz="900" dirty="0" smtClean="0"/>
              <a:t> 프레임워크</a:t>
            </a:r>
            <a:endParaRPr lang="en-US" altLang="ko-KR" sz="900" dirty="0" smtClean="0"/>
          </a:p>
        </p:txBody>
      </p:sp>
      <p:sp>
        <p:nvSpPr>
          <p:cNvPr id="71" name="직사각형 70"/>
          <p:cNvSpPr/>
          <p:nvPr/>
        </p:nvSpPr>
        <p:spPr>
          <a:xfrm>
            <a:off x="441293" y="4213956"/>
            <a:ext cx="19398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코드 </a:t>
            </a:r>
            <a:r>
              <a:rPr lang="ko-KR" alt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재사용성</a:t>
            </a:r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확장성</a:t>
            </a:r>
            <a:r>
              <a:rPr lang="en-US" altLang="ko-KR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유지보수</a:t>
            </a:r>
            <a:endParaRPr lang="en-US" altLang="ko-KR" sz="9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7757" y="411510"/>
            <a:ext cx="2544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휴먼둥근헤드라인" pitchFamily="18" charset="-127"/>
                <a:ea typeface="휴먼둥근헤드라인" pitchFamily="18" charset="-127"/>
              </a:rPr>
              <a:t>자바기반 웹 개발 </a:t>
            </a:r>
            <a:r>
              <a:rPr lang="ko-KR" altLang="en-US" sz="1600" dirty="0" err="1">
                <a:latin typeface="휴먼둥근헤드라인" pitchFamily="18" charset="-127"/>
                <a:ea typeface="휴먼둥근헤드라인" pitchFamily="18" charset="-127"/>
              </a:rPr>
              <a:t>로드맵</a:t>
            </a:r>
            <a:endParaRPr lang="ko-KR" altLang="en-US" sz="16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73" name="정육면체 72"/>
          <p:cNvSpPr/>
          <p:nvPr/>
        </p:nvSpPr>
        <p:spPr>
          <a:xfrm>
            <a:off x="363741" y="524168"/>
            <a:ext cx="144016" cy="14401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6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757" y="411510"/>
            <a:ext cx="2363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휴먼둥근헤드라인" pitchFamily="18" charset="-127"/>
                <a:ea typeface="휴먼둥근헤드라인" pitchFamily="18" charset="-127"/>
              </a:rPr>
              <a:t>자바스크립트 </a:t>
            </a:r>
            <a:r>
              <a:rPr lang="en-US" altLang="ko-KR" sz="1600" dirty="0" smtClean="0">
                <a:latin typeface="휴먼둥근헤드라인" pitchFamily="18" charset="-127"/>
                <a:ea typeface="휴먼둥근헤드라인" pitchFamily="18" charset="-127"/>
              </a:rPr>
              <a:t>VS </a:t>
            </a:r>
            <a:r>
              <a:rPr lang="ko-KR" altLang="en-US" sz="1600" dirty="0" smtClean="0">
                <a:latin typeface="휴먼둥근헤드라인" pitchFamily="18" charset="-127"/>
                <a:ea typeface="휴먼둥근헤드라인" pitchFamily="18" charset="-127"/>
              </a:rPr>
              <a:t>자바</a:t>
            </a:r>
            <a:endParaRPr lang="ko-KR" altLang="en-US" sz="16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363741" y="524168"/>
            <a:ext cx="144016" cy="14401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51906"/>
              </p:ext>
            </p:extLst>
          </p:nvPr>
        </p:nvGraphicFramePr>
        <p:xfrm>
          <a:off x="433501" y="980678"/>
          <a:ext cx="8314962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163"/>
                <a:gridCol w="3168352"/>
                <a:gridCol w="4032447"/>
              </a:tblGrid>
              <a:tr h="237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항목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자바스크립트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자바</a:t>
                      </a:r>
                      <a:endParaRPr lang="ko-KR" altLang="en-US" sz="1200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변수 선언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let </a:t>
                      </a:r>
                      <a:r>
                        <a:rPr lang="en-US" altLang="ko-KR" sz="1200" dirty="0" err="1" smtClean="0"/>
                        <a:t>turnCnt</a:t>
                      </a:r>
                      <a:r>
                        <a:rPr lang="en-US" altLang="ko-KR" sz="1200" dirty="0" smtClean="0"/>
                        <a:t> = 10;</a:t>
                      </a:r>
                    </a:p>
                    <a:p>
                      <a:pPr latinLnBrk="1"/>
                      <a:r>
                        <a:rPr lang="en-US" altLang="ko-KR" sz="1200" dirty="0" err="1" smtClean="0"/>
                        <a:t>var</a:t>
                      </a:r>
                      <a:r>
                        <a:rPr lang="en-US" altLang="ko-KR" sz="1200" baseline="0" dirty="0" smtClean="0"/>
                        <a:t> win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= 0;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a = 10;</a:t>
                      </a:r>
                      <a:endParaRPr lang="ko-KR" altLang="en-US" sz="1200" dirty="0"/>
                    </a:p>
                  </a:txBody>
                  <a:tcPr/>
                </a:tc>
              </a:tr>
              <a:tr h="237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상수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const</a:t>
                      </a:r>
                      <a:r>
                        <a:rPr lang="en-US" altLang="ko-KR" sz="1200" dirty="0" smtClean="0"/>
                        <a:t> MAX = 100;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final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 MAX = 100;</a:t>
                      </a:r>
                      <a:endParaRPr lang="ko-KR" altLang="en-US" sz="1200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기본 데이터 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number, string, </a:t>
                      </a: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dirty="0" smtClean="0"/>
                        <a:t>, null, undefined, symbol, </a:t>
                      </a:r>
                      <a:r>
                        <a:rPr lang="en-US" altLang="ko-KR" sz="1200" dirty="0" err="1" smtClean="0"/>
                        <a:t>bigint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boolean</a:t>
                      </a:r>
                      <a:r>
                        <a:rPr lang="en-US" altLang="ko-KR" sz="1200" dirty="0" smtClean="0"/>
                        <a:t>, char, byte,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en-US" altLang="ko-KR" sz="1200" dirty="0" smtClean="0"/>
                        <a:t>short, 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, long, </a:t>
                      </a:r>
                      <a:r>
                        <a:rPr lang="en-US" altLang="ko-KR" sz="1200" baseline="0" dirty="0" smtClean="0"/>
                        <a:t>float, double</a:t>
                      </a:r>
                      <a:endParaRPr lang="en-US" altLang="ko-KR" sz="1200" dirty="0" smtClean="0"/>
                    </a:p>
                    <a:p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37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참조 타입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Object, Array, Function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Object, </a:t>
                      </a:r>
                      <a:r>
                        <a:rPr lang="en-US" altLang="ko-KR" sz="1200" dirty="0" smtClean="0"/>
                        <a:t>String, </a:t>
                      </a:r>
                      <a:r>
                        <a:rPr lang="ko-KR" altLang="en-US" sz="1200" dirty="0" smtClean="0"/>
                        <a:t>배열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클래스</a:t>
                      </a:r>
                      <a:endParaRPr lang="ko-KR" altLang="en-US" sz="1200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배열선언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let </a:t>
                      </a: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 = [1,2,3];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let names = new Array(3);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[] </a:t>
                      </a:r>
                      <a:r>
                        <a:rPr lang="en-US" altLang="ko-KR" sz="1200" dirty="0" err="1" smtClean="0"/>
                        <a:t>arr</a:t>
                      </a:r>
                      <a:r>
                        <a:rPr lang="en-US" altLang="ko-KR" sz="1200" dirty="0" smtClean="0"/>
                        <a:t> = {1,2,3};</a:t>
                      </a:r>
                      <a:br>
                        <a:rPr lang="en-US" altLang="ko-KR" sz="1200" dirty="0" smtClean="0"/>
                      </a:br>
                      <a:r>
                        <a:rPr lang="en-US" altLang="ko-KR" sz="1200" dirty="0" smtClean="0"/>
                        <a:t>String[] names = new String[3];</a:t>
                      </a:r>
                      <a:endParaRPr lang="ko-KR" altLang="en-US" sz="1200" dirty="0"/>
                    </a:p>
                  </a:txBody>
                  <a:tcPr/>
                </a:tc>
              </a:tr>
              <a:tr h="237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배열크기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동적길이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err="1" smtClean="0"/>
                        <a:t>arr.length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고정길이 </a:t>
                      </a:r>
                      <a:r>
                        <a:rPr lang="en-US" altLang="ko-KR" sz="1200" dirty="0" err="1" smtClean="0"/>
                        <a:t>arr.length</a:t>
                      </a:r>
                      <a:endParaRPr lang="ko-KR" altLang="en-US" sz="1200" dirty="0"/>
                    </a:p>
                  </a:txBody>
                  <a:tcPr/>
                </a:tc>
              </a:tr>
              <a:tr h="237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타입변환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자동 변환 또는 </a:t>
                      </a:r>
                      <a:r>
                        <a:rPr lang="en-US" altLang="ko-KR" sz="1200" dirty="0" smtClean="0"/>
                        <a:t>Number("3") </a:t>
                      </a:r>
                      <a:r>
                        <a:rPr lang="ko-KR" altLang="en-US" sz="1200" dirty="0" smtClean="0"/>
                        <a:t>등 사용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명시적 캐스팅 필요</a:t>
                      </a:r>
                      <a:r>
                        <a:rPr lang="en-US" altLang="ko-KR" sz="1200" dirty="0" smtClean="0"/>
                        <a:t>: (</a:t>
                      </a:r>
                      <a:r>
                        <a:rPr lang="en-US" altLang="ko-KR" sz="1200" dirty="0" err="1" smtClean="0"/>
                        <a:t>int</a:t>
                      </a:r>
                      <a:r>
                        <a:rPr lang="en-US" altLang="ko-KR" sz="1200" dirty="0" smtClean="0"/>
                        <a:t>) 3.5</a:t>
                      </a:r>
                      <a:endParaRPr lang="ko-KR" altLang="en-US" sz="1200" dirty="0"/>
                    </a:p>
                  </a:txBody>
                  <a:tcPr/>
                </a:tc>
              </a:tr>
              <a:tr h="237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mtClean="0"/>
                        <a:t>기본 </a:t>
                      </a:r>
                      <a:r>
                        <a:rPr lang="en-US" altLang="ko-KR" sz="1200" smtClean="0"/>
                        <a:t>API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"990801".substr(0,2)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"990801".substr(0,2)</a:t>
                      </a:r>
                      <a:endParaRPr lang="ko-KR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0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3568" y="1550886"/>
            <a:ext cx="2736304" cy="1452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let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fruit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'apple'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let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food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fruit;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fruit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'pear'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1200" dirty="0" smtClean="0">
                <a:solidFill>
                  <a:srgbClr val="24292E"/>
                </a:solidFill>
                <a:latin typeface="D2Coding" pitchFamily="49" charset="-127"/>
                <a:ea typeface="D2Coding" pitchFamily="49" charset="-127"/>
                <a:cs typeface="굴림" pitchFamily="34" charset="-127"/>
              </a:rPr>
              <a:t>console.</a:t>
            </a:r>
            <a:r>
              <a:rPr kumimoji="1" lang="ko-KR" altLang="ko-KR" sz="1200" dirty="0" smtClean="0">
                <a:solidFill>
                  <a:srgbClr val="005CC5"/>
                </a:solidFill>
                <a:latin typeface="D2Coding" pitchFamily="49" charset="-127"/>
                <a:ea typeface="D2Coding" pitchFamily="49" charset="-127"/>
                <a:cs typeface="굴림" pitchFamily="34" charset="-127"/>
              </a:rPr>
              <a:t>log</a:t>
            </a:r>
            <a:r>
              <a:rPr kumimoji="1" lang="ko-KR" altLang="ko-KR" sz="1200" dirty="0" smtClean="0">
                <a:solidFill>
                  <a:srgbClr val="24292E"/>
                </a:solidFill>
                <a:latin typeface="D2Coding" pitchFamily="49" charset="-127"/>
                <a:ea typeface="D2Coding" pitchFamily="49" charset="-127"/>
                <a:cs typeface="굴림" pitchFamily="34" charset="-127"/>
              </a:rPr>
              <a:t>(fruit) </a:t>
            </a:r>
            <a:r>
              <a:rPr kumimoji="1" lang="en-US" altLang="ko-KR" sz="1200" dirty="0" smtClean="0">
                <a:solidFill>
                  <a:srgbClr val="24292E"/>
                </a:solidFill>
                <a:latin typeface="D2Coding" pitchFamily="49" charset="-127"/>
                <a:ea typeface="D2Coding" pitchFamily="49" charset="-127"/>
                <a:cs typeface="굴림" pitchFamily="34" charset="-127"/>
              </a:rPr>
              <a:t> </a:t>
            </a:r>
            <a:r>
              <a:rPr kumimoji="1" lang="ko-KR" altLang="ko-KR" sz="1200" dirty="0" smtClean="0">
                <a:solidFill>
                  <a:schemeClr val="bg1">
                    <a:lumMod val="95000"/>
                  </a:schemeClr>
                </a:solidFill>
                <a:latin typeface="D2Coding" pitchFamily="49" charset="-127"/>
                <a:ea typeface="D2Coding" pitchFamily="49" charset="-127"/>
                <a:cs typeface="굴림" pitchFamily="34" charset="-127"/>
              </a:rPr>
              <a:t>// '</a:t>
            </a:r>
            <a:r>
              <a:rPr kumimoji="1" lang="en-US" altLang="ko-KR" sz="1200" dirty="0" smtClean="0">
                <a:solidFill>
                  <a:schemeClr val="bg1">
                    <a:lumMod val="95000"/>
                  </a:schemeClr>
                </a:solidFill>
                <a:latin typeface="D2Coding" pitchFamily="49" charset="-127"/>
                <a:ea typeface="D2Coding" pitchFamily="49" charset="-127"/>
                <a:cs typeface="굴림" pitchFamily="34" charset="-127"/>
              </a:rPr>
              <a:t>pear</a:t>
            </a:r>
            <a:r>
              <a:rPr kumimoji="1" lang="ko-KR" altLang="ko-KR" sz="1200" dirty="0" smtClean="0">
                <a:solidFill>
                  <a:schemeClr val="bg1">
                    <a:lumMod val="95000"/>
                  </a:schemeClr>
                </a:solidFill>
                <a:latin typeface="D2Coding" pitchFamily="49" charset="-127"/>
                <a:ea typeface="D2Coding" pitchFamily="49" charset="-127"/>
                <a:cs typeface="굴림" pitchFamily="34" charset="-127"/>
              </a:rPr>
              <a:t>'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console.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log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(food)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// 'apple'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995936" y="1550887"/>
            <a:ext cx="2952328" cy="1452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let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myArr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[];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let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copyArr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myArr;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myArr.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push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(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"hello"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);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console.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log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(myArr);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 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// ["hello"] </a:t>
            </a:r>
            <a:endParaRPr kumimoji="1" lang="en-US" altLang="ko-KR" sz="1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D2Coding" pitchFamily="49" charset="-127"/>
              <a:ea typeface="D2Coding" pitchFamily="49" charset="-127"/>
              <a:cs typeface="굴림" pitchFamily="34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console.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5CC5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log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(copyArr);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D2Coding" pitchFamily="49" charset="-127"/>
                <a:ea typeface="D2Coding" pitchFamily="49" charset="-127"/>
                <a:cs typeface="굴림" pitchFamily="34" charset="-127"/>
              </a:rPr>
              <a:t>// ["hello"]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757" y="411510"/>
            <a:ext cx="3491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휴먼둥근헤드라인" pitchFamily="18" charset="-127"/>
                <a:ea typeface="휴먼둥근헤드라인" pitchFamily="18" charset="-127"/>
              </a:rPr>
              <a:t>기본 데이터 타입  </a:t>
            </a:r>
            <a:r>
              <a:rPr lang="en-US" altLang="ko-KR" sz="1600" dirty="0" smtClean="0">
                <a:latin typeface="휴먼둥근헤드라인" pitchFamily="18" charset="-127"/>
                <a:ea typeface="휴먼둥근헤드라인" pitchFamily="18" charset="-127"/>
              </a:rPr>
              <a:t>VS  </a:t>
            </a:r>
            <a:r>
              <a:rPr lang="ko-KR" altLang="en-US" sz="1600" dirty="0" smtClean="0">
                <a:latin typeface="휴먼둥근헤드라인" pitchFamily="18" charset="-127"/>
                <a:ea typeface="휴먼둥근헤드라인" pitchFamily="18" charset="-127"/>
              </a:rPr>
              <a:t>참조 타입</a:t>
            </a:r>
            <a:endParaRPr lang="ko-KR" altLang="en-US" sz="16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363741" y="524168"/>
            <a:ext cx="144016" cy="144016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1203598"/>
            <a:ext cx="20882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◆ 기본 데이터 타입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203598"/>
            <a:ext cx="14761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휴먼모음T" pitchFamily="18" charset="-127"/>
                <a:ea typeface="휴먼모음T" pitchFamily="18" charset="-127"/>
              </a:rPr>
              <a:t>◆ </a:t>
            </a:r>
            <a:r>
              <a:rPr lang="ko-KR" altLang="en-US" sz="1200" dirty="0" smtClean="0">
                <a:latin typeface="휴먼모음T" pitchFamily="18" charset="-127"/>
                <a:ea typeface="휴먼모음T" pitchFamily="18" charset="-127"/>
              </a:rPr>
              <a:t>참조 타입</a:t>
            </a:r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398</Words>
  <Application>Microsoft Office PowerPoint</Application>
  <PresentationFormat>화면 슬라이드 쇼(16:9)</PresentationFormat>
  <Paragraphs>140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 JAVA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김유미</dc:creator>
  <cp:lastModifiedBy>김유미</cp:lastModifiedBy>
  <cp:revision>32</cp:revision>
  <dcterms:created xsi:type="dcterms:W3CDTF">2025-10-28T17:31:49Z</dcterms:created>
  <dcterms:modified xsi:type="dcterms:W3CDTF">2025-10-28T20:57:07Z</dcterms:modified>
</cp:coreProperties>
</file>