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77" r:id="rId5"/>
    <p:sldId id="259" r:id="rId6"/>
    <p:sldId id="278" r:id="rId7"/>
    <p:sldId id="258" r:id="rId8"/>
    <p:sldId id="260" r:id="rId9"/>
    <p:sldId id="261" r:id="rId10"/>
    <p:sldId id="262" r:id="rId11"/>
    <p:sldId id="270" r:id="rId12"/>
    <p:sldId id="263" r:id="rId13"/>
    <p:sldId id="269" r:id="rId14"/>
    <p:sldId id="264" r:id="rId15"/>
    <p:sldId id="266" r:id="rId16"/>
    <p:sldId id="267"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5"/>
    <p:restoredTop sz="94604"/>
  </p:normalViewPr>
  <p:slideViewPr>
    <p:cSldViewPr snapToGrid="0" snapToObjects="1">
      <p:cViewPr varScale="1">
        <p:scale>
          <a:sx n="117" d="100"/>
          <a:sy n="117"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BBD8-0EE3-6A4F-9711-71B9745F6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25769-F8B3-644A-95E3-5408B266F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2FEA0-4E92-E145-83B3-85748E2F1404}"/>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E9B5E6B8-AFC0-7F40-A533-0E8DEDA59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7D532-4716-2E48-9B03-34C82FD2DD4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2058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54CA-591B-E141-B4F4-67FF45CF6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A6D5C8-BD77-414E-AC93-E74940D58F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09A1-4D00-9844-AE69-79BE24AA0E7E}"/>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A6DA8F21-9505-F54C-A2F9-24AB3D9D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AACFC-5DCD-894F-B541-88F95C8BD5D8}"/>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126823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BE2C5-6EC5-FB4C-8F6D-D2F927C399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FB314-83DB-E049-9BEB-31322B759E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69890-12C6-6049-ABD9-FF90F2B78AD8}"/>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63E288BB-FEB2-514A-A53F-80AFBCCEB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DE0B6-6615-D845-A446-A241F307E18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113543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A7DF-D03C-2B48-A970-926DDDB24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64765-4238-9D4D-AC18-F17B8CF69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88500-E1AC-FA4F-931D-288FB5979399}"/>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33E495E6-B071-7748-B5D1-D1642F8AF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A3967-6E99-754F-8D5B-67185BC3D473}"/>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14482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9DBC-B753-E44A-9980-396FE9DB0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B94B8-066C-0345-81A4-7C67A2F0F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E9BBC5-4A3E-F24B-BCD4-441D84DAE72E}"/>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0F1F02DD-C5BE-3B4F-A7B4-7B4B1EAA4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E7812-7C13-154F-93AA-C86B23232FCE}"/>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4582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E289-9C96-2C45-8168-B6731305B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295CE-0710-0C49-8583-0CFEC682A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2F0C8-50C5-4545-807F-FCAAB8C58C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48797C-8528-3543-AB7C-A385D6275DFA}"/>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6" name="Footer Placeholder 5">
            <a:extLst>
              <a:ext uri="{FF2B5EF4-FFF2-40B4-BE49-F238E27FC236}">
                <a16:creationId xmlns:a16="http://schemas.microsoft.com/office/drawing/2014/main" id="{7BBDF4C7-9194-7044-8739-54FDA5BC3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7FD3F-D71B-8A47-98AA-58EE503BA975}"/>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00952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3AF5-B9D1-5F48-8CD0-3643157AB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22515-4A45-0941-A0C1-08A6D9BA6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851ACF-A01C-2342-B7DB-BB07583B66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93D76B-2E6E-E948-A95E-1EA457AA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AE501B-F2B0-8047-B274-EE682C467B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F7CD0-4D5C-8546-AD70-06B61C7EE158}"/>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8" name="Footer Placeholder 7">
            <a:extLst>
              <a:ext uri="{FF2B5EF4-FFF2-40B4-BE49-F238E27FC236}">
                <a16:creationId xmlns:a16="http://schemas.microsoft.com/office/drawing/2014/main" id="{8D13FB5F-BA34-8A48-8665-376B3DC44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F7BA8-BE48-7F4F-B23A-9DA8695E6ED4}"/>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2127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88D6-5DF7-6F4A-A968-7CD2FF7720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4D4467-BA44-C64D-820B-370DB83B36CC}"/>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4" name="Footer Placeholder 3">
            <a:extLst>
              <a:ext uri="{FF2B5EF4-FFF2-40B4-BE49-F238E27FC236}">
                <a16:creationId xmlns:a16="http://schemas.microsoft.com/office/drawing/2014/main" id="{11AEFC10-FD5F-1645-A51C-F1C4F2FB2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DCC9D-382D-B14A-9AD4-BFE29EBC2E25}"/>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9311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BE86D-40AB-0747-B53E-11A849BC857D}"/>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3" name="Footer Placeholder 2">
            <a:extLst>
              <a:ext uri="{FF2B5EF4-FFF2-40B4-BE49-F238E27FC236}">
                <a16:creationId xmlns:a16="http://schemas.microsoft.com/office/drawing/2014/main" id="{BFBD2863-4E58-8A46-B9C0-47EBA8F96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8A32A-40D2-0B43-950D-5521C350E808}"/>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80728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E4C-FAA7-D445-93B6-40784912F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830ED3-75AF-3C4B-A688-D1DAAFB6C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0FF266-9BFA-5942-9BA1-35798F00B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53A0A2-953F-EF45-B8CD-798946E176CD}"/>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6" name="Footer Placeholder 5">
            <a:extLst>
              <a:ext uri="{FF2B5EF4-FFF2-40B4-BE49-F238E27FC236}">
                <a16:creationId xmlns:a16="http://schemas.microsoft.com/office/drawing/2014/main" id="{10CB652B-2089-6C4A-94F8-1C412B130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A86A9-A449-194D-A4AE-2FC364C243F6}"/>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349155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009C-9346-AF43-BDB9-1FCBBEB79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8F932-C29D-DE4E-9E23-2C4487D33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704-8E9E-3245-8BF7-80A5EEEAE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92DC25-3626-ED46-A9C3-B122A1319EA0}"/>
              </a:ext>
            </a:extLst>
          </p:cNvPr>
          <p:cNvSpPr>
            <a:spLocks noGrp="1"/>
          </p:cNvSpPr>
          <p:nvPr>
            <p:ph type="dt" sz="half" idx="10"/>
          </p:nvPr>
        </p:nvSpPr>
        <p:spPr/>
        <p:txBody>
          <a:bodyPr/>
          <a:lstStyle/>
          <a:p>
            <a:fld id="{DBE15A99-B8D8-9C49-9E31-6F3D5BCFF458}" type="datetimeFigureOut">
              <a:rPr lang="en-US" smtClean="0"/>
              <a:t>7/27/18</a:t>
            </a:fld>
            <a:endParaRPr lang="en-US"/>
          </a:p>
        </p:txBody>
      </p:sp>
      <p:sp>
        <p:nvSpPr>
          <p:cNvPr id="6" name="Footer Placeholder 5">
            <a:extLst>
              <a:ext uri="{FF2B5EF4-FFF2-40B4-BE49-F238E27FC236}">
                <a16:creationId xmlns:a16="http://schemas.microsoft.com/office/drawing/2014/main" id="{C631F03E-F8C4-2D4C-B944-7D2E4D8B1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DE542-D2C6-0C45-9B52-3F382180656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7577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F5483-3549-6446-B880-41B5770F7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0C9BF-87BD-7640-8DDB-831D40987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C17E4-2ABF-B84C-975B-7935C6392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15A99-B8D8-9C49-9E31-6F3D5BCFF458}" type="datetimeFigureOut">
              <a:rPr lang="en-US" smtClean="0"/>
              <a:t>7/27/18</a:t>
            </a:fld>
            <a:endParaRPr lang="en-US"/>
          </a:p>
        </p:txBody>
      </p:sp>
      <p:sp>
        <p:nvSpPr>
          <p:cNvPr id="5" name="Footer Placeholder 4">
            <a:extLst>
              <a:ext uri="{FF2B5EF4-FFF2-40B4-BE49-F238E27FC236}">
                <a16:creationId xmlns:a16="http://schemas.microsoft.com/office/drawing/2014/main" id="{F24E2625-3414-9B4B-9EAC-B88A0045D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EA974-53B3-C943-BD76-ADC76FCF2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AC5AE-1C86-A94D-A019-89539666FCAB}" type="slidenum">
              <a:rPr lang="en-US" smtClean="0"/>
              <a:t>‹#›</a:t>
            </a:fld>
            <a:endParaRPr lang="en-US"/>
          </a:p>
        </p:txBody>
      </p:sp>
    </p:spTree>
    <p:extLst>
      <p:ext uri="{BB962C8B-B14F-4D97-AF65-F5344CB8AC3E}">
        <p14:creationId xmlns:p14="http://schemas.microsoft.com/office/powerpoint/2010/main" val="418523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hyperlink" Target="https://bibinmjose.github.io/Enron_find_fraud/" TargetMode="External"/><Relationship Id="rId1" Type="http://schemas.openxmlformats.org/officeDocument/2006/relationships/slideLayout" Target="../slideLayouts/slideLayout2.xml"/><Relationship Id="rId5" Type="http://schemas.openxmlformats.org/officeDocument/2006/relationships/hyperlink" Target="http://archive.ics.uci.edu/ml/datasets/Thoracic+Surgery+Data" TargetMode="External"/><Relationship Id="rId4" Type="http://schemas.openxmlformats.org/officeDocument/2006/relationships/hyperlink" Target="https://www.thoracic.org/statements/resources/pfet/PFT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B8BC-204A-3145-96A5-402B192EA83E}"/>
              </a:ext>
            </a:extLst>
          </p:cNvPr>
          <p:cNvSpPr>
            <a:spLocks noGrp="1"/>
          </p:cNvSpPr>
          <p:nvPr>
            <p:ph type="ctrTitle"/>
          </p:nvPr>
        </p:nvSpPr>
        <p:spPr/>
        <p:txBody>
          <a:bodyPr>
            <a:normAutofit fontScale="90000"/>
          </a:bodyPr>
          <a:lstStyle/>
          <a:p>
            <a:pPr algn="l"/>
            <a:r>
              <a:rPr lang="en-US" b="1" dirty="0"/>
              <a:t>Outcomes after Thoracic Surgery for Patients with Lung Cancer</a:t>
            </a:r>
            <a:r>
              <a:rPr lang="en-US" dirty="0">
                <a:effectLst/>
              </a:rPr>
              <a:t> </a:t>
            </a:r>
            <a:endParaRPr lang="en-US" dirty="0"/>
          </a:p>
        </p:txBody>
      </p:sp>
      <p:sp>
        <p:nvSpPr>
          <p:cNvPr id="3" name="Subtitle 2">
            <a:extLst>
              <a:ext uri="{FF2B5EF4-FFF2-40B4-BE49-F238E27FC236}">
                <a16:creationId xmlns:a16="http://schemas.microsoft.com/office/drawing/2014/main" id="{9582A48B-B82C-8C4B-8B5A-AB4963773F85}"/>
              </a:ext>
            </a:extLst>
          </p:cNvPr>
          <p:cNvSpPr>
            <a:spLocks noGrp="1"/>
          </p:cNvSpPr>
          <p:nvPr>
            <p:ph type="subTitle" idx="1"/>
          </p:nvPr>
        </p:nvSpPr>
        <p:spPr>
          <a:xfrm>
            <a:off x="1524000" y="4390708"/>
            <a:ext cx="9144000" cy="1655762"/>
          </a:xfrm>
        </p:spPr>
        <p:txBody>
          <a:bodyPr/>
          <a:lstStyle/>
          <a:p>
            <a:pPr algn="l"/>
            <a:r>
              <a:rPr lang="en-US" dirty="0"/>
              <a:t>Capstone 2</a:t>
            </a:r>
          </a:p>
          <a:p>
            <a:pPr algn="l"/>
            <a:r>
              <a:rPr lang="en-US" dirty="0"/>
              <a:t>V. Moore</a:t>
            </a:r>
          </a:p>
          <a:p>
            <a:endParaRPr lang="en-US" dirty="0"/>
          </a:p>
        </p:txBody>
      </p:sp>
    </p:spTree>
    <p:extLst>
      <p:ext uri="{BB962C8B-B14F-4D97-AF65-F5344CB8AC3E}">
        <p14:creationId xmlns:p14="http://schemas.microsoft.com/office/powerpoint/2010/main" val="6837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A08F-C9D2-4940-99B9-24FAA98AE37C}"/>
              </a:ext>
            </a:extLst>
          </p:cNvPr>
          <p:cNvSpPr>
            <a:spLocks noGrp="1"/>
          </p:cNvSpPr>
          <p:nvPr>
            <p:ph type="title"/>
          </p:nvPr>
        </p:nvSpPr>
        <p:spPr/>
        <p:txBody>
          <a:bodyPr/>
          <a:lstStyle/>
          <a:p>
            <a:r>
              <a:rPr lang="en-US" dirty="0"/>
              <a:t>ROC curves with 4 classifiers and calibration</a:t>
            </a:r>
          </a:p>
        </p:txBody>
      </p:sp>
      <p:pic>
        <p:nvPicPr>
          <p:cNvPr id="5" name="Picture 4">
            <a:extLst>
              <a:ext uri="{FF2B5EF4-FFF2-40B4-BE49-F238E27FC236}">
                <a16:creationId xmlns:a16="http://schemas.microsoft.com/office/drawing/2014/main" id="{E933961C-185E-F245-8A56-F42F2ECE195E}"/>
              </a:ext>
            </a:extLst>
          </p:cNvPr>
          <p:cNvPicPr>
            <a:picLocks noChangeAspect="1"/>
          </p:cNvPicPr>
          <p:nvPr/>
        </p:nvPicPr>
        <p:blipFill rotWithShape="1">
          <a:blip r:embed="rId2"/>
          <a:srcRect t="6803"/>
          <a:stretch/>
        </p:blipFill>
        <p:spPr>
          <a:xfrm>
            <a:off x="312057" y="1578429"/>
            <a:ext cx="3737429" cy="2522596"/>
          </a:xfrm>
          <a:prstGeom prst="rect">
            <a:avLst/>
          </a:prstGeom>
        </p:spPr>
      </p:pic>
      <p:pic>
        <p:nvPicPr>
          <p:cNvPr id="7" name="Picture 6">
            <a:extLst>
              <a:ext uri="{FF2B5EF4-FFF2-40B4-BE49-F238E27FC236}">
                <a16:creationId xmlns:a16="http://schemas.microsoft.com/office/drawing/2014/main" id="{471D2FFB-A1B3-F54E-AF3A-519062D9EE2F}"/>
              </a:ext>
            </a:extLst>
          </p:cNvPr>
          <p:cNvPicPr>
            <a:picLocks noChangeAspect="1"/>
          </p:cNvPicPr>
          <p:nvPr/>
        </p:nvPicPr>
        <p:blipFill rotWithShape="1">
          <a:blip r:embed="rId3"/>
          <a:srcRect t="6989"/>
          <a:stretch/>
        </p:blipFill>
        <p:spPr>
          <a:xfrm>
            <a:off x="5102126" y="1578429"/>
            <a:ext cx="3638357" cy="2450846"/>
          </a:xfrm>
          <a:prstGeom prst="rect">
            <a:avLst/>
          </a:prstGeom>
        </p:spPr>
      </p:pic>
      <p:pic>
        <p:nvPicPr>
          <p:cNvPr id="9" name="Picture 8">
            <a:extLst>
              <a:ext uri="{FF2B5EF4-FFF2-40B4-BE49-F238E27FC236}">
                <a16:creationId xmlns:a16="http://schemas.microsoft.com/office/drawing/2014/main" id="{6A23CDA3-FDBB-A94B-B2BE-3FB94183B0E3}"/>
              </a:ext>
            </a:extLst>
          </p:cNvPr>
          <p:cNvPicPr>
            <a:picLocks noChangeAspect="1"/>
          </p:cNvPicPr>
          <p:nvPr/>
        </p:nvPicPr>
        <p:blipFill rotWithShape="1">
          <a:blip r:embed="rId4"/>
          <a:srcRect t="8056"/>
          <a:stretch/>
        </p:blipFill>
        <p:spPr>
          <a:xfrm>
            <a:off x="2815772" y="4245429"/>
            <a:ext cx="3704771" cy="2466940"/>
          </a:xfrm>
          <a:prstGeom prst="rect">
            <a:avLst/>
          </a:prstGeom>
        </p:spPr>
      </p:pic>
      <p:pic>
        <p:nvPicPr>
          <p:cNvPr id="11" name="Picture 10">
            <a:extLst>
              <a:ext uri="{FF2B5EF4-FFF2-40B4-BE49-F238E27FC236}">
                <a16:creationId xmlns:a16="http://schemas.microsoft.com/office/drawing/2014/main" id="{AD255BD3-515E-784C-8CE6-DB8254197BC6}"/>
              </a:ext>
            </a:extLst>
          </p:cNvPr>
          <p:cNvPicPr>
            <a:picLocks noChangeAspect="1"/>
          </p:cNvPicPr>
          <p:nvPr/>
        </p:nvPicPr>
        <p:blipFill rotWithShape="1">
          <a:blip r:embed="rId5"/>
          <a:srcRect t="8072"/>
          <a:stretch/>
        </p:blipFill>
        <p:spPr>
          <a:xfrm>
            <a:off x="8153398" y="4245429"/>
            <a:ext cx="3697515" cy="2461685"/>
          </a:xfrm>
          <a:prstGeom prst="rect">
            <a:avLst/>
          </a:prstGeom>
        </p:spPr>
      </p:pic>
      <p:sp>
        <p:nvSpPr>
          <p:cNvPr id="12" name="TextBox 11">
            <a:extLst>
              <a:ext uri="{FF2B5EF4-FFF2-40B4-BE49-F238E27FC236}">
                <a16:creationId xmlns:a16="http://schemas.microsoft.com/office/drawing/2014/main" id="{0EB9F0A5-23E7-D24D-84ED-8B3BAFEBBEFA}"/>
              </a:ext>
            </a:extLst>
          </p:cNvPr>
          <p:cNvSpPr txBox="1"/>
          <p:nvPr/>
        </p:nvSpPr>
        <p:spPr>
          <a:xfrm>
            <a:off x="8915399" y="1497240"/>
            <a:ext cx="3069772" cy="2308324"/>
          </a:xfrm>
          <a:prstGeom prst="rect">
            <a:avLst/>
          </a:prstGeom>
          <a:noFill/>
        </p:spPr>
        <p:txBody>
          <a:bodyPr wrap="square" rtlCol="0">
            <a:spAutoFit/>
          </a:bodyPr>
          <a:lstStyle/>
          <a:p>
            <a:r>
              <a:rPr lang="en-US" i="1" dirty="0"/>
              <a:t>Key:</a:t>
            </a:r>
          </a:p>
          <a:p>
            <a:r>
              <a:rPr lang="en-US" i="1" dirty="0"/>
              <a:t>“</a:t>
            </a:r>
            <a:r>
              <a:rPr lang="en-US" i="1" dirty="0" err="1"/>
              <a:t>Uncal</a:t>
            </a:r>
            <a:r>
              <a:rPr lang="en-US" i="1" dirty="0"/>
              <a:t>.” = uncalibrated</a:t>
            </a:r>
          </a:p>
          <a:p>
            <a:r>
              <a:rPr lang="en-US" i="1" dirty="0"/>
              <a:t>”IC” = isotonic calibration</a:t>
            </a:r>
          </a:p>
          <a:p>
            <a:r>
              <a:rPr lang="en-US" i="1" dirty="0"/>
              <a:t>“SC” = sigmoid calibration</a:t>
            </a:r>
          </a:p>
          <a:p>
            <a:r>
              <a:rPr lang="en-US" i="1" dirty="0"/>
              <a:t>”ET” = extra trees classifier</a:t>
            </a:r>
          </a:p>
          <a:p>
            <a:r>
              <a:rPr lang="en-US" i="1" dirty="0"/>
              <a:t>“RF” = random forest classifier</a:t>
            </a:r>
          </a:p>
          <a:p>
            <a:r>
              <a:rPr lang="en-US" i="1" dirty="0"/>
              <a:t>“XG” = </a:t>
            </a:r>
            <a:r>
              <a:rPr lang="en-US" i="1" dirty="0" err="1"/>
              <a:t>XGBoost</a:t>
            </a:r>
            <a:r>
              <a:rPr lang="en-US" i="1" dirty="0"/>
              <a:t> classifier</a:t>
            </a:r>
          </a:p>
          <a:p>
            <a:r>
              <a:rPr lang="en-US" i="1" dirty="0"/>
              <a:t>“DT” = decision tree classifier</a:t>
            </a:r>
          </a:p>
        </p:txBody>
      </p:sp>
    </p:spTree>
    <p:extLst>
      <p:ext uri="{BB962C8B-B14F-4D97-AF65-F5344CB8AC3E}">
        <p14:creationId xmlns:p14="http://schemas.microsoft.com/office/powerpoint/2010/main" val="316466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B1A0-EE5D-894E-A0AD-624B2197952D}"/>
              </a:ext>
            </a:extLst>
          </p:cNvPr>
          <p:cNvSpPr>
            <a:spLocks noGrp="1"/>
          </p:cNvSpPr>
          <p:nvPr>
            <p:ph type="title"/>
          </p:nvPr>
        </p:nvSpPr>
        <p:spPr/>
        <p:txBody>
          <a:bodyPr/>
          <a:lstStyle/>
          <a:p>
            <a:r>
              <a:rPr lang="en-US" dirty="0"/>
              <a:t>Decision tree</a:t>
            </a:r>
          </a:p>
        </p:txBody>
      </p:sp>
      <p:pic>
        <p:nvPicPr>
          <p:cNvPr id="4" name="Content Placeholder 3">
            <a:extLst>
              <a:ext uri="{FF2B5EF4-FFF2-40B4-BE49-F238E27FC236}">
                <a16:creationId xmlns:a16="http://schemas.microsoft.com/office/drawing/2014/main" id="{31D3C2E2-26AE-2A44-888B-9FBC5A6C40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99371" y="1338943"/>
            <a:ext cx="7095743" cy="4838020"/>
          </a:xfrm>
          <a:prstGeom prst="rect">
            <a:avLst/>
          </a:prstGeom>
        </p:spPr>
      </p:pic>
      <p:sp>
        <p:nvSpPr>
          <p:cNvPr id="5" name="TextBox 4">
            <a:extLst>
              <a:ext uri="{FF2B5EF4-FFF2-40B4-BE49-F238E27FC236}">
                <a16:creationId xmlns:a16="http://schemas.microsoft.com/office/drawing/2014/main" id="{36DFFA66-6F7F-3443-95B7-BFB46CA844B2}"/>
              </a:ext>
            </a:extLst>
          </p:cNvPr>
          <p:cNvSpPr txBox="1"/>
          <p:nvPr/>
        </p:nvSpPr>
        <p:spPr>
          <a:xfrm>
            <a:off x="3071514" y="2130424"/>
            <a:ext cx="2253343" cy="646331"/>
          </a:xfrm>
          <a:prstGeom prst="rect">
            <a:avLst/>
          </a:prstGeom>
          <a:noFill/>
        </p:spPr>
        <p:txBody>
          <a:bodyPr wrap="square" rtlCol="0">
            <a:spAutoFit/>
          </a:bodyPr>
          <a:lstStyle/>
          <a:p>
            <a:r>
              <a:rPr lang="en-US" i="1" dirty="0"/>
              <a:t>23 levels, starting with DGN ≤ 4.5 </a:t>
            </a:r>
          </a:p>
        </p:txBody>
      </p:sp>
    </p:spTree>
    <p:extLst>
      <p:ext uri="{BB962C8B-B14F-4D97-AF65-F5344CB8AC3E}">
        <p14:creationId xmlns:p14="http://schemas.microsoft.com/office/powerpoint/2010/main" val="216792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F199414-A822-4E4E-B379-507166191219}"/>
              </a:ext>
            </a:extLst>
          </p:cNvPr>
          <p:cNvGraphicFramePr>
            <a:graphicFrameLocks noGrp="1"/>
          </p:cNvGraphicFramePr>
          <p:nvPr>
            <p:ph idx="1"/>
            <p:extLst>
              <p:ext uri="{D42A27DB-BD31-4B8C-83A1-F6EECF244321}">
                <p14:modId xmlns:p14="http://schemas.microsoft.com/office/powerpoint/2010/main" val="2256224570"/>
              </p:ext>
            </p:extLst>
          </p:nvPr>
        </p:nvGraphicFramePr>
        <p:xfrm>
          <a:off x="360065" y="274843"/>
          <a:ext cx="7648308" cy="6347180"/>
        </p:xfrm>
        <a:graphic>
          <a:graphicData uri="http://schemas.openxmlformats.org/drawingml/2006/table">
            <a:tbl>
              <a:tblPr firstRow="1" firstCol="1" bandRow="1">
                <a:tableStyleId>{5C22544A-7EE6-4342-B048-85BDC9FD1C3A}</a:tableStyleId>
              </a:tblPr>
              <a:tblGrid>
                <a:gridCol w="1370764">
                  <a:extLst>
                    <a:ext uri="{9D8B030D-6E8A-4147-A177-3AD203B41FA5}">
                      <a16:colId xmlns:a16="http://schemas.microsoft.com/office/drawing/2014/main" val="2206836930"/>
                    </a:ext>
                  </a:extLst>
                </a:gridCol>
                <a:gridCol w="1021174">
                  <a:extLst>
                    <a:ext uri="{9D8B030D-6E8A-4147-A177-3AD203B41FA5}">
                      <a16:colId xmlns:a16="http://schemas.microsoft.com/office/drawing/2014/main" val="1933963805"/>
                    </a:ext>
                  </a:extLst>
                </a:gridCol>
                <a:gridCol w="1069454">
                  <a:extLst>
                    <a:ext uri="{9D8B030D-6E8A-4147-A177-3AD203B41FA5}">
                      <a16:colId xmlns:a16="http://schemas.microsoft.com/office/drawing/2014/main" val="3325187846"/>
                    </a:ext>
                  </a:extLst>
                </a:gridCol>
                <a:gridCol w="1146427">
                  <a:extLst>
                    <a:ext uri="{9D8B030D-6E8A-4147-A177-3AD203B41FA5}">
                      <a16:colId xmlns:a16="http://schemas.microsoft.com/office/drawing/2014/main" val="2504606396"/>
                    </a:ext>
                  </a:extLst>
                </a:gridCol>
                <a:gridCol w="1086649">
                  <a:extLst>
                    <a:ext uri="{9D8B030D-6E8A-4147-A177-3AD203B41FA5}">
                      <a16:colId xmlns:a16="http://schemas.microsoft.com/office/drawing/2014/main" val="4251937244"/>
                    </a:ext>
                  </a:extLst>
                </a:gridCol>
                <a:gridCol w="976920">
                  <a:extLst>
                    <a:ext uri="{9D8B030D-6E8A-4147-A177-3AD203B41FA5}">
                      <a16:colId xmlns:a16="http://schemas.microsoft.com/office/drawing/2014/main" val="1723095631"/>
                    </a:ext>
                  </a:extLst>
                </a:gridCol>
                <a:gridCol w="976920">
                  <a:extLst>
                    <a:ext uri="{9D8B030D-6E8A-4147-A177-3AD203B41FA5}">
                      <a16:colId xmlns:a16="http://schemas.microsoft.com/office/drawing/2014/main" val="3255437388"/>
                    </a:ext>
                  </a:extLst>
                </a:gridCol>
              </a:tblGrid>
              <a:tr h="218868">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Class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Precision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Recall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F1-score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Support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828045990"/>
                  </a:ext>
                </a:extLst>
              </a:tr>
              <a:tr h="437738">
                <a:tc>
                  <a:txBody>
                    <a:bodyPr/>
                    <a:lstStyle/>
                    <a:p>
                      <a:pPr marL="0" marR="0">
                        <a:spcBef>
                          <a:spcPts val="0"/>
                        </a:spcBef>
                        <a:spcAft>
                          <a:spcPts val="0"/>
                        </a:spcAft>
                      </a:pPr>
                      <a:r>
                        <a:rPr lang="en-US" sz="1400" dirty="0">
                          <a:effectLst/>
                        </a:rPr>
                        <a:t>Extra trees (isotonic </a:t>
                      </a:r>
                      <a:r>
                        <a:rPr lang="en-US" sz="1400" dirty="0" err="1">
                          <a:effectLst/>
                        </a:rPr>
                        <a:t>calib</a:t>
                      </a:r>
                      <a:r>
                        <a:rPr lang="en-US" sz="1400" dirty="0">
                          <a:effectLst/>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385353037"/>
                  </a:ext>
                </a:extLst>
              </a:tr>
              <a:tr h="218868">
                <a:tc>
                  <a:txBody>
                    <a:bodyPr/>
                    <a:lstStyle/>
                    <a:p>
                      <a:pPr marL="0" marR="0" algn="ctr">
                        <a:spcBef>
                          <a:spcPts val="0"/>
                        </a:spcBef>
                        <a:spcAft>
                          <a:spcPts val="0"/>
                        </a:spcAft>
                      </a:pPr>
                      <a:r>
                        <a:rPr lang="en-US" sz="1400" dirty="0">
                          <a:effectLst/>
                        </a:rPr>
                        <a:t>Brier 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70248360"/>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667957244"/>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279843495"/>
                  </a:ext>
                </a:extLst>
              </a:tr>
              <a:tr h="218868">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0.25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75938116"/>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173376221"/>
                  </a:ext>
                </a:extLst>
              </a:tr>
              <a:tr h="437738">
                <a:tc>
                  <a:txBody>
                    <a:bodyPr/>
                    <a:lstStyle/>
                    <a:p>
                      <a:pPr marL="0" marR="0">
                        <a:spcBef>
                          <a:spcPts val="0"/>
                        </a:spcBef>
                        <a:spcAft>
                          <a:spcPts val="0"/>
                        </a:spcAft>
                      </a:pPr>
                      <a:r>
                        <a:rPr lang="en-US" sz="1400">
                          <a:effectLst/>
                        </a:rPr>
                        <a:t>Random forest (no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960537048"/>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0.324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67101451"/>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0.7247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40481447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4892912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01873759"/>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541030574"/>
                  </a:ext>
                </a:extLst>
              </a:tr>
              <a:tr h="437738">
                <a:tc>
                  <a:txBody>
                    <a:bodyPr/>
                    <a:lstStyle/>
                    <a:p>
                      <a:pPr marL="0" marR="0">
                        <a:spcBef>
                          <a:spcPts val="0"/>
                        </a:spcBef>
                        <a:spcAft>
                          <a:spcPts val="0"/>
                        </a:spcAft>
                      </a:pPr>
                      <a:r>
                        <a:rPr lang="en-US" sz="1400">
                          <a:effectLst/>
                        </a:rPr>
                        <a:t>XGBoost (isotonic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93637032"/>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0.233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70326541"/>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63902984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baseline="0" dirty="0">
                          <a:effectLst/>
                        </a:rPr>
                        <a:t>0.73</a:t>
                      </a:r>
                      <a:endParaRPr lang="en-US" sz="1400" baseline="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45076234"/>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0.59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0742855"/>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15695499"/>
                  </a:ext>
                </a:extLst>
              </a:tr>
              <a:tr h="437738">
                <a:tc>
                  <a:txBody>
                    <a:bodyPr/>
                    <a:lstStyle/>
                    <a:p>
                      <a:pPr marL="0" marR="0">
                        <a:spcBef>
                          <a:spcPts val="0"/>
                        </a:spcBef>
                        <a:spcAft>
                          <a:spcPts val="0"/>
                        </a:spcAft>
                      </a:pPr>
                      <a:r>
                        <a:rPr lang="en-US" sz="1400">
                          <a:effectLst/>
                        </a:rPr>
                        <a:t>Decision tree  (no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73386084"/>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0.277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806354573"/>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2112463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78986598"/>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0.59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0.49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01160380"/>
                  </a:ext>
                </a:extLst>
              </a:tr>
              <a:tr h="218868">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err="1">
                          <a:effectLst/>
                        </a:rPr>
                        <a:t>Avg</a:t>
                      </a:r>
                      <a:r>
                        <a:rPr lang="en-US" sz="1400" dirty="0">
                          <a:effectLst/>
                        </a:rPr>
                        <a:t>/total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114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82101455"/>
                  </a:ext>
                </a:extLst>
              </a:tr>
            </a:tbl>
          </a:graphicData>
        </a:graphic>
      </p:graphicFrame>
      <p:sp>
        <p:nvSpPr>
          <p:cNvPr id="5" name="Rectangle 1">
            <a:extLst>
              <a:ext uri="{FF2B5EF4-FFF2-40B4-BE49-F238E27FC236}">
                <a16:creationId xmlns:a16="http://schemas.microsoft.com/office/drawing/2014/main" id="{2DB2BC9C-66FE-7146-A34C-AADD4729EE72}"/>
              </a:ext>
            </a:extLst>
          </p:cNvPr>
          <p:cNvSpPr>
            <a:spLocks noChangeArrowheads="1"/>
          </p:cNvSpPr>
          <p:nvPr/>
        </p:nvSpPr>
        <p:spPr bwMode="auto">
          <a:xfrm>
            <a:off x="8562141" y="459509"/>
            <a:ext cx="314807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Initial machine learning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Test data metrics with sample weighting, stratification, and calibration (</a:t>
            </a:r>
            <a:r>
              <a:rPr kumimoji="0" lang="en-US" altLang="en-US" sz="24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rPr>
              <a:t>calib</a:t>
            </a: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a:t>
            </a: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37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375D-E82E-E34F-89BA-6FF788527F0B}"/>
              </a:ext>
            </a:extLst>
          </p:cNvPr>
          <p:cNvSpPr>
            <a:spLocks noGrp="1"/>
          </p:cNvSpPr>
          <p:nvPr>
            <p:ph type="title"/>
          </p:nvPr>
        </p:nvSpPr>
        <p:spPr/>
        <p:txBody>
          <a:bodyPr/>
          <a:lstStyle/>
          <a:p>
            <a:r>
              <a:rPr lang="en-US" dirty="0"/>
              <a:t>Feature importance: principal component analysis</a:t>
            </a:r>
          </a:p>
        </p:txBody>
      </p:sp>
      <p:pic>
        <p:nvPicPr>
          <p:cNvPr id="4" name="Content Placeholder 3">
            <a:extLst>
              <a:ext uri="{FF2B5EF4-FFF2-40B4-BE49-F238E27FC236}">
                <a16:creationId xmlns:a16="http://schemas.microsoft.com/office/drawing/2014/main" id="{D11BD8F2-59FB-9F4A-9755-2A49BF653DB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9078" y="2242344"/>
            <a:ext cx="5572579" cy="4093141"/>
          </a:xfrm>
          <a:prstGeom prst="rect">
            <a:avLst/>
          </a:prstGeom>
        </p:spPr>
      </p:pic>
      <p:sp>
        <p:nvSpPr>
          <p:cNvPr id="5" name="TextBox 4">
            <a:extLst>
              <a:ext uri="{FF2B5EF4-FFF2-40B4-BE49-F238E27FC236}">
                <a16:creationId xmlns:a16="http://schemas.microsoft.com/office/drawing/2014/main" id="{54A2A6D5-66A3-354C-B246-4BF0C7E14E8D}"/>
              </a:ext>
            </a:extLst>
          </p:cNvPr>
          <p:cNvSpPr txBox="1"/>
          <p:nvPr/>
        </p:nvSpPr>
        <p:spPr>
          <a:xfrm>
            <a:off x="8001001" y="2242344"/>
            <a:ext cx="2982686" cy="923330"/>
          </a:xfrm>
          <a:prstGeom prst="rect">
            <a:avLst/>
          </a:prstGeom>
          <a:noFill/>
        </p:spPr>
        <p:txBody>
          <a:bodyPr wrap="square" rtlCol="0">
            <a:spAutoFit/>
          </a:bodyPr>
          <a:lstStyle/>
          <a:p>
            <a:r>
              <a:rPr lang="en-US" i="1" dirty="0"/>
              <a:t>Many components of relatively similar importance in this dataset</a:t>
            </a:r>
          </a:p>
        </p:txBody>
      </p:sp>
    </p:spTree>
    <p:extLst>
      <p:ext uri="{BB962C8B-B14F-4D97-AF65-F5344CB8AC3E}">
        <p14:creationId xmlns:p14="http://schemas.microsoft.com/office/powerpoint/2010/main" val="196352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1639-1454-984A-982F-F73EE8262572}"/>
              </a:ext>
            </a:extLst>
          </p:cNvPr>
          <p:cNvSpPr>
            <a:spLocks noGrp="1"/>
          </p:cNvSpPr>
          <p:nvPr>
            <p:ph type="title"/>
          </p:nvPr>
        </p:nvSpPr>
        <p:spPr/>
        <p:txBody>
          <a:bodyPr/>
          <a:lstStyle/>
          <a:p>
            <a:r>
              <a:rPr lang="en-US" dirty="0"/>
              <a:t>Feature importance: by classifier</a:t>
            </a:r>
          </a:p>
        </p:txBody>
      </p:sp>
      <p:pic>
        <p:nvPicPr>
          <p:cNvPr id="4" name="Content Placeholder 3">
            <a:extLst>
              <a:ext uri="{FF2B5EF4-FFF2-40B4-BE49-F238E27FC236}">
                <a16:creationId xmlns:a16="http://schemas.microsoft.com/office/drawing/2014/main" id="{1041BA34-846B-294E-919C-08B821DE427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4029" y="1825625"/>
            <a:ext cx="10588519" cy="4553404"/>
          </a:xfrm>
          <a:prstGeom prst="rect">
            <a:avLst/>
          </a:prstGeom>
        </p:spPr>
      </p:pic>
    </p:spTree>
    <p:extLst>
      <p:ext uri="{BB962C8B-B14F-4D97-AF65-F5344CB8AC3E}">
        <p14:creationId xmlns:p14="http://schemas.microsoft.com/office/powerpoint/2010/main" val="379258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88AD-DEB3-A844-9CAF-49911B6A6385}"/>
              </a:ext>
            </a:extLst>
          </p:cNvPr>
          <p:cNvSpPr>
            <a:spLocks noGrp="1"/>
          </p:cNvSpPr>
          <p:nvPr>
            <p:ph type="title"/>
          </p:nvPr>
        </p:nvSpPr>
        <p:spPr/>
        <p:txBody>
          <a:bodyPr/>
          <a:lstStyle/>
          <a:p>
            <a:r>
              <a:rPr lang="en-US" dirty="0"/>
              <a:t>SHAP-derived individual feature contributions: decision tree, all features</a:t>
            </a:r>
          </a:p>
        </p:txBody>
      </p:sp>
      <p:pic>
        <p:nvPicPr>
          <p:cNvPr id="4" name="Content Placeholder 3">
            <a:extLst>
              <a:ext uri="{FF2B5EF4-FFF2-40B4-BE49-F238E27FC236}">
                <a16:creationId xmlns:a16="http://schemas.microsoft.com/office/drawing/2014/main" id="{9106BD52-644A-3E47-8E97-04B774C8378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936055"/>
            <a:ext cx="9639925" cy="1331801"/>
          </a:xfrm>
          <a:prstGeom prst="rect">
            <a:avLst/>
          </a:prstGeom>
        </p:spPr>
      </p:pic>
      <p:pic>
        <p:nvPicPr>
          <p:cNvPr id="5" name="Picture 4">
            <a:extLst>
              <a:ext uri="{FF2B5EF4-FFF2-40B4-BE49-F238E27FC236}">
                <a16:creationId xmlns:a16="http://schemas.microsoft.com/office/drawing/2014/main" id="{455615B7-E898-7646-BADD-8D1DF345D9FC}"/>
              </a:ext>
            </a:extLst>
          </p:cNvPr>
          <p:cNvPicPr/>
          <p:nvPr/>
        </p:nvPicPr>
        <p:blipFill>
          <a:blip r:embed="rId3">
            <a:extLst>
              <a:ext uri="{28A0092B-C50C-407E-A947-70E740481C1C}">
                <a14:useLocalDpi xmlns:a14="http://schemas.microsoft.com/office/drawing/2010/main" val="0"/>
              </a:ext>
            </a:extLst>
          </a:blip>
          <a:stretch>
            <a:fillRect/>
          </a:stretch>
        </p:blipFill>
        <p:spPr>
          <a:xfrm>
            <a:off x="838200" y="2925908"/>
            <a:ext cx="9639926" cy="1106446"/>
          </a:xfrm>
          <a:prstGeom prst="rect">
            <a:avLst/>
          </a:prstGeom>
        </p:spPr>
      </p:pic>
      <p:pic>
        <p:nvPicPr>
          <p:cNvPr id="6" name="Picture 5">
            <a:extLst>
              <a:ext uri="{FF2B5EF4-FFF2-40B4-BE49-F238E27FC236}">
                <a16:creationId xmlns:a16="http://schemas.microsoft.com/office/drawing/2014/main" id="{EB088D8C-DD12-154C-BFA8-21990E9AD18D}"/>
              </a:ext>
            </a:extLst>
          </p:cNvPr>
          <p:cNvPicPr/>
          <p:nvPr/>
        </p:nvPicPr>
        <p:blipFill>
          <a:blip r:embed="rId4">
            <a:extLst>
              <a:ext uri="{28A0092B-C50C-407E-A947-70E740481C1C}">
                <a14:useLocalDpi xmlns:a14="http://schemas.microsoft.com/office/drawing/2010/main" val="0"/>
              </a:ext>
            </a:extLst>
          </a:blip>
          <a:stretch>
            <a:fillRect/>
          </a:stretch>
        </p:blipFill>
        <p:spPr>
          <a:xfrm>
            <a:off x="838200" y="4032354"/>
            <a:ext cx="9639926" cy="1265698"/>
          </a:xfrm>
          <a:prstGeom prst="rect">
            <a:avLst/>
          </a:prstGeom>
        </p:spPr>
      </p:pic>
      <p:sp>
        <p:nvSpPr>
          <p:cNvPr id="7" name="TextBox 6">
            <a:extLst>
              <a:ext uri="{FF2B5EF4-FFF2-40B4-BE49-F238E27FC236}">
                <a16:creationId xmlns:a16="http://schemas.microsoft.com/office/drawing/2014/main" id="{33F94C4F-C472-7C42-BF17-58F5C81BC5D5}"/>
              </a:ext>
            </a:extLst>
          </p:cNvPr>
          <p:cNvSpPr txBox="1"/>
          <p:nvPr/>
        </p:nvSpPr>
        <p:spPr>
          <a:xfrm>
            <a:off x="277585" y="5267574"/>
            <a:ext cx="11636829" cy="1477328"/>
          </a:xfrm>
          <a:prstGeom prst="rect">
            <a:avLst/>
          </a:prstGeom>
          <a:noFill/>
        </p:spPr>
        <p:txBody>
          <a:bodyPr wrap="square" rtlCol="0">
            <a:spAutoFit/>
          </a:bodyPr>
          <a:lstStyle/>
          <a:p>
            <a:r>
              <a:rPr lang="en-US" dirty="0"/>
              <a:t>In the top panel is descriptive output for a correct prediction of survival in a patient, with values that appear to make sense contributing to this prediction. The middle panel shows a correct prediction of non-survival with values that appear to make sense, apart from the assignment of absence of pain as a contributor to this prediction. The bottom panel shows an incorrect prediction of survival for a patient who did not survive. However, the patient’s data are mostly similar to those for patients who do survive, though FVC is a little low. </a:t>
            </a:r>
          </a:p>
        </p:txBody>
      </p:sp>
    </p:spTree>
    <p:extLst>
      <p:ext uri="{BB962C8B-B14F-4D97-AF65-F5344CB8AC3E}">
        <p14:creationId xmlns:p14="http://schemas.microsoft.com/office/powerpoint/2010/main" val="55134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1C54-C398-074A-BBED-2FCA533AD071}"/>
              </a:ext>
            </a:extLst>
          </p:cNvPr>
          <p:cNvSpPr>
            <a:spLocks noGrp="1"/>
          </p:cNvSpPr>
          <p:nvPr>
            <p:ph type="title"/>
          </p:nvPr>
        </p:nvSpPr>
        <p:spPr/>
        <p:txBody>
          <a:bodyPr/>
          <a:lstStyle/>
          <a:p>
            <a:r>
              <a:rPr lang="en-US" dirty="0"/>
              <a:t>SHAP summary: decision tree, all features</a:t>
            </a:r>
          </a:p>
        </p:txBody>
      </p:sp>
      <p:pic>
        <p:nvPicPr>
          <p:cNvPr id="4" name="Content Placeholder 3">
            <a:extLst>
              <a:ext uri="{FF2B5EF4-FFF2-40B4-BE49-F238E27FC236}">
                <a16:creationId xmlns:a16="http://schemas.microsoft.com/office/drawing/2014/main" id="{8FC91AFB-0257-C34E-A61F-4AE9BC81520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04257" y="1855605"/>
            <a:ext cx="5102550" cy="4523424"/>
          </a:xfrm>
          <a:prstGeom prst="rect">
            <a:avLst/>
          </a:prstGeom>
        </p:spPr>
      </p:pic>
      <p:sp>
        <p:nvSpPr>
          <p:cNvPr id="5" name="TextBox 4">
            <a:extLst>
              <a:ext uri="{FF2B5EF4-FFF2-40B4-BE49-F238E27FC236}">
                <a16:creationId xmlns:a16="http://schemas.microsoft.com/office/drawing/2014/main" id="{04ED943F-19EF-0B49-AD4F-2E94AF3FA216}"/>
              </a:ext>
            </a:extLst>
          </p:cNvPr>
          <p:cNvSpPr txBox="1"/>
          <p:nvPr/>
        </p:nvSpPr>
        <p:spPr>
          <a:xfrm>
            <a:off x="7360170" y="2020497"/>
            <a:ext cx="4272197" cy="2862322"/>
          </a:xfrm>
          <a:prstGeom prst="rect">
            <a:avLst/>
          </a:prstGeom>
          <a:noFill/>
        </p:spPr>
        <p:txBody>
          <a:bodyPr wrap="square" rtlCol="0">
            <a:spAutoFit/>
          </a:bodyPr>
          <a:lstStyle/>
          <a:p>
            <a:r>
              <a:rPr lang="en-US" dirty="0"/>
              <a:t>Model AU-ROC: 0.7462</a:t>
            </a:r>
          </a:p>
          <a:p>
            <a:endParaRPr lang="en-US" dirty="0"/>
          </a:p>
          <a:p>
            <a:r>
              <a:rPr lang="en-US" dirty="0"/>
              <a:t>Correct predictions for 80/97 survivors and 10/17 non-survivors</a:t>
            </a:r>
          </a:p>
          <a:p>
            <a:endParaRPr lang="en-US" dirty="0"/>
          </a:p>
          <a:p>
            <a:r>
              <a:rPr lang="en-US" dirty="0"/>
              <a:t>Tumor size and the respiratory function tests (FEV1, FVC) are treated as most important here, though in some cases feature value contributions appear complicated.</a:t>
            </a:r>
          </a:p>
        </p:txBody>
      </p:sp>
    </p:spTree>
    <p:extLst>
      <p:ext uri="{BB962C8B-B14F-4D97-AF65-F5344CB8AC3E}">
        <p14:creationId xmlns:p14="http://schemas.microsoft.com/office/powerpoint/2010/main" val="89323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CCBA81-3132-154A-A283-0530261D2F48}"/>
              </a:ext>
            </a:extLst>
          </p:cNvPr>
          <p:cNvGraphicFramePr>
            <a:graphicFrameLocks noGrp="1"/>
          </p:cNvGraphicFramePr>
          <p:nvPr>
            <p:ph idx="1"/>
            <p:extLst>
              <p:ext uri="{D42A27DB-BD31-4B8C-83A1-F6EECF244321}">
                <p14:modId xmlns:p14="http://schemas.microsoft.com/office/powerpoint/2010/main" val="3159120680"/>
              </p:ext>
            </p:extLst>
          </p:nvPr>
        </p:nvGraphicFramePr>
        <p:xfrm>
          <a:off x="174171" y="185056"/>
          <a:ext cx="8098972" cy="6455226"/>
        </p:xfrm>
        <a:graphic>
          <a:graphicData uri="http://schemas.openxmlformats.org/drawingml/2006/table">
            <a:tbl>
              <a:tblPr firstRow="1" firstCol="1" bandRow="1">
                <a:tableStyleId>{5C22544A-7EE6-4342-B048-85BDC9FD1C3A}</a:tableStyleId>
              </a:tblPr>
              <a:tblGrid>
                <a:gridCol w="2412367">
                  <a:extLst>
                    <a:ext uri="{9D8B030D-6E8A-4147-A177-3AD203B41FA5}">
                      <a16:colId xmlns:a16="http://schemas.microsoft.com/office/drawing/2014/main" val="843080755"/>
                    </a:ext>
                  </a:extLst>
                </a:gridCol>
                <a:gridCol w="1481202">
                  <a:extLst>
                    <a:ext uri="{9D8B030D-6E8A-4147-A177-3AD203B41FA5}">
                      <a16:colId xmlns:a16="http://schemas.microsoft.com/office/drawing/2014/main" val="1656968766"/>
                    </a:ext>
                  </a:extLst>
                </a:gridCol>
                <a:gridCol w="1403245">
                  <a:extLst>
                    <a:ext uri="{9D8B030D-6E8A-4147-A177-3AD203B41FA5}">
                      <a16:colId xmlns:a16="http://schemas.microsoft.com/office/drawing/2014/main" val="4130057882"/>
                    </a:ext>
                  </a:extLst>
                </a:gridCol>
                <a:gridCol w="1403245">
                  <a:extLst>
                    <a:ext uri="{9D8B030D-6E8A-4147-A177-3AD203B41FA5}">
                      <a16:colId xmlns:a16="http://schemas.microsoft.com/office/drawing/2014/main" val="1690907471"/>
                    </a:ext>
                  </a:extLst>
                </a:gridCol>
                <a:gridCol w="1398913">
                  <a:extLst>
                    <a:ext uri="{9D8B030D-6E8A-4147-A177-3AD203B41FA5}">
                      <a16:colId xmlns:a16="http://schemas.microsoft.com/office/drawing/2014/main" val="108369318"/>
                    </a:ext>
                  </a:extLst>
                </a:gridCol>
              </a:tblGrid>
              <a:tr h="445188">
                <a:tc>
                  <a:txBody>
                    <a:bodyPr/>
                    <a:lstStyle/>
                    <a:p>
                      <a:pPr marL="0" marR="0">
                        <a:spcBef>
                          <a:spcPts val="0"/>
                        </a:spcBef>
                        <a:spcAft>
                          <a:spcPts val="0"/>
                        </a:spcAft>
                      </a:pPr>
                      <a:r>
                        <a:rPr lang="en-US" sz="1400" dirty="0">
                          <a:effectLst/>
                        </a:rPr>
                        <a:t>Removed feature(s)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Extra trees</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Random forest</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XGBoost</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Decision tree</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175598632"/>
                  </a:ext>
                </a:extLst>
              </a:tr>
              <a:tr h="222594">
                <a:tc>
                  <a:txBody>
                    <a:bodyPr/>
                    <a:lstStyle/>
                    <a:p>
                      <a:pPr marL="0" marR="0">
                        <a:spcBef>
                          <a:spcPts val="0"/>
                        </a:spcBef>
                        <a:spcAft>
                          <a:spcPts val="0"/>
                        </a:spcAft>
                      </a:pPr>
                      <a:r>
                        <a:rPr lang="en-US" sz="1400">
                          <a:effectLst/>
                        </a:rPr>
                        <a:t>Age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0.7884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0.7508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0.7859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557601357"/>
                  </a:ext>
                </a:extLst>
              </a:tr>
              <a:tr h="222594">
                <a:tc>
                  <a:txBody>
                    <a:bodyPr/>
                    <a:lstStyle/>
                    <a:p>
                      <a:pPr marL="0" marR="0">
                        <a:spcBef>
                          <a:spcPts val="0"/>
                        </a:spcBef>
                        <a:spcAft>
                          <a:spcPts val="0"/>
                        </a:spcAft>
                      </a:pPr>
                      <a:r>
                        <a:rPr lang="en-US" sz="1400">
                          <a:effectLst/>
                        </a:rPr>
                        <a:t>Tumor size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0.6316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0.6892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0.6331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0.6043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409917774"/>
                  </a:ext>
                </a:extLst>
              </a:tr>
              <a:tr h="222594">
                <a:tc>
                  <a:txBody>
                    <a:bodyPr/>
                    <a:lstStyle/>
                    <a:p>
                      <a:pPr marL="0" marR="0">
                        <a:spcBef>
                          <a:spcPts val="0"/>
                        </a:spcBef>
                        <a:spcAft>
                          <a:spcPts val="0"/>
                        </a:spcAft>
                      </a:pPr>
                      <a:r>
                        <a:rPr lang="en-US" sz="1400">
                          <a:effectLst/>
                        </a:rPr>
                        <a:t>Diagnosis code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0.7195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0.6771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0.6528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685422753"/>
                  </a:ext>
                </a:extLst>
              </a:tr>
              <a:tr h="222594">
                <a:tc>
                  <a:txBody>
                    <a:bodyPr/>
                    <a:lstStyle/>
                    <a:p>
                      <a:pPr marL="0" marR="0">
                        <a:spcBef>
                          <a:spcPts val="0"/>
                        </a:spcBef>
                        <a:spcAft>
                          <a:spcPts val="0"/>
                        </a:spcAft>
                      </a:pPr>
                      <a:r>
                        <a:rPr lang="en-US" sz="1400">
                          <a:effectLst/>
                        </a:rPr>
                        <a:t>FVC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0.7295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0.5992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61851084"/>
                  </a:ext>
                </a:extLst>
              </a:tr>
              <a:tr h="222594">
                <a:tc>
                  <a:txBody>
                    <a:bodyPr/>
                    <a:lstStyle/>
                    <a:p>
                      <a:pPr marL="0" marR="0">
                        <a:spcBef>
                          <a:spcPts val="0"/>
                        </a:spcBef>
                        <a:spcAft>
                          <a:spcPts val="0"/>
                        </a:spcAft>
                      </a:pPr>
                      <a:r>
                        <a:rPr lang="en-US" sz="1400">
                          <a:effectLst/>
                        </a:rPr>
                        <a:t>FEV1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0.6898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0.6947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0.6413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0.6874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106813808"/>
                  </a:ext>
                </a:extLst>
              </a:tr>
              <a:tr h="222594">
                <a:tc>
                  <a:txBody>
                    <a:bodyPr/>
                    <a:lstStyle/>
                    <a:p>
                      <a:pPr marL="0" marR="0">
                        <a:spcBef>
                          <a:spcPts val="0"/>
                        </a:spcBef>
                        <a:spcAft>
                          <a:spcPts val="0"/>
                        </a:spcAft>
                      </a:pPr>
                      <a:r>
                        <a:rPr lang="en-US" sz="1400">
                          <a:effectLst/>
                        </a:rPr>
                        <a:t>Smoking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0.7623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0.7429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0.6058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769789980"/>
                  </a:ext>
                </a:extLst>
              </a:tr>
              <a:tr h="222594">
                <a:tc>
                  <a:txBody>
                    <a:bodyPr/>
                    <a:lstStyle/>
                    <a:p>
                      <a:pPr marL="0" marR="0">
                        <a:spcBef>
                          <a:spcPts val="0"/>
                        </a:spcBef>
                        <a:spcAft>
                          <a:spcPts val="0"/>
                        </a:spcAft>
                      </a:pPr>
                      <a:r>
                        <a:rPr lang="en-US" sz="1400">
                          <a:effectLst/>
                        </a:rPr>
                        <a:t>Cough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0.6922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0.7389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023502417"/>
                  </a:ext>
                </a:extLst>
              </a:tr>
              <a:tr h="222594">
                <a:tc>
                  <a:txBody>
                    <a:bodyPr/>
                    <a:lstStyle/>
                    <a:p>
                      <a:pPr marL="0" marR="0">
                        <a:spcBef>
                          <a:spcPts val="0"/>
                        </a:spcBef>
                        <a:spcAft>
                          <a:spcPts val="0"/>
                        </a:spcAft>
                      </a:pPr>
                      <a:r>
                        <a:rPr lang="en-US" sz="1400">
                          <a:effectLst/>
                        </a:rPr>
                        <a:t>Haemoptysis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0.7878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0.6743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0.7514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118043773"/>
                  </a:ext>
                </a:extLst>
              </a:tr>
              <a:tr h="222594">
                <a:tc>
                  <a:txBody>
                    <a:bodyPr/>
                    <a:lstStyle/>
                    <a:p>
                      <a:pPr marL="0" marR="0">
                        <a:spcBef>
                          <a:spcPts val="0"/>
                        </a:spcBef>
                        <a:spcAft>
                          <a:spcPts val="0"/>
                        </a:spcAft>
                      </a:pPr>
                      <a:r>
                        <a:rPr lang="en-US" sz="1400">
                          <a:effectLst/>
                        </a:rPr>
                        <a:t>Type II diabetes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0.7053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0.7347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0.6546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0.6416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64864090"/>
                  </a:ext>
                </a:extLst>
              </a:tr>
              <a:tr h="222594">
                <a:tc>
                  <a:txBody>
                    <a:bodyPr/>
                    <a:lstStyle/>
                    <a:p>
                      <a:pPr marL="0" marR="0">
                        <a:spcBef>
                          <a:spcPts val="0"/>
                        </a:spcBef>
                        <a:spcAft>
                          <a:spcPts val="0"/>
                        </a:spcAft>
                      </a:pPr>
                      <a:r>
                        <a:rPr lang="en-US" sz="1400">
                          <a:effectLst/>
                        </a:rPr>
                        <a:t>Zubrod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0.7277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0.7492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0.6998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075844715"/>
                  </a:ext>
                </a:extLst>
              </a:tr>
              <a:tr h="222594">
                <a:tc>
                  <a:txBody>
                    <a:bodyPr/>
                    <a:lstStyle/>
                    <a:p>
                      <a:pPr marL="0" marR="0">
                        <a:spcBef>
                          <a:spcPts val="0"/>
                        </a:spcBef>
                        <a:spcAft>
                          <a:spcPts val="0"/>
                        </a:spcAft>
                      </a:pPr>
                      <a:r>
                        <a:rPr lang="en-US" sz="1400">
                          <a:effectLst/>
                        </a:rPr>
                        <a:t>Pain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0.7638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0.7029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0.6856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65082689"/>
                  </a:ext>
                </a:extLst>
              </a:tr>
              <a:tr h="222594">
                <a:tc>
                  <a:txBody>
                    <a:bodyPr/>
                    <a:lstStyle/>
                    <a:p>
                      <a:pPr marL="0" marR="0">
                        <a:spcBef>
                          <a:spcPts val="0"/>
                        </a:spcBef>
                        <a:spcAft>
                          <a:spcPts val="0"/>
                        </a:spcAft>
                      </a:pPr>
                      <a:r>
                        <a:rPr lang="en-US" sz="1400">
                          <a:effectLst/>
                        </a:rPr>
                        <a:t>Dyspnea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0.7044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0.6998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0.7116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23892480"/>
                  </a:ext>
                </a:extLst>
              </a:tr>
              <a:tr h="222594">
                <a:tc>
                  <a:txBody>
                    <a:bodyPr/>
                    <a:lstStyle/>
                    <a:p>
                      <a:pPr marL="0" marR="0">
                        <a:spcBef>
                          <a:spcPts val="0"/>
                        </a:spcBef>
                        <a:spcAft>
                          <a:spcPts val="0"/>
                        </a:spcAft>
                      </a:pPr>
                      <a:r>
                        <a:rPr lang="en-US" sz="1400">
                          <a:effectLst/>
                        </a:rPr>
                        <a:t>Weakness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0.7226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510116383"/>
                  </a:ext>
                </a:extLst>
              </a:tr>
              <a:tr h="222594">
                <a:tc>
                  <a:txBody>
                    <a:bodyPr/>
                    <a:lstStyle/>
                    <a:p>
                      <a:pPr marL="0" marR="0">
                        <a:spcBef>
                          <a:spcPts val="0"/>
                        </a:spcBef>
                        <a:spcAft>
                          <a:spcPts val="0"/>
                        </a:spcAft>
                      </a:pPr>
                      <a:r>
                        <a:rPr lang="en-US" sz="1400">
                          <a:effectLst/>
                        </a:rPr>
                        <a:t>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0.7814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0.7456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0.7359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309001399"/>
                  </a:ext>
                </a:extLst>
              </a:tr>
              <a:tr h="222594">
                <a:tc>
                  <a:txBody>
                    <a:bodyPr/>
                    <a:lstStyle/>
                    <a:p>
                      <a:pPr marL="0" marR="0">
                        <a:spcBef>
                          <a:spcPts val="0"/>
                        </a:spcBef>
                        <a:spcAft>
                          <a:spcPts val="0"/>
                        </a:spcAft>
                      </a:pPr>
                      <a:r>
                        <a:rPr lang="en-US" sz="1400">
                          <a:effectLst/>
                        </a:rPr>
                        <a:t>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0.7195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0.7168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851140329"/>
                  </a:ext>
                </a:extLst>
              </a:tr>
              <a:tr h="222594">
                <a:tc>
                  <a:txBody>
                    <a:bodyPr/>
                    <a:lstStyle/>
                    <a:p>
                      <a:pPr marL="0" marR="0">
                        <a:spcBef>
                          <a:spcPts val="0"/>
                        </a:spcBef>
                        <a:spcAft>
                          <a:spcPts val="0"/>
                        </a:spcAft>
                      </a:pPr>
                      <a:r>
                        <a:rPr lang="en-US" sz="1400">
                          <a:effectLst/>
                        </a:rPr>
                        <a:t>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0.7338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0.7565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181841876"/>
                  </a:ext>
                </a:extLst>
              </a:tr>
              <a:tr h="222594">
                <a:tc>
                  <a:txBody>
                    <a:bodyPr/>
                    <a:lstStyle/>
                    <a:p>
                      <a:pPr marL="0" marR="0">
                        <a:spcBef>
                          <a:spcPts val="0"/>
                        </a:spcBef>
                        <a:spcAft>
                          <a:spcPts val="0"/>
                        </a:spcAft>
                      </a:pPr>
                      <a:r>
                        <a:rPr lang="en-US" sz="1400">
                          <a:effectLst/>
                        </a:rPr>
                        <a:t>Age and haemoptysis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0.7483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0.7762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36255587"/>
                  </a:ext>
                </a:extLst>
              </a:tr>
              <a:tr h="222594">
                <a:tc>
                  <a:txBody>
                    <a:bodyPr/>
                    <a:lstStyle/>
                    <a:p>
                      <a:pPr marL="0" marR="0">
                        <a:spcBef>
                          <a:spcPts val="0"/>
                        </a:spcBef>
                        <a:spcAft>
                          <a:spcPts val="0"/>
                        </a:spcAft>
                      </a:pPr>
                      <a:r>
                        <a:rPr lang="en-US" sz="1400">
                          <a:effectLst/>
                        </a:rPr>
                        <a:t>Age and 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0.7671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604886621"/>
                  </a:ext>
                </a:extLst>
              </a:tr>
              <a:tr h="222594">
                <a:tc>
                  <a:txBody>
                    <a:bodyPr/>
                    <a:lstStyle/>
                    <a:p>
                      <a:pPr marL="0" marR="0">
                        <a:spcBef>
                          <a:spcPts val="0"/>
                        </a:spcBef>
                        <a:spcAft>
                          <a:spcPts val="0"/>
                        </a:spcAft>
                      </a:pPr>
                      <a:r>
                        <a:rPr lang="en-US" sz="1400">
                          <a:effectLst/>
                        </a:rPr>
                        <a:t>Age and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0170394"/>
                  </a:ext>
                </a:extLst>
              </a:tr>
              <a:tr h="222594">
                <a:tc>
                  <a:txBody>
                    <a:bodyPr/>
                    <a:lstStyle/>
                    <a:p>
                      <a:pPr marL="0" marR="0">
                        <a:spcBef>
                          <a:spcPts val="0"/>
                        </a:spcBef>
                        <a:spcAft>
                          <a:spcPts val="0"/>
                        </a:spcAft>
                      </a:pPr>
                      <a:r>
                        <a:rPr lang="en-US" sz="1400">
                          <a:effectLst/>
                        </a:rPr>
                        <a:t>Age and 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0.775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0.7632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19726812"/>
                  </a:ext>
                </a:extLst>
              </a:tr>
              <a:tr h="222594">
                <a:tc>
                  <a:txBody>
                    <a:bodyPr/>
                    <a:lstStyle/>
                    <a:p>
                      <a:pPr marL="0" marR="0">
                        <a:spcBef>
                          <a:spcPts val="0"/>
                        </a:spcBef>
                        <a:spcAft>
                          <a:spcPts val="0"/>
                        </a:spcAft>
                      </a:pPr>
                      <a:r>
                        <a:rPr lang="en-US" sz="1400">
                          <a:effectLst/>
                        </a:rPr>
                        <a:t>Age, haemoptysis, 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0.7571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97820679"/>
                  </a:ext>
                </a:extLst>
              </a:tr>
              <a:tr h="222594">
                <a:tc>
                  <a:txBody>
                    <a:bodyPr/>
                    <a:lstStyle/>
                    <a:p>
                      <a:pPr marL="0" marR="0">
                        <a:spcBef>
                          <a:spcPts val="0"/>
                        </a:spcBef>
                        <a:spcAft>
                          <a:spcPts val="0"/>
                        </a:spcAft>
                      </a:pPr>
                      <a:r>
                        <a:rPr lang="en-US" sz="1400">
                          <a:effectLst/>
                        </a:rPr>
                        <a:t>Age, haemoptysis,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0.7435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0.7693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537874272"/>
                  </a:ext>
                </a:extLst>
              </a:tr>
              <a:tr h="222594">
                <a:tc>
                  <a:txBody>
                    <a:bodyPr/>
                    <a:lstStyle/>
                    <a:p>
                      <a:pPr marL="0" marR="0">
                        <a:spcBef>
                          <a:spcPts val="0"/>
                        </a:spcBef>
                        <a:spcAft>
                          <a:spcPts val="0"/>
                        </a:spcAft>
                      </a:pPr>
                      <a:r>
                        <a:rPr lang="en-US" sz="1400">
                          <a:effectLst/>
                        </a:rPr>
                        <a:t>Age, haemoptysis, 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0.7632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0.7744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10050564"/>
                  </a:ext>
                </a:extLst>
              </a:tr>
              <a:tr h="445188">
                <a:tc>
                  <a:txBody>
                    <a:bodyPr/>
                    <a:lstStyle/>
                    <a:p>
                      <a:pPr marL="0" marR="0">
                        <a:spcBef>
                          <a:spcPts val="0"/>
                        </a:spcBef>
                        <a:spcAft>
                          <a:spcPts val="0"/>
                        </a:spcAft>
                      </a:pPr>
                      <a:r>
                        <a:rPr lang="en-US" sz="1400">
                          <a:effectLst/>
                        </a:rPr>
                        <a:t>Haemoptysis, asthma, MI,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0.7893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0.7544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0.6743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867487387"/>
                  </a:ext>
                </a:extLst>
              </a:tr>
              <a:tr h="445188">
                <a:tc>
                  <a:txBody>
                    <a:bodyPr/>
                    <a:lstStyle/>
                    <a:p>
                      <a:pPr marL="0" marR="0">
                        <a:spcBef>
                          <a:spcPts val="0"/>
                        </a:spcBef>
                        <a:spcAft>
                          <a:spcPts val="0"/>
                        </a:spcAft>
                      </a:pPr>
                      <a:r>
                        <a:rPr lang="en-US" sz="1400">
                          <a:effectLst/>
                        </a:rPr>
                        <a:t>Age, haemoptysis, asthma, MI,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0.7859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0.7641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0.7962 (UC)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352544814"/>
                  </a:ext>
                </a:extLst>
              </a:tr>
            </a:tbl>
          </a:graphicData>
        </a:graphic>
      </p:graphicFrame>
      <p:sp>
        <p:nvSpPr>
          <p:cNvPr id="5" name="Rectangle 1">
            <a:extLst>
              <a:ext uri="{FF2B5EF4-FFF2-40B4-BE49-F238E27FC236}">
                <a16:creationId xmlns:a16="http://schemas.microsoft.com/office/drawing/2014/main" id="{6AEE4630-086C-F34D-9363-87F231D908E8}"/>
              </a:ext>
            </a:extLst>
          </p:cNvPr>
          <p:cNvSpPr>
            <a:spLocks noChangeArrowheads="1"/>
          </p:cNvSpPr>
          <p:nvPr/>
        </p:nvSpPr>
        <p:spPr bwMode="auto">
          <a:xfrm>
            <a:off x="8753067" y="925361"/>
            <a:ext cx="29692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Machine learning results after feature removal: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AU-ROC scores with test data for models with one or more features removed, with calibration type noted in parentheses as UC (uncalibrated), IC (isotonic), or SC (sigmoid).</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Ultimately contributed to model development with binned age groups, rather than continuous ages, and removal of asthma, MI, and PAD from the model (due to rarity of these conditions).</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1213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C208-1E88-AB47-8113-78725158914E}"/>
              </a:ext>
            </a:extLst>
          </p:cNvPr>
          <p:cNvSpPr>
            <a:spLocks noGrp="1"/>
          </p:cNvSpPr>
          <p:nvPr>
            <p:ph type="title"/>
          </p:nvPr>
        </p:nvSpPr>
        <p:spPr/>
        <p:txBody>
          <a:bodyPr>
            <a:normAutofit fontScale="90000"/>
          </a:bodyPr>
          <a:lstStyle/>
          <a:p>
            <a:r>
              <a:rPr lang="en-US" dirty="0"/>
              <a:t>SHAP-derived individual feature contributions: decision tree, binned ages, removed MI, PAD, asthma</a:t>
            </a:r>
          </a:p>
        </p:txBody>
      </p:sp>
      <p:pic>
        <p:nvPicPr>
          <p:cNvPr id="4" name="Content Placeholder 3">
            <a:extLst>
              <a:ext uri="{FF2B5EF4-FFF2-40B4-BE49-F238E27FC236}">
                <a16:creationId xmlns:a16="http://schemas.microsoft.com/office/drawing/2014/main" id="{4DCB23FD-1B81-0E49-A552-F0BDFD9F0B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840589"/>
            <a:ext cx="10515600" cy="1308769"/>
          </a:xfrm>
          <a:prstGeom prst="rect">
            <a:avLst/>
          </a:prstGeom>
        </p:spPr>
      </p:pic>
      <p:pic>
        <p:nvPicPr>
          <p:cNvPr id="5" name="Picture 4">
            <a:extLst>
              <a:ext uri="{FF2B5EF4-FFF2-40B4-BE49-F238E27FC236}">
                <a16:creationId xmlns:a16="http://schemas.microsoft.com/office/drawing/2014/main" id="{39710DE1-CBB5-F946-AB12-EAC99FEBFB72}"/>
              </a:ext>
            </a:extLst>
          </p:cNvPr>
          <p:cNvPicPr/>
          <p:nvPr/>
        </p:nvPicPr>
        <p:blipFill>
          <a:blip r:embed="rId3">
            <a:extLst>
              <a:ext uri="{28A0092B-C50C-407E-A947-70E740481C1C}">
                <a14:useLocalDpi xmlns:a14="http://schemas.microsoft.com/office/drawing/2010/main" val="0"/>
              </a:ext>
            </a:extLst>
          </a:blip>
          <a:stretch>
            <a:fillRect/>
          </a:stretch>
        </p:blipFill>
        <p:spPr>
          <a:xfrm>
            <a:off x="838200" y="3199676"/>
            <a:ext cx="10515600" cy="1347692"/>
          </a:xfrm>
          <a:prstGeom prst="rect">
            <a:avLst/>
          </a:prstGeom>
        </p:spPr>
      </p:pic>
      <p:pic>
        <p:nvPicPr>
          <p:cNvPr id="6" name="Picture 5">
            <a:extLst>
              <a:ext uri="{FF2B5EF4-FFF2-40B4-BE49-F238E27FC236}">
                <a16:creationId xmlns:a16="http://schemas.microsoft.com/office/drawing/2014/main" id="{7F9D9F45-57A2-5447-932A-07608CF44191}"/>
              </a:ext>
            </a:extLst>
          </p:cNvPr>
          <p:cNvPicPr/>
          <p:nvPr/>
        </p:nvPicPr>
        <p:blipFill>
          <a:blip r:embed="rId4">
            <a:extLst>
              <a:ext uri="{28A0092B-C50C-407E-A947-70E740481C1C}">
                <a14:useLocalDpi xmlns:a14="http://schemas.microsoft.com/office/drawing/2010/main" val="0"/>
              </a:ext>
            </a:extLst>
          </a:blip>
          <a:stretch>
            <a:fillRect/>
          </a:stretch>
        </p:blipFill>
        <p:spPr>
          <a:xfrm>
            <a:off x="838199" y="4642327"/>
            <a:ext cx="10515600" cy="1304145"/>
          </a:xfrm>
          <a:prstGeom prst="rect">
            <a:avLst/>
          </a:prstGeom>
        </p:spPr>
      </p:pic>
      <p:sp>
        <p:nvSpPr>
          <p:cNvPr id="7" name="TextBox 6">
            <a:extLst>
              <a:ext uri="{FF2B5EF4-FFF2-40B4-BE49-F238E27FC236}">
                <a16:creationId xmlns:a16="http://schemas.microsoft.com/office/drawing/2014/main" id="{EF169701-A346-5644-BE16-7CA3A431C3E6}"/>
              </a:ext>
            </a:extLst>
          </p:cNvPr>
          <p:cNvSpPr txBox="1"/>
          <p:nvPr/>
        </p:nvSpPr>
        <p:spPr>
          <a:xfrm>
            <a:off x="146956" y="5962355"/>
            <a:ext cx="11898085" cy="923330"/>
          </a:xfrm>
          <a:prstGeom prst="rect">
            <a:avLst/>
          </a:prstGeom>
          <a:noFill/>
        </p:spPr>
        <p:txBody>
          <a:bodyPr wrap="square" rtlCol="0">
            <a:spAutoFit/>
          </a:bodyPr>
          <a:lstStyle/>
          <a:p>
            <a:r>
              <a:rPr lang="en-US" dirty="0"/>
              <a:t>Results from the same patients as shown 3 slides ago. The top two predictions are again correct, with the bottom one still  incorrect. Model AU-ROC is slightly improved from before. Most feature contributions here are sensible, with the exception of weakness and pain.</a:t>
            </a:r>
          </a:p>
        </p:txBody>
      </p:sp>
    </p:spTree>
    <p:extLst>
      <p:ext uri="{BB962C8B-B14F-4D97-AF65-F5344CB8AC3E}">
        <p14:creationId xmlns:p14="http://schemas.microsoft.com/office/powerpoint/2010/main" val="84708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65AA-7F8C-C145-8E84-15FA6B1D0A9C}"/>
              </a:ext>
            </a:extLst>
          </p:cNvPr>
          <p:cNvSpPr>
            <a:spLocks noGrp="1"/>
          </p:cNvSpPr>
          <p:nvPr>
            <p:ph type="title"/>
          </p:nvPr>
        </p:nvSpPr>
        <p:spPr/>
        <p:txBody>
          <a:bodyPr/>
          <a:lstStyle/>
          <a:p>
            <a:r>
              <a:rPr lang="en-US" dirty="0"/>
              <a:t>SHAP summary: decision tree, binned ages, removed MI, PAD, asthma</a:t>
            </a:r>
          </a:p>
        </p:txBody>
      </p:sp>
      <p:pic>
        <p:nvPicPr>
          <p:cNvPr id="4" name="Content Placeholder 3">
            <a:extLst>
              <a:ext uri="{FF2B5EF4-FFF2-40B4-BE49-F238E27FC236}">
                <a16:creationId xmlns:a16="http://schemas.microsoft.com/office/drawing/2014/main" id="{2370B22F-464D-CF4D-B22F-1FFF69CF4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9834" y="1690687"/>
            <a:ext cx="5173109" cy="4655683"/>
          </a:xfrm>
          <a:prstGeom prst="rect">
            <a:avLst/>
          </a:prstGeom>
        </p:spPr>
      </p:pic>
      <p:sp>
        <p:nvSpPr>
          <p:cNvPr id="5" name="TextBox 4">
            <a:extLst>
              <a:ext uri="{FF2B5EF4-FFF2-40B4-BE49-F238E27FC236}">
                <a16:creationId xmlns:a16="http://schemas.microsoft.com/office/drawing/2014/main" id="{E06F15F3-8537-C946-B99E-21863343B97B}"/>
              </a:ext>
            </a:extLst>
          </p:cNvPr>
          <p:cNvSpPr txBox="1"/>
          <p:nvPr/>
        </p:nvSpPr>
        <p:spPr>
          <a:xfrm>
            <a:off x="7488301" y="2127748"/>
            <a:ext cx="4272197" cy="3139321"/>
          </a:xfrm>
          <a:prstGeom prst="rect">
            <a:avLst/>
          </a:prstGeom>
          <a:noFill/>
        </p:spPr>
        <p:txBody>
          <a:bodyPr wrap="square" rtlCol="0">
            <a:spAutoFit/>
          </a:bodyPr>
          <a:lstStyle/>
          <a:p>
            <a:r>
              <a:rPr lang="en-US" dirty="0"/>
              <a:t>Model AU-ROC: 0.7808</a:t>
            </a:r>
          </a:p>
          <a:p>
            <a:endParaRPr lang="en-US" dirty="0"/>
          </a:p>
          <a:p>
            <a:r>
              <a:rPr lang="en-US" dirty="0"/>
              <a:t>Correct predictions for 84/97 survivors, 12/17 non-survivors</a:t>
            </a:r>
          </a:p>
          <a:p>
            <a:endParaRPr lang="en-US" dirty="0"/>
          </a:p>
          <a:p>
            <a:r>
              <a:rPr lang="en-US" dirty="0"/>
              <a:t>Binned ages play less of a role in model development. MI, PAD, and asthma have very small effects on AU-ROC, but with this dataset they are rare occurrences. FVC, FEV1, tumor size  and smoking occupy similar positions as before.</a:t>
            </a:r>
          </a:p>
        </p:txBody>
      </p:sp>
    </p:spTree>
    <p:extLst>
      <p:ext uri="{BB962C8B-B14F-4D97-AF65-F5344CB8AC3E}">
        <p14:creationId xmlns:p14="http://schemas.microsoft.com/office/powerpoint/2010/main" val="269736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CF80-B877-6D4A-AC33-E9F2DB67CEC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24FCF27-D2C8-7D48-8961-A9FD8C8EB036}"/>
              </a:ext>
            </a:extLst>
          </p:cNvPr>
          <p:cNvSpPr>
            <a:spLocks noGrp="1"/>
          </p:cNvSpPr>
          <p:nvPr>
            <p:ph idx="1"/>
          </p:nvPr>
        </p:nvSpPr>
        <p:spPr>
          <a:xfrm>
            <a:off x="838200" y="1567543"/>
            <a:ext cx="10515600" cy="5007428"/>
          </a:xfrm>
        </p:spPr>
        <p:txBody>
          <a:bodyPr>
            <a:normAutofit fontScale="92500" lnSpcReduction="20000"/>
          </a:bodyPr>
          <a:lstStyle/>
          <a:p>
            <a:r>
              <a:rPr lang="en-US" dirty="0"/>
              <a:t>Surgical resection for lung cancer carries risks. </a:t>
            </a:r>
          </a:p>
          <a:p>
            <a:r>
              <a:rPr lang="en-US" dirty="0"/>
              <a:t>How do we determine risk of mortality following this surgery?</a:t>
            </a:r>
          </a:p>
          <a:p>
            <a:r>
              <a:rPr lang="en-US" dirty="0"/>
              <a:t>Answers could be useful to patients and anyone involved in patient care.</a:t>
            </a:r>
          </a:p>
          <a:p>
            <a:r>
              <a:rPr lang="en-US" dirty="0"/>
              <a:t>We look at one-year post-surgery patient survival data from the Wroclaw Thoracic Surgery Centre in Poland, available from the UC Irvine Machine Learning Repository, collected 2007-2011 from 470 patients, of whom 70 did not survive.</a:t>
            </a:r>
          </a:p>
          <a:p>
            <a:r>
              <a:rPr lang="en-US" dirty="0"/>
              <a:t>Target variable is “Risk1Y”, positive for mortality at one year after surgery.</a:t>
            </a:r>
          </a:p>
          <a:p>
            <a:r>
              <a:rPr lang="en-US" dirty="0"/>
              <a:t>Features include diagnosis code (DGN), forced vital capacity (FVC), forced expiratory volume in first second (FEV1), </a:t>
            </a:r>
            <a:r>
              <a:rPr lang="en-US" dirty="0" err="1"/>
              <a:t>Zubrod</a:t>
            </a:r>
            <a:r>
              <a:rPr lang="en-US" dirty="0"/>
              <a:t> performance score, presence of pain, presence of </a:t>
            </a:r>
            <a:r>
              <a:rPr lang="en-US" dirty="0" err="1"/>
              <a:t>haemoptysis</a:t>
            </a:r>
            <a:r>
              <a:rPr lang="en-US" dirty="0"/>
              <a:t>, presence of dyspnea, presence of cough, presence of weakness, tumor size, presence of type II diabetes (T2DM), history of myocardial infarction (MI), presence of peripheral arterial disease (PAD), presence of smoking, presence of asthma, and age.</a:t>
            </a:r>
          </a:p>
        </p:txBody>
      </p:sp>
    </p:spTree>
    <p:extLst>
      <p:ext uri="{BB962C8B-B14F-4D97-AF65-F5344CB8AC3E}">
        <p14:creationId xmlns:p14="http://schemas.microsoft.com/office/powerpoint/2010/main" val="353991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F09E-2831-5140-A388-9D9A92EAFD1B}"/>
              </a:ext>
            </a:extLst>
          </p:cNvPr>
          <p:cNvSpPr>
            <a:spLocks noGrp="1"/>
          </p:cNvSpPr>
          <p:nvPr>
            <p:ph type="title"/>
          </p:nvPr>
        </p:nvSpPr>
        <p:spPr/>
        <p:txBody>
          <a:bodyPr/>
          <a:lstStyle/>
          <a:p>
            <a:r>
              <a:rPr lang="en-US" dirty="0"/>
              <a:t>Perspective</a:t>
            </a:r>
          </a:p>
        </p:txBody>
      </p:sp>
      <p:sp>
        <p:nvSpPr>
          <p:cNvPr id="3" name="Content Placeholder 2">
            <a:extLst>
              <a:ext uri="{FF2B5EF4-FFF2-40B4-BE49-F238E27FC236}">
                <a16:creationId xmlns:a16="http://schemas.microsoft.com/office/drawing/2014/main" id="{C0D32A72-A345-A249-B093-2B1476DF3F47}"/>
              </a:ext>
            </a:extLst>
          </p:cNvPr>
          <p:cNvSpPr>
            <a:spLocks noGrp="1"/>
          </p:cNvSpPr>
          <p:nvPr>
            <p:ph idx="1"/>
          </p:nvPr>
        </p:nvSpPr>
        <p:spPr>
          <a:xfrm>
            <a:off x="263978" y="1690688"/>
            <a:ext cx="11664043" cy="4792889"/>
          </a:xfrm>
        </p:spPr>
        <p:txBody>
          <a:bodyPr>
            <a:noAutofit/>
          </a:bodyPr>
          <a:lstStyle/>
          <a:p>
            <a:r>
              <a:rPr lang="en-US" sz="1700" dirty="0"/>
              <a:t>It is challenging to develop a highly accurate predictive model for mortality over the course of a year, but with proper sample weighting and calibration (depending on classifier), it may be possible to generate a moderately useful model.</a:t>
            </a:r>
          </a:p>
          <a:p>
            <a:r>
              <a:rPr lang="en-US" sz="1700" dirty="0"/>
              <a:t>Since all the top models presented here are wrong at least 20% of the time, the judgment of the healthcare team is paramount for considering any decisions around surgery for patients under consideration of thoracic surgery for lung tumor resection.</a:t>
            </a:r>
          </a:p>
          <a:p>
            <a:r>
              <a:rPr lang="en-US" sz="1700" dirty="0"/>
              <a:t>With the decision tree classifier, it was possible to make a model with an AU-ROC score of 0.78-0.79 and 83% test accuracy, with 84/97 survivors and 12/17 non-survivors correctly identified.</a:t>
            </a:r>
          </a:p>
          <a:p>
            <a:r>
              <a:rPr lang="en-US" sz="1700" dirty="0"/>
              <a:t>Feature importance varied some by model, but accurate pulmonary function tests (FVC, FEV1) were key to predictions. Tumor size, diagnosis code, and age also, depending on the model, were important. </a:t>
            </a:r>
          </a:p>
          <a:p>
            <a:r>
              <a:rPr lang="en-US" sz="1700" dirty="0"/>
              <a:t>In some models examined here, different features were removed, but with somewhat similar success among most models, a model could be chosen in examination of a patient based on what features are available or of interest.</a:t>
            </a:r>
          </a:p>
          <a:p>
            <a:r>
              <a:rPr lang="en-US" sz="1700" dirty="0"/>
              <a:t>Also, while SHAP output and the decision tree classifier are emphasized here, the extra trees classifier also showed consistently high AU-ROC scores for many analyses. The SHAP python package is not currently tuned to the extra trees classifier, but perhaps this will change.</a:t>
            </a:r>
          </a:p>
          <a:p>
            <a:r>
              <a:rPr lang="en-US" sz="1700" dirty="0"/>
              <a:t>The model provides a tool for to patient care providers to assess the risks and benefits associated with recommending a patient for lung tumor resection and also can provide a basis to assist patients in considering such risks and benefits for themselves. </a:t>
            </a:r>
          </a:p>
          <a:p>
            <a:r>
              <a:rPr lang="en-US" sz="1700" dirty="0"/>
              <a:t>In conjunction with the clinical judgment of a patient’s care providers, use of this tool has potential to improve patient care and outcomes.</a:t>
            </a:r>
          </a:p>
        </p:txBody>
      </p:sp>
    </p:spTree>
    <p:extLst>
      <p:ext uri="{BB962C8B-B14F-4D97-AF65-F5344CB8AC3E}">
        <p14:creationId xmlns:p14="http://schemas.microsoft.com/office/powerpoint/2010/main" val="338417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8785-F21F-7A48-A0FE-8851D6836AE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DDF54-8715-6A43-9008-F2E9970200A8}"/>
              </a:ext>
            </a:extLst>
          </p:cNvPr>
          <p:cNvSpPr>
            <a:spLocks noGrp="1"/>
          </p:cNvSpPr>
          <p:nvPr>
            <p:ph idx="1"/>
          </p:nvPr>
        </p:nvSpPr>
        <p:spPr/>
        <p:txBody>
          <a:bodyPr>
            <a:normAutofit fontScale="62500" lnSpcReduction="20000"/>
          </a:bodyPr>
          <a:lstStyle/>
          <a:p>
            <a:r>
              <a:rPr lang="en-US" dirty="0" err="1"/>
              <a:t>Falcoz</a:t>
            </a:r>
            <a:r>
              <a:rPr lang="en-US" dirty="0"/>
              <a:t>, PE, M Conti, L </a:t>
            </a:r>
            <a:r>
              <a:rPr lang="en-US" dirty="0" err="1"/>
              <a:t>Brouchet</a:t>
            </a:r>
            <a:r>
              <a:rPr lang="en-US" dirty="0"/>
              <a:t>, et al. 2007. The thoracic surgery scoring system (</a:t>
            </a:r>
            <a:r>
              <a:rPr lang="en-US" dirty="0" err="1"/>
              <a:t>Thorascore</a:t>
            </a:r>
            <a:r>
              <a:rPr lang="en-US" dirty="0"/>
              <a:t>): risk model for in-hospital death in 15,183 patients requiring thoracic surgery. </a:t>
            </a:r>
            <a:r>
              <a:rPr lang="en-US" i="1" dirty="0"/>
              <a:t>The Journal of Thoracic and Cardiovascular Surgery</a:t>
            </a:r>
            <a:r>
              <a:rPr lang="en-US" dirty="0"/>
              <a:t> 133:325-332.</a:t>
            </a:r>
          </a:p>
          <a:p>
            <a:r>
              <a:rPr lang="en-US" dirty="0"/>
              <a:t>Jose, BM. 2017. “Find Fraud in Enron Data.” Web. Accessed: 7/12/18. </a:t>
            </a:r>
            <a:r>
              <a:rPr lang="en-US" u="sng" dirty="0">
                <a:hlinkClick r:id="rId2"/>
              </a:rPr>
              <a:t>https://bibinmjose.github.io/Enron_find_fraud/</a:t>
            </a:r>
            <a:r>
              <a:rPr lang="en-US" dirty="0"/>
              <a:t> .</a:t>
            </a:r>
          </a:p>
          <a:p>
            <a:r>
              <a:rPr lang="en-US" dirty="0"/>
              <a:t>Lundberg, S. “A unified approach to explain the output of any machine learning model.” Web. Accessed: 7/12/18. </a:t>
            </a:r>
            <a:r>
              <a:rPr lang="en-US" u="sng" dirty="0">
                <a:hlinkClick r:id="rId3"/>
              </a:rPr>
              <a:t>https://github.com/slundberg/shap</a:t>
            </a:r>
            <a:r>
              <a:rPr lang="en-US" dirty="0"/>
              <a:t> . </a:t>
            </a:r>
          </a:p>
          <a:p>
            <a:r>
              <a:rPr lang="en-US" dirty="0"/>
              <a:t>Miller, MR, J Hankinson, V </a:t>
            </a:r>
            <a:r>
              <a:rPr lang="en-US" dirty="0" err="1"/>
              <a:t>Brusasco</a:t>
            </a:r>
            <a:r>
              <a:rPr lang="en-US" dirty="0"/>
              <a:t>, et al. 2005. </a:t>
            </a:r>
            <a:r>
              <a:rPr lang="en-US" dirty="0" err="1"/>
              <a:t>Standardisation</a:t>
            </a:r>
            <a:r>
              <a:rPr lang="en-US" dirty="0"/>
              <a:t> of spirometry. </a:t>
            </a:r>
            <a:r>
              <a:rPr lang="en-US" i="1" dirty="0"/>
              <a:t>European Respiratory Journal</a:t>
            </a:r>
            <a:r>
              <a:rPr lang="en-US" dirty="0"/>
              <a:t> 26:319-338. Also available on the web: </a:t>
            </a:r>
            <a:r>
              <a:rPr lang="en-US" u="sng" dirty="0">
                <a:hlinkClick r:id="rId4"/>
              </a:rPr>
              <a:t>https://www.thoracic.org/statements/resources/pfet/PFT2.pdf</a:t>
            </a:r>
            <a:r>
              <a:rPr lang="en-US" dirty="0"/>
              <a:t> . </a:t>
            </a:r>
          </a:p>
          <a:p>
            <a:r>
              <a:rPr lang="en-US" dirty="0"/>
              <a:t>University of California, Irvine, Machine Learning Repository. Thoracic Surgery Data Set. Web. Accessed: 6/20/18. </a:t>
            </a:r>
            <a:r>
              <a:rPr lang="en-US" u="sng" dirty="0">
                <a:hlinkClick r:id="rId5"/>
              </a:rPr>
              <a:t>http://archive.ics.uci.edu/ml/datasets/Thoracic+Surgery+Data</a:t>
            </a:r>
            <a:r>
              <a:rPr lang="en-US" dirty="0"/>
              <a:t> . Citation associated with dataset: </a:t>
            </a:r>
            <a:r>
              <a:rPr lang="en-US" dirty="0" err="1"/>
              <a:t>Zieba</a:t>
            </a:r>
            <a:r>
              <a:rPr lang="en-US" dirty="0"/>
              <a:t>, M, JM Tomczak, M </a:t>
            </a:r>
            <a:r>
              <a:rPr lang="en-US" dirty="0" err="1"/>
              <a:t>Lubicz</a:t>
            </a:r>
            <a:r>
              <a:rPr lang="en-US" dirty="0"/>
              <a:t>, &amp; J </a:t>
            </a:r>
            <a:r>
              <a:rPr lang="en-US" dirty="0" err="1"/>
              <a:t>Swiatek</a:t>
            </a:r>
            <a:r>
              <a:rPr lang="en-US" dirty="0"/>
              <a:t>. 2014. Boosted SVM for extracting rules from imbalanced data in application to prediction of the post-operative life expectancy in the lung cancer patients. </a:t>
            </a:r>
            <a:r>
              <a:rPr lang="en-US" i="1" dirty="0"/>
              <a:t>Applied Soft Computing</a:t>
            </a:r>
            <a:r>
              <a:rPr lang="en-US" dirty="0"/>
              <a:t> 14A:99-108. Principal investigator information for component datasets used in this study: M </a:t>
            </a:r>
            <a:r>
              <a:rPr lang="en-US" dirty="0" err="1"/>
              <a:t>Lubicz</a:t>
            </a:r>
            <a:r>
              <a:rPr lang="en-US" dirty="0"/>
              <a:t> (1), K </a:t>
            </a:r>
            <a:r>
              <a:rPr lang="en-US" dirty="0" err="1"/>
              <a:t>Pawelczyk</a:t>
            </a:r>
            <a:r>
              <a:rPr lang="en-US" dirty="0"/>
              <a:t> (2), A </a:t>
            </a:r>
            <a:r>
              <a:rPr lang="en-US" dirty="0" err="1"/>
              <a:t>Rzechonek</a:t>
            </a:r>
            <a:r>
              <a:rPr lang="en-US" dirty="0"/>
              <a:t> (2), and J </a:t>
            </a:r>
            <a:r>
              <a:rPr lang="en-US" dirty="0" err="1"/>
              <a:t>Kolodziej</a:t>
            </a:r>
            <a:r>
              <a:rPr lang="en-US" dirty="0"/>
              <a:t> (2): </a:t>
            </a:r>
            <a:br>
              <a:rPr lang="en-US" dirty="0"/>
            </a:br>
            <a:r>
              <a:rPr lang="en-US" dirty="0"/>
              <a:t>-- (1) Wroclaw University of Technology, </a:t>
            </a:r>
            <a:r>
              <a:rPr lang="en-US" dirty="0" err="1"/>
              <a:t>wybrzeze</a:t>
            </a:r>
            <a:r>
              <a:rPr lang="en-US" dirty="0"/>
              <a:t> </a:t>
            </a:r>
            <a:r>
              <a:rPr lang="en-US" dirty="0" err="1"/>
              <a:t>Wyspianskiego</a:t>
            </a:r>
            <a:r>
              <a:rPr lang="en-US" dirty="0"/>
              <a:t> 27, 50-370, Wroclaw, Poland </a:t>
            </a:r>
            <a:br>
              <a:rPr lang="en-US" dirty="0"/>
            </a:br>
            <a:r>
              <a:rPr lang="en-US" dirty="0"/>
              <a:t>-- (2) Wroclaw Medical University, </a:t>
            </a:r>
            <a:r>
              <a:rPr lang="en-US" dirty="0" err="1"/>
              <a:t>wybrzeze</a:t>
            </a:r>
            <a:r>
              <a:rPr lang="en-US" dirty="0"/>
              <a:t> L. </a:t>
            </a:r>
            <a:r>
              <a:rPr lang="en-US" dirty="0" err="1"/>
              <a:t>Pasteura</a:t>
            </a:r>
            <a:r>
              <a:rPr lang="en-US" dirty="0"/>
              <a:t> 1, 50-367 Wroclaw, Poland </a:t>
            </a:r>
          </a:p>
        </p:txBody>
      </p:sp>
    </p:spTree>
    <p:extLst>
      <p:ext uri="{BB962C8B-B14F-4D97-AF65-F5344CB8AC3E}">
        <p14:creationId xmlns:p14="http://schemas.microsoft.com/office/powerpoint/2010/main" val="963065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7C2-8B33-6645-A60C-9D42B2FB5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F6CC2C-CBCE-294C-B83F-E7F31A71AB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2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E731-F37A-8249-B06F-06CB51F1C08C}"/>
              </a:ext>
            </a:extLst>
          </p:cNvPr>
          <p:cNvSpPr>
            <a:spLocks noGrp="1"/>
          </p:cNvSpPr>
          <p:nvPr>
            <p:ph type="title"/>
          </p:nvPr>
        </p:nvSpPr>
        <p:spPr/>
        <p:txBody>
          <a:bodyPr/>
          <a:lstStyle/>
          <a:p>
            <a:r>
              <a:rPr lang="en-US" dirty="0"/>
              <a:t>Some patterns of mortality risk</a:t>
            </a:r>
          </a:p>
        </p:txBody>
      </p:sp>
      <p:pic>
        <p:nvPicPr>
          <p:cNvPr id="4" name="Content Placeholder 3">
            <a:extLst>
              <a:ext uri="{FF2B5EF4-FFF2-40B4-BE49-F238E27FC236}">
                <a16:creationId xmlns:a16="http://schemas.microsoft.com/office/drawing/2014/main" id="{83628318-A802-E143-B77D-EECB576F528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63024" y="1533292"/>
            <a:ext cx="5064890" cy="5309718"/>
          </a:xfrm>
          <a:prstGeom prst="rect">
            <a:avLst/>
          </a:prstGeom>
        </p:spPr>
      </p:pic>
      <p:pic>
        <p:nvPicPr>
          <p:cNvPr id="5" name="Picture 4">
            <a:extLst>
              <a:ext uri="{FF2B5EF4-FFF2-40B4-BE49-F238E27FC236}">
                <a16:creationId xmlns:a16="http://schemas.microsoft.com/office/drawing/2014/main" id="{D730BBCE-97BC-EB48-BC7A-79A6C2DAAE87}"/>
              </a:ext>
            </a:extLst>
          </p:cNvPr>
          <p:cNvPicPr/>
          <p:nvPr/>
        </p:nvPicPr>
        <p:blipFill>
          <a:blip r:embed="rId3">
            <a:extLst>
              <a:ext uri="{28A0092B-C50C-407E-A947-70E740481C1C}">
                <a14:useLocalDpi xmlns:a14="http://schemas.microsoft.com/office/drawing/2010/main" val="0"/>
              </a:ext>
            </a:extLst>
          </a:blip>
          <a:stretch>
            <a:fillRect/>
          </a:stretch>
        </p:blipFill>
        <p:spPr>
          <a:xfrm>
            <a:off x="5903090" y="1533292"/>
            <a:ext cx="5450710" cy="5309718"/>
          </a:xfrm>
          <a:prstGeom prst="rect">
            <a:avLst/>
          </a:prstGeom>
        </p:spPr>
      </p:pic>
    </p:spTree>
    <p:extLst>
      <p:ext uri="{BB962C8B-B14F-4D97-AF65-F5344CB8AC3E}">
        <p14:creationId xmlns:p14="http://schemas.microsoft.com/office/powerpoint/2010/main" val="74881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5F8F-4D09-604D-8C05-03E4DAF830C6}"/>
              </a:ext>
            </a:extLst>
          </p:cNvPr>
          <p:cNvSpPr>
            <a:spLocks noGrp="1"/>
          </p:cNvSpPr>
          <p:nvPr>
            <p:ph type="title"/>
          </p:nvPr>
        </p:nvSpPr>
        <p:spPr/>
        <p:txBody>
          <a:bodyPr/>
          <a:lstStyle/>
          <a:p>
            <a:r>
              <a:rPr lang="en-US" dirty="0"/>
              <a:t>Patterns in data by age</a:t>
            </a:r>
          </a:p>
        </p:txBody>
      </p:sp>
      <p:pic>
        <p:nvPicPr>
          <p:cNvPr id="4" name="Picture 3">
            <a:extLst>
              <a:ext uri="{FF2B5EF4-FFF2-40B4-BE49-F238E27FC236}">
                <a16:creationId xmlns:a16="http://schemas.microsoft.com/office/drawing/2014/main" id="{C738FA47-9538-B549-B194-D11A36E33000}"/>
              </a:ext>
            </a:extLst>
          </p:cNvPr>
          <p:cNvPicPr/>
          <p:nvPr/>
        </p:nvPicPr>
        <p:blipFill>
          <a:blip r:embed="rId2">
            <a:extLst>
              <a:ext uri="{28A0092B-C50C-407E-A947-70E740481C1C}">
                <a14:useLocalDpi xmlns:a14="http://schemas.microsoft.com/office/drawing/2010/main" val="0"/>
              </a:ext>
            </a:extLst>
          </a:blip>
          <a:stretch>
            <a:fillRect/>
          </a:stretch>
        </p:blipFill>
        <p:spPr>
          <a:xfrm>
            <a:off x="555428" y="1371599"/>
            <a:ext cx="5170458" cy="5290457"/>
          </a:xfrm>
          <a:prstGeom prst="rect">
            <a:avLst/>
          </a:prstGeom>
        </p:spPr>
      </p:pic>
      <p:pic>
        <p:nvPicPr>
          <p:cNvPr id="5" name="Picture 4">
            <a:extLst>
              <a:ext uri="{FF2B5EF4-FFF2-40B4-BE49-F238E27FC236}">
                <a16:creationId xmlns:a16="http://schemas.microsoft.com/office/drawing/2014/main" id="{B81D2000-9386-624C-A73B-2E8311353D88}"/>
              </a:ext>
            </a:extLst>
          </p:cNvPr>
          <p:cNvPicPr/>
          <p:nvPr/>
        </p:nvPicPr>
        <p:blipFill rotWithShape="1">
          <a:blip r:embed="rId3">
            <a:extLst>
              <a:ext uri="{28A0092B-C50C-407E-A947-70E740481C1C}">
                <a14:useLocalDpi xmlns:a14="http://schemas.microsoft.com/office/drawing/2010/main" val="0"/>
              </a:ext>
            </a:extLst>
          </a:blip>
          <a:srcRect t="8070"/>
          <a:stretch/>
        </p:blipFill>
        <p:spPr bwMode="auto">
          <a:xfrm>
            <a:off x="6106886" y="1458685"/>
            <a:ext cx="5925867" cy="52795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968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3C78-955C-B947-BFE1-0A2BC2311CAB}"/>
              </a:ext>
            </a:extLst>
          </p:cNvPr>
          <p:cNvSpPr>
            <a:spLocks noGrp="1"/>
          </p:cNvSpPr>
          <p:nvPr>
            <p:ph type="title"/>
          </p:nvPr>
        </p:nvSpPr>
        <p:spPr/>
        <p:txBody>
          <a:bodyPr/>
          <a:lstStyle/>
          <a:p>
            <a:r>
              <a:rPr lang="en-US" dirty="0"/>
              <a:t>Outlier treatment</a:t>
            </a:r>
          </a:p>
        </p:txBody>
      </p:sp>
      <p:pic>
        <p:nvPicPr>
          <p:cNvPr id="4" name="Picture 3">
            <a:extLst>
              <a:ext uri="{FF2B5EF4-FFF2-40B4-BE49-F238E27FC236}">
                <a16:creationId xmlns:a16="http://schemas.microsoft.com/office/drawing/2014/main" id="{947750D9-301E-CB41-A52D-10A00FF4B8DC}"/>
              </a:ext>
            </a:extLst>
          </p:cNvPr>
          <p:cNvPicPr/>
          <p:nvPr/>
        </p:nvPicPr>
        <p:blipFill rotWithShape="1">
          <a:blip r:embed="rId2">
            <a:extLst>
              <a:ext uri="{28A0092B-C50C-407E-A947-70E740481C1C}">
                <a14:useLocalDpi xmlns:a14="http://schemas.microsoft.com/office/drawing/2010/main" val="0"/>
              </a:ext>
            </a:extLst>
          </a:blip>
          <a:srcRect t="8654"/>
          <a:stretch/>
        </p:blipFill>
        <p:spPr bwMode="auto">
          <a:xfrm>
            <a:off x="195185" y="1395721"/>
            <a:ext cx="5497692" cy="5211556"/>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758C373-B316-7F43-A96C-59D857F71CC7}"/>
              </a:ext>
            </a:extLst>
          </p:cNvPr>
          <p:cNvPicPr/>
          <p:nvPr/>
        </p:nvPicPr>
        <p:blipFill>
          <a:blip r:embed="rId3">
            <a:extLst>
              <a:ext uri="{28A0092B-C50C-407E-A947-70E740481C1C}">
                <a14:useLocalDpi xmlns:a14="http://schemas.microsoft.com/office/drawing/2010/main" val="0"/>
              </a:ext>
            </a:extLst>
          </a:blip>
          <a:stretch>
            <a:fillRect/>
          </a:stretch>
        </p:blipFill>
        <p:spPr>
          <a:xfrm>
            <a:off x="7032172" y="3733800"/>
            <a:ext cx="4397828" cy="3021553"/>
          </a:xfrm>
          <a:prstGeom prst="rect">
            <a:avLst/>
          </a:prstGeom>
        </p:spPr>
      </p:pic>
      <p:pic>
        <p:nvPicPr>
          <p:cNvPr id="7" name="Picture 6">
            <a:extLst>
              <a:ext uri="{FF2B5EF4-FFF2-40B4-BE49-F238E27FC236}">
                <a16:creationId xmlns:a16="http://schemas.microsoft.com/office/drawing/2014/main" id="{210B4D4C-8341-D240-A236-88733DD511D5}"/>
              </a:ext>
            </a:extLst>
          </p:cNvPr>
          <p:cNvPicPr/>
          <p:nvPr/>
        </p:nvPicPr>
        <p:blipFill>
          <a:blip r:embed="rId4">
            <a:extLst>
              <a:ext uri="{28A0092B-C50C-407E-A947-70E740481C1C}">
                <a14:useLocalDpi xmlns:a14="http://schemas.microsoft.com/office/drawing/2010/main" val="0"/>
              </a:ext>
            </a:extLst>
          </a:blip>
          <a:stretch>
            <a:fillRect/>
          </a:stretch>
        </p:blipFill>
        <p:spPr>
          <a:xfrm>
            <a:off x="7032172" y="365124"/>
            <a:ext cx="4823142" cy="3118305"/>
          </a:xfrm>
          <a:prstGeom prst="rect">
            <a:avLst/>
          </a:prstGeom>
        </p:spPr>
      </p:pic>
    </p:spTree>
    <p:extLst>
      <p:ext uri="{BB962C8B-B14F-4D97-AF65-F5344CB8AC3E}">
        <p14:creationId xmlns:p14="http://schemas.microsoft.com/office/powerpoint/2010/main" val="14589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3C78-955C-B947-BFE1-0A2BC2311CAB}"/>
              </a:ext>
            </a:extLst>
          </p:cNvPr>
          <p:cNvSpPr>
            <a:spLocks noGrp="1"/>
          </p:cNvSpPr>
          <p:nvPr>
            <p:ph type="title"/>
          </p:nvPr>
        </p:nvSpPr>
        <p:spPr/>
        <p:txBody>
          <a:bodyPr/>
          <a:lstStyle/>
          <a:p>
            <a:r>
              <a:rPr lang="en-US" dirty="0"/>
              <a:t>Outlier treatment</a:t>
            </a:r>
          </a:p>
        </p:txBody>
      </p:sp>
      <p:pic>
        <p:nvPicPr>
          <p:cNvPr id="4" name="Picture 3">
            <a:extLst>
              <a:ext uri="{FF2B5EF4-FFF2-40B4-BE49-F238E27FC236}">
                <a16:creationId xmlns:a16="http://schemas.microsoft.com/office/drawing/2014/main" id="{947750D9-301E-CB41-A52D-10A00FF4B8DC}"/>
              </a:ext>
            </a:extLst>
          </p:cNvPr>
          <p:cNvPicPr/>
          <p:nvPr/>
        </p:nvPicPr>
        <p:blipFill rotWithShape="1">
          <a:blip r:embed="rId2">
            <a:extLst>
              <a:ext uri="{28A0092B-C50C-407E-A947-70E740481C1C}">
                <a14:useLocalDpi xmlns:a14="http://schemas.microsoft.com/office/drawing/2010/main" val="0"/>
              </a:ext>
            </a:extLst>
          </a:blip>
          <a:srcRect t="8654"/>
          <a:stretch/>
        </p:blipFill>
        <p:spPr bwMode="auto">
          <a:xfrm>
            <a:off x="195185" y="1395721"/>
            <a:ext cx="5497692" cy="521155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19453E-7ED9-BF4F-A18F-BD5A81605D06}"/>
              </a:ext>
            </a:extLst>
          </p:cNvPr>
          <p:cNvPicPr/>
          <p:nvPr/>
        </p:nvPicPr>
        <p:blipFill>
          <a:blip r:embed="rId3">
            <a:extLst>
              <a:ext uri="{28A0092B-C50C-407E-A947-70E740481C1C}">
                <a14:useLocalDpi xmlns:a14="http://schemas.microsoft.com/office/drawing/2010/main" val="0"/>
              </a:ext>
            </a:extLst>
          </a:blip>
          <a:stretch>
            <a:fillRect/>
          </a:stretch>
        </p:blipFill>
        <p:spPr>
          <a:xfrm>
            <a:off x="7228114" y="3766459"/>
            <a:ext cx="4030198" cy="2917020"/>
          </a:xfrm>
          <a:prstGeom prst="rect">
            <a:avLst/>
          </a:prstGeom>
        </p:spPr>
      </p:pic>
      <p:sp>
        <p:nvSpPr>
          <p:cNvPr id="3" name="Oval 2">
            <a:extLst>
              <a:ext uri="{FF2B5EF4-FFF2-40B4-BE49-F238E27FC236}">
                <a16:creationId xmlns:a16="http://schemas.microsoft.com/office/drawing/2014/main" id="{20517197-DA43-AF4A-9ECD-9A5E7BEB048A}"/>
              </a:ext>
            </a:extLst>
          </p:cNvPr>
          <p:cNvSpPr/>
          <p:nvPr/>
        </p:nvSpPr>
        <p:spPr>
          <a:xfrm>
            <a:off x="1342103" y="1395721"/>
            <a:ext cx="3687097" cy="25273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ACFDAB3-725F-934C-8D2C-8DFD2B2E73AB}"/>
              </a:ext>
            </a:extLst>
          </p:cNvPr>
          <p:cNvCxnSpPr>
            <a:cxnSpLocks/>
          </p:cNvCxnSpPr>
          <p:nvPr/>
        </p:nvCxnSpPr>
        <p:spPr>
          <a:xfrm flipH="1">
            <a:off x="4527757" y="2135930"/>
            <a:ext cx="781312" cy="2828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1EA695-36E8-9042-8D96-680B0839CA79}"/>
              </a:ext>
            </a:extLst>
          </p:cNvPr>
          <p:cNvSpPr txBox="1"/>
          <p:nvPr/>
        </p:nvSpPr>
        <p:spPr>
          <a:xfrm>
            <a:off x="5266930" y="1785908"/>
            <a:ext cx="2059156" cy="923330"/>
          </a:xfrm>
          <a:prstGeom prst="rect">
            <a:avLst/>
          </a:prstGeom>
          <a:noFill/>
        </p:spPr>
        <p:txBody>
          <a:bodyPr wrap="square" rtlCol="0">
            <a:spAutoFit/>
          </a:bodyPr>
          <a:lstStyle/>
          <a:p>
            <a:r>
              <a:rPr lang="en-US" i="1" dirty="0"/>
              <a:t>Removal of entries associated with these points</a:t>
            </a:r>
          </a:p>
        </p:txBody>
      </p:sp>
      <p:pic>
        <p:nvPicPr>
          <p:cNvPr id="11" name="Picture 10">
            <a:extLst>
              <a:ext uri="{FF2B5EF4-FFF2-40B4-BE49-F238E27FC236}">
                <a16:creationId xmlns:a16="http://schemas.microsoft.com/office/drawing/2014/main" id="{098E0DFE-280F-2A44-9AC9-9A1DA4333719}"/>
              </a:ext>
            </a:extLst>
          </p:cNvPr>
          <p:cNvPicPr/>
          <p:nvPr/>
        </p:nvPicPr>
        <p:blipFill rotWithShape="1">
          <a:blip r:embed="rId4">
            <a:extLst>
              <a:ext uri="{28A0092B-C50C-407E-A947-70E740481C1C}">
                <a14:useLocalDpi xmlns:a14="http://schemas.microsoft.com/office/drawing/2010/main" val="0"/>
              </a:ext>
            </a:extLst>
          </a:blip>
          <a:srcRect t="8596"/>
          <a:stretch/>
        </p:blipFill>
        <p:spPr bwMode="auto">
          <a:xfrm>
            <a:off x="7445829" y="240039"/>
            <a:ext cx="4145702" cy="34175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602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3C59-FB1C-1542-9A9B-CE547E7EBAEF}"/>
              </a:ext>
            </a:extLst>
          </p:cNvPr>
          <p:cNvSpPr>
            <a:spLocks noGrp="1"/>
          </p:cNvSpPr>
          <p:nvPr>
            <p:ph type="title"/>
          </p:nvPr>
        </p:nvSpPr>
        <p:spPr/>
        <p:txBody>
          <a:bodyPr/>
          <a:lstStyle/>
          <a:p>
            <a:r>
              <a:rPr lang="en-US" dirty="0"/>
              <a:t>Quick view of histograms after removal of outliers</a:t>
            </a:r>
          </a:p>
        </p:txBody>
      </p:sp>
      <p:pic>
        <p:nvPicPr>
          <p:cNvPr id="5" name="Content Placeholder 4">
            <a:extLst>
              <a:ext uri="{FF2B5EF4-FFF2-40B4-BE49-F238E27FC236}">
                <a16:creationId xmlns:a16="http://schemas.microsoft.com/office/drawing/2014/main" id="{4EB095A4-602F-C445-B5CF-0C125854791A}"/>
              </a:ext>
            </a:extLst>
          </p:cNvPr>
          <p:cNvPicPr>
            <a:picLocks noGrp="1" noChangeAspect="1"/>
          </p:cNvPicPr>
          <p:nvPr>
            <p:ph idx="1"/>
          </p:nvPr>
        </p:nvPicPr>
        <p:blipFill rotWithShape="1">
          <a:blip r:embed="rId2"/>
          <a:srcRect t="14594"/>
          <a:stretch/>
        </p:blipFill>
        <p:spPr>
          <a:xfrm>
            <a:off x="1119140" y="1992086"/>
            <a:ext cx="6707502" cy="4158344"/>
          </a:xfrm>
        </p:spPr>
      </p:pic>
      <p:sp>
        <p:nvSpPr>
          <p:cNvPr id="6" name="TextBox 5">
            <a:extLst>
              <a:ext uri="{FF2B5EF4-FFF2-40B4-BE49-F238E27FC236}">
                <a16:creationId xmlns:a16="http://schemas.microsoft.com/office/drawing/2014/main" id="{084D983A-1DB7-1446-8430-7EFF696BE605}"/>
              </a:ext>
            </a:extLst>
          </p:cNvPr>
          <p:cNvSpPr txBox="1"/>
          <p:nvPr/>
        </p:nvSpPr>
        <p:spPr>
          <a:xfrm>
            <a:off x="8088086" y="1502228"/>
            <a:ext cx="401682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FEV1 is distributed as expected without outlier entries. </a:t>
            </a:r>
          </a:p>
          <a:p>
            <a:pPr marL="285750" indent="-285750">
              <a:buFont typeface="Arial" panose="020B0604020202020204" pitchFamily="34" charset="0"/>
              <a:buChar char="•"/>
            </a:pPr>
            <a:r>
              <a:rPr lang="en-US" dirty="0"/>
              <a:t>The three continuous variables (age, FVC, FEV1) appear normally distributed or close to being so.</a:t>
            </a:r>
          </a:p>
          <a:p>
            <a:pPr marL="285750" indent="-285750">
              <a:buFont typeface="Arial" panose="020B0604020202020204" pitchFamily="34" charset="0"/>
              <a:buChar char="•"/>
            </a:pPr>
            <a:r>
              <a:rPr lang="en-US" dirty="0"/>
              <a:t>The discrete variables show that most patients carry the healthier characteristic for most variables.</a:t>
            </a:r>
          </a:p>
          <a:p>
            <a:pPr marL="285750" indent="-285750">
              <a:buFont typeface="Arial" panose="020B0604020202020204" pitchFamily="34" charset="0"/>
              <a:buChar char="•"/>
            </a:pPr>
            <a:r>
              <a:rPr lang="en-US" dirty="0"/>
              <a:t>However, presence of cough is more common than absence is, as is smoking, and </a:t>
            </a:r>
            <a:r>
              <a:rPr lang="en-US" dirty="0" err="1"/>
              <a:t>Zubrod</a:t>
            </a:r>
            <a:r>
              <a:rPr lang="en-US" dirty="0"/>
              <a:t> is at 1 for most (rather than the optimal 0).</a:t>
            </a:r>
          </a:p>
          <a:p>
            <a:pPr marL="285750" indent="-285750">
              <a:buFont typeface="Arial" panose="020B0604020202020204" pitchFamily="34" charset="0"/>
              <a:buChar char="•"/>
            </a:pPr>
            <a:r>
              <a:rPr lang="en-US" dirty="0"/>
              <a:t>The most common diagnosis is DGN3, though it is not defined what diagnosis this is.</a:t>
            </a:r>
          </a:p>
          <a:p>
            <a:pPr marL="285750" indent="-285750">
              <a:buFont typeface="Arial" panose="020B0604020202020204" pitchFamily="34" charset="0"/>
              <a:buChar char="•"/>
            </a:pPr>
            <a:r>
              <a:rPr lang="en-US" dirty="0"/>
              <a:t>The target variable is “Risk1Y”, with 0 meaning survival and 1 being non-survival at one year after surgery.</a:t>
            </a:r>
          </a:p>
        </p:txBody>
      </p:sp>
    </p:spTree>
    <p:extLst>
      <p:ext uri="{BB962C8B-B14F-4D97-AF65-F5344CB8AC3E}">
        <p14:creationId xmlns:p14="http://schemas.microsoft.com/office/powerpoint/2010/main" val="90137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F01B-E3F1-C24C-B3D7-C9566248A4B1}"/>
              </a:ext>
            </a:extLst>
          </p:cNvPr>
          <p:cNvSpPr>
            <a:spLocks noGrp="1"/>
          </p:cNvSpPr>
          <p:nvPr>
            <p:ph type="title"/>
          </p:nvPr>
        </p:nvSpPr>
        <p:spPr/>
        <p:txBody>
          <a:bodyPr/>
          <a:lstStyle/>
          <a:p>
            <a:r>
              <a:rPr lang="en-US" dirty="0"/>
              <a:t>Correlations</a:t>
            </a:r>
          </a:p>
        </p:txBody>
      </p:sp>
      <p:pic>
        <p:nvPicPr>
          <p:cNvPr id="8" name="Content Placeholder 7">
            <a:extLst>
              <a:ext uri="{FF2B5EF4-FFF2-40B4-BE49-F238E27FC236}">
                <a16:creationId xmlns:a16="http://schemas.microsoft.com/office/drawing/2014/main" id="{AFDECB69-7536-E34C-AE27-9E275524988E}"/>
              </a:ext>
            </a:extLst>
          </p:cNvPr>
          <p:cNvPicPr>
            <a:picLocks noGrp="1" noChangeAspect="1"/>
          </p:cNvPicPr>
          <p:nvPr>
            <p:ph idx="1"/>
          </p:nvPr>
        </p:nvPicPr>
        <p:blipFill>
          <a:blip r:embed="rId2"/>
          <a:stretch>
            <a:fillRect/>
          </a:stretch>
        </p:blipFill>
        <p:spPr>
          <a:xfrm>
            <a:off x="4309136" y="235743"/>
            <a:ext cx="7504321" cy="6583336"/>
          </a:xfrm>
        </p:spPr>
      </p:pic>
      <p:sp>
        <p:nvSpPr>
          <p:cNvPr id="9" name="TextBox 8">
            <a:extLst>
              <a:ext uri="{FF2B5EF4-FFF2-40B4-BE49-F238E27FC236}">
                <a16:creationId xmlns:a16="http://schemas.microsoft.com/office/drawing/2014/main" id="{EFF39785-552E-0048-8A45-BBFE625E6966}"/>
              </a:ext>
            </a:extLst>
          </p:cNvPr>
          <p:cNvSpPr txBox="1"/>
          <p:nvPr/>
        </p:nvSpPr>
        <p:spPr>
          <a:xfrm>
            <a:off x="838200" y="1690688"/>
            <a:ext cx="298163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Not many strong correlations among features or the target</a:t>
            </a:r>
          </a:p>
          <a:p>
            <a:pPr marL="285750" indent="-285750">
              <a:buFont typeface="Arial" panose="020B0604020202020204" pitchFamily="34" charset="0"/>
              <a:buChar char="•"/>
            </a:pPr>
            <a:r>
              <a:rPr lang="en-US" dirty="0"/>
              <a:t>FVC and FEV1 are highly correlated (Pearson’s r = 0.88, p=0.0), but this is not  unexpected given that FEV1 is a component of FVC measurement.</a:t>
            </a:r>
          </a:p>
          <a:p>
            <a:pPr marL="285750" indent="-285750">
              <a:buFont typeface="Arial" panose="020B0604020202020204" pitchFamily="34" charset="0"/>
              <a:buChar char="•"/>
            </a:pPr>
            <a:r>
              <a:rPr lang="en-US" dirty="0"/>
              <a:t>Cough and weakness are associated with </a:t>
            </a:r>
            <a:r>
              <a:rPr lang="en-US" dirty="0" err="1"/>
              <a:t>Zubrod</a:t>
            </a:r>
            <a:r>
              <a:rPr lang="en-US" dirty="0"/>
              <a:t> score here, but these relationships are not unexpected either.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623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596D-B8CF-3145-81E2-FF3CA0044ADF}"/>
              </a:ext>
            </a:extLst>
          </p:cNvPr>
          <p:cNvSpPr>
            <a:spLocks noGrp="1"/>
          </p:cNvSpPr>
          <p:nvPr>
            <p:ph type="title"/>
          </p:nvPr>
        </p:nvSpPr>
        <p:spPr/>
        <p:txBody>
          <a:bodyPr/>
          <a:lstStyle/>
          <a:p>
            <a:r>
              <a:rPr lang="en-US" dirty="0"/>
              <a:t>Machine learning &amp; imbalance</a:t>
            </a:r>
          </a:p>
        </p:txBody>
      </p:sp>
      <p:sp>
        <p:nvSpPr>
          <p:cNvPr id="3" name="Content Placeholder 2">
            <a:extLst>
              <a:ext uri="{FF2B5EF4-FFF2-40B4-BE49-F238E27FC236}">
                <a16:creationId xmlns:a16="http://schemas.microsoft.com/office/drawing/2014/main" id="{D700A62D-1298-6946-B70A-A6F865F2447F}"/>
              </a:ext>
            </a:extLst>
          </p:cNvPr>
          <p:cNvSpPr>
            <a:spLocks noGrp="1"/>
          </p:cNvSpPr>
          <p:nvPr>
            <p:ph idx="1"/>
          </p:nvPr>
        </p:nvSpPr>
        <p:spPr/>
        <p:txBody>
          <a:bodyPr/>
          <a:lstStyle/>
          <a:p>
            <a:r>
              <a:rPr lang="en-US" dirty="0"/>
              <a:t>The target class of the dataset is imbalanced with 400 survivors and 70 non-survivors.</a:t>
            </a:r>
          </a:p>
          <a:p>
            <a:r>
              <a:rPr lang="en-US" dirty="0"/>
              <a:t>Attempts to address this included multiple treatments (SMOTE, down-, and </a:t>
            </a:r>
            <a:r>
              <a:rPr lang="en-US" dirty="0" err="1"/>
              <a:t>upsampling</a:t>
            </a:r>
            <a:r>
              <a:rPr lang="en-US" dirty="0"/>
              <a:t> treatments of training data), but ultimately analysis relied on stratification by class upon train-test-splitting, with samples weighted by target class</a:t>
            </a:r>
          </a:p>
          <a:p>
            <a:r>
              <a:rPr lang="en-US" dirty="0"/>
              <a:t>Isotonic and sigmoid calibrations were also tested with multiple classifiers</a:t>
            </a:r>
          </a:p>
        </p:txBody>
      </p:sp>
    </p:spTree>
    <p:extLst>
      <p:ext uri="{BB962C8B-B14F-4D97-AF65-F5344CB8AC3E}">
        <p14:creationId xmlns:p14="http://schemas.microsoft.com/office/powerpoint/2010/main" val="868441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2090</Words>
  <Application>Microsoft Macintosh PowerPoint</Application>
  <PresentationFormat>Widescreen</PresentationFormat>
  <Paragraphs>390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Outcomes after Thoracic Surgery for Patients with Lung Cancer </vt:lpstr>
      <vt:lpstr>The Problem</vt:lpstr>
      <vt:lpstr>Some patterns of mortality risk</vt:lpstr>
      <vt:lpstr>Patterns in data by age</vt:lpstr>
      <vt:lpstr>Outlier treatment</vt:lpstr>
      <vt:lpstr>Outlier treatment</vt:lpstr>
      <vt:lpstr>Quick view of histograms after removal of outliers</vt:lpstr>
      <vt:lpstr>Correlations</vt:lpstr>
      <vt:lpstr>Machine learning &amp; imbalance</vt:lpstr>
      <vt:lpstr>ROC curves with 4 classifiers and calibration</vt:lpstr>
      <vt:lpstr>Decision tree</vt:lpstr>
      <vt:lpstr>PowerPoint Presentation</vt:lpstr>
      <vt:lpstr>Feature importance: principal component analysis</vt:lpstr>
      <vt:lpstr>Feature importance: by classifier</vt:lpstr>
      <vt:lpstr>SHAP-derived individual feature contributions: decision tree, all features</vt:lpstr>
      <vt:lpstr>SHAP summary: decision tree, all features</vt:lpstr>
      <vt:lpstr>PowerPoint Presentation</vt:lpstr>
      <vt:lpstr>SHAP-derived individual feature contributions: decision tree, binned ages, removed MI, PAD, asthma</vt:lpstr>
      <vt:lpstr>SHAP summary: decision tree, binned ages, removed MI, PAD, asthma</vt:lpstr>
      <vt:lpstr>Perspective</vt:lpstr>
      <vt:lpstr>References</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Outcomes after Thoracic Surgery for Patients with Lung Cancer </dc:title>
  <dc:creator>Vicki</dc:creator>
  <cp:lastModifiedBy>Vicki</cp:lastModifiedBy>
  <cp:revision>15</cp:revision>
  <dcterms:created xsi:type="dcterms:W3CDTF">2018-07-16T05:55:20Z</dcterms:created>
  <dcterms:modified xsi:type="dcterms:W3CDTF">2018-07-27T20:53:15Z</dcterms:modified>
</cp:coreProperties>
</file>