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86" r:id="rId7"/>
    <p:sldId id="262" r:id="rId8"/>
    <p:sldId id="263" r:id="rId9"/>
    <p:sldId id="264" r:id="rId10"/>
    <p:sldId id="265" r:id="rId11"/>
    <p:sldId id="287" r:id="rId12"/>
    <p:sldId id="266" r:id="rId13"/>
    <p:sldId id="267" r:id="rId14"/>
    <p:sldId id="256" r:id="rId15"/>
    <p:sldId id="277"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74"/>
  </p:normalViewPr>
  <p:slideViewPr>
    <p:cSldViewPr snapToGrid="0" snapToObjects="1">
      <p:cViewPr>
        <p:scale>
          <a:sx n="81" d="100"/>
          <a:sy n="81" d="100"/>
        </p:scale>
        <p:origin x="72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30D3-6F3A-9D42-87E2-1AF48671E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55659-DA02-5F47-B674-612535717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040955-DBF7-414C-924C-0E86CE770AE6}"/>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5" name="Footer Placeholder 4">
            <a:extLst>
              <a:ext uri="{FF2B5EF4-FFF2-40B4-BE49-F238E27FC236}">
                <a16:creationId xmlns:a16="http://schemas.microsoft.com/office/drawing/2014/main" id="{A0CE7B67-5BE4-CA43-B57F-3EDDF2102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9F371-2DDF-FA49-B744-EA2D2930ED8E}"/>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78511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FC73-B25A-4441-92A3-4EA544E7A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F982E8-E63A-5246-AEC2-A3EE9ABF23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E52A6-8839-9048-93DD-A5A2D786E5D6}"/>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5" name="Footer Placeholder 4">
            <a:extLst>
              <a:ext uri="{FF2B5EF4-FFF2-40B4-BE49-F238E27FC236}">
                <a16:creationId xmlns:a16="http://schemas.microsoft.com/office/drawing/2014/main" id="{91677A0B-9C10-8149-9C13-023AE4AD6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AD8CC-0F74-3942-84A6-231288F3D7F2}"/>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173768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33FC5-699F-8A4A-A71B-31F76ABFAD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C8ADB0-C43C-8840-A916-3E585AAEA0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2EACF-609E-704B-99C7-D99A7629B6A0}"/>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5" name="Footer Placeholder 4">
            <a:extLst>
              <a:ext uri="{FF2B5EF4-FFF2-40B4-BE49-F238E27FC236}">
                <a16:creationId xmlns:a16="http://schemas.microsoft.com/office/drawing/2014/main" id="{AA7A1A68-DD97-D54F-AE60-1A0797E7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EB5E4-09AF-2042-A282-62E61DB4FAC9}"/>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9577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C86E-4080-1445-8803-C5022E91C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F5C1F-BD55-2E48-83ED-033CFD19C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06EA8-25BB-E04D-BF99-B80550FE6514}"/>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5" name="Footer Placeholder 4">
            <a:extLst>
              <a:ext uri="{FF2B5EF4-FFF2-40B4-BE49-F238E27FC236}">
                <a16:creationId xmlns:a16="http://schemas.microsoft.com/office/drawing/2014/main" id="{97C55A16-9CEC-D647-B578-15EB382CE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99561-7008-F14B-AC2C-1304E4C8B73F}"/>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16765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3156-E980-D04D-BB9E-59EF99E89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773526-4E74-C148-9262-385B35A83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72E470-17A7-EB42-A021-C8B21D06084B}"/>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5" name="Footer Placeholder 4">
            <a:extLst>
              <a:ext uri="{FF2B5EF4-FFF2-40B4-BE49-F238E27FC236}">
                <a16:creationId xmlns:a16="http://schemas.microsoft.com/office/drawing/2014/main" id="{9E3606D1-CBA7-2F45-AD04-9AF831D44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76C7E-1229-8A47-802F-3D1F8696411D}"/>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257286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3476-B705-E84B-9D10-87757FC4E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4A215-0974-E34F-985F-C88D6B82C0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0238BA-FA8A-0243-A152-D528A35E06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378929-B455-F74C-B3C9-2D85A5DBDB83}"/>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6" name="Footer Placeholder 5">
            <a:extLst>
              <a:ext uri="{FF2B5EF4-FFF2-40B4-BE49-F238E27FC236}">
                <a16:creationId xmlns:a16="http://schemas.microsoft.com/office/drawing/2014/main" id="{E05ABD45-8600-0844-8C09-C2B106EEC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8E511-63C6-1249-869B-811BBB073045}"/>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66986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3F58-24F3-3846-BF3D-2C79EE2E0B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C57C2-0037-F143-A888-24C18E1FA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42077B-81BA-5B44-81FF-0B54185AE4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C6DFC-693B-644A-AEBC-63D5201C9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F06890-9085-BD4F-86F6-95864D8598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16866-8EA5-994A-B269-9FDF442D059B}"/>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8" name="Footer Placeholder 7">
            <a:extLst>
              <a:ext uri="{FF2B5EF4-FFF2-40B4-BE49-F238E27FC236}">
                <a16:creationId xmlns:a16="http://schemas.microsoft.com/office/drawing/2014/main" id="{34F8167E-2931-6443-90AC-D9F02D4786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E7047-BA22-5340-8E66-D8681F6D3B1F}"/>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78268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3C88-D2A5-DE42-90CF-CCA4134B4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176AAD-D510-614E-A476-EB7D51C7BCB4}"/>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4" name="Footer Placeholder 3">
            <a:extLst>
              <a:ext uri="{FF2B5EF4-FFF2-40B4-BE49-F238E27FC236}">
                <a16:creationId xmlns:a16="http://schemas.microsoft.com/office/drawing/2014/main" id="{6B44DAB1-9704-D941-835E-A76823266B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25D53-B856-DC45-9A53-E84FC7C6B4CE}"/>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24848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81B74-0D41-4E44-888F-BCB7AD4126C7}"/>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3" name="Footer Placeholder 2">
            <a:extLst>
              <a:ext uri="{FF2B5EF4-FFF2-40B4-BE49-F238E27FC236}">
                <a16:creationId xmlns:a16="http://schemas.microsoft.com/office/drawing/2014/main" id="{1BE01757-1FBC-4946-A013-21F217E72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AA12F9-6654-5746-92AB-794B99021130}"/>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7833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8FAA-4476-A54B-8433-085AD7CD4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6C212-4824-9945-A22F-3025F6FEF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F42B3-6592-4C4C-A1BC-80BE31E50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A2A189-73E9-6943-AE33-6200E3F6517D}"/>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6" name="Footer Placeholder 5">
            <a:extLst>
              <a:ext uri="{FF2B5EF4-FFF2-40B4-BE49-F238E27FC236}">
                <a16:creationId xmlns:a16="http://schemas.microsoft.com/office/drawing/2014/main" id="{8FE27040-F022-B149-A8F0-0685289D1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B7C1E-EB08-B243-839E-E8A63BC176A4}"/>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30661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DC2B-1A22-C641-90B4-F17C12C2C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C77E2-FE5A-A44D-B32C-EDC26FA68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6BD3B-9324-7A41-BA16-8E1BEBD4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6E5F1D-B341-234B-A933-D557EF03E2C7}"/>
              </a:ext>
            </a:extLst>
          </p:cNvPr>
          <p:cNvSpPr>
            <a:spLocks noGrp="1"/>
          </p:cNvSpPr>
          <p:nvPr>
            <p:ph type="dt" sz="half" idx="10"/>
          </p:nvPr>
        </p:nvSpPr>
        <p:spPr/>
        <p:txBody>
          <a:bodyPr/>
          <a:lstStyle/>
          <a:p>
            <a:fld id="{12121FD1-377A-C940-BCCF-6B40AF94FFB0}" type="datetimeFigureOut">
              <a:rPr lang="en-US" smtClean="0"/>
              <a:t>6/12/18</a:t>
            </a:fld>
            <a:endParaRPr lang="en-US"/>
          </a:p>
        </p:txBody>
      </p:sp>
      <p:sp>
        <p:nvSpPr>
          <p:cNvPr id="6" name="Footer Placeholder 5">
            <a:extLst>
              <a:ext uri="{FF2B5EF4-FFF2-40B4-BE49-F238E27FC236}">
                <a16:creationId xmlns:a16="http://schemas.microsoft.com/office/drawing/2014/main" id="{02951B9F-81DE-C64E-924F-90A02061E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1CD72-5ED9-994D-B7B9-AB2023EAFF33}"/>
              </a:ext>
            </a:extLst>
          </p:cNvPr>
          <p:cNvSpPr>
            <a:spLocks noGrp="1"/>
          </p:cNvSpPr>
          <p:nvPr>
            <p:ph type="sldNum" sz="quarter" idx="12"/>
          </p:nvPr>
        </p:nvSpPr>
        <p:spPr/>
        <p:txBody>
          <a:bodyPr/>
          <a:lstStyle/>
          <a:p>
            <a:fld id="{B7B9BA77-DD5C-F242-847F-49D803CBD32F}" type="slidenum">
              <a:rPr lang="en-US" smtClean="0"/>
              <a:t>‹#›</a:t>
            </a:fld>
            <a:endParaRPr lang="en-US"/>
          </a:p>
        </p:txBody>
      </p:sp>
    </p:spTree>
    <p:extLst>
      <p:ext uri="{BB962C8B-B14F-4D97-AF65-F5344CB8AC3E}">
        <p14:creationId xmlns:p14="http://schemas.microsoft.com/office/powerpoint/2010/main" val="211799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605AF-158B-8F41-93F9-B95931409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4CEFD8-BCB8-BA4C-9198-E5452B823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D49C2-C46C-FC40-A2F0-221CCC1DB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21FD1-377A-C940-BCCF-6B40AF94FFB0}" type="datetimeFigureOut">
              <a:rPr lang="en-US" smtClean="0"/>
              <a:t>6/12/18</a:t>
            </a:fld>
            <a:endParaRPr lang="en-US"/>
          </a:p>
        </p:txBody>
      </p:sp>
      <p:sp>
        <p:nvSpPr>
          <p:cNvPr id="5" name="Footer Placeholder 4">
            <a:extLst>
              <a:ext uri="{FF2B5EF4-FFF2-40B4-BE49-F238E27FC236}">
                <a16:creationId xmlns:a16="http://schemas.microsoft.com/office/drawing/2014/main" id="{FEA89B44-7807-A649-B44B-8DC94D2C6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E41B6B-BB94-3649-A887-230D55198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9BA77-DD5C-F242-847F-49D803CBD32F}" type="slidenum">
              <a:rPr lang="en-US" smtClean="0"/>
              <a:t>‹#›</a:t>
            </a:fld>
            <a:endParaRPr lang="en-US"/>
          </a:p>
        </p:txBody>
      </p:sp>
    </p:spTree>
    <p:extLst>
      <p:ext uri="{BB962C8B-B14F-4D97-AF65-F5344CB8AC3E}">
        <p14:creationId xmlns:p14="http://schemas.microsoft.com/office/powerpoint/2010/main" val="190405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dc.gov/ephtracking" TargetMode="External"/><Relationship Id="rId7" Type="http://schemas.openxmlformats.org/officeDocument/2006/relationships/hyperlink" Target="http://archive.ics.uci.edu/ml/datasets/Heart+Disease" TargetMode="External"/><Relationship Id="rId2" Type="http://schemas.openxmlformats.org/officeDocument/2006/relationships/hyperlink" Target="http://www.davidsbatista.net/blog/2018/02/23/model_optimization/" TargetMode="External"/><Relationship Id="rId1" Type="http://schemas.openxmlformats.org/officeDocument/2006/relationships/slideLayout" Target="../slideLayouts/slideLayout2.xml"/><Relationship Id="rId6" Type="http://schemas.openxmlformats.org/officeDocument/2006/relationships/hyperlink" Target="https://arxiv.org/pdf/1802.03888.pdf" TargetMode="External"/><Relationship Id="rId5" Type="http://schemas.openxmlformats.org/officeDocument/2006/relationships/hyperlink" Target="https://arxiv.org/pdf/1705.07874.pdf" TargetMode="External"/><Relationship Id="rId4" Type="http://schemas.openxmlformats.org/officeDocument/2006/relationships/hyperlink" Target="http://www.codiply.com/blog/hyperparameter-grid-search-across-multiple-models-in-scikit-lear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9515-F358-AA48-AD27-3BD812A52C5E}"/>
              </a:ext>
            </a:extLst>
          </p:cNvPr>
          <p:cNvSpPr>
            <a:spLocks noGrp="1"/>
          </p:cNvSpPr>
          <p:nvPr>
            <p:ph type="title"/>
          </p:nvPr>
        </p:nvSpPr>
        <p:spPr>
          <a:xfrm>
            <a:off x="838200" y="1642132"/>
            <a:ext cx="10515600" cy="1325563"/>
          </a:xfrm>
        </p:spPr>
        <p:txBody>
          <a:bodyPr/>
          <a:lstStyle/>
          <a:p>
            <a:r>
              <a:rPr lang="en-US" b="1" dirty="0"/>
              <a:t>Factors Analyzed for their Contributions to Heart Disease</a:t>
            </a:r>
            <a:r>
              <a:rPr lang="en-US" dirty="0">
                <a:effectLst/>
              </a:rPr>
              <a:t> </a:t>
            </a:r>
            <a:endParaRPr lang="en-US" dirty="0"/>
          </a:p>
        </p:txBody>
      </p:sp>
      <p:sp>
        <p:nvSpPr>
          <p:cNvPr id="3" name="Content Placeholder 2">
            <a:extLst>
              <a:ext uri="{FF2B5EF4-FFF2-40B4-BE49-F238E27FC236}">
                <a16:creationId xmlns:a16="http://schemas.microsoft.com/office/drawing/2014/main" id="{AA81AC91-E71F-FD49-B858-4CB74AB4BFE7}"/>
              </a:ext>
            </a:extLst>
          </p:cNvPr>
          <p:cNvSpPr>
            <a:spLocks noGrp="1"/>
          </p:cNvSpPr>
          <p:nvPr>
            <p:ph idx="1"/>
          </p:nvPr>
        </p:nvSpPr>
        <p:spPr>
          <a:xfrm>
            <a:off x="838200" y="3733252"/>
            <a:ext cx="10515600" cy="2235387"/>
          </a:xfrm>
        </p:spPr>
        <p:txBody>
          <a:bodyPr>
            <a:normAutofit fontScale="92500" lnSpcReduction="10000"/>
          </a:bodyPr>
          <a:lstStyle/>
          <a:p>
            <a:pPr marL="0" indent="0">
              <a:buNone/>
            </a:pPr>
            <a:r>
              <a:rPr lang="en-US" b="1" dirty="0"/>
              <a:t>Capstone 1 Report</a:t>
            </a:r>
          </a:p>
          <a:p>
            <a:pPr marL="0" indent="0">
              <a:buNone/>
            </a:pPr>
            <a:endParaRPr lang="en-US" b="1" dirty="0"/>
          </a:p>
          <a:p>
            <a:pPr marL="0" indent="0">
              <a:buNone/>
            </a:pPr>
            <a:endParaRPr lang="en-US" b="1" dirty="0"/>
          </a:p>
          <a:p>
            <a:pPr marL="0" indent="0">
              <a:buNone/>
            </a:pPr>
            <a:r>
              <a:rPr lang="en-US" b="1" dirty="0"/>
              <a:t>V. Moore</a:t>
            </a:r>
          </a:p>
          <a:p>
            <a:pPr marL="0" indent="0">
              <a:buNone/>
            </a:pPr>
            <a:r>
              <a:rPr lang="en-US" b="1" dirty="0"/>
              <a:t>6/11/18</a:t>
            </a:r>
            <a:endParaRPr lang="en-US" dirty="0"/>
          </a:p>
          <a:p>
            <a:pPr marL="0" indent="0" algn="ctr">
              <a:buNone/>
            </a:pPr>
            <a:endParaRPr lang="en-US" dirty="0"/>
          </a:p>
        </p:txBody>
      </p:sp>
    </p:spTree>
    <p:extLst>
      <p:ext uri="{BB962C8B-B14F-4D97-AF65-F5344CB8AC3E}">
        <p14:creationId xmlns:p14="http://schemas.microsoft.com/office/powerpoint/2010/main" val="364433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ED29-F65E-D04E-8067-92B784419E4F}"/>
              </a:ext>
            </a:extLst>
          </p:cNvPr>
          <p:cNvSpPr>
            <a:spLocks noGrp="1"/>
          </p:cNvSpPr>
          <p:nvPr>
            <p:ph type="title"/>
          </p:nvPr>
        </p:nvSpPr>
        <p:spPr>
          <a:xfrm>
            <a:off x="5076497" y="365125"/>
            <a:ext cx="6277303" cy="1325563"/>
          </a:xfrm>
        </p:spPr>
        <p:txBody>
          <a:bodyPr/>
          <a:lstStyle/>
          <a:p>
            <a:pPr algn="r"/>
            <a:r>
              <a:rPr lang="en-US" dirty="0"/>
              <a:t>Initial model comparison</a:t>
            </a:r>
          </a:p>
        </p:txBody>
      </p:sp>
      <p:pic>
        <p:nvPicPr>
          <p:cNvPr id="5" name="Content Placeholder 4">
            <a:extLst>
              <a:ext uri="{FF2B5EF4-FFF2-40B4-BE49-F238E27FC236}">
                <a16:creationId xmlns:a16="http://schemas.microsoft.com/office/drawing/2014/main" id="{D0660F68-EEB1-994D-BCA1-D1692D9AAF0E}"/>
              </a:ext>
            </a:extLst>
          </p:cNvPr>
          <p:cNvPicPr>
            <a:picLocks noGrp="1" noChangeAspect="1"/>
          </p:cNvPicPr>
          <p:nvPr>
            <p:ph idx="1"/>
          </p:nvPr>
        </p:nvPicPr>
        <p:blipFill>
          <a:blip r:embed="rId2"/>
          <a:stretch>
            <a:fillRect/>
          </a:stretch>
        </p:blipFill>
        <p:spPr>
          <a:xfrm>
            <a:off x="181240" y="144406"/>
            <a:ext cx="3287173" cy="6661714"/>
          </a:xfrm>
        </p:spPr>
      </p:pic>
      <p:sp>
        <p:nvSpPr>
          <p:cNvPr id="6" name="TextBox 5">
            <a:extLst>
              <a:ext uri="{FF2B5EF4-FFF2-40B4-BE49-F238E27FC236}">
                <a16:creationId xmlns:a16="http://schemas.microsoft.com/office/drawing/2014/main" id="{13207972-D509-0E4D-A00C-FFDA79AE3B7A}"/>
              </a:ext>
            </a:extLst>
          </p:cNvPr>
          <p:cNvSpPr txBox="1"/>
          <p:nvPr/>
        </p:nvSpPr>
        <p:spPr>
          <a:xfrm>
            <a:off x="5076497" y="1351604"/>
            <a:ext cx="698412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Training and test accuracy for multiclass (full) and binary target variable predictions</a:t>
            </a:r>
          </a:p>
          <a:p>
            <a:pPr marL="285750" indent="-285750">
              <a:buFont typeface="Arial" panose="020B0604020202020204" pitchFamily="34" charset="0"/>
              <a:buChar char="•"/>
            </a:pPr>
            <a:r>
              <a:rPr lang="en-US" dirty="0"/>
              <a:t>Tests include: </a:t>
            </a:r>
          </a:p>
          <a:p>
            <a:pPr marL="742950" lvl="1" indent="-285750">
              <a:buFont typeface="Arial" panose="020B0604020202020204" pitchFamily="34" charset="0"/>
              <a:buChar char="•"/>
            </a:pPr>
            <a:r>
              <a:rPr lang="en-US" dirty="0"/>
              <a:t>Random forest (RF)</a:t>
            </a:r>
          </a:p>
          <a:p>
            <a:pPr marL="742950" lvl="1" indent="-285750">
              <a:buFont typeface="Arial" panose="020B0604020202020204" pitchFamily="34" charset="0"/>
              <a:buChar char="•"/>
            </a:pPr>
            <a:r>
              <a:rPr lang="en-US" dirty="0"/>
              <a:t>Multinomial naïve </a:t>
            </a:r>
            <a:r>
              <a:rPr lang="en-US" dirty="0" err="1"/>
              <a:t>bayes</a:t>
            </a:r>
            <a:r>
              <a:rPr lang="en-US" dirty="0"/>
              <a:t> (MNB)</a:t>
            </a:r>
          </a:p>
          <a:p>
            <a:pPr marL="742950" lvl="1" indent="-285750">
              <a:buFont typeface="Arial" panose="020B0604020202020204" pitchFamily="34" charset="0"/>
              <a:buChar char="•"/>
            </a:pPr>
            <a:r>
              <a:rPr lang="en-US" dirty="0"/>
              <a:t>Gaussian naïve </a:t>
            </a:r>
            <a:r>
              <a:rPr lang="en-US" dirty="0" err="1"/>
              <a:t>bayes</a:t>
            </a:r>
            <a:r>
              <a:rPr lang="en-US" dirty="0"/>
              <a:t> (GNB)</a:t>
            </a:r>
          </a:p>
          <a:p>
            <a:pPr marL="742950" lvl="1" indent="-285750">
              <a:buFont typeface="Arial" panose="020B0604020202020204" pitchFamily="34" charset="0"/>
              <a:buChar char="•"/>
            </a:pPr>
            <a:r>
              <a:rPr lang="en-US" dirty="0"/>
              <a:t>Logistic regression (</a:t>
            </a:r>
            <a:r>
              <a:rPr lang="en-US" dirty="0" err="1"/>
              <a:t>LogReg</a:t>
            </a:r>
            <a:r>
              <a:rPr lang="en-US" dirty="0"/>
              <a:t>)</a:t>
            </a:r>
          </a:p>
          <a:p>
            <a:pPr marL="742950" lvl="1" indent="-285750">
              <a:buFont typeface="Arial" panose="020B0604020202020204" pitchFamily="34" charset="0"/>
              <a:buChar char="•"/>
            </a:pPr>
            <a:r>
              <a:rPr lang="en-US" dirty="0"/>
              <a:t>Support vector machine (SVM)</a:t>
            </a:r>
          </a:p>
          <a:p>
            <a:pPr marL="742950" lvl="1" indent="-285750">
              <a:buFont typeface="Arial" panose="020B0604020202020204" pitchFamily="34" charset="0"/>
              <a:buChar char="•"/>
            </a:pPr>
            <a:r>
              <a:rPr lang="en-US" dirty="0"/>
              <a:t>Linear SVM (LSVM)</a:t>
            </a:r>
          </a:p>
          <a:p>
            <a:pPr marL="742950" lvl="1" indent="-285750">
              <a:buFont typeface="Arial" panose="020B0604020202020204" pitchFamily="34" charset="0"/>
              <a:buChar char="•"/>
            </a:pPr>
            <a:r>
              <a:rPr lang="en-US" dirty="0"/>
              <a:t>Decision tree (DT)</a:t>
            </a:r>
          </a:p>
          <a:p>
            <a:pPr marL="742950" lvl="1" indent="-285750">
              <a:buFont typeface="Arial" panose="020B0604020202020204" pitchFamily="34" charset="0"/>
              <a:buChar char="•"/>
            </a:pPr>
            <a:r>
              <a:rPr lang="en-US" dirty="0"/>
              <a:t>SGD Classifier (SGD)</a:t>
            </a:r>
          </a:p>
          <a:p>
            <a:pPr marL="742950" lvl="1" indent="-285750">
              <a:buFont typeface="Arial" panose="020B0604020202020204" pitchFamily="34" charset="0"/>
              <a:buChar char="•"/>
            </a:pPr>
            <a:r>
              <a:rPr lang="en-US" dirty="0"/>
              <a:t>Extra trees classifier (ET)</a:t>
            </a:r>
          </a:p>
          <a:p>
            <a:pPr marL="742950" lvl="1" indent="-285750">
              <a:buFont typeface="Arial" panose="020B0604020202020204" pitchFamily="34" charset="0"/>
              <a:buChar char="•"/>
            </a:pPr>
            <a:r>
              <a:rPr lang="en-US" dirty="0" err="1"/>
              <a:t>XGBoost</a:t>
            </a:r>
            <a:r>
              <a:rPr lang="en-US" dirty="0"/>
              <a:t> (XGB)</a:t>
            </a:r>
          </a:p>
          <a:p>
            <a:pPr marL="742950" lvl="1" indent="-285750">
              <a:buFont typeface="Arial" panose="020B0604020202020204" pitchFamily="34" charset="0"/>
              <a:buChar char="•"/>
            </a:pPr>
            <a:r>
              <a:rPr lang="en-US" dirty="0"/>
              <a:t>Neural network (NN; MLP)</a:t>
            </a:r>
          </a:p>
          <a:p>
            <a:pPr marL="285750" indent="-285750">
              <a:buFont typeface="Arial" panose="020B0604020202020204" pitchFamily="34" charset="0"/>
              <a:buChar char="•"/>
            </a:pPr>
            <a:r>
              <a:rPr lang="en-US" dirty="0"/>
              <a:t>Here, random forest is also compared after tuning with </a:t>
            </a:r>
            <a:r>
              <a:rPr lang="en-US" dirty="0" err="1"/>
              <a:t>GridSearchCV</a:t>
            </a:r>
            <a:endParaRPr lang="en-US" dirty="0"/>
          </a:p>
        </p:txBody>
      </p:sp>
      <p:sp>
        <p:nvSpPr>
          <p:cNvPr id="7" name="TextBox 6">
            <a:extLst>
              <a:ext uri="{FF2B5EF4-FFF2-40B4-BE49-F238E27FC236}">
                <a16:creationId xmlns:a16="http://schemas.microsoft.com/office/drawing/2014/main" id="{E766AB6C-921C-9D4B-A3A5-8119497DA9CE}"/>
              </a:ext>
            </a:extLst>
          </p:cNvPr>
          <p:cNvSpPr txBox="1"/>
          <p:nvPr/>
        </p:nvSpPr>
        <p:spPr>
          <a:xfrm>
            <a:off x="4367048" y="6062180"/>
            <a:ext cx="4540469" cy="523220"/>
          </a:xfrm>
          <a:prstGeom prst="rect">
            <a:avLst/>
          </a:prstGeom>
          <a:noFill/>
        </p:spPr>
        <p:txBody>
          <a:bodyPr wrap="square" rtlCol="0">
            <a:spAutoFit/>
          </a:bodyPr>
          <a:lstStyle/>
          <a:p>
            <a:r>
              <a:rPr lang="en-US" sz="2800" i="1" dirty="0"/>
              <a:t>Tested on the full dataset</a:t>
            </a:r>
          </a:p>
        </p:txBody>
      </p:sp>
      <p:cxnSp>
        <p:nvCxnSpPr>
          <p:cNvPr id="9" name="Straight Arrow Connector 8">
            <a:extLst>
              <a:ext uri="{FF2B5EF4-FFF2-40B4-BE49-F238E27FC236}">
                <a16:creationId xmlns:a16="http://schemas.microsoft.com/office/drawing/2014/main" id="{460ED045-2329-B34F-BA2C-8AC12F4437B5}"/>
              </a:ext>
            </a:extLst>
          </p:cNvPr>
          <p:cNvCxnSpPr/>
          <p:nvPr/>
        </p:nvCxnSpPr>
        <p:spPr>
          <a:xfrm flipH="1" flipV="1">
            <a:off x="3783724" y="4162097"/>
            <a:ext cx="583324" cy="1900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28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ED29-F65E-D04E-8067-92B784419E4F}"/>
              </a:ext>
            </a:extLst>
          </p:cNvPr>
          <p:cNvSpPr>
            <a:spLocks noGrp="1"/>
          </p:cNvSpPr>
          <p:nvPr>
            <p:ph type="title"/>
          </p:nvPr>
        </p:nvSpPr>
        <p:spPr>
          <a:xfrm>
            <a:off x="5076497" y="365125"/>
            <a:ext cx="6277303" cy="1325563"/>
          </a:xfrm>
        </p:spPr>
        <p:txBody>
          <a:bodyPr/>
          <a:lstStyle/>
          <a:p>
            <a:pPr algn="r"/>
            <a:r>
              <a:rPr lang="en-US" dirty="0"/>
              <a:t>Initial model comparison</a:t>
            </a:r>
          </a:p>
        </p:txBody>
      </p:sp>
      <p:sp>
        <p:nvSpPr>
          <p:cNvPr id="6" name="TextBox 5">
            <a:extLst>
              <a:ext uri="{FF2B5EF4-FFF2-40B4-BE49-F238E27FC236}">
                <a16:creationId xmlns:a16="http://schemas.microsoft.com/office/drawing/2014/main" id="{13207972-D509-0E4D-A00C-FFDA79AE3B7A}"/>
              </a:ext>
            </a:extLst>
          </p:cNvPr>
          <p:cNvSpPr txBox="1"/>
          <p:nvPr/>
        </p:nvSpPr>
        <p:spPr>
          <a:xfrm>
            <a:off x="5076497" y="1351604"/>
            <a:ext cx="698412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Training and test accuracy for multiclass (full) and binary target variable predictions</a:t>
            </a:r>
          </a:p>
          <a:p>
            <a:pPr marL="285750" indent="-285750">
              <a:buFont typeface="Arial" panose="020B0604020202020204" pitchFamily="34" charset="0"/>
              <a:buChar char="•"/>
            </a:pPr>
            <a:r>
              <a:rPr lang="en-US" dirty="0"/>
              <a:t>A binary target variable is much easier for all models to predict with these datasets.</a:t>
            </a:r>
          </a:p>
          <a:p>
            <a:pPr marL="285750" indent="-285750">
              <a:buFont typeface="Arial" panose="020B0604020202020204" pitchFamily="34" charset="0"/>
              <a:buChar char="•"/>
            </a:pPr>
            <a:r>
              <a:rPr lang="en-US" dirty="0"/>
              <a:t>The Cleveland subset imparts a slightly higher test accuracy than does the full dataset, which contains more imputed data, but in the real world this may often occur.</a:t>
            </a:r>
          </a:p>
          <a:p>
            <a:pPr marL="285750" indent="-285750">
              <a:buFont typeface="Arial" panose="020B0604020202020204" pitchFamily="34" charset="0"/>
              <a:buChar char="•"/>
            </a:pPr>
            <a:r>
              <a:rPr lang="en-US" dirty="0"/>
              <a:t>Many models show fairly similar results, while some clearly do not perform well with these datasets.</a:t>
            </a:r>
          </a:p>
        </p:txBody>
      </p:sp>
      <p:sp>
        <p:nvSpPr>
          <p:cNvPr id="7" name="TextBox 6">
            <a:extLst>
              <a:ext uri="{FF2B5EF4-FFF2-40B4-BE49-F238E27FC236}">
                <a16:creationId xmlns:a16="http://schemas.microsoft.com/office/drawing/2014/main" id="{E766AB6C-921C-9D4B-A3A5-8119497DA9CE}"/>
              </a:ext>
            </a:extLst>
          </p:cNvPr>
          <p:cNvSpPr txBox="1"/>
          <p:nvPr/>
        </p:nvSpPr>
        <p:spPr>
          <a:xfrm>
            <a:off x="4367048" y="6062180"/>
            <a:ext cx="5754414" cy="523220"/>
          </a:xfrm>
          <a:prstGeom prst="rect">
            <a:avLst/>
          </a:prstGeom>
          <a:noFill/>
        </p:spPr>
        <p:txBody>
          <a:bodyPr wrap="square" rtlCol="0">
            <a:spAutoFit/>
          </a:bodyPr>
          <a:lstStyle/>
          <a:p>
            <a:r>
              <a:rPr lang="en-US" sz="2800" i="1" dirty="0"/>
              <a:t>Tested on the Cleveland subset</a:t>
            </a:r>
          </a:p>
        </p:txBody>
      </p:sp>
      <p:cxnSp>
        <p:nvCxnSpPr>
          <p:cNvPr id="9" name="Straight Arrow Connector 8">
            <a:extLst>
              <a:ext uri="{FF2B5EF4-FFF2-40B4-BE49-F238E27FC236}">
                <a16:creationId xmlns:a16="http://schemas.microsoft.com/office/drawing/2014/main" id="{460ED045-2329-B34F-BA2C-8AC12F4437B5}"/>
              </a:ext>
            </a:extLst>
          </p:cNvPr>
          <p:cNvCxnSpPr/>
          <p:nvPr/>
        </p:nvCxnSpPr>
        <p:spPr>
          <a:xfrm flipH="1" flipV="1">
            <a:off x="3783724" y="4162097"/>
            <a:ext cx="583324" cy="1900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632D2C4-F78E-A14D-917D-D0AB955213F1}"/>
              </a:ext>
            </a:extLst>
          </p:cNvPr>
          <p:cNvPicPr>
            <a:picLocks noChangeAspect="1"/>
          </p:cNvPicPr>
          <p:nvPr/>
        </p:nvPicPr>
        <p:blipFill rotWithShape="1">
          <a:blip r:embed="rId2"/>
          <a:srcRect t="5324"/>
          <a:stretch/>
        </p:blipFill>
        <p:spPr>
          <a:xfrm>
            <a:off x="69700" y="228825"/>
            <a:ext cx="3446010" cy="6231539"/>
          </a:xfrm>
          <a:prstGeom prst="rect">
            <a:avLst/>
          </a:prstGeom>
        </p:spPr>
      </p:pic>
    </p:spTree>
    <p:extLst>
      <p:ext uri="{BB962C8B-B14F-4D97-AF65-F5344CB8AC3E}">
        <p14:creationId xmlns:p14="http://schemas.microsoft.com/office/powerpoint/2010/main" val="177550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54CFF9-B404-2745-A640-595BB162E469}"/>
              </a:ext>
            </a:extLst>
          </p:cNvPr>
          <p:cNvPicPr>
            <a:picLocks noChangeAspect="1"/>
          </p:cNvPicPr>
          <p:nvPr/>
        </p:nvPicPr>
        <p:blipFill>
          <a:blip r:embed="rId2"/>
          <a:stretch>
            <a:fillRect/>
          </a:stretch>
        </p:blipFill>
        <p:spPr>
          <a:xfrm>
            <a:off x="349031" y="384066"/>
            <a:ext cx="8813800" cy="6121400"/>
          </a:xfrm>
          <a:prstGeom prst="rect">
            <a:avLst/>
          </a:prstGeom>
        </p:spPr>
      </p:pic>
      <p:sp>
        <p:nvSpPr>
          <p:cNvPr id="6" name="Title 1">
            <a:extLst>
              <a:ext uri="{FF2B5EF4-FFF2-40B4-BE49-F238E27FC236}">
                <a16:creationId xmlns:a16="http://schemas.microsoft.com/office/drawing/2014/main" id="{ECF58202-DF2B-304E-84C5-6D4A55AE0053}"/>
              </a:ext>
            </a:extLst>
          </p:cNvPr>
          <p:cNvSpPr>
            <a:spLocks noGrp="1"/>
          </p:cNvSpPr>
          <p:nvPr>
            <p:ph type="title"/>
          </p:nvPr>
        </p:nvSpPr>
        <p:spPr>
          <a:xfrm>
            <a:off x="9049407" y="2335816"/>
            <a:ext cx="2808890" cy="1325563"/>
          </a:xfrm>
        </p:spPr>
        <p:txBody>
          <a:bodyPr>
            <a:normAutofit fontScale="90000"/>
          </a:bodyPr>
          <a:lstStyle/>
          <a:p>
            <a:pPr algn="r"/>
            <a:r>
              <a:rPr lang="en-US" dirty="0"/>
              <a:t>Model comparison for full dataset</a:t>
            </a:r>
          </a:p>
        </p:txBody>
      </p:sp>
    </p:spTree>
    <p:extLst>
      <p:ext uri="{BB962C8B-B14F-4D97-AF65-F5344CB8AC3E}">
        <p14:creationId xmlns:p14="http://schemas.microsoft.com/office/powerpoint/2010/main" val="319518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EA15-D6DA-AA41-8D14-88483E55EA37}"/>
              </a:ext>
            </a:extLst>
          </p:cNvPr>
          <p:cNvSpPr>
            <a:spLocks noGrp="1"/>
          </p:cNvSpPr>
          <p:nvPr>
            <p:ph type="title"/>
          </p:nvPr>
        </p:nvSpPr>
        <p:spPr>
          <a:xfrm>
            <a:off x="333704" y="1910146"/>
            <a:ext cx="4112172" cy="1325563"/>
          </a:xfrm>
        </p:spPr>
        <p:txBody>
          <a:bodyPr>
            <a:normAutofit fontScale="90000"/>
          </a:bodyPr>
          <a:lstStyle/>
          <a:p>
            <a:r>
              <a:rPr lang="en-US" dirty="0"/>
              <a:t>Promising models with tuning of some key hyperparameters</a:t>
            </a:r>
          </a:p>
        </p:txBody>
      </p:sp>
      <p:pic>
        <p:nvPicPr>
          <p:cNvPr id="5" name="Picture 4">
            <a:extLst>
              <a:ext uri="{FF2B5EF4-FFF2-40B4-BE49-F238E27FC236}">
                <a16:creationId xmlns:a16="http://schemas.microsoft.com/office/drawing/2014/main" id="{56CD3BE0-2C43-1B42-ABDE-5D56758F9610}"/>
              </a:ext>
            </a:extLst>
          </p:cNvPr>
          <p:cNvPicPr>
            <a:picLocks noChangeAspect="1"/>
          </p:cNvPicPr>
          <p:nvPr/>
        </p:nvPicPr>
        <p:blipFill>
          <a:blip r:embed="rId2"/>
          <a:stretch>
            <a:fillRect/>
          </a:stretch>
        </p:blipFill>
        <p:spPr>
          <a:xfrm>
            <a:off x="4990671" y="0"/>
            <a:ext cx="7201329" cy="6858000"/>
          </a:xfrm>
          <a:prstGeom prst="rect">
            <a:avLst/>
          </a:prstGeom>
        </p:spPr>
      </p:pic>
      <p:sp>
        <p:nvSpPr>
          <p:cNvPr id="6" name="TextBox 5">
            <a:extLst>
              <a:ext uri="{FF2B5EF4-FFF2-40B4-BE49-F238E27FC236}">
                <a16:creationId xmlns:a16="http://schemas.microsoft.com/office/drawing/2014/main" id="{AA268554-CCBA-CC4B-B02D-FA5C0F34FAD4}"/>
              </a:ext>
            </a:extLst>
          </p:cNvPr>
          <p:cNvSpPr txBox="1"/>
          <p:nvPr/>
        </p:nvSpPr>
        <p:spPr>
          <a:xfrm>
            <a:off x="362607" y="4225159"/>
            <a:ext cx="3862552" cy="1477328"/>
          </a:xfrm>
          <a:prstGeom prst="rect">
            <a:avLst/>
          </a:prstGeom>
          <a:noFill/>
        </p:spPr>
        <p:txBody>
          <a:bodyPr wrap="square" rtlCol="0">
            <a:spAutoFit/>
          </a:bodyPr>
          <a:lstStyle/>
          <a:p>
            <a:r>
              <a:rPr lang="en-US" i="1" dirty="0"/>
              <a:t>Logistic regression, </a:t>
            </a:r>
            <a:r>
              <a:rPr lang="en-US" i="1" dirty="0" err="1"/>
              <a:t>XGBoost</a:t>
            </a:r>
            <a:r>
              <a:rPr lang="en-US" i="1" dirty="0"/>
              <a:t>, and random forest classifiers generally outperform others in this analysis of the full dataset (training data), in many cases regardless of exact tuning.</a:t>
            </a:r>
          </a:p>
        </p:txBody>
      </p:sp>
    </p:spTree>
    <p:extLst>
      <p:ext uri="{BB962C8B-B14F-4D97-AF65-F5344CB8AC3E}">
        <p14:creationId xmlns:p14="http://schemas.microsoft.com/office/powerpoint/2010/main" val="58054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94053F-6449-2F42-90E0-7039AD065D8E}"/>
              </a:ext>
            </a:extLst>
          </p:cNvPr>
          <p:cNvPicPr>
            <a:picLocks noChangeAspect="1"/>
          </p:cNvPicPr>
          <p:nvPr/>
        </p:nvPicPr>
        <p:blipFill>
          <a:blip r:embed="rId2"/>
          <a:stretch>
            <a:fillRect/>
          </a:stretch>
        </p:blipFill>
        <p:spPr>
          <a:xfrm>
            <a:off x="0" y="2150576"/>
            <a:ext cx="3956629" cy="2827617"/>
          </a:xfrm>
          <a:prstGeom prst="rect">
            <a:avLst/>
          </a:prstGeom>
        </p:spPr>
      </p:pic>
      <p:pic>
        <p:nvPicPr>
          <p:cNvPr id="7" name="Picture 6">
            <a:extLst>
              <a:ext uri="{FF2B5EF4-FFF2-40B4-BE49-F238E27FC236}">
                <a16:creationId xmlns:a16="http://schemas.microsoft.com/office/drawing/2014/main" id="{EC3E0D8B-4835-5742-BACA-223273C5CA5D}"/>
              </a:ext>
            </a:extLst>
          </p:cNvPr>
          <p:cNvPicPr>
            <a:picLocks noChangeAspect="1"/>
          </p:cNvPicPr>
          <p:nvPr/>
        </p:nvPicPr>
        <p:blipFill>
          <a:blip r:embed="rId3"/>
          <a:stretch>
            <a:fillRect/>
          </a:stretch>
        </p:blipFill>
        <p:spPr>
          <a:xfrm>
            <a:off x="4109365" y="2138684"/>
            <a:ext cx="3973269" cy="2839509"/>
          </a:xfrm>
          <a:prstGeom prst="rect">
            <a:avLst/>
          </a:prstGeom>
        </p:spPr>
      </p:pic>
      <p:pic>
        <p:nvPicPr>
          <p:cNvPr id="9" name="Picture 8">
            <a:extLst>
              <a:ext uri="{FF2B5EF4-FFF2-40B4-BE49-F238E27FC236}">
                <a16:creationId xmlns:a16="http://schemas.microsoft.com/office/drawing/2014/main" id="{1D847F11-7B90-CB42-9AC2-88A8BD86AA48}"/>
              </a:ext>
            </a:extLst>
          </p:cNvPr>
          <p:cNvPicPr>
            <a:picLocks noChangeAspect="1"/>
          </p:cNvPicPr>
          <p:nvPr/>
        </p:nvPicPr>
        <p:blipFill>
          <a:blip r:embed="rId4"/>
          <a:stretch>
            <a:fillRect/>
          </a:stretch>
        </p:blipFill>
        <p:spPr>
          <a:xfrm>
            <a:off x="8218730" y="2138684"/>
            <a:ext cx="3973270" cy="2839509"/>
          </a:xfrm>
          <a:prstGeom prst="rect">
            <a:avLst/>
          </a:prstGeom>
        </p:spPr>
      </p:pic>
      <p:sp>
        <p:nvSpPr>
          <p:cNvPr id="10" name="Title 1">
            <a:extLst>
              <a:ext uri="{FF2B5EF4-FFF2-40B4-BE49-F238E27FC236}">
                <a16:creationId xmlns:a16="http://schemas.microsoft.com/office/drawing/2014/main" id="{F3095CF8-6838-7F41-9793-BD150B247D0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ROC curves</a:t>
            </a:r>
          </a:p>
        </p:txBody>
      </p:sp>
      <p:sp>
        <p:nvSpPr>
          <p:cNvPr id="11" name="TextBox 10">
            <a:extLst>
              <a:ext uri="{FF2B5EF4-FFF2-40B4-BE49-F238E27FC236}">
                <a16:creationId xmlns:a16="http://schemas.microsoft.com/office/drawing/2014/main" id="{14424A4E-9B54-634B-BE09-A361BF288077}"/>
              </a:ext>
            </a:extLst>
          </p:cNvPr>
          <p:cNvSpPr txBox="1"/>
          <p:nvPr/>
        </p:nvSpPr>
        <p:spPr>
          <a:xfrm>
            <a:off x="507123" y="5691352"/>
            <a:ext cx="11177752" cy="646331"/>
          </a:xfrm>
          <a:prstGeom prst="rect">
            <a:avLst/>
          </a:prstGeom>
          <a:noFill/>
        </p:spPr>
        <p:txBody>
          <a:bodyPr wrap="square" rtlCol="0">
            <a:spAutoFit/>
          </a:bodyPr>
          <a:lstStyle/>
          <a:p>
            <a:r>
              <a:rPr lang="en-US" i="1" dirty="0"/>
              <a:t>Each of the three most successful model types bears a fairly similar ROC curve, with logistic regression perhaps showing the best true versus false positive rate. </a:t>
            </a:r>
          </a:p>
        </p:txBody>
      </p:sp>
    </p:spTree>
    <p:extLst>
      <p:ext uri="{BB962C8B-B14F-4D97-AF65-F5344CB8AC3E}">
        <p14:creationId xmlns:p14="http://schemas.microsoft.com/office/powerpoint/2010/main" val="95222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860B66-7A41-014D-B064-66B73AB2C80C}"/>
              </a:ext>
            </a:extLst>
          </p:cNvPr>
          <p:cNvPicPr>
            <a:picLocks noChangeAspect="1"/>
          </p:cNvPicPr>
          <p:nvPr/>
        </p:nvPicPr>
        <p:blipFill>
          <a:blip r:embed="rId2"/>
          <a:stretch>
            <a:fillRect/>
          </a:stretch>
        </p:blipFill>
        <p:spPr>
          <a:xfrm>
            <a:off x="8216153" y="2188598"/>
            <a:ext cx="3975847" cy="2841351"/>
          </a:xfrm>
          <a:prstGeom prst="rect">
            <a:avLst/>
          </a:prstGeom>
        </p:spPr>
      </p:pic>
      <p:pic>
        <p:nvPicPr>
          <p:cNvPr id="5" name="Picture 4">
            <a:extLst>
              <a:ext uri="{FF2B5EF4-FFF2-40B4-BE49-F238E27FC236}">
                <a16:creationId xmlns:a16="http://schemas.microsoft.com/office/drawing/2014/main" id="{7AE6C496-0618-8243-BC44-AF3014F8AECE}"/>
              </a:ext>
            </a:extLst>
          </p:cNvPr>
          <p:cNvPicPr>
            <a:picLocks noChangeAspect="1"/>
          </p:cNvPicPr>
          <p:nvPr/>
        </p:nvPicPr>
        <p:blipFill>
          <a:blip r:embed="rId3"/>
          <a:stretch>
            <a:fillRect/>
          </a:stretch>
        </p:blipFill>
        <p:spPr>
          <a:xfrm>
            <a:off x="4079795" y="2188598"/>
            <a:ext cx="3915868" cy="2798487"/>
          </a:xfrm>
          <a:prstGeom prst="rect">
            <a:avLst/>
          </a:prstGeom>
        </p:spPr>
      </p:pic>
      <p:pic>
        <p:nvPicPr>
          <p:cNvPr id="6" name="Picture 5">
            <a:extLst>
              <a:ext uri="{FF2B5EF4-FFF2-40B4-BE49-F238E27FC236}">
                <a16:creationId xmlns:a16="http://schemas.microsoft.com/office/drawing/2014/main" id="{2ADE44B1-474A-144A-966F-58D4D5D1147D}"/>
              </a:ext>
            </a:extLst>
          </p:cNvPr>
          <p:cNvPicPr>
            <a:picLocks noChangeAspect="1"/>
          </p:cNvPicPr>
          <p:nvPr/>
        </p:nvPicPr>
        <p:blipFill>
          <a:blip r:embed="rId4"/>
          <a:stretch>
            <a:fillRect/>
          </a:stretch>
        </p:blipFill>
        <p:spPr>
          <a:xfrm>
            <a:off x="-56562" y="2188599"/>
            <a:ext cx="3915868" cy="2798487"/>
          </a:xfrm>
          <a:prstGeom prst="rect">
            <a:avLst/>
          </a:prstGeom>
        </p:spPr>
      </p:pic>
      <p:sp>
        <p:nvSpPr>
          <p:cNvPr id="7" name="Title 1">
            <a:extLst>
              <a:ext uri="{FF2B5EF4-FFF2-40B4-BE49-F238E27FC236}">
                <a16:creationId xmlns:a16="http://schemas.microsoft.com/office/drawing/2014/main" id="{751E7934-B168-584F-8F2C-3EED1B18BD2F}"/>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Precision-recall curves</a:t>
            </a:r>
          </a:p>
        </p:txBody>
      </p:sp>
      <p:sp>
        <p:nvSpPr>
          <p:cNvPr id="8" name="TextBox 7">
            <a:extLst>
              <a:ext uri="{FF2B5EF4-FFF2-40B4-BE49-F238E27FC236}">
                <a16:creationId xmlns:a16="http://schemas.microsoft.com/office/drawing/2014/main" id="{114FBA3E-339B-7449-B731-B46999D05A48}"/>
              </a:ext>
            </a:extLst>
          </p:cNvPr>
          <p:cNvSpPr txBox="1"/>
          <p:nvPr/>
        </p:nvSpPr>
        <p:spPr>
          <a:xfrm>
            <a:off x="507123" y="5691352"/>
            <a:ext cx="11177752" cy="646331"/>
          </a:xfrm>
          <a:prstGeom prst="rect">
            <a:avLst/>
          </a:prstGeom>
          <a:noFill/>
        </p:spPr>
        <p:txBody>
          <a:bodyPr wrap="square" rtlCol="0">
            <a:spAutoFit/>
          </a:bodyPr>
          <a:lstStyle/>
          <a:p>
            <a:r>
              <a:rPr lang="en-US" i="1" dirty="0"/>
              <a:t>Likewise, each of the three most successful model types bears a fairly similar precision-recall curve, with logistic regression perhaps showing the best precision versus recall relationship. </a:t>
            </a:r>
          </a:p>
        </p:txBody>
      </p:sp>
    </p:spTree>
    <p:extLst>
      <p:ext uri="{BB962C8B-B14F-4D97-AF65-F5344CB8AC3E}">
        <p14:creationId xmlns:p14="http://schemas.microsoft.com/office/powerpoint/2010/main" val="245208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D4D5-B88C-9F46-AA28-F724788CFDA3}"/>
              </a:ext>
            </a:extLst>
          </p:cNvPr>
          <p:cNvSpPr>
            <a:spLocks noGrp="1"/>
          </p:cNvSpPr>
          <p:nvPr>
            <p:ph type="title"/>
          </p:nvPr>
        </p:nvSpPr>
        <p:spPr>
          <a:xfrm>
            <a:off x="128752" y="554312"/>
            <a:ext cx="7002517" cy="1325563"/>
          </a:xfrm>
        </p:spPr>
        <p:txBody>
          <a:bodyPr/>
          <a:lstStyle/>
          <a:p>
            <a:pPr algn="r"/>
            <a:r>
              <a:rPr lang="en-US" dirty="0" err="1"/>
              <a:t>XGBoost</a:t>
            </a:r>
            <a:r>
              <a:rPr lang="en-US" dirty="0"/>
              <a:t> feature importance</a:t>
            </a:r>
          </a:p>
        </p:txBody>
      </p:sp>
      <p:pic>
        <p:nvPicPr>
          <p:cNvPr id="8" name="Picture 7">
            <a:extLst>
              <a:ext uri="{FF2B5EF4-FFF2-40B4-BE49-F238E27FC236}">
                <a16:creationId xmlns:a16="http://schemas.microsoft.com/office/drawing/2014/main" id="{C1585903-BF1A-E248-838C-9CA05C045439}"/>
              </a:ext>
            </a:extLst>
          </p:cNvPr>
          <p:cNvPicPr>
            <a:picLocks noChangeAspect="1"/>
          </p:cNvPicPr>
          <p:nvPr/>
        </p:nvPicPr>
        <p:blipFill>
          <a:blip r:embed="rId2"/>
          <a:stretch>
            <a:fillRect/>
          </a:stretch>
        </p:blipFill>
        <p:spPr>
          <a:xfrm>
            <a:off x="62677" y="1879875"/>
            <a:ext cx="7068592" cy="4111022"/>
          </a:xfrm>
          <a:prstGeom prst="rect">
            <a:avLst/>
          </a:prstGeom>
        </p:spPr>
      </p:pic>
      <p:sp>
        <p:nvSpPr>
          <p:cNvPr id="9" name="TextBox 8">
            <a:extLst>
              <a:ext uri="{FF2B5EF4-FFF2-40B4-BE49-F238E27FC236}">
                <a16:creationId xmlns:a16="http://schemas.microsoft.com/office/drawing/2014/main" id="{54ADB142-630D-E24E-A7EA-D04E8FC94C62}"/>
              </a:ext>
            </a:extLst>
          </p:cNvPr>
          <p:cNvSpPr txBox="1"/>
          <p:nvPr/>
        </p:nvSpPr>
        <p:spPr>
          <a:xfrm>
            <a:off x="7551683" y="1879875"/>
            <a:ext cx="4430110" cy="3693319"/>
          </a:xfrm>
          <a:prstGeom prst="rect">
            <a:avLst/>
          </a:prstGeom>
          <a:noFill/>
        </p:spPr>
        <p:txBody>
          <a:bodyPr wrap="square" rtlCol="0">
            <a:spAutoFit/>
          </a:bodyPr>
          <a:lstStyle/>
          <a:p>
            <a:r>
              <a:rPr lang="en-US" dirty="0"/>
              <a:t>Using </a:t>
            </a:r>
            <a:r>
              <a:rPr lang="en-US" dirty="0" err="1"/>
              <a:t>XGBoost</a:t>
            </a:r>
            <a:r>
              <a:rPr lang="en-US" dirty="0"/>
              <a:t> on the full dataset and with the binary target variable, cholesterol is shown to be the most important feature in this comparison. Maximum heart rate and age follow, with other features showing decreasing importance.</a:t>
            </a:r>
          </a:p>
          <a:p>
            <a:endParaRPr lang="en-US" dirty="0"/>
          </a:p>
          <a:p>
            <a:r>
              <a:rPr lang="en-US" dirty="0"/>
              <a:t>Removal of less important features, however, does not necessarily improve the model’s accuracy and in fact can reduce accuracy, indicating that each of these features contributes some information that may be useful.</a:t>
            </a:r>
          </a:p>
        </p:txBody>
      </p:sp>
    </p:spTree>
    <p:extLst>
      <p:ext uri="{BB962C8B-B14F-4D97-AF65-F5344CB8AC3E}">
        <p14:creationId xmlns:p14="http://schemas.microsoft.com/office/powerpoint/2010/main" val="327790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4CCE-58BD-9740-BA12-950F127D7704}"/>
              </a:ext>
            </a:extLst>
          </p:cNvPr>
          <p:cNvSpPr>
            <a:spLocks noGrp="1"/>
          </p:cNvSpPr>
          <p:nvPr>
            <p:ph type="title"/>
          </p:nvPr>
        </p:nvSpPr>
        <p:spPr/>
        <p:txBody>
          <a:bodyPr/>
          <a:lstStyle/>
          <a:p>
            <a:r>
              <a:rPr lang="en-US" dirty="0"/>
              <a:t>Individual predictive features</a:t>
            </a:r>
          </a:p>
        </p:txBody>
      </p:sp>
      <p:sp>
        <p:nvSpPr>
          <p:cNvPr id="3" name="Content Placeholder 2">
            <a:extLst>
              <a:ext uri="{FF2B5EF4-FFF2-40B4-BE49-F238E27FC236}">
                <a16:creationId xmlns:a16="http://schemas.microsoft.com/office/drawing/2014/main" id="{D4AE608B-D02F-AB42-9840-38BB923B681A}"/>
              </a:ext>
            </a:extLst>
          </p:cNvPr>
          <p:cNvSpPr>
            <a:spLocks noGrp="1"/>
          </p:cNvSpPr>
          <p:nvPr>
            <p:ph idx="1"/>
          </p:nvPr>
        </p:nvSpPr>
        <p:spPr>
          <a:xfrm>
            <a:off x="838200" y="1825625"/>
            <a:ext cx="4474779" cy="4351338"/>
          </a:xfrm>
        </p:spPr>
        <p:txBody>
          <a:bodyPr>
            <a:normAutofit fontScale="85000" lnSpcReduction="10000"/>
          </a:bodyPr>
          <a:lstStyle/>
          <a:p>
            <a:r>
              <a:rPr lang="en-US" dirty="0"/>
              <a:t>It is useful to determine overall trends in impactful features, but it is potentially quite useful for an individual or care provider to know which features contribute what risk to a patient. </a:t>
            </a:r>
          </a:p>
          <a:p>
            <a:r>
              <a:rPr lang="en-US" dirty="0" err="1"/>
              <a:t>XGBoost</a:t>
            </a:r>
            <a:r>
              <a:rPr lang="en-US" dirty="0"/>
              <a:t> contains its own SHAP-based method of scoring the contributions of each feature for an individual prediction score.</a:t>
            </a:r>
          </a:p>
          <a:p>
            <a:r>
              <a:rPr lang="en-US" dirty="0"/>
              <a:t>The SHAP python package also does this and provides visualization tools.</a:t>
            </a:r>
          </a:p>
        </p:txBody>
      </p:sp>
      <p:pic>
        <p:nvPicPr>
          <p:cNvPr id="5" name="Picture 4">
            <a:extLst>
              <a:ext uri="{FF2B5EF4-FFF2-40B4-BE49-F238E27FC236}">
                <a16:creationId xmlns:a16="http://schemas.microsoft.com/office/drawing/2014/main" id="{8622DD72-359B-5942-BAAC-37A5467FC182}"/>
              </a:ext>
            </a:extLst>
          </p:cNvPr>
          <p:cNvPicPr>
            <a:picLocks noChangeAspect="1"/>
          </p:cNvPicPr>
          <p:nvPr/>
        </p:nvPicPr>
        <p:blipFill>
          <a:blip r:embed="rId2"/>
          <a:stretch>
            <a:fillRect/>
          </a:stretch>
        </p:blipFill>
        <p:spPr>
          <a:xfrm>
            <a:off x="8860220" y="526558"/>
            <a:ext cx="3140623" cy="6168506"/>
          </a:xfrm>
          <a:prstGeom prst="rect">
            <a:avLst/>
          </a:prstGeom>
        </p:spPr>
      </p:pic>
      <p:sp>
        <p:nvSpPr>
          <p:cNvPr id="6" name="TextBox 5">
            <a:extLst>
              <a:ext uri="{FF2B5EF4-FFF2-40B4-BE49-F238E27FC236}">
                <a16:creationId xmlns:a16="http://schemas.microsoft.com/office/drawing/2014/main" id="{77E597C6-B77F-9B4F-A512-65DA1C79427A}"/>
              </a:ext>
            </a:extLst>
          </p:cNvPr>
          <p:cNvSpPr txBox="1"/>
          <p:nvPr/>
        </p:nvSpPr>
        <p:spPr>
          <a:xfrm>
            <a:off x="6369269" y="4383593"/>
            <a:ext cx="2490951" cy="2308324"/>
          </a:xfrm>
          <a:prstGeom prst="rect">
            <a:avLst/>
          </a:prstGeom>
          <a:noFill/>
        </p:spPr>
        <p:txBody>
          <a:bodyPr wrap="square" rtlCol="0">
            <a:spAutoFit/>
          </a:bodyPr>
          <a:lstStyle/>
          <a:p>
            <a:pPr algn="r"/>
            <a:r>
              <a:rPr lang="en-US" i="1" dirty="0"/>
              <a:t>An individual’s feature contributions to the overall predictive score (SUM), here negative for heart disease, derived using </a:t>
            </a:r>
            <a:r>
              <a:rPr lang="en-US" i="1" dirty="0" err="1"/>
              <a:t>XGBoost’s</a:t>
            </a:r>
            <a:r>
              <a:rPr lang="en-US" i="1" dirty="0"/>
              <a:t> “</a:t>
            </a:r>
            <a:r>
              <a:rPr lang="en-US" i="1" dirty="0" err="1"/>
              <a:t>pred_contribs</a:t>
            </a:r>
            <a:r>
              <a:rPr lang="en-US" i="1" dirty="0"/>
              <a:t>” function. </a:t>
            </a:r>
          </a:p>
        </p:txBody>
      </p:sp>
    </p:spTree>
    <p:extLst>
      <p:ext uri="{BB962C8B-B14F-4D97-AF65-F5344CB8AC3E}">
        <p14:creationId xmlns:p14="http://schemas.microsoft.com/office/powerpoint/2010/main" val="209561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EC84613-49A9-5C43-B091-5E146FD8CF88}"/>
              </a:ext>
            </a:extLst>
          </p:cNvPr>
          <p:cNvPicPr>
            <a:picLocks noGrp="1" noChangeAspect="1"/>
          </p:cNvPicPr>
          <p:nvPr>
            <p:ph idx="1"/>
          </p:nvPr>
        </p:nvPicPr>
        <p:blipFill>
          <a:blip r:embed="rId2"/>
          <a:stretch>
            <a:fillRect/>
          </a:stretch>
        </p:blipFill>
        <p:spPr>
          <a:xfrm>
            <a:off x="395451" y="2185507"/>
            <a:ext cx="11596971" cy="1582452"/>
          </a:xfrm>
        </p:spPr>
      </p:pic>
      <p:sp>
        <p:nvSpPr>
          <p:cNvPr id="4" name="Title 1">
            <a:extLst>
              <a:ext uri="{FF2B5EF4-FFF2-40B4-BE49-F238E27FC236}">
                <a16:creationId xmlns:a16="http://schemas.microsoft.com/office/drawing/2014/main" id="{FB2B1B63-4711-FC40-86CE-9A0059376810}"/>
              </a:ext>
            </a:extLst>
          </p:cNvPr>
          <p:cNvSpPr>
            <a:spLocks noGrp="1"/>
          </p:cNvSpPr>
          <p:nvPr>
            <p:ph type="title"/>
          </p:nvPr>
        </p:nvSpPr>
        <p:spPr/>
        <p:txBody>
          <a:bodyPr/>
          <a:lstStyle/>
          <a:p>
            <a:r>
              <a:rPr lang="en-US" dirty="0"/>
              <a:t>Individual predictive features</a:t>
            </a:r>
          </a:p>
        </p:txBody>
      </p:sp>
      <p:sp>
        <p:nvSpPr>
          <p:cNvPr id="8" name="TextBox 7">
            <a:extLst>
              <a:ext uri="{FF2B5EF4-FFF2-40B4-BE49-F238E27FC236}">
                <a16:creationId xmlns:a16="http://schemas.microsoft.com/office/drawing/2014/main" id="{F726943C-39FA-CC46-AB48-4D3BF2579E55}"/>
              </a:ext>
            </a:extLst>
          </p:cNvPr>
          <p:cNvSpPr txBox="1"/>
          <p:nvPr/>
        </p:nvSpPr>
        <p:spPr>
          <a:xfrm>
            <a:off x="395451" y="4162097"/>
            <a:ext cx="11129142" cy="1477328"/>
          </a:xfrm>
          <a:prstGeom prst="rect">
            <a:avLst/>
          </a:prstGeom>
          <a:noFill/>
        </p:spPr>
        <p:txBody>
          <a:bodyPr wrap="square" rtlCol="0">
            <a:spAutoFit/>
          </a:bodyPr>
          <a:lstStyle/>
          <a:p>
            <a:r>
              <a:rPr lang="en-US" dirty="0"/>
              <a:t>Using the SHAP python package, it is possible to examine predictions for each individual and with a quick glance at the features that contribute to the predictive score. In the case shown above, the individual has a low probability of having heart disease, with the features and values highlighted in blue indicating which of the individual’s characteristics are contributing most to low risk and features and values highlighted in magenta indicating which are contributing most to the individual’s very modest risk.</a:t>
            </a:r>
          </a:p>
        </p:txBody>
      </p:sp>
    </p:spTree>
    <p:extLst>
      <p:ext uri="{BB962C8B-B14F-4D97-AF65-F5344CB8AC3E}">
        <p14:creationId xmlns:p14="http://schemas.microsoft.com/office/powerpoint/2010/main" val="21206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16F0-0CBA-E84E-A3C2-76FDCE418B7C}"/>
              </a:ext>
            </a:extLst>
          </p:cNvPr>
          <p:cNvSpPr>
            <a:spLocks noGrp="1"/>
          </p:cNvSpPr>
          <p:nvPr>
            <p:ph type="title"/>
          </p:nvPr>
        </p:nvSpPr>
        <p:spPr/>
        <p:txBody>
          <a:bodyPr/>
          <a:lstStyle/>
          <a:p>
            <a:r>
              <a:rPr lang="en-US" dirty="0"/>
              <a:t>SHAP summary plot</a:t>
            </a:r>
          </a:p>
        </p:txBody>
      </p:sp>
      <p:pic>
        <p:nvPicPr>
          <p:cNvPr id="5" name="Picture 4">
            <a:extLst>
              <a:ext uri="{FF2B5EF4-FFF2-40B4-BE49-F238E27FC236}">
                <a16:creationId xmlns:a16="http://schemas.microsoft.com/office/drawing/2014/main" id="{B34AB952-BF6E-3E42-AD27-BE0B41FDA7A4}"/>
              </a:ext>
            </a:extLst>
          </p:cNvPr>
          <p:cNvPicPr>
            <a:picLocks noChangeAspect="1"/>
          </p:cNvPicPr>
          <p:nvPr/>
        </p:nvPicPr>
        <p:blipFill>
          <a:blip r:embed="rId2"/>
          <a:stretch>
            <a:fillRect/>
          </a:stretch>
        </p:blipFill>
        <p:spPr>
          <a:xfrm>
            <a:off x="4572000" y="546100"/>
            <a:ext cx="7620000" cy="6311900"/>
          </a:xfrm>
          <a:prstGeom prst="rect">
            <a:avLst/>
          </a:prstGeom>
        </p:spPr>
      </p:pic>
      <p:sp>
        <p:nvSpPr>
          <p:cNvPr id="6" name="TextBox 5">
            <a:extLst>
              <a:ext uri="{FF2B5EF4-FFF2-40B4-BE49-F238E27FC236}">
                <a16:creationId xmlns:a16="http://schemas.microsoft.com/office/drawing/2014/main" id="{0A0C48E8-E19E-0445-BC36-79B3B6EED5FA}"/>
              </a:ext>
            </a:extLst>
          </p:cNvPr>
          <p:cNvSpPr txBox="1"/>
          <p:nvPr/>
        </p:nvSpPr>
        <p:spPr>
          <a:xfrm>
            <a:off x="252247" y="1690688"/>
            <a:ext cx="4209393" cy="4801314"/>
          </a:xfrm>
          <a:prstGeom prst="rect">
            <a:avLst/>
          </a:prstGeom>
          <a:noFill/>
        </p:spPr>
        <p:txBody>
          <a:bodyPr wrap="square" rtlCol="0">
            <a:spAutoFit/>
          </a:bodyPr>
          <a:lstStyle/>
          <a:p>
            <a:r>
              <a:rPr lang="en-US" dirty="0"/>
              <a:t>The summary plot to the right is similar to the feature importance plot from before, except that this plot also provides a density component akin to a violin plot, showing where individuals fall along SHAP values for each feature. Also, points in blue represent those lowering the predictive value and those in magenta imparting greater probability of heart disease for the individual.</a:t>
            </a:r>
          </a:p>
          <a:p>
            <a:endParaRPr lang="en-US" dirty="0"/>
          </a:p>
          <a:p>
            <a:r>
              <a:rPr lang="en-US" dirty="0"/>
              <a:t>Some features appear ranked differently than in the previous feature importance plot. This may relate to different methods of handling outliers, but with a SHAP summary plot it is possible to ascertain this information.</a:t>
            </a:r>
          </a:p>
        </p:txBody>
      </p:sp>
    </p:spTree>
    <p:extLst>
      <p:ext uri="{BB962C8B-B14F-4D97-AF65-F5344CB8AC3E}">
        <p14:creationId xmlns:p14="http://schemas.microsoft.com/office/powerpoint/2010/main" val="424692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F44-5031-CA4F-8AA1-7CA23E5079BF}"/>
              </a:ext>
            </a:extLst>
          </p:cNvPr>
          <p:cNvSpPr>
            <a:spLocks noGrp="1"/>
          </p:cNvSpPr>
          <p:nvPr>
            <p:ph type="title"/>
          </p:nvPr>
        </p:nvSpPr>
        <p:spPr/>
        <p:txBody>
          <a:bodyPr/>
          <a:lstStyle/>
          <a:p>
            <a:r>
              <a:rPr lang="en-US" dirty="0"/>
              <a:t>Predicting heart disease risk</a:t>
            </a:r>
          </a:p>
        </p:txBody>
      </p:sp>
      <p:sp>
        <p:nvSpPr>
          <p:cNvPr id="3" name="Content Placeholder 2">
            <a:extLst>
              <a:ext uri="{FF2B5EF4-FFF2-40B4-BE49-F238E27FC236}">
                <a16:creationId xmlns:a16="http://schemas.microsoft.com/office/drawing/2014/main" id="{6414348E-9364-474A-A11B-365A349506E6}"/>
              </a:ext>
            </a:extLst>
          </p:cNvPr>
          <p:cNvSpPr>
            <a:spLocks noGrp="1"/>
          </p:cNvSpPr>
          <p:nvPr>
            <p:ph idx="1"/>
          </p:nvPr>
        </p:nvSpPr>
        <p:spPr/>
        <p:txBody>
          <a:bodyPr/>
          <a:lstStyle/>
          <a:p>
            <a:r>
              <a:rPr lang="en-US" dirty="0"/>
              <a:t>The problem: heart disease is one of the greatest causes of death, though most influential factors are not necessarily clear.</a:t>
            </a:r>
          </a:p>
          <a:p>
            <a:r>
              <a:rPr lang="en-US" dirty="0"/>
              <a:t>Understanding these factors could be useful to the patient care community, patients themselves, insurers, policy-makers, and drug researchers. </a:t>
            </a:r>
          </a:p>
          <a:p>
            <a:r>
              <a:rPr lang="en-US" dirty="0"/>
              <a:t>Data used for analyses presented here come from the University of California, Irvine, Machine Learning Repository and included partially processed data from Cleveland, OH, Long Beach, CA, and Hungary.</a:t>
            </a:r>
          </a:p>
          <a:p>
            <a:r>
              <a:rPr lang="en-US" dirty="0"/>
              <a:t>The goal of this project is to develop an accurate model for heart disease risk that can be interpreted globally and individually.</a:t>
            </a:r>
          </a:p>
        </p:txBody>
      </p:sp>
    </p:spTree>
    <p:extLst>
      <p:ext uri="{BB962C8B-B14F-4D97-AF65-F5344CB8AC3E}">
        <p14:creationId xmlns:p14="http://schemas.microsoft.com/office/powerpoint/2010/main" val="181218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5A6A-85A9-F84B-B1E1-099ED107ADA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746260-D04C-1644-978E-526B29E963B4}"/>
              </a:ext>
            </a:extLst>
          </p:cNvPr>
          <p:cNvSpPr>
            <a:spLocks noGrp="1"/>
          </p:cNvSpPr>
          <p:nvPr>
            <p:ph idx="1"/>
          </p:nvPr>
        </p:nvSpPr>
        <p:spPr>
          <a:xfrm>
            <a:off x="838200" y="1825624"/>
            <a:ext cx="10654862" cy="4780128"/>
          </a:xfrm>
        </p:spPr>
        <p:txBody>
          <a:bodyPr>
            <a:normAutofit fontScale="77500" lnSpcReduction="20000"/>
          </a:bodyPr>
          <a:lstStyle/>
          <a:p>
            <a:r>
              <a:rPr lang="en-US" dirty="0"/>
              <a:t>A binary target was much more likely to result in accurate predictions from the full dataset used in this report than a multiclass target was, and imputed data imparted slightly less accuracy than a relatively more complete subset of data (i.e., Cleveland data) could. This is unsurprising.</a:t>
            </a:r>
          </a:p>
          <a:p>
            <a:r>
              <a:rPr lang="en-US" dirty="0"/>
              <a:t>Ensemble-based methods and logistic regression provided the greatest accuracy, and all performed fairly similarly.</a:t>
            </a:r>
          </a:p>
          <a:p>
            <a:r>
              <a:rPr lang="en-US" dirty="0"/>
              <a:t>SHAP values provide a powerful way to examine both global and individual feature importance, providing a window into how each individual’s prediction score is derived, by which features contribute in what ways, potentially providing actionable information.</a:t>
            </a:r>
          </a:p>
          <a:p>
            <a:r>
              <a:rPr lang="en-US" dirty="0"/>
              <a:t>Analysis of SHAP values applied to the heart disease dataset allows us to realize certain details, for instance that chest pain values below 4 are associated with absence of a heart disease diagnosis in this particular model, while a value of 4 is associated with heart disease. </a:t>
            </a:r>
          </a:p>
          <a:p>
            <a:r>
              <a:rPr lang="en-US" dirty="0"/>
              <a:t>SHAP values also allow us to observe where a model may fall short; for instance, the model used in this report provides more complex results with some features in ways that may be unrealistic, such as resting blood pressure and resting electrocardiographic results. This provides insight into areas of possible model improvement.</a:t>
            </a:r>
          </a:p>
        </p:txBody>
      </p:sp>
    </p:spTree>
    <p:extLst>
      <p:ext uri="{BB962C8B-B14F-4D97-AF65-F5344CB8AC3E}">
        <p14:creationId xmlns:p14="http://schemas.microsoft.com/office/powerpoint/2010/main" val="3945422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65B1-027D-C84C-862E-16929DA768B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E07DC3-D5F0-1C40-A3BA-4BB4531848C4}"/>
              </a:ext>
            </a:extLst>
          </p:cNvPr>
          <p:cNvSpPr>
            <a:spLocks noGrp="1"/>
          </p:cNvSpPr>
          <p:nvPr>
            <p:ph idx="1"/>
          </p:nvPr>
        </p:nvSpPr>
        <p:spPr>
          <a:xfrm>
            <a:off x="838200" y="1809858"/>
            <a:ext cx="10938641" cy="4654003"/>
          </a:xfrm>
        </p:spPr>
        <p:txBody>
          <a:bodyPr>
            <a:normAutofit fontScale="70000" lnSpcReduction="20000"/>
          </a:bodyPr>
          <a:lstStyle/>
          <a:p>
            <a:r>
              <a:rPr lang="en-US" dirty="0"/>
              <a:t>Batista, D.S. “</a:t>
            </a:r>
            <a:r>
              <a:rPr lang="en-US" dirty="0" err="1"/>
              <a:t>Hyperparamter</a:t>
            </a:r>
            <a:r>
              <a:rPr lang="en-US" dirty="0"/>
              <a:t> optimization across multiple models in </a:t>
            </a:r>
            <a:r>
              <a:rPr lang="en-US" dirty="0" err="1"/>
              <a:t>scikit</a:t>
            </a:r>
            <a:r>
              <a:rPr lang="en-US" dirty="0"/>
              <a:t>-learn.” Web. Accessed: 6/11/18. </a:t>
            </a:r>
            <a:r>
              <a:rPr lang="en-US" u="sng" dirty="0">
                <a:hlinkClick r:id="rId2"/>
              </a:rPr>
              <a:t>http://www.davidsbatista.net/blog/2018/02/23/model_optimization/</a:t>
            </a:r>
            <a:r>
              <a:rPr lang="en-US" dirty="0"/>
              <a:t> .</a:t>
            </a:r>
          </a:p>
          <a:p>
            <a:r>
              <a:rPr lang="en-US" dirty="0"/>
              <a:t>Centers for Disease Control and Prevention. National Environmental Public </a:t>
            </a:r>
            <a:r>
              <a:rPr lang="en-US" dirty="0" err="1"/>
              <a:t>HealthTracking</a:t>
            </a:r>
            <a:r>
              <a:rPr lang="en-US" dirty="0"/>
              <a:t> Network. Web. Accessed: 3/1/18. </a:t>
            </a:r>
            <a:r>
              <a:rPr lang="en-US" u="sng" dirty="0">
                <a:hlinkClick r:id="rId3"/>
              </a:rPr>
              <a:t>www.cdc.gov/ephtracking</a:t>
            </a:r>
            <a:r>
              <a:rPr lang="en-US" dirty="0"/>
              <a:t>.</a:t>
            </a:r>
          </a:p>
          <a:p>
            <a:r>
              <a:rPr lang="en-US" dirty="0" err="1"/>
              <a:t>Katsaroumpas</a:t>
            </a:r>
            <a:r>
              <a:rPr lang="en-US" dirty="0"/>
              <a:t>, P. “Hyperparameter Grid Search across multiple models in </a:t>
            </a:r>
            <a:r>
              <a:rPr lang="en-US" dirty="0" err="1"/>
              <a:t>scikit</a:t>
            </a:r>
            <a:r>
              <a:rPr lang="en-US" dirty="0"/>
              <a:t>-learn.” Web. Accessed: 6/11/18. </a:t>
            </a:r>
            <a:r>
              <a:rPr lang="en-US" u="sng" dirty="0">
                <a:hlinkClick r:id="rId4"/>
              </a:rPr>
              <a:t>http://www.codiply.com/blog/hyperparameter-grid-search-across-multiple-models-in-scikit-learn/</a:t>
            </a:r>
            <a:r>
              <a:rPr lang="en-US" dirty="0"/>
              <a:t> . </a:t>
            </a:r>
          </a:p>
          <a:p>
            <a:r>
              <a:rPr lang="en-US" dirty="0"/>
              <a:t>Lundberg, S.M., &amp; Lee, S.I. 2017. </a:t>
            </a:r>
            <a:r>
              <a:rPr lang="en-US" u="sng" dirty="0">
                <a:hlinkClick r:id="rId5"/>
              </a:rPr>
              <a:t>A unified approach to interpreting model predictions</a:t>
            </a:r>
            <a:r>
              <a:rPr lang="en-US" dirty="0"/>
              <a:t>. </a:t>
            </a:r>
            <a:r>
              <a:rPr lang="en-US" i="1" dirty="0"/>
              <a:t>31</a:t>
            </a:r>
            <a:r>
              <a:rPr lang="en-US" i="1" baseline="30000" dirty="0"/>
              <a:t>st</a:t>
            </a:r>
            <a:r>
              <a:rPr lang="en-US" i="1" dirty="0"/>
              <a:t> Conference on Neural Information Processing Systems (NIPS 2017), Long Beach, CA, USA. </a:t>
            </a:r>
            <a:r>
              <a:rPr lang="en-US" dirty="0"/>
              <a:t>Pages 1-10.</a:t>
            </a:r>
          </a:p>
          <a:p>
            <a:r>
              <a:rPr lang="en-US" dirty="0"/>
              <a:t>Lundberg, S.M., </a:t>
            </a:r>
            <a:r>
              <a:rPr lang="en-US" dirty="0" err="1"/>
              <a:t>Erion</a:t>
            </a:r>
            <a:r>
              <a:rPr lang="en-US" dirty="0"/>
              <a:t>, G.G., &amp; Lee, S.I. 2018. Consistent individualized feature attribution for tree ensembles. </a:t>
            </a:r>
            <a:r>
              <a:rPr lang="en-US" dirty="0" err="1"/>
              <a:t>eprint</a:t>
            </a:r>
            <a:r>
              <a:rPr lang="en-US" dirty="0"/>
              <a:t> </a:t>
            </a:r>
            <a:r>
              <a:rPr lang="en-US" u="sng" dirty="0">
                <a:hlinkClick r:id="rId6"/>
              </a:rPr>
              <a:t>arXiv:1802.03888</a:t>
            </a:r>
            <a:r>
              <a:rPr lang="en-US" dirty="0"/>
              <a:t>. Pages 1-9. </a:t>
            </a:r>
          </a:p>
          <a:p>
            <a:r>
              <a:rPr lang="en-US" dirty="0"/>
              <a:t>University of California, Irvine Machine Learning Repository. Heart Disease Data Set. Web. Accessed: 3/11/18. </a:t>
            </a:r>
            <a:r>
              <a:rPr lang="en-US" u="sng" dirty="0">
                <a:hlinkClick r:id="rId7"/>
              </a:rPr>
              <a:t>archive.ics.uci.edu/ml/datasets/Heart+Disease</a:t>
            </a:r>
            <a:r>
              <a:rPr lang="en-US" dirty="0"/>
              <a:t>. Principal investigator information for component datasets used in this study: Hungarian Institute of Cardiology. Budapest: Andras </a:t>
            </a:r>
            <a:r>
              <a:rPr lang="en-US" dirty="0" err="1"/>
              <a:t>Janosi</a:t>
            </a:r>
            <a:r>
              <a:rPr lang="en-US" dirty="0"/>
              <a:t>, M.D.; V.A. Medical Center, Long Beach and Cleveland Clinic Foundation: Robert </a:t>
            </a:r>
            <a:r>
              <a:rPr lang="en-US" dirty="0" err="1"/>
              <a:t>Detrano</a:t>
            </a:r>
            <a:r>
              <a:rPr lang="en-US" dirty="0"/>
              <a:t>, M.D., Ph.D. </a:t>
            </a:r>
          </a:p>
          <a:p>
            <a:endParaRPr lang="en-US" dirty="0"/>
          </a:p>
        </p:txBody>
      </p:sp>
    </p:spTree>
    <p:extLst>
      <p:ext uri="{BB962C8B-B14F-4D97-AF65-F5344CB8AC3E}">
        <p14:creationId xmlns:p14="http://schemas.microsoft.com/office/powerpoint/2010/main" val="29328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34AE14-B53C-EA4B-8ADD-FA7F818FBD37}"/>
              </a:ext>
            </a:extLst>
          </p:cNvPr>
          <p:cNvPicPr>
            <a:picLocks noGrp="1" noChangeAspect="1"/>
          </p:cNvPicPr>
          <p:nvPr>
            <p:ph idx="1"/>
          </p:nvPr>
        </p:nvPicPr>
        <p:blipFill>
          <a:blip r:embed="rId2"/>
          <a:stretch>
            <a:fillRect/>
          </a:stretch>
        </p:blipFill>
        <p:spPr>
          <a:xfrm>
            <a:off x="0" y="0"/>
            <a:ext cx="6845300" cy="2260600"/>
          </a:xfrm>
        </p:spPr>
      </p:pic>
      <p:pic>
        <p:nvPicPr>
          <p:cNvPr id="7" name="Picture 6">
            <a:extLst>
              <a:ext uri="{FF2B5EF4-FFF2-40B4-BE49-F238E27FC236}">
                <a16:creationId xmlns:a16="http://schemas.microsoft.com/office/drawing/2014/main" id="{6FBD58B3-56F9-A542-B72D-3789B167CD9B}"/>
              </a:ext>
            </a:extLst>
          </p:cNvPr>
          <p:cNvPicPr>
            <a:picLocks noChangeAspect="1"/>
          </p:cNvPicPr>
          <p:nvPr/>
        </p:nvPicPr>
        <p:blipFill>
          <a:blip r:embed="rId3"/>
          <a:stretch>
            <a:fillRect/>
          </a:stretch>
        </p:blipFill>
        <p:spPr>
          <a:xfrm>
            <a:off x="5791200" y="1538146"/>
            <a:ext cx="6400800" cy="5219841"/>
          </a:xfrm>
          <a:prstGeom prst="rect">
            <a:avLst/>
          </a:prstGeom>
        </p:spPr>
      </p:pic>
      <p:sp>
        <p:nvSpPr>
          <p:cNvPr id="8" name="TextBox 7">
            <a:extLst>
              <a:ext uri="{FF2B5EF4-FFF2-40B4-BE49-F238E27FC236}">
                <a16:creationId xmlns:a16="http://schemas.microsoft.com/office/drawing/2014/main" id="{9907E0D0-3060-5D42-8BE8-EBB8F531FA2A}"/>
              </a:ext>
            </a:extLst>
          </p:cNvPr>
          <p:cNvSpPr txBox="1"/>
          <p:nvPr/>
        </p:nvSpPr>
        <p:spPr>
          <a:xfrm>
            <a:off x="217549" y="3517556"/>
            <a:ext cx="503144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Heart disease rates (Table 1) in some locations relevant to this study indicate prevalence of heart disease is somewhat higher in Cleveland, OH, than in its surrounding state and also higher than in Long Beach, CA, which shows heart disease at a rate similar to its surrounding state.</a:t>
            </a:r>
          </a:p>
          <a:p>
            <a:pPr marL="285750" indent="-285750">
              <a:buFont typeface="Arial" panose="020B0604020202020204" pitchFamily="34" charset="0"/>
              <a:buChar char="•"/>
            </a:pPr>
            <a:r>
              <a:rPr lang="en-US" dirty="0"/>
              <a:t>Variables examined in this study are shown in Table 2 with their definitions. The target variable is “</a:t>
            </a:r>
            <a:r>
              <a:rPr lang="en-US" dirty="0" err="1"/>
              <a:t>num</a:t>
            </a:r>
            <a:r>
              <a:rPr lang="en-US" dirty="0"/>
              <a:t>”, or “numerical heart disease score”.</a:t>
            </a:r>
          </a:p>
        </p:txBody>
      </p:sp>
    </p:spTree>
    <p:extLst>
      <p:ext uri="{BB962C8B-B14F-4D97-AF65-F5344CB8AC3E}">
        <p14:creationId xmlns:p14="http://schemas.microsoft.com/office/powerpoint/2010/main" val="398798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8394-ADA4-6545-9E2E-0AEE9F88240F}"/>
              </a:ext>
            </a:extLst>
          </p:cNvPr>
          <p:cNvSpPr>
            <a:spLocks noGrp="1"/>
          </p:cNvSpPr>
          <p:nvPr>
            <p:ph type="title"/>
          </p:nvPr>
        </p:nvSpPr>
        <p:spPr/>
        <p:txBody>
          <a:bodyPr/>
          <a:lstStyle/>
          <a:p>
            <a:r>
              <a:rPr lang="en-US" dirty="0"/>
              <a:t>Quick look at the data</a:t>
            </a:r>
          </a:p>
        </p:txBody>
      </p:sp>
      <p:pic>
        <p:nvPicPr>
          <p:cNvPr id="5" name="Picture 4">
            <a:extLst>
              <a:ext uri="{FF2B5EF4-FFF2-40B4-BE49-F238E27FC236}">
                <a16:creationId xmlns:a16="http://schemas.microsoft.com/office/drawing/2014/main" id="{312AEA32-0516-A442-84CC-DFD5E00E2620}"/>
              </a:ext>
            </a:extLst>
          </p:cNvPr>
          <p:cNvPicPr>
            <a:picLocks noChangeAspect="1"/>
          </p:cNvPicPr>
          <p:nvPr/>
        </p:nvPicPr>
        <p:blipFill rotWithShape="1">
          <a:blip r:embed="rId2"/>
          <a:srcRect t="13930"/>
          <a:stretch/>
        </p:blipFill>
        <p:spPr>
          <a:xfrm>
            <a:off x="261770" y="1951095"/>
            <a:ext cx="5976470" cy="3466061"/>
          </a:xfrm>
          <a:prstGeom prst="rect">
            <a:avLst/>
          </a:prstGeom>
        </p:spPr>
      </p:pic>
      <p:pic>
        <p:nvPicPr>
          <p:cNvPr id="9" name="Picture 8">
            <a:extLst>
              <a:ext uri="{FF2B5EF4-FFF2-40B4-BE49-F238E27FC236}">
                <a16:creationId xmlns:a16="http://schemas.microsoft.com/office/drawing/2014/main" id="{A4D290CA-9AF1-9344-98B8-9A144995549C}"/>
              </a:ext>
            </a:extLst>
          </p:cNvPr>
          <p:cNvPicPr>
            <a:picLocks noChangeAspect="1"/>
          </p:cNvPicPr>
          <p:nvPr/>
        </p:nvPicPr>
        <p:blipFill rotWithShape="1">
          <a:blip r:embed="rId3"/>
          <a:srcRect l="21147" t="14840" r="20492"/>
          <a:stretch/>
        </p:blipFill>
        <p:spPr>
          <a:xfrm>
            <a:off x="6543040" y="2093335"/>
            <a:ext cx="5648960" cy="3164317"/>
          </a:xfrm>
          <a:prstGeom prst="rect">
            <a:avLst/>
          </a:prstGeom>
        </p:spPr>
      </p:pic>
      <p:sp>
        <p:nvSpPr>
          <p:cNvPr id="10" name="TextBox 9">
            <a:extLst>
              <a:ext uri="{FF2B5EF4-FFF2-40B4-BE49-F238E27FC236}">
                <a16:creationId xmlns:a16="http://schemas.microsoft.com/office/drawing/2014/main" id="{A7AE9906-F8B2-3546-B8CA-D795302F6FCD}"/>
              </a:ext>
            </a:extLst>
          </p:cNvPr>
          <p:cNvSpPr txBox="1"/>
          <p:nvPr/>
        </p:nvSpPr>
        <p:spPr>
          <a:xfrm>
            <a:off x="425669" y="5581004"/>
            <a:ext cx="5812571" cy="369332"/>
          </a:xfrm>
          <a:prstGeom prst="rect">
            <a:avLst/>
          </a:prstGeom>
          <a:noFill/>
        </p:spPr>
        <p:txBody>
          <a:bodyPr wrap="square" rtlCol="0">
            <a:spAutoFit/>
          </a:bodyPr>
          <a:lstStyle/>
          <a:p>
            <a:r>
              <a:rPr lang="en-US" i="1" dirty="0"/>
              <a:t>For quick glances at the form of the data for each feature.</a:t>
            </a:r>
          </a:p>
        </p:txBody>
      </p:sp>
      <p:sp>
        <p:nvSpPr>
          <p:cNvPr id="11" name="TextBox 10">
            <a:extLst>
              <a:ext uri="{FF2B5EF4-FFF2-40B4-BE49-F238E27FC236}">
                <a16:creationId xmlns:a16="http://schemas.microsoft.com/office/drawing/2014/main" id="{FEFE683C-2BA4-A24B-A301-F261C2C89F70}"/>
              </a:ext>
            </a:extLst>
          </p:cNvPr>
          <p:cNvSpPr txBox="1"/>
          <p:nvPr/>
        </p:nvSpPr>
        <p:spPr>
          <a:xfrm>
            <a:off x="7641021" y="5442505"/>
            <a:ext cx="4550979" cy="646331"/>
          </a:xfrm>
          <a:prstGeom prst="rect">
            <a:avLst/>
          </a:prstGeom>
          <a:noFill/>
        </p:spPr>
        <p:txBody>
          <a:bodyPr wrap="square" rtlCol="0">
            <a:spAutoFit/>
          </a:bodyPr>
          <a:lstStyle/>
          <a:p>
            <a:r>
              <a:rPr lang="en-US" i="1" dirty="0"/>
              <a:t>To glimpse the distributions (versus normal distributions in black) of continuous variables.</a:t>
            </a:r>
          </a:p>
        </p:txBody>
      </p:sp>
    </p:spTree>
    <p:extLst>
      <p:ext uri="{BB962C8B-B14F-4D97-AF65-F5344CB8AC3E}">
        <p14:creationId xmlns:p14="http://schemas.microsoft.com/office/powerpoint/2010/main" val="5865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0FC5-4A94-FF41-9BFF-5C2AD9854996}"/>
              </a:ext>
            </a:extLst>
          </p:cNvPr>
          <p:cNvSpPr>
            <a:spLocks noGrp="1"/>
          </p:cNvSpPr>
          <p:nvPr>
            <p:ph type="title"/>
          </p:nvPr>
        </p:nvSpPr>
        <p:spPr/>
        <p:txBody>
          <a:bodyPr/>
          <a:lstStyle/>
          <a:p>
            <a:r>
              <a:rPr lang="en-US" dirty="0"/>
              <a:t>Some relationships between variables</a:t>
            </a:r>
          </a:p>
        </p:txBody>
      </p:sp>
      <p:pic>
        <p:nvPicPr>
          <p:cNvPr id="5" name="Picture 4">
            <a:extLst>
              <a:ext uri="{FF2B5EF4-FFF2-40B4-BE49-F238E27FC236}">
                <a16:creationId xmlns:a16="http://schemas.microsoft.com/office/drawing/2014/main" id="{FD279089-5571-E64C-8EE8-2429157A45A2}"/>
              </a:ext>
            </a:extLst>
          </p:cNvPr>
          <p:cNvPicPr>
            <a:picLocks noChangeAspect="1"/>
          </p:cNvPicPr>
          <p:nvPr/>
        </p:nvPicPr>
        <p:blipFill rotWithShape="1">
          <a:blip r:embed="rId2"/>
          <a:srcRect t="8255"/>
          <a:stretch/>
        </p:blipFill>
        <p:spPr>
          <a:xfrm>
            <a:off x="183482" y="1889760"/>
            <a:ext cx="5476240" cy="4968240"/>
          </a:xfrm>
          <a:prstGeom prst="rect">
            <a:avLst/>
          </a:prstGeom>
        </p:spPr>
      </p:pic>
      <p:sp>
        <p:nvSpPr>
          <p:cNvPr id="6" name="TextBox 5">
            <a:extLst>
              <a:ext uri="{FF2B5EF4-FFF2-40B4-BE49-F238E27FC236}">
                <a16:creationId xmlns:a16="http://schemas.microsoft.com/office/drawing/2014/main" id="{26EB224C-0CB2-054C-B977-89CD149ACEC6}"/>
              </a:ext>
            </a:extLst>
          </p:cNvPr>
          <p:cNvSpPr txBox="1"/>
          <p:nvPr/>
        </p:nvSpPr>
        <p:spPr>
          <a:xfrm>
            <a:off x="1423002" y="1506022"/>
            <a:ext cx="3148998" cy="383738"/>
          </a:xfrm>
          <a:prstGeom prst="rect">
            <a:avLst/>
          </a:prstGeom>
          <a:noFill/>
        </p:spPr>
        <p:txBody>
          <a:bodyPr wrap="square" rtlCol="0">
            <a:spAutoFit/>
          </a:bodyPr>
          <a:lstStyle/>
          <a:p>
            <a:r>
              <a:rPr lang="en-US" dirty="0"/>
              <a:t>Age versus cholesterol level</a:t>
            </a:r>
          </a:p>
        </p:txBody>
      </p:sp>
      <p:pic>
        <p:nvPicPr>
          <p:cNvPr id="8" name="Picture 7">
            <a:extLst>
              <a:ext uri="{FF2B5EF4-FFF2-40B4-BE49-F238E27FC236}">
                <a16:creationId xmlns:a16="http://schemas.microsoft.com/office/drawing/2014/main" id="{10406596-31BC-4D44-96E7-0534A196C0A3}"/>
              </a:ext>
            </a:extLst>
          </p:cNvPr>
          <p:cNvPicPr>
            <a:picLocks noChangeAspect="1"/>
          </p:cNvPicPr>
          <p:nvPr/>
        </p:nvPicPr>
        <p:blipFill rotWithShape="1">
          <a:blip r:embed="rId3"/>
          <a:srcRect t="7170"/>
          <a:stretch/>
        </p:blipFill>
        <p:spPr>
          <a:xfrm>
            <a:off x="6516203" y="1806854"/>
            <a:ext cx="5422399" cy="5051146"/>
          </a:xfrm>
          <a:prstGeom prst="rect">
            <a:avLst/>
          </a:prstGeom>
        </p:spPr>
      </p:pic>
      <p:sp>
        <p:nvSpPr>
          <p:cNvPr id="9" name="TextBox 8">
            <a:extLst>
              <a:ext uri="{FF2B5EF4-FFF2-40B4-BE49-F238E27FC236}">
                <a16:creationId xmlns:a16="http://schemas.microsoft.com/office/drawing/2014/main" id="{E63EFF28-B008-AD4C-AAE1-EA1AA14A1265}"/>
              </a:ext>
            </a:extLst>
          </p:cNvPr>
          <p:cNvSpPr txBox="1"/>
          <p:nvPr/>
        </p:nvSpPr>
        <p:spPr>
          <a:xfrm>
            <a:off x="7652903" y="1520706"/>
            <a:ext cx="3148998" cy="369332"/>
          </a:xfrm>
          <a:prstGeom prst="rect">
            <a:avLst/>
          </a:prstGeom>
          <a:noFill/>
        </p:spPr>
        <p:txBody>
          <a:bodyPr wrap="square" rtlCol="0">
            <a:spAutoFit/>
          </a:bodyPr>
          <a:lstStyle/>
          <a:p>
            <a:r>
              <a:rPr lang="en-US" dirty="0"/>
              <a:t>Age versus maximum heart rate</a:t>
            </a:r>
          </a:p>
        </p:txBody>
      </p:sp>
    </p:spTree>
    <p:extLst>
      <p:ext uri="{BB962C8B-B14F-4D97-AF65-F5344CB8AC3E}">
        <p14:creationId xmlns:p14="http://schemas.microsoft.com/office/powerpoint/2010/main" val="120259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0FC5-4A94-FF41-9BFF-5C2AD9854996}"/>
              </a:ext>
            </a:extLst>
          </p:cNvPr>
          <p:cNvSpPr>
            <a:spLocks noGrp="1"/>
          </p:cNvSpPr>
          <p:nvPr>
            <p:ph type="title"/>
          </p:nvPr>
        </p:nvSpPr>
        <p:spPr/>
        <p:txBody>
          <a:bodyPr/>
          <a:lstStyle/>
          <a:p>
            <a:r>
              <a:rPr lang="en-US" dirty="0"/>
              <a:t>Some relationships between variables</a:t>
            </a:r>
          </a:p>
        </p:txBody>
      </p:sp>
      <p:sp>
        <p:nvSpPr>
          <p:cNvPr id="6" name="TextBox 5">
            <a:extLst>
              <a:ext uri="{FF2B5EF4-FFF2-40B4-BE49-F238E27FC236}">
                <a16:creationId xmlns:a16="http://schemas.microsoft.com/office/drawing/2014/main" id="{26EB224C-0CB2-054C-B977-89CD149ACEC6}"/>
              </a:ext>
            </a:extLst>
          </p:cNvPr>
          <p:cNvSpPr txBox="1"/>
          <p:nvPr/>
        </p:nvSpPr>
        <p:spPr>
          <a:xfrm>
            <a:off x="1077261" y="1520706"/>
            <a:ext cx="3352198" cy="369332"/>
          </a:xfrm>
          <a:prstGeom prst="rect">
            <a:avLst/>
          </a:prstGeom>
          <a:noFill/>
        </p:spPr>
        <p:txBody>
          <a:bodyPr wrap="square" rtlCol="0">
            <a:spAutoFit/>
          </a:bodyPr>
          <a:lstStyle/>
          <a:p>
            <a:r>
              <a:rPr lang="en-US" dirty="0"/>
              <a:t>Age versus resting blood pressure</a:t>
            </a:r>
          </a:p>
        </p:txBody>
      </p:sp>
      <p:sp>
        <p:nvSpPr>
          <p:cNvPr id="9" name="TextBox 8">
            <a:extLst>
              <a:ext uri="{FF2B5EF4-FFF2-40B4-BE49-F238E27FC236}">
                <a16:creationId xmlns:a16="http://schemas.microsoft.com/office/drawing/2014/main" id="{E63EFF28-B008-AD4C-AAE1-EA1AA14A1265}"/>
              </a:ext>
            </a:extLst>
          </p:cNvPr>
          <p:cNvSpPr txBox="1"/>
          <p:nvPr/>
        </p:nvSpPr>
        <p:spPr>
          <a:xfrm>
            <a:off x="6299200" y="1520706"/>
            <a:ext cx="5892799" cy="369332"/>
          </a:xfrm>
          <a:prstGeom prst="rect">
            <a:avLst/>
          </a:prstGeom>
          <a:noFill/>
        </p:spPr>
        <p:txBody>
          <a:bodyPr wrap="square" rtlCol="0">
            <a:spAutoFit/>
          </a:bodyPr>
          <a:lstStyle/>
          <a:p>
            <a:r>
              <a:rPr lang="en-US" dirty="0"/>
              <a:t>Exercise-induced ST depression versus resting blood pressure</a:t>
            </a:r>
          </a:p>
        </p:txBody>
      </p:sp>
      <p:pic>
        <p:nvPicPr>
          <p:cNvPr id="4" name="Picture 3">
            <a:extLst>
              <a:ext uri="{FF2B5EF4-FFF2-40B4-BE49-F238E27FC236}">
                <a16:creationId xmlns:a16="http://schemas.microsoft.com/office/drawing/2014/main" id="{D8EBF509-D219-D04F-9D6E-9D1D02BA0FB7}"/>
              </a:ext>
            </a:extLst>
          </p:cNvPr>
          <p:cNvPicPr>
            <a:picLocks noChangeAspect="1"/>
          </p:cNvPicPr>
          <p:nvPr/>
        </p:nvPicPr>
        <p:blipFill rotWithShape="1">
          <a:blip r:embed="rId2"/>
          <a:srcRect t="8571"/>
          <a:stretch/>
        </p:blipFill>
        <p:spPr>
          <a:xfrm>
            <a:off x="0" y="1888670"/>
            <a:ext cx="5506720" cy="4969330"/>
          </a:xfrm>
          <a:prstGeom prst="rect">
            <a:avLst/>
          </a:prstGeom>
        </p:spPr>
      </p:pic>
      <p:pic>
        <p:nvPicPr>
          <p:cNvPr id="10" name="Picture 9">
            <a:extLst>
              <a:ext uri="{FF2B5EF4-FFF2-40B4-BE49-F238E27FC236}">
                <a16:creationId xmlns:a16="http://schemas.microsoft.com/office/drawing/2014/main" id="{A4296BA2-EBBA-F646-8C05-CDB023B20383}"/>
              </a:ext>
            </a:extLst>
          </p:cNvPr>
          <p:cNvPicPr>
            <a:picLocks noChangeAspect="1"/>
          </p:cNvPicPr>
          <p:nvPr/>
        </p:nvPicPr>
        <p:blipFill rotWithShape="1">
          <a:blip r:embed="rId3"/>
          <a:srcRect t="7785"/>
          <a:stretch/>
        </p:blipFill>
        <p:spPr>
          <a:xfrm>
            <a:off x="5506720" y="1828800"/>
            <a:ext cx="6695960" cy="5029200"/>
          </a:xfrm>
          <a:prstGeom prst="rect">
            <a:avLst/>
          </a:prstGeom>
        </p:spPr>
      </p:pic>
    </p:spTree>
    <p:extLst>
      <p:ext uri="{BB962C8B-B14F-4D97-AF65-F5344CB8AC3E}">
        <p14:creationId xmlns:p14="http://schemas.microsoft.com/office/powerpoint/2010/main" val="49317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85B65D-1542-E447-B8B3-17F747062ED7}"/>
              </a:ext>
            </a:extLst>
          </p:cNvPr>
          <p:cNvSpPr>
            <a:spLocks noGrp="1"/>
          </p:cNvSpPr>
          <p:nvPr>
            <p:ph type="title"/>
          </p:nvPr>
        </p:nvSpPr>
        <p:spPr>
          <a:xfrm>
            <a:off x="838200" y="365125"/>
            <a:ext cx="10515600" cy="1325563"/>
          </a:xfrm>
        </p:spPr>
        <p:txBody>
          <a:bodyPr/>
          <a:lstStyle/>
          <a:p>
            <a:r>
              <a:rPr lang="en-US" dirty="0"/>
              <a:t>Some relationships between variables</a:t>
            </a:r>
          </a:p>
        </p:txBody>
      </p:sp>
      <p:pic>
        <p:nvPicPr>
          <p:cNvPr id="11" name="Picture 10">
            <a:extLst>
              <a:ext uri="{FF2B5EF4-FFF2-40B4-BE49-F238E27FC236}">
                <a16:creationId xmlns:a16="http://schemas.microsoft.com/office/drawing/2014/main" id="{0D73C95C-3D04-BF41-80BB-FC048160A870}"/>
              </a:ext>
            </a:extLst>
          </p:cNvPr>
          <p:cNvPicPr>
            <a:picLocks noChangeAspect="1"/>
          </p:cNvPicPr>
          <p:nvPr/>
        </p:nvPicPr>
        <p:blipFill rotWithShape="1">
          <a:blip r:embed="rId2"/>
          <a:srcRect t="6697"/>
          <a:stretch/>
        </p:blipFill>
        <p:spPr>
          <a:xfrm>
            <a:off x="0" y="1712733"/>
            <a:ext cx="5587153" cy="5145267"/>
          </a:xfrm>
          <a:prstGeom prst="rect">
            <a:avLst/>
          </a:prstGeom>
        </p:spPr>
      </p:pic>
      <p:sp>
        <p:nvSpPr>
          <p:cNvPr id="9" name="TextBox 8">
            <a:extLst>
              <a:ext uri="{FF2B5EF4-FFF2-40B4-BE49-F238E27FC236}">
                <a16:creationId xmlns:a16="http://schemas.microsoft.com/office/drawing/2014/main" id="{5632924A-4386-F84F-9B2A-042027DC4003}"/>
              </a:ext>
            </a:extLst>
          </p:cNvPr>
          <p:cNvSpPr txBox="1"/>
          <p:nvPr/>
        </p:nvSpPr>
        <p:spPr>
          <a:xfrm>
            <a:off x="6463145" y="1421003"/>
            <a:ext cx="5360079" cy="369332"/>
          </a:xfrm>
          <a:prstGeom prst="rect">
            <a:avLst/>
          </a:prstGeom>
          <a:noFill/>
        </p:spPr>
        <p:txBody>
          <a:bodyPr wrap="square" rtlCol="0">
            <a:spAutoFit/>
          </a:bodyPr>
          <a:lstStyle/>
          <a:p>
            <a:r>
              <a:rPr lang="en-US" dirty="0"/>
              <a:t>Cholesterol level versus exercise-induced ST depression</a:t>
            </a:r>
          </a:p>
        </p:txBody>
      </p:sp>
      <p:sp>
        <p:nvSpPr>
          <p:cNvPr id="7" name="TextBox 6">
            <a:extLst>
              <a:ext uri="{FF2B5EF4-FFF2-40B4-BE49-F238E27FC236}">
                <a16:creationId xmlns:a16="http://schemas.microsoft.com/office/drawing/2014/main" id="{9990177B-A3EE-8D46-9975-36C1DBCC5D3C}"/>
              </a:ext>
            </a:extLst>
          </p:cNvPr>
          <p:cNvSpPr txBox="1"/>
          <p:nvPr/>
        </p:nvSpPr>
        <p:spPr>
          <a:xfrm>
            <a:off x="581891" y="1421031"/>
            <a:ext cx="4738254" cy="369332"/>
          </a:xfrm>
          <a:prstGeom prst="rect">
            <a:avLst/>
          </a:prstGeom>
          <a:noFill/>
        </p:spPr>
        <p:txBody>
          <a:bodyPr wrap="square" rtlCol="0">
            <a:spAutoFit/>
          </a:bodyPr>
          <a:lstStyle/>
          <a:p>
            <a:r>
              <a:rPr lang="en-US" dirty="0"/>
              <a:t>Cholesterol level versus resting blood pressure</a:t>
            </a:r>
          </a:p>
        </p:txBody>
      </p:sp>
      <p:pic>
        <p:nvPicPr>
          <p:cNvPr id="13" name="Picture 12">
            <a:extLst>
              <a:ext uri="{FF2B5EF4-FFF2-40B4-BE49-F238E27FC236}">
                <a16:creationId xmlns:a16="http://schemas.microsoft.com/office/drawing/2014/main" id="{D99F4AA1-CCD4-C948-BB4D-CA73019520F6}"/>
              </a:ext>
            </a:extLst>
          </p:cNvPr>
          <p:cNvPicPr>
            <a:picLocks noChangeAspect="1"/>
          </p:cNvPicPr>
          <p:nvPr/>
        </p:nvPicPr>
        <p:blipFill rotWithShape="1">
          <a:blip r:embed="rId3"/>
          <a:srcRect t="8216"/>
          <a:stretch/>
        </p:blipFill>
        <p:spPr>
          <a:xfrm>
            <a:off x="6192982" y="1790335"/>
            <a:ext cx="5921188" cy="5072003"/>
          </a:xfrm>
          <a:prstGeom prst="rect">
            <a:avLst/>
          </a:prstGeom>
        </p:spPr>
      </p:pic>
    </p:spTree>
    <p:extLst>
      <p:ext uri="{BB962C8B-B14F-4D97-AF65-F5344CB8AC3E}">
        <p14:creationId xmlns:p14="http://schemas.microsoft.com/office/powerpoint/2010/main" val="376730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2D685-6952-374F-907C-931ADB79EC31}"/>
              </a:ext>
            </a:extLst>
          </p:cNvPr>
          <p:cNvPicPr>
            <a:picLocks noChangeAspect="1"/>
          </p:cNvPicPr>
          <p:nvPr/>
        </p:nvPicPr>
        <p:blipFill>
          <a:blip r:embed="rId2"/>
          <a:stretch>
            <a:fillRect/>
          </a:stretch>
        </p:blipFill>
        <p:spPr>
          <a:xfrm>
            <a:off x="0" y="189186"/>
            <a:ext cx="7561205" cy="6668814"/>
          </a:xfrm>
          <a:prstGeom prst="rect">
            <a:avLst/>
          </a:prstGeom>
        </p:spPr>
      </p:pic>
      <p:sp>
        <p:nvSpPr>
          <p:cNvPr id="2" name="Title 1">
            <a:extLst>
              <a:ext uri="{FF2B5EF4-FFF2-40B4-BE49-F238E27FC236}">
                <a16:creationId xmlns:a16="http://schemas.microsoft.com/office/drawing/2014/main" id="{82046683-1DBB-094B-A022-D9EAF1D278A3}"/>
              </a:ext>
            </a:extLst>
          </p:cNvPr>
          <p:cNvSpPr>
            <a:spLocks noGrp="1"/>
          </p:cNvSpPr>
          <p:nvPr>
            <p:ph type="title"/>
          </p:nvPr>
        </p:nvSpPr>
        <p:spPr>
          <a:xfrm>
            <a:off x="1516117" y="365125"/>
            <a:ext cx="10515600" cy="1325563"/>
          </a:xfrm>
        </p:spPr>
        <p:txBody>
          <a:bodyPr/>
          <a:lstStyle/>
          <a:p>
            <a:pPr algn="r"/>
            <a:r>
              <a:rPr lang="en-US" dirty="0"/>
              <a:t>Correlations between features</a:t>
            </a:r>
          </a:p>
        </p:txBody>
      </p:sp>
      <p:sp>
        <p:nvSpPr>
          <p:cNvPr id="6" name="TextBox 5">
            <a:extLst>
              <a:ext uri="{FF2B5EF4-FFF2-40B4-BE49-F238E27FC236}">
                <a16:creationId xmlns:a16="http://schemas.microsoft.com/office/drawing/2014/main" id="{25F8E118-DBCE-1C46-9BB4-A24F86482795}"/>
              </a:ext>
            </a:extLst>
          </p:cNvPr>
          <p:cNvSpPr txBox="1"/>
          <p:nvPr/>
        </p:nvSpPr>
        <p:spPr>
          <a:xfrm>
            <a:off x="8815552" y="4083269"/>
            <a:ext cx="3216165" cy="2585323"/>
          </a:xfrm>
          <a:prstGeom prst="rect">
            <a:avLst/>
          </a:prstGeom>
          <a:noFill/>
        </p:spPr>
        <p:txBody>
          <a:bodyPr wrap="square" rtlCol="0">
            <a:spAutoFit/>
          </a:bodyPr>
          <a:lstStyle/>
          <a:p>
            <a:r>
              <a:rPr lang="en-US" i="1" dirty="0"/>
              <a:t>Derived from Pearson’s correlation coefficients, these may be most accurate for continuous variables or categorical variables that are linearly arranged, but for all variables this heatmap can provided a quick guide to possible correlations.</a:t>
            </a:r>
          </a:p>
        </p:txBody>
      </p:sp>
    </p:spTree>
    <p:extLst>
      <p:ext uri="{BB962C8B-B14F-4D97-AF65-F5344CB8AC3E}">
        <p14:creationId xmlns:p14="http://schemas.microsoft.com/office/powerpoint/2010/main" val="238744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614D-C1EA-BF4F-BDD7-ADB4EC0633BD}"/>
              </a:ext>
            </a:extLst>
          </p:cNvPr>
          <p:cNvSpPr>
            <a:spLocks noGrp="1"/>
          </p:cNvSpPr>
          <p:nvPr>
            <p:ph type="title"/>
          </p:nvPr>
        </p:nvSpPr>
        <p:spPr/>
        <p:txBody>
          <a:bodyPr/>
          <a:lstStyle/>
          <a:p>
            <a:r>
              <a:rPr lang="en-US" dirty="0"/>
              <a:t>Machine learning model development</a:t>
            </a:r>
          </a:p>
        </p:txBody>
      </p:sp>
      <p:sp>
        <p:nvSpPr>
          <p:cNvPr id="3" name="Content Placeholder 2">
            <a:extLst>
              <a:ext uri="{FF2B5EF4-FFF2-40B4-BE49-F238E27FC236}">
                <a16:creationId xmlns:a16="http://schemas.microsoft.com/office/drawing/2014/main" id="{25F22B41-23EB-7F44-BE96-053922411069}"/>
              </a:ext>
            </a:extLst>
          </p:cNvPr>
          <p:cNvSpPr>
            <a:spLocks noGrp="1"/>
          </p:cNvSpPr>
          <p:nvPr>
            <p:ph idx="1"/>
          </p:nvPr>
        </p:nvSpPr>
        <p:spPr/>
        <p:txBody>
          <a:bodyPr/>
          <a:lstStyle/>
          <a:p>
            <a:r>
              <a:rPr lang="en-US" dirty="0"/>
              <a:t>Which supervised classification model works best? </a:t>
            </a:r>
          </a:p>
          <a:p>
            <a:r>
              <a:rPr lang="en-US" dirty="0"/>
              <a:t>Predictive success with the multiclass target variable (severity of heart disease) versus binary target variable (presence vs. absence of heart disease)</a:t>
            </a:r>
          </a:p>
          <a:p>
            <a:r>
              <a:rPr lang="en-US" dirty="0"/>
              <a:t>Full dataset with more imputed data points versus the Cleveland subset with relatively fewer imputed data points</a:t>
            </a:r>
          </a:p>
          <a:p>
            <a:r>
              <a:rPr lang="en-US" dirty="0"/>
              <a:t>Both global and individual feature importance</a:t>
            </a:r>
          </a:p>
        </p:txBody>
      </p:sp>
    </p:spTree>
    <p:extLst>
      <p:ext uri="{BB962C8B-B14F-4D97-AF65-F5344CB8AC3E}">
        <p14:creationId xmlns:p14="http://schemas.microsoft.com/office/powerpoint/2010/main" val="132110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1321</Words>
  <Application>Microsoft Macintosh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Factors Analyzed for their Contributions to Heart Disease </vt:lpstr>
      <vt:lpstr>Predicting heart disease risk</vt:lpstr>
      <vt:lpstr>PowerPoint Presentation</vt:lpstr>
      <vt:lpstr>Quick look at the data</vt:lpstr>
      <vt:lpstr>Some relationships between variables</vt:lpstr>
      <vt:lpstr>Some relationships between variables</vt:lpstr>
      <vt:lpstr>Some relationships between variables</vt:lpstr>
      <vt:lpstr>Correlations between features</vt:lpstr>
      <vt:lpstr>Machine learning model development</vt:lpstr>
      <vt:lpstr>Initial model comparison</vt:lpstr>
      <vt:lpstr>Initial model comparison</vt:lpstr>
      <vt:lpstr>Model comparison for full dataset</vt:lpstr>
      <vt:lpstr>Promising models with tuning of some key hyperparameters</vt:lpstr>
      <vt:lpstr>PowerPoint Presentation</vt:lpstr>
      <vt:lpstr>PowerPoint Presentation</vt:lpstr>
      <vt:lpstr>XGBoost feature importance</vt:lpstr>
      <vt:lpstr>Individual predictive features</vt:lpstr>
      <vt:lpstr>Individual predictive features</vt:lpstr>
      <vt:lpstr>SHAP summary plot</vt:lpstr>
      <vt:lpstr>Conclusions</vt:lpstr>
      <vt:lpstr>References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dc:creator>
  <cp:lastModifiedBy>Vicki</cp:lastModifiedBy>
  <cp:revision>19</cp:revision>
  <cp:lastPrinted>2018-06-13T00:10:30Z</cp:lastPrinted>
  <dcterms:created xsi:type="dcterms:W3CDTF">2018-06-13T00:07:05Z</dcterms:created>
  <dcterms:modified xsi:type="dcterms:W3CDTF">2018-06-13T04:32:53Z</dcterms:modified>
</cp:coreProperties>
</file>