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8" r:id="rId3"/>
    <p:sldId id="259" r:id="rId4"/>
    <p:sldId id="261" r:id="rId5"/>
    <p:sldId id="262" r:id="rId6"/>
    <p:sldId id="263" r:id="rId7"/>
    <p:sldId id="297" r:id="rId8"/>
    <p:sldId id="264" r:id="rId9"/>
    <p:sldId id="266" r:id="rId10"/>
    <p:sldId id="269" r:id="rId11"/>
    <p:sldId id="270" r:id="rId12"/>
    <p:sldId id="298" r:id="rId13"/>
    <p:sldId id="276" r:id="rId14"/>
    <p:sldId id="277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vathi saravanavel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5286A-D16E-4E7D-ADED-EE680B079968}">
  <a:tblStyle styleId="{5D05286A-D16E-4E7D-ADED-EE680B079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C66086-CAEA-4D42-AB4D-399729F6AD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2cb36e124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22cb36e124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2cb36e12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22cb36e12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33102817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33102817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2fc7ef4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2fc7ef4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cb36e124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22cb36e124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2fc7ef4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2fc7ef4f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33102817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33102817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2cb36e1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2cb36e12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2fc7ef4f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2fc7ef4f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33102817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33102817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33102817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33102817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cb36e12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22cb36e12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2cb36e124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322cb36e124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33102817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33102817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cb36e124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cb36e124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2cb36e124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322cb36e124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8c5c482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8c5c482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2cb36e124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322cb36e124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367629c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367629c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367629c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2367629c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2cb36e1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2cb36e1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2cb36e1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2cb36e1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2cb36e124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22cb36e1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2cb36e124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322cb36e124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2cb36e124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2cb36e124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cb36e124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22cb36e124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2cb36e124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2cb36e124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cb36e12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22cb36e12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31028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331028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2f8cbdce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2f8cbdce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050884" y="2390345"/>
            <a:ext cx="4262523" cy="1768236"/>
          </a:xfrm>
          <a:custGeom>
            <a:avLst/>
            <a:gdLst/>
            <a:ahLst/>
            <a:cxnLst/>
            <a:rect l="l" t="t" r="r" b="b"/>
            <a:pathLst>
              <a:path w="7110703" h="6975718" extrusionOk="0">
                <a:moveTo>
                  <a:pt x="0" y="-1"/>
                </a:moveTo>
                <a:lnTo>
                  <a:pt x="7110703" y="19081"/>
                </a:lnTo>
                <a:lnTo>
                  <a:pt x="4834513" y="6975718"/>
                </a:lnTo>
                <a:lnTo>
                  <a:pt x="0" y="6942123"/>
                </a:lnTo>
                <a:lnTo>
                  <a:pt x="0" y="-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2482" y="-31547"/>
            <a:ext cx="4413670" cy="5206593"/>
          </a:xfrm>
          <a:custGeom>
            <a:avLst/>
            <a:gdLst/>
            <a:ahLst/>
            <a:cxnLst/>
            <a:rect l="l" t="t" r="r" b="b"/>
            <a:pathLst>
              <a:path w="7120721" h="6942124" extrusionOk="0">
                <a:moveTo>
                  <a:pt x="11442" y="0"/>
                </a:moveTo>
                <a:lnTo>
                  <a:pt x="7120721" y="0"/>
                </a:lnTo>
                <a:lnTo>
                  <a:pt x="1567193" y="6936681"/>
                </a:lnTo>
                <a:lnTo>
                  <a:pt x="0" y="6942124"/>
                </a:lnTo>
                <a:lnTo>
                  <a:pt x="11442" y="0"/>
                </a:ln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85931" y="1562763"/>
            <a:ext cx="5951056" cy="2769521"/>
          </a:xfrm>
          <a:custGeom>
            <a:avLst/>
            <a:gdLst/>
            <a:ahLst/>
            <a:cxnLst/>
            <a:rect l="l" t="t" r="r" b="b"/>
            <a:pathLst>
              <a:path w="9927499" h="6746469" extrusionOk="0">
                <a:moveTo>
                  <a:pt x="5973" y="3884"/>
                </a:moveTo>
                <a:lnTo>
                  <a:pt x="9927499" y="0"/>
                </a:lnTo>
                <a:lnTo>
                  <a:pt x="6359891" y="6746469"/>
                </a:lnTo>
                <a:lnTo>
                  <a:pt x="0" y="6738160"/>
                </a:lnTo>
                <a:cubicBezTo>
                  <a:pt x="5307" y="4566036"/>
                  <a:pt x="666" y="2176008"/>
                  <a:pt x="5973" y="3884"/>
                </a:cubicBezTo>
                <a:close/>
              </a:path>
            </a:pathLst>
          </a:custGeom>
          <a:gradFill>
            <a:gsLst>
              <a:gs pos="0">
                <a:srgbClr val="E65925"/>
              </a:gs>
              <a:gs pos="7000">
                <a:srgbClr val="E65925"/>
              </a:gs>
              <a:gs pos="87000">
                <a:srgbClr val="F68C18"/>
              </a:gs>
              <a:gs pos="100000">
                <a:srgbClr val="F68C18"/>
              </a:gs>
            </a:gsLst>
            <a:lin ang="27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81573" y="3028462"/>
            <a:ext cx="388539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23615" y="1992152"/>
            <a:ext cx="5008345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23615" y="3075676"/>
            <a:ext cx="3943350" cy="41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931" y="121625"/>
            <a:ext cx="2376054" cy="7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335067" cy="52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283286" y="4876592"/>
            <a:ext cx="374112" cy="30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3501000" y="3324475"/>
            <a:ext cx="5643000" cy="1085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75;p16"/>
          <p:cNvCxnSpPr/>
          <p:nvPr/>
        </p:nvCxnSpPr>
        <p:spPr>
          <a:xfrm>
            <a:off x="5305162" y="1922810"/>
            <a:ext cx="38388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" name="Google Shape;76;p16"/>
          <p:cNvGrpSpPr/>
          <p:nvPr/>
        </p:nvGrpSpPr>
        <p:grpSpPr>
          <a:xfrm>
            <a:off x="3740" y="1900051"/>
            <a:ext cx="9407239" cy="1446288"/>
            <a:chOff x="99742" y="2646001"/>
            <a:chExt cx="10862861" cy="1711815"/>
          </a:xfrm>
        </p:grpSpPr>
        <p:sp>
          <p:nvSpPr>
            <p:cNvPr id="77" name="Google Shape;77;p16"/>
            <p:cNvSpPr/>
            <p:nvPr/>
          </p:nvSpPr>
          <p:spPr>
            <a:xfrm>
              <a:off x="4794414" y="3051713"/>
              <a:ext cx="6168189" cy="327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Group Members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99742" y="2646001"/>
              <a:ext cx="4603315" cy="1711815"/>
            </a:xfrm>
            <a:custGeom>
              <a:avLst/>
              <a:gdLst/>
              <a:ahLst/>
              <a:cxnLst/>
              <a:rect l="l" t="t" r="r" b="b"/>
              <a:pathLst>
                <a:path w="3969750" h="1246229" extrusionOk="0">
                  <a:moveTo>
                    <a:pt x="4362" y="0"/>
                  </a:moveTo>
                  <a:lnTo>
                    <a:pt x="3969750" y="1143"/>
                  </a:lnTo>
                  <a:lnTo>
                    <a:pt x="3363168" y="1242529"/>
                  </a:lnTo>
                  <a:lnTo>
                    <a:pt x="0" y="1246229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6"/>
          <p:cNvSpPr txBox="1"/>
          <p:nvPr/>
        </p:nvSpPr>
        <p:spPr>
          <a:xfrm>
            <a:off x="4022691" y="1795150"/>
            <a:ext cx="1250323" cy="4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3" y="2046628"/>
            <a:ext cx="3245795" cy="105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 descr="Manipal University Jaipur - Online MBA Programme | College Partner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66632" y="264430"/>
            <a:ext cx="1519080" cy="53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311628" y="4418409"/>
            <a:ext cx="1375172" cy="485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eboul/diabetes-health-indicators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23615" y="1992152"/>
            <a:ext cx="5008345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Predictive Modeling of Diabetes Risk Using Health Indicators</a:t>
            </a:r>
            <a:endParaRPr sz="2400" b="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2400"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23615" y="3075676"/>
            <a:ext cx="3943350" cy="41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34BAF-8B23-236D-B716-722ADDF1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6" t="14878" r="3180" b="12226"/>
          <a:stretch/>
        </p:blipFill>
        <p:spPr>
          <a:xfrm>
            <a:off x="148682" y="862361"/>
            <a:ext cx="8526967" cy="3642732"/>
          </a:xfrm>
          <a:prstGeom prst="rect">
            <a:avLst/>
          </a:prstGeom>
        </p:spPr>
      </p:pic>
      <p:sp>
        <p:nvSpPr>
          <p:cNvPr id="4" name="Google Shape;212;p39">
            <a:extLst>
              <a:ext uri="{FF2B5EF4-FFF2-40B4-BE49-F238E27FC236}">
                <a16:creationId xmlns:a16="http://schemas.microsoft.com/office/drawing/2014/main" id="{68EE8D07-9F8F-0A17-F0E4-E3FABAC3F170}"/>
              </a:ext>
            </a:extLst>
          </p:cNvPr>
          <p:cNvSpPr txBox="1"/>
          <p:nvPr/>
        </p:nvSpPr>
        <p:spPr>
          <a:xfrm>
            <a:off x="408002" y="172817"/>
            <a:ext cx="480060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the Dataset</a:t>
            </a: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2459083" y="2057400"/>
            <a:ext cx="480060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3B0D-256F-961D-2664-481C5B74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78" t="35701" r="1301" b="29611"/>
          <a:stretch/>
        </p:blipFill>
        <p:spPr>
          <a:xfrm>
            <a:off x="349404" y="2036955"/>
            <a:ext cx="8650501" cy="1799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CDF5C-62E2-9D7F-DC86-776B6596A119}"/>
              </a:ext>
            </a:extLst>
          </p:cNvPr>
          <p:cNvSpPr txBox="1"/>
          <p:nvPr/>
        </p:nvSpPr>
        <p:spPr>
          <a:xfrm>
            <a:off x="572429" y="862361"/>
            <a:ext cx="487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343305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739825" y="152650"/>
            <a:ext cx="6519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</a:rPr>
              <a:t>Data Distribution For Continuous Features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</a:rPr>
              <a:t>(Box Plots)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" y="1298250"/>
            <a:ext cx="2740026" cy="254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650" y="2545927"/>
            <a:ext cx="2740025" cy="253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175" y="1177449"/>
            <a:ext cx="2868576" cy="26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B0089-F7FA-7399-9A37-757428347CAF}"/>
              </a:ext>
            </a:extLst>
          </p:cNvPr>
          <p:cNvSpPr txBox="1"/>
          <p:nvPr/>
        </p:nvSpPr>
        <p:spPr>
          <a:xfrm>
            <a:off x="390293" y="39135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BMI Outliers Count: 9847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3E8E7-5EDB-405B-6A3F-0E9235DB92E4}"/>
              </a:ext>
            </a:extLst>
          </p:cNvPr>
          <p:cNvSpPr txBox="1"/>
          <p:nvPr/>
        </p:nvSpPr>
        <p:spPr>
          <a:xfrm>
            <a:off x="3222702" y="21358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>
                <a:solidFill>
                  <a:schemeClr val="dk1"/>
                </a:solidFill>
                <a:highlight>
                  <a:srgbClr val="FFFFFF"/>
                </a:highlight>
              </a:rPr>
              <a:t>MentHlth</a:t>
            </a:r>
            <a:r>
              <a:rPr lang="en-IN" sz="1400" dirty="0">
                <a:solidFill>
                  <a:schemeClr val="dk1"/>
                </a:solidFill>
                <a:highlight>
                  <a:srgbClr val="FFFFFF"/>
                </a:highlight>
              </a:rPr>
              <a:t> Outliers Count: 36208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BBD70-2A43-FDEC-6F2A-D35E61E08F5F}"/>
              </a:ext>
            </a:extLst>
          </p:cNvPr>
          <p:cNvSpPr txBox="1"/>
          <p:nvPr/>
        </p:nvSpPr>
        <p:spPr>
          <a:xfrm>
            <a:off x="6181493" y="38452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PhysHlth Outliers Count: 40949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0" y="1061575"/>
            <a:ext cx="5432949" cy="40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 txBox="1"/>
          <p:nvPr/>
        </p:nvSpPr>
        <p:spPr>
          <a:xfrm>
            <a:off x="229800" y="343025"/>
            <a:ext cx="43422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Distribution In Data</a:t>
            </a:r>
            <a:endParaRPr sz="1200" i="1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5768225" y="1625250"/>
            <a:ext cx="2982900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</a:rPr>
              <a:t>Class Distribution Analysis</a:t>
            </a:r>
            <a:endParaRPr sz="1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Target Variable (Diabetes_binary):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Class 0 (Non-diabetic): 218,334 samples (86%)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Class 1 (Diabetic): 35,346 samples (14%)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/>
        </p:nvSpPr>
        <p:spPr>
          <a:xfrm>
            <a:off x="2664823" y="1998617"/>
            <a:ext cx="480060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Visualisation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/>
        </p:nvSpPr>
        <p:spPr>
          <a:xfrm>
            <a:off x="659975" y="110400"/>
            <a:ext cx="66585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</a:rPr>
              <a:t>Data Distribution For Categorical Features</a:t>
            </a: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(Bar Plots)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4" y="1024026"/>
            <a:ext cx="2218397" cy="194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50" y="3086025"/>
            <a:ext cx="2160750" cy="196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5"/>
          <p:cNvPicPr preferRelativeResize="0"/>
          <p:nvPr/>
        </p:nvPicPr>
        <p:blipFill rotWithShape="1">
          <a:blip r:embed="rId5">
            <a:alphaModFix/>
          </a:blip>
          <a:srcRect t="-4460" b="4460"/>
          <a:stretch/>
        </p:blipFill>
        <p:spPr>
          <a:xfrm>
            <a:off x="2557937" y="909000"/>
            <a:ext cx="2129481" cy="194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625" y="3048825"/>
            <a:ext cx="2502275" cy="19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3879" y="4256267"/>
            <a:ext cx="797604" cy="64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9674" y="4256267"/>
            <a:ext cx="798003" cy="64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7925" y="3118996"/>
            <a:ext cx="2311324" cy="189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887" y="1050200"/>
            <a:ext cx="2560013" cy="1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/>
        </p:nvSpPr>
        <p:spPr>
          <a:xfrm>
            <a:off x="598900" y="82225"/>
            <a:ext cx="6907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</a:rPr>
              <a:t>Data Distribution For Continuous Features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</a:rPr>
              <a:t>(Histogram Plots)</a:t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002725"/>
            <a:ext cx="2703526" cy="249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948725"/>
            <a:ext cx="2982950" cy="268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450" y="2353325"/>
            <a:ext cx="2870299" cy="26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/>
        </p:nvSpPr>
        <p:spPr>
          <a:xfrm>
            <a:off x="2694215" y="2096589"/>
            <a:ext cx="4173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Analysis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/>
        </p:nvSpPr>
        <p:spPr>
          <a:xfrm>
            <a:off x="436825" y="777288"/>
            <a:ext cx="3558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Shapiro-Wilk Test for Normality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1765350" y="110375"/>
            <a:ext cx="5613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Analysis For Ordinal 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0"/>
          <p:cNvSpPr txBox="1"/>
          <p:nvPr/>
        </p:nvSpPr>
        <p:spPr>
          <a:xfrm>
            <a:off x="436825" y="1341000"/>
            <a:ext cx="40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Assess if numerical variables (BMI, GenHlth, MentHlth, PhysHlth, Age, Education, Income) deviate from normality.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H₀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follows a normal distribution.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H₁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Data does not follow a normal distribution.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Rule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≤ 0.05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Reject H₀ (not normal).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&gt; 0.05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Fail to reject H₀ (normal).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5286750" y="1341000"/>
            <a:ext cx="3241200" cy="213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BMI: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0 (non-diabetic)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1 (diabetic)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MentHlth: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0 (non-diabetic)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1 (diabetic)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PhysHlth: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0 (non-diabetic)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Group 1 (diabetic)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0"/>
          <p:cNvSpPr txBox="1"/>
          <p:nvPr/>
        </p:nvSpPr>
        <p:spPr>
          <a:xfrm>
            <a:off x="871350" y="4145125"/>
            <a:ext cx="6458700" cy="75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Shapiro-Wilk test results show all features for both groups (diabetic and non-diabetic) are not normal (p-values &lt; 0.00001), rejecting the null hypothesis.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612653" y="544925"/>
            <a:ext cx="7944049" cy="560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Buisness Understanding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the Dataset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Visulaisation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Analysis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Deploymenr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/>
        </p:nvSpPr>
        <p:spPr>
          <a:xfrm>
            <a:off x="224825" y="211375"/>
            <a:ext cx="430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Mann-Whitney U Test (Non-Parametric)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254825" y="849225"/>
            <a:ext cx="39339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Compare means of a numeric variable (e.g., BMI) between diabetic and non-diabetic groups.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H₀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significant difference in means.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H₁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Significant difference in means.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Rule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≤ 0.05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Reject H₀ (difference exists).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&gt; 0.05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Fail to reject H₀ (no difference).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1"/>
          <p:cNvSpPr txBox="1"/>
          <p:nvPr/>
        </p:nvSpPr>
        <p:spPr>
          <a:xfrm>
            <a:off x="4405975" y="849225"/>
            <a:ext cx="2841900" cy="378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BMI: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MentHlth: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PhysHlth: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GenHlth: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Education: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Income: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Mann-Whitney U Test p-value: 0.00000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1"/>
          <p:cNvSpPr txBox="1"/>
          <p:nvPr/>
        </p:nvSpPr>
        <p:spPr>
          <a:xfrm>
            <a:off x="224825" y="3644075"/>
            <a:ext cx="3933900" cy="110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 tests show statistically significant differences (p-value = 0.00000) for all variables between diabetic and non-diabetic groups, validating their importance for modeling.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/>
        </p:nvSpPr>
        <p:spPr>
          <a:xfrm>
            <a:off x="224825" y="211375"/>
            <a:ext cx="64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Rank-Biserial Correlation And Cliff's Delta For ordinal Data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278250" y="917863"/>
            <a:ext cx="38652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H₀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significant difference in ordinal variable distributions between diabetic (1) and non-diabetic groups (0)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H₁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Significant difference exists.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4572125" y="1143775"/>
            <a:ext cx="4272900" cy="21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Cliff's Delta for GenHlth: -0.46068271207762557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Rank-Biserial Correlation for GenHlth: -0.4606827120776255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Cliff's Delta for Age: -0.29481549860216205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Rank-Biserial Correlation for Age: -0.29481549860216194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Cliff's Delta for Education: 0.1886064669326367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Rank-Biserial Correlation for Education: 0.18860646693263677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Cliff's Delta for Income: 0.2646563606066854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Rank-Biserial Correlation for Income: 0.2646563606066855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155000" y="2501300"/>
            <a:ext cx="4673700" cy="1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Cliff's Delta Value Interpretation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+1 or -1: Indicates no overlap between the two groups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0: Indicates complete overlap between the two groups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Near ±1: Indicates little overlap between the two groups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Near 0: Indicates a lot of overlap between the two groups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278250" y="4067850"/>
            <a:ext cx="6787500" cy="83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Reject Null Hypothesis (Significant Differences): BMI, GenHlth, PhysHlth, Age, Education, Income</a:t>
            </a:r>
            <a:endParaRPr sz="125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Fail to Reject Null Hypothesis (No Significant Difference): MentHlth</a:t>
            </a:r>
            <a:endParaRPr sz="125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/>
        </p:nvSpPr>
        <p:spPr>
          <a:xfrm>
            <a:off x="1352800" y="106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3"/>
          <p:cNvSpPr txBox="1"/>
          <p:nvPr/>
        </p:nvSpPr>
        <p:spPr>
          <a:xfrm>
            <a:off x="375525" y="272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Spearman Correlation Matrix for Numerical Data</a:t>
            </a:r>
            <a:endParaRPr sz="10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400"/>
            <a:ext cx="5275276" cy="3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3"/>
          <p:cNvSpPr txBox="1"/>
          <p:nvPr/>
        </p:nvSpPr>
        <p:spPr>
          <a:xfrm>
            <a:off x="5603825" y="1437350"/>
            <a:ext cx="3487800" cy="2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</a:rPr>
              <a:t>Interpretation of Correlation:</a:t>
            </a:r>
            <a:endParaRPr sz="1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Strong Correlation (|corr| ≥ 0.7): Features are highly correlated.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Moderate Correlation (0.3 ≤ |corr| &lt; 0.7): Features show a moderate relationship.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Weak Correlation (|corr| &lt; 0.3): Features have little to no linear relationship.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/>
        </p:nvSpPr>
        <p:spPr>
          <a:xfrm>
            <a:off x="1765350" y="110375"/>
            <a:ext cx="5613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Analysis For Categorical 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54"/>
          <p:cNvGraphicFramePr/>
          <p:nvPr/>
        </p:nvGraphicFramePr>
        <p:xfrm>
          <a:off x="635400" y="1778025"/>
          <a:ext cx="7239000" cy="2840553"/>
        </p:xfrm>
        <a:graphic>
          <a:graphicData uri="http://schemas.openxmlformats.org/drawingml/2006/table">
            <a:tbl>
              <a:tblPr>
                <a:noFill/>
                <a:tableStyleId>{5D05286A-D16E-4E7D-ADED-EE680B079968}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Impactful Features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Not Impactful Features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Unknown Impact for Model Building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25" y="2834800"/>
            <a:ext cx="2169200" cy="17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500" y="2834800"/>
            <a:ext cx="2382775" cy="17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650" y="2834800"/>
            <a:ext cx="21692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1043100" y="1379375"/>
            <a:ext cx="7057800" cy="3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 rotWithShape="1">
          <a:blip r:embed="rId3">
            <a:alphaModFix/>
          </a:blip>
          <a:srcRect t="-5831" r="-2385"/>
          <a:stretch/>
        </p:blipFill>
        <p:spPr>
          <a:xfrm>
            <a:off x="618750" y="863225"/>
            <a:ext cx="8235701" cy="34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38;p55">
            <a:extLst>
              <a:ext uri="{FF2B5EF4-FFF2-40B4-BE49-F238E27FC236}">
                <a16:creationId xmlns:a16="http://schemas.microsoft.com/office/drawing/2014/main" id="{795212D7-2359-571F-CA96-BF9F14FB8584}"/>
              </a:ext>
            </a:extLst>
          </p:cNvPr>
          <p:cNvSpPr txBox="1"/>
          <p:nvPr/>
        </p:nvSpPr>
        <p:spPr>
          <a:xfrm>
            <a:off x="768771" y="498052"/>
            <a:ext cx="417358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/>
        </p:nvSpPr>
        <p:spPr>
          <a:xfrm>
            <a:off x="1270600" y="104985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8"/>
          <p:cNvPicPr preferRelativeResize="0"/>
          <p:nvPr/>
        </p:nvPicPr>
        <p:blipFill rotWithShape="1">
          <a:blip r:embed="rId3">
            <a:alphaModFix/>
          </a:blip>
          <a:srcRect t="3920" b="-10462"/>
          <a:stretch/>
        </p:blipFill>
        <p:spPr>
          <a:xfrm>
            <a:off x="152400" y="836025"/>
            <a:ext cx="8647700" cy="37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9;p57">
            <a:extLst>
              <a:ext uri="{FF2B5EF4-FFF2-40B4-BE49-F238E27FC236}">
                <a16:creationId xmlns:a16="http://schemas.microsoft.com/office/drawing/2014/main" id="{7DECB72F-D33C-FDD2-83A6-4ABF3D68740D}"/>
              </a:ext>
            </a:extLst>
          </p:cNvPr>
          <p:cNvSpPr txBox="1"/>
          <p:nvPr/>
        </p:nvSpPr>
        <p:spPr>
          <a:xfrm>
            <a:off x="910020" y="518966"/>
            <a:ext cx="417358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 deployment</a:t>
            </a:r>
            <a:endParaRPr sz="3000" dirty="0"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2300" dirty="0"/>
              <a:t>Selected the </a:t>
            </a:r>
            <a:r>
              <a:rPr lang="en" sz="2300" b="1" dirty="0"/>
              <a:t>Random Forest model</a:t>
            </a:r>
            <a:r>
              <a:rPr lang="en" sz="2300" dirty="0"/>
              <a:t> for deployment</a:t>
            </a:r>
            <a:endParaRPr sz="23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2000" dirty="0"/>
              <a:t>Highest </a:t>
            </a:r>
            <a:r>
              <a:rPr lang="en" sz="2000" b="1" dirty="0"/>
              <a:t>Recall 93%</a:t>
            </a:r>
            <a:r>
              <a:rPr lang="en" sz="2000" dirty="0"/>
              <a:t> - reduces </a:t>
            </a:r>
            <a:r>
              <a:rPr lang="en" sz="2000" b="1" dirty="0"/>
              <a:t>False negatives</a:t>
            </a:r>
            <a:r>
              <a:rPr lang="en" sz="2000" dirty="0"/>
              <a:t> (3487 records).</a:t>
            </a:r>
            <a:endParaRPr sz="20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700" dirty="0"/>
              <a:t>False negatives : chance of diabetes patients being identified as non - diabetic.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00" dirty="0"/>
              <a:t>Highest </a:t>
            </a:r>
            <a:r>
              <a:rPr lang="en" sz="2000" b="1" dirty="0"/>
              <a:t>Accuracy : 91%</a:t>
            </a:r>
            <a:endParaRPr sz="2000" b="1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 dirty="0"/>
              <a:t>High </a:t>
            </a:r>
            <a:r>
              <a:rPr lang="en" sz="2000" b="1" dirty="0"/>
              <a:t>F1 score : 92%</a:t>
            </a:r>
            <a:endParaRPr sz="2000" b="1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 dirty="0"/>
              <a:t>High </a:t>
            </a:r>
            <a:r>
              <a:rPr lang="en" sz="2000" b="1" dirty="0"/>
              <a:t>ROC - AUC curve : 97.5%</a:t>
            </a:r>
            <a:endParaRPr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6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Performance tuning of Random Forest model</a:t>
            </a:r>
            <a:endParaRPr sz="3000" dirty="0"/>
          </a:p>
        </p:txBody>
      </p:sp>
      <p:sp>
        <p:nvSpPr>
          <p:cNvPr id="388" name="Google Shape;388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Deployed Random Search CV to obtain best parameters for higher recall.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b="1"/>
              <a:t>Best parameters</a:t>
            </a:r>
            <a:r>
              <a:rPr lang="en"/>
              <a:t>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 estimators : 100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Min_samples_split : 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Min samples lea :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Max features : log2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Max depth : 30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Bootstrap : True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b="1"/>
              <a:t>Best recall score</a:t>
            </a:r>
            <a:r>
              <a:rPr lang="en"/>
              <a:t>: 92.5%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328438" y="829340"/>
            <a:ext cx="8517850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focuses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Health Indicators Dataset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build a predictive model that identifies whether an individual has diabetes (represented as 0 - No Diabetic, 1 - Diabetic/Pre diabetic). The dataset encompasses a variety of factors, such as: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conditions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 blood pressure, high cholesterol, BMI, history of stroke, or heart disease.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 choices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Smoking, alcohol consumption, fruit and vegetable intake, and physical activity.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access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Availability of healthcare and the ability to afford medical consultations.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Age, gender, education level, and income.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 a predictive model to identify individuals at high risk for diabetes (prone to diabetes) based on available data. </a:t>
            </a:r>
            <a:endParaRPr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61;p29">
            <a:extLst>
              <a:ext uri="{FF2B5EF4-FFF2-40B4-BE49-F238E27FC236}">
                <a16:creationId xmlns:a16="http://schemas.microsoft.com/office/drawing/2014/main" id="{849CB7F9-499B-BCCE-E6DE-6CB580A6AA54}"/>
              </a:ext>
            </a:extLst>
          </p:cNvPr>
          <p:cNvSpPr txBox="1"/>
          <p:nvPr/>
        </p:nvSpPr>
        <p:spPr>
          <a:xfrm>
            <a:off x="328438" y="507754"/>
            <a:ext cx="369352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/>
        </p:nvSpPr>
        <p:spPr>
          <a:xfrm>
            <a:off x="752425" y="238725"/>
            <a:ext cx="7964700" cy="5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the project outcome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Successful Prediction:</a:t>
            </a:r>
            <a:r>
              <a:rPr lang="en" dirty="0">
                <a:solidFill>
                  <a:schemeClr val="dk1"/>
                </a:solidFill>
              </a:rPr>
              <a:t> Developed machine learning models (Random Forest) with high accuracy (&gt;90%) in predicting diabetes risk.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Key Risk Factors Identified:</a:t>
            </a:r>
            <a:r>
              <a:rPr lang="en" dirty="0">
                <a:solidFill>
                  <a:schemeClr val="dk1"/>
                </a:solidFill>
              </a:rPr>
              <a:t> Analysis revealed important risk factors, including high BMI, older age, lack of physical activity, and unhealthy diet.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Outlier Impact:</a:t>
            </a:r>
            <a:r>
              <a:rPr lang="en" dirty="0">
                <a:solidFill>
                  <a:schemeClr val="dk1"/>
                </a:solidFill>
              </a:rPr>
              <a:t> Removing outliers resulted in marginal performance improvements, emphasizing the importance of data preprocessing.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Foundation for "Diabetes360":</a:t>
            </a:r>
            <a:r>
              <a:rPr lang="en" dirty="0">
                <a:solidFill>
                  <a:schemeClr val="dk1"/>
                </a:solidFill>
              </a:rPr>
              <a:t> Project provides a strong basis for the "Diabetes360" app, enabling personalized risk assessment and targeted interventions.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/>
        </p:nvSpPr>
        <p:spPr>
          <a:xfrm>
            <a:off x="184475" y="991125"/>
            <a:ext cx="8713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Incorporate Genetic Data:</a:t>
            </a:r>
            <a:r>
              <a:rPr lang="en" sz="1500" dirty="0">
                <a:solidFill>
                  <a:schemeClr val="dk1"/>
                </a:solidFill>
              </a:rPr>
              <a:t> Include genetic and family history information to enhance prediction accuracy.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Expand Dataset:</a:t>
            </a:r>
            <a:r>
              <a:rPr lang="en" sz="1500" dirty="0">
                <a:solidFill>
                  <a:schemeClr val="dk1"/>
                </a:solidFill>
              </a:rPr>
              <a:t> Utilize a larger, more diverse dataset to improve model generalizability and robustness.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Address Class Imbalance:</a:t>
            </a:r>
            <a:r>
              <a:rPr lang="en" sz="1500" dirty="0">
                <a:solidFill>
                  <a:schemeClr val="dk1"/>
                </a:solidFill>
              </a:rPr>
              <a:t> Explore advanced techniques (oversampling, undersampling) to further improve prediction of the minority class (those with diabetes).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/>
        </p:nvSpPr>
        <p:spPr>
          <a:xfrm>
            <a:off x="5337717" y="1989275"/>
            <a:ext cx="4036742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SARAVANAVEL KALPANA REVATHI,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NIGAM HARSH DILIP KIRAN,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NILADRI ROY, PALLAVI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JAVERIYA FIRDOSE , MOHAMMED HASHIR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SOMANTHA ROY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05E72-DBF0-E435-5120-601F41FC312B}"/>
              </a:ext>
            </a:extLst>
          </p:cNvPr>
          <p:cNvSpPr txBox="1"/>
          <p:nvPr/>
        </p:nvSpPr>
        <p:spPr>
          <a:xfrm>
            <a:off x="4111083" y="3093275"/>
            <a:ext cx="133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B065-8BC6-8635-63CD-1D622E59A965}"/>
              </a:ext>
            </a:extLst>
          </p:cNvPr>
          <p:cNvSpPr txBox="1"/>
          <p:nvPr/>
        </p:nvSpPr>
        <p:spPr>
          <a:xfrm>
            <a:off x="5337717" y="3020491"/>
            <a:ext cx="2445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KARTHIK ANAND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232744" y="783700"/>
            <a:ext cx="8411525" cy="376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Millions of individuals worldwide suffer from diabetes, a chronic illness that can cause serious health issues like renal failure, neuropathy, and cardiovascular problems.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Medical, demographic, and behavioral factors all have a significant impact on the illness.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burden of disease can be greatly decreased, quality of life can be enhanced, and healthcare expenses can be decreased with early detection and preventive actions</a:t>
            </a:r>
          </a:p>
          <a:p>
            <a:pPr lvl="0"/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Stakeholders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"Gen Test," a top pathological testing company in India which aims to introduce a subscription plan called as “Diabetes360”.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Advocates to ensure privacy and ethical use of the data.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patients, helping them gain awareness and aid them in making lifestyle changes, lifestyle management.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Makers: This project and the subscription in turn can be useful for policy makers.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1;p31">
            <a:extLst>
              <a:ext uri="{FF2B5EF4-FFF2-40B4-BE49-F238E27FC236}">
                <a16:creationId xmlns:a16="http://schemas.microsoft.com/office/drawing/2014/main" id="{2903DACF-2CAB-F29B-F9E3-38C9276150C7}"/>
              </a:ext>
            </a:extLst>
          </p:cNvPr>
          <p:cNvSpPr txBox="1"/>
          <p:nvPr/>
        </p:nvSpPr>
        <p:spPr>
          <a:xfrm>
            <a:off x="540039" y="154206"/>
            <a:ext cx="4516482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3556363" y="2155372"/>
            <a:ext cx="197902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249280" y="264986"/>
            <a:ext cx="8894720" cy="48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Data Cleaning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Handle missing values, outliers, and inconsistencies.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Feature Engineering: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new features (e.g., BMI categories, lifestyle risk scores).</a:t>
            </a:r>
          </a:p>
          <a:p>
            <a:pPr lvl="2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Encode categorical variables.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Normalization/Scaling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Scale numerical features for algorithms sensitive to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magnitude.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Divide the dataset into training (80%), and testing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(20%) sets.</a:t>
            </a: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Univariate Analysis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Understand the distribution of each variable.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Bivariate/Multivariate Analysis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Identify correlations between features and diabetes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status. 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Visualization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histograms, scatter plots, heatmaps, etc., to uncover patterns.</a:t>
            </a: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               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Identify significant predictors using techniques             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Correlation analysis,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Feature importance from tree-based models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 Feature Elimination (RFE)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4564-EEA9-4365-AE12-14F15683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08344"/>
            <a:ext cx="7886700" cy="47102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Model Development</a:t>
            </a:r>
            <a:r>
              <a:rPr lang="en-IN" sz="1400" dirty="0"/>
              <a:t>.</a:t>
            </a:r>
          </a:p>
          <a:p>
            <a:pPr lvl="6"/>
            <a:r>
              <a:rPr lang="en-US" dirty="0"/>
              <a:t> </a:t>
            </a:r>
            <a:r>
              <a:rPr lang="en-IN" dirty="0"/>
              <a:t>Logistic Regression.</a:t>
            </a:r>
          </a:p>
          <a:p>
            <a:pPr lvl="6"/>
            <a:r>
              <a:rPr lang="en-IN" dirty="0"/>
              <a:t>Decision Trees/Random Forests.</a:t>
            </a:r>
          </a:p>
          <a:p>
            <a:pPr lvl="6"/>
            <a:r>
              <a:rPr lang="en-IN" dirty="0"/>
              <a:t>Gradient Boosting (e.g., </a:t>
            </a:r>
            <a:r>
              <a:rPr lang="en-IN" dirty="0" err="1"/>
              <a:t>XGBoost</a:t>
            </a:r>
            <a:r>
              <a:rPr lang="en-IN" dirty="0"/>
              <a:t>, </a:t>
            </a:r>
            <a:r>
              <a:rPr lang="en-IN" dirty="0" err="1"/>
              <a:t>LightGBM</a:t>
            </a:r>
            <a:r>
              <a:rPr lang="en-IN" dirty="0"/>
              <a:t>).</a:t>
            </a:r>
          </a:p>
          <a:p>
            <a:pPr lvl="6"/>
            <a:r>
              <a:rPr lang="en-IN" dirty="0"/>
              <a:t>Use hyperparameter tuning (</a:t>
            </a:r>
            <a:r>
              <a:rPr lang="en-IN" dirty="0" err="1"/>
              <a:t>GridSearchCV</a:t>
            </a:r>
            <a:r>
              <a:rPr lang="en-IN" dirty="0"/>
              <a:t> or Random </a:t>
            </a:r>
            <a:r>
              <a:rPr lang="en-IN" dirty="0" err="1"/>
              <a:t>SearchCV</a:t>
            </a:r>
            <a:r>
              <a:rPr lang="en-IN" dirty="0"/>
              <a:t>) to optimize models</a:t>
            </a:r>
          </a:p>
          <a:p>
            <a:pPr lvl="0"/>
            <a:r>
              <a:rPr lang="en-IN" sz="1400" b="1" dirty="0"/>
              <a:t>Validation and Testing</a:t>
            </a:r>
            <a:r>
              <a:rPr lang="en-IN" sz="1400" dirty="0"/>
              <a:t>:</a:t>
            </a:r>
          </a:p>
          <a:p>
            <a:pPr lvl="6"/>
            <a:r>
              <a:rPr lang="en-IN" dirty="0"/>
              <a:t>Evaluate models using the validation dataset.</a:t>
            </a:r>
          </a:p>
          <a:p>
            <a:pPr lvl="6"/>
            <a:r>
              <a:rPr lang="en-IN" dirty="0"/>
              <a:t>Perform final testing on the test dataset to assess generalizability.</a:t>
            </a:r>
          </a:p>
          <a:p>
            <a:pPr lvl="0"/>
            <a:r>
              <a:rPr lang="en-IN" sz="1400" b="1" dirty="0"/>
              <a:t>Post-Model Analysis</a:t>
            </a:r>
            <a:r>
              <a:rPr lang="en-IN" sz="1400" dirty="0"/>
              <a:t>:</a:t>
            </a:r>
          </a:p>
          <a:p>
            <a:pPr lvl="6"/>
            <a:r>
              <a:rPr lang="en-IN" b="1" dirty="0"/>
              <a:t>Residual Analysis</a:t>
            </a:r>
            <a:r>
              <a:rPr lang="en-IN" dirty="0"/>
              <a:t>: Understand model errors.</a:t>
            </a: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0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2694215" y="2174966"/>
            <a:ext cx="3722914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7"/>
          <p:cNvGraphicFramePr/>
          <p:nvPr/>
        </p:nvGraphicFramePr>
        <p:xfrm>
          <a:off x="541500" y="857663"/>
          <a:ext cx="6452175" cy="4030158"/>
        </p:xfrm>
        <a:graphic>
          <a:graphicData uri="http://schemas.openxmlformats.org/drawingml/2006/table">
            <a:tbl>
              <a:tblPr>
                <a:noFill/>
                <a:tableStyleId>{5D05286A-D16E-4E7D-ADED-EE680B079968}</a:tableStyleId>
              </a:tblPr>
              <a:tblGrid>
                <a:gridCol w="25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 Features</a:t>
                      </a:r>
                      <a:endParaRPr sz="1500" b="1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Ordinal Features</a:t>
                      </a:r>
                      <a:endParaRPr sz="1500" b="1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 Features</a:t>
                      </a:r>
                      <a:endParaRPr sz="1500" b="1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42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HighBP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HighChol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CholCheck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Smoker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Stroke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HeartDiseaseorAttack                     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PhysActivity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Fruits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Veggies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HvyAlcoholConsump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AnyHealthcare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NoDocbcCost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DiffWalk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</a:t>
                      </a:r>
                      <a:endParaRPr sz="1200">
                        <a:solidFill>
                          <a:srgbClr val="2121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GenHlth  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Age 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Education 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Income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BMI 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MentHlth 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212121"/>
                          </a:solidFill>
                        </a:rPr>
                        <a:t>PhysHlth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2" name="Google Shape;202;p37"/>
          <p:cNvSpPr txBox="1"/>
          <p:nvPr/>
        </p:nvSpPr>
        <p:spPr>
          <a:xfrm>
            <a:off x="1266337" y="364463"/>
            <a:ext cx="50025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Defining Feature Groups</a:t>
            </a:r>
            <a:endParaRPr sz="1800" b="1" dirty="0">
              <a:solidFill>
                <a:srgbClr val="21212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438B4-6B35-9A77-9948-E885E68946DF}"/>
              </a:ext>
            </a:extLst>
          </p:cNvPr>
          <p:cNvSpPr txBox="1"/>
          <p:nvPr/>
        </p:nvSpPr>
        <p:spPr>
          <a:xfrm>
            <a:off x="6993674" y="1702421"/>
            <a:ext cx="2220949" cy="184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contains 22 features and </a:t>
            </a:r>
            <a:r>
              <a:rPr lang="en-US" dirty="0">
                <a:solidFill>
                  <a:srgbClr val="3C4043"/>
                </a:solidFill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253,680 examples.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</a:t>
            </a:r>
            <a:r>
              <a:rPr lang="en-US" u="sng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/>
              </a:rPr>
              <a:t>https://www.kaggle.com/datasets/alexteboul/diabetes-health-indicators-dataset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1546</Words>
  <Application>Microsoft Office PowerPoint</Application>
  <PresentationFormat>On-screen Show (16:9)</PresentationFormat>
  <Paragraphs>243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Predictive Modeling of Diabetes Risk Using Health Indicators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</vt:lpstr>
      <vt:lpstr>PowerPoint Presentation</vt:lpstr>
      <vt:lpstr>Performance tuning of Random Forest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Diabetes Risk Using Health Indicators</dc:title>
  <dc:creator>Revathi Saravanavel</dc:creator>
  <cp:lastModifiedBy>Revathi Saravanavel</cp:lastModifiedBy>
  <cp:revision>12</cp:revision>
  <dcterms:modified xsi:type="dcterms:W3CDTF">2025-01-08T18:16:49Z</dcterms:modified>
</cp:coreProperties>
</file>