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0" r:id="rId14"/>
    <p:sldId id="285" r:id="rId15"/>
    <p:sldId id="287" r:id="rId16"/>
    <p:sldId id="289" r:id="rId17"/>
    <p:sldId id="294" r:id="rId18"/>
    <p:sldId id="295" r:id="rId19"/>
    <p:sldId id="286" r:id="rId20"/>
    <p:sldId id="296" r:id="rId21"/>
    <p:sldId id="284" r:id="rId22"/>
    <p:sldId id="288" r:id="rId23"/>
    <p:sldId id="282" r:id="rId24"/>
    <p:sldId id="293" r:id="rId25"/>
    <p:sldId id="29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A2A"/>
    <a:srgbClr val="FFFF09"/>
    <a:srgbClr val="FFFF25"/>
    <a:srgbClr val="FDC90B"/>
    <a:srgbClr val="FFC32D"/>
    <a:srgbClr val="F3F327"/>
    <a:srgbClr val="1A222B"/>
    <a:srgbClr val="FFB805"/>
    <a:srgbClr val="FFC715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763" autoAdjust="0"/>
    <p:restoredTop sz="94660"/>
  </p:normalViewPr>
  <p:slideViewPr>
    <p:cSldViewPr snapToGrid="0">
      <p:cViewPr varScale="1">
        <p:scale>
          <a:sx n="79" d="100"/>
          <a:sy n="79" d="100"/>
        </p:scale>
        <p:origin x="3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ao Trang" userId="2ecff7a2bf3d97c0" providerId="LiveId" clId="{B7A88B33-FD8D-4BA1-A19C-2E15DE70B6C5}"/>
    <pc:docChg chg="undo custSel addSld delSld modSld">
      <pc:chgData name="Thao Trang" userId="2ecff7a2bf3d97c0" providerId="LiveId" clId="{B7A88B33-FD8D-4BA1-A19C-2E15DE70B6C5}" dt="2023-03-27T06:16:15.214" v="522" actId="20577"/>
      <pc:docMkLst>
        <pc:docMk/>
      </pc:docMkLst>
      <pc:sldChg chg="modSp mod">
        <pc:chgData name="Thao Trang" userId="2ecff7a2bf3d97c0" providerId="LiveId" clId="{B7A88B33-FD8D-4BA1-A19C-2E15DE70B6C5}" dt="2023-03-27T06:12:23.447" v="81" actId="20577"/>
        <pc:sldMkLst>
          <pc:docMk/>
          <pc:sldMk cId="2088352096" sldId="282"/>
        </pc:sldMkLst>
        <pc:spChg chg="mod">
          <ac:chgData name="Thao Trang" userId="2ecff7a2bf3d97c0" providerId="LiveId" clId="{B7A88B33-FD8D-4BA1-A19C-2E15DE70B6C5}" dt="2023-03-27T06:12:23.447" v="81" actId="20577"/>
          <ac:spMkLst>
            <pc:docMk/>
            <pc:sldMk cId="2088352096" sldId="282"/>
            <ac:spMk id="7" creationId="{68E1AFBC-A523-25E8-E8B6-F96648F8DBAF}"/>
          </ac:spMkLst>
        </pc:spChg>
      </pc:sldChg>
      <pc:sldChg chg="modSp mod">
        <pc:chgData name="Thao Trang" userId="2ecff7a2bf3d97c0" providerId="LiveId" clId="{B7A88B33-FD8D-4BA1-A19C-2E15DE70B6C5}" dt="2023-03-27T06:13:33.711" v="241" actId="20577"/>
        <pc:sldMkLst>
          <pc:docMk/>
          <pc:sldMk cId="3031594586" sldId="284"/>
        </pc:sldMkLst>
        <pc:spChg chg="mod">
          <ac:chgData name="Thao Trang" userId="2ecff7a2bf3d97c0" providerId="LiveId" clId="{B7A88B33-FD8D-4BA1-A19C-2E15DE70B6C5}" dt="2023-03-27T06:13:33.711" v="241" actId="20577"/>
          <ac:spMkLst>
            <pc:docMk/>
            <pc:sldMk cId="3031594586" sldId="284"/>
            <ac:spMk id="7" creationId="{68E1AFBC-A523-25E8-E8B6-F96648F8DBAF}"/>
          </ac:spMkLst>
        </pc:spChg>
      </pc:sldChg>
      <pc:sldChg chg="addSp modSp mod">
        <pc:chgData name="Thao Trang" userId="2ecff7a2bf3d97c0" providerId="LiveId" clId="{B7A88B33-FD8D-4BA1-A19C-2E15DE70B6C5}" dt="2023-03-27T06:12:11.359" v="79" actId="20577"/>
        <pc:sldMkLst>
          <pc:docMk/>
          <pc:sldMk cId="256576894" sldId="285"/>
        </pc:sldMkLst>
        <pc:spChg chg="mod">
          <ac:chgData name="Thao Trang" userId="2ecff7a2bf3d97c0" providerId="LiveId" clId="{B7A88B33-FD8D-4BA1-A19C-2E15DE70B6C5}" dt="2023-03-27T06:12:11.359" v="79" actId="20577"/>
          <ac:spMkLst>
            <pc:docMk/>
            <pc:sldMk cId="256576894" sldId="285"/>
            <ac:spMk id="2" creationId="{3375F1C0-ED67-D04F-D4DA-A4702D27B62C}"/>
          </ac:spMkLst>
        </pc:spChg>
        <pc:spChg chg="mod">
          <ac:chgData name="Thao Trang" userId="2ecff7a2bf3d97c0" providerId="LiveId" clId="{B7A88B33-FD8D-4BA1-A19C-2E15DE70B6C5}" dt="2023-03-27T06:04:09.500" v="5" actId="1076"/>
          <ac:spMkLst>
            <pc:docMk/>
            <pc:sldMk cId="256576894" sldId="285"/>
            <ac:spMk id="11" creationId="{3C20105B-7E35-1E25-A8F9-123C7219799B}"/>
          </ac:spMkLst>
        </pc:spChg>
        <pc:picChg chg="add mod">
          <ac:chgData name="Thao Trang" userId="2ecff7a2bf3d97c0" providerId="LiveId" clId="{B7A88B33-FD8D-4BA1-A19C-2E15DE70B6C5}" dt="2023-03-27T06:04:01.377" v="4" actId="14100"/>
          <ac:picMkLst>
            <pc:docMk/>
            <pc:sldMk cId="256576894" sldId="285"/>
            <ac:picMk id="5" creationId="{B4968421-1953-422C-BBB5-A3265654EBE9}"/>
          </ac:picMkLst>
        </pc:picChg>
      </pc:sldChg>
      <pc:sldChg chg="modSp mod">
        <pc:chgData name="Thao Trang" userId="2ecff7a2bf3d97c0" providerId="LiveId" clId="{B7A88B33-FD8D-4BA1-A19C-2E15DE70B6C5}" dt="2023-03-27T06:12:58.864" v="172"/>
        <pc:sldMkLst>
          <pc:docMk/>
          <pc:sldMk cId="3647455047" sldId="286"/>
        </pc:sldMkLst>
        <pc:spChg chg="mod">
          <ac:chgData name="Thao Trang" userId="2ecff7a2bf3d97c0" providerId="LiveId" clId="{B7A88B33-FD8D-4BA1-A19C-2E15DE70B6C5}" dt="2023-03-27T06:12:58.864" v="172"/>
          <ac:spMkLst>
            <pc:docMk/>
            <pc:sldMk cId="3647455047" sldId="286"/>
            <ac:spMk id="7" creationId="{68E1AFBC-A523-25E8-E8B6-F96648F8DBAF}"/>
          </ac:spMkLst>
        </pc:spChg>
      </pc:sldChg>
      <pc:sldChg chg="addSp delSp modSp add del mod">
        <pc:chgData name="Thao Trang" userId="2ecff7a2bf3d97c0" providerId="LiveId" clId="{B7A88B33-FD8D-4BA1-A19C-2E15DE70B6C5}" dt="2023-03-27T06:13:53.320" v="320" actId="20577"/>
        <pc:sldMkLst>
          <pc:docMk/>
          <pc:sldMk cId="792064881" sldId="287"/>
        </pc:sldMkLst>
        <pc:spChg chg="mod">
          <ac:chgData name="Thao Trang" userId="2ecff7a2bf3d97c0" providerId="LiveId" clId="{B7A88B33-FD8D-4BA1-A19C-2E15DE70B6C5}" dt="2023-03-27T06:13:53.320" v="320" actId="20577"/>
          <ac:spMkLst>
            <pc:docMk/>
            <pc:sldMk cId="792064881" sldId="287"/>
            <ac:spMk id="7" creationId="{68E1AFBC-A523-25E8-E8B6-F96648F8DBAF}"/>
          </ac:spMkLst>
        </pc:spChg>
        <pc:picChg chg="del">
          <ac:chgData name="Thao Trang" userId="2ecff7a2bf3d97c0" providerId="LiveId" clId="{B7A88B33-FD8D-4BA1-A19C-2E15DE70B6C5}" dt="2023-03-27T06:06:04.870" v="8" actId="478"/>
          <ac:picMkLst>
            <pc:docMk/>
            <pc:sldMk cId="792064881" sldId="287"/>
            <ac:picMk id="10" creationId="{0AFEA701-E1BD-41B0-87C1-BA8B7451E8AA}"/>
          </ac:picMkLst>
        </pc:picChg>
        <pc:picChg chg="add mod">
          <ac:chgData name="Thao Trang" userId="2ecff7a2bf3d97c0" providerId="LiveId" clId="{B7A88B33-FD8D-4BA1-A19C-2E15DE70B6C5}" dt="2023-03-27T06:06:12.804" v="11" actId="14100"/>
          <ac:picMkLst>
            <pc:docMk/>
            <pc:sldMk cId="792064881" sldId="287"/>
            <ac:picMk id="13" creationId="{6AEBAFBF-6903-46AD-8A3C-8A17A1564253}"/>
          </ac:picMkLst>
        </pc:picChg>
      </pc:sldChg>
      <pc:sldChg chg="addSp modSp mod">
        <pc:chgData name="Thao Trang" userId="2ecff7a2bf3d97c0" providerId="LiveId" clId="{B7A88B33-FD8D-4BA1-A19C-2E15DE70B6C5}" dt="2023-03-27T06:14:37.693" v="429" actId="14100"/>
        <pc:sldMkLst>
          <pc:docMk/>
          <pc:sldMk cId="3634475022" sldId="288"/>
        </pc:sldMkLst>
        <pc:spChg chg="mod">
          <ac:chgData name="Thao Trang" userId="2ecff7a2bf3d97c0" providerId="LiveId" clId="{B7A88B33-FD8D-4BA1-A19C-2E15DE70B6C5}" dt="2023-03-27T06:14:37.693" v="429" actId="14100"/>
          <ac:spMkLst>
            <pc:docMk/>
            <pc:sldMk cId="3634475022" sldId="288"/>
            <ac:spMk id="7" creationId="{68E1AFBC-A523-25E8-E8B6-F96648F8DBAF}"/>
          </ac:spMkLst>
        </pc:spChg>
        <pc:picChg chg="add mod">
          <ac:chgData name="Thao Trang" userId="2ecff7a2bf3d97c0" providerId="LiveId" clId="{B7A88B33-FD8D-4BA1-A19C-2E15DE70B6C5}" dt="2023-03-27T06:11:09.127" v="14" actId="14100"/>
          <ac:picMkLst>
            <pc:docMk/>
            <pc:sldMk cId="3634475022" sldId="288"/>
            <ac:picMk id="18" creationId="{A4D9AB4F-E91C-4106-A941-379616BD90F6}"/>
          </ac:picMkLst>
        </pc:picChg>
      </pc:sldChg>
      <pc:sldChg chg="modSp mod">
        <pc:chgData name="Thao Trang" userId="2ecff7a2bf3d97c0" providerId="LiveId" clId="{B7A88B33-FD8D-4BA1-A19C-2E15DE70B6C5}" dt="2023-03-27T06:15:40.910" v="495" actId="20577"/>
        <pc:sldMkLst>
          <pc:docMk/>
          <pc:sldMk cId="3297941000" sldId="289"/>
        </pc:sldMkLst>
        <pc:spChg chg="mod">
          <ac:chgData name="Thao Trang" userId="2ecff7a2bf3d97c0" providerId="LiveId" clId="{B7A88B33-FD8D-4BA1-A19C-2E15DE70B6C5}" dt="2023-03-27T06:15:40.910" v="495" actId="20577"/>
          <ac:spMkLst>
            <pc:docMk/>
            <pc:sldMk cId="3297941000" sldId="289"/>
            <ac:spMk id="7" creationId="{68E1AFBC-A523-25E8-E8B6-F96648F8DBAF}"/>
          </ac:spMkLst>
        </pc:spChg>
      </pc:sldChg>
      <pc:sldChg chg="addSp delSp modSp mod">
        <pc:chgData name="Thao Trang" userId="2ecff7a2bf3d97c0" providerId="LiveId" clId="{B7A88B33-FD8D-4BA1-A19C-2E15DE70B6C5}" dt="2023-03-27T06:15:56.874" v="497"/>
        <pc:sldMkLst>
          <pc:docMk/>
          <pc:sldMk cId="950825234" sldId="290"/>
        </pc:sldMkLst>
        <pc:spChg chg="del">
          <ac:chgData name="Thao Trang" userId="2ecff7a2bf3d97c0" providerId="LiveId" clId="{B7A88B33-FD8D-4BA1-A19C-2E15DE70B6C5}" dt="2023-03-27T06:15:56.453" v="496" actId="478"/>
          <ac:spMkLst>
            <pc:docMk/>
            <pc:sldMk cId="950825234" sldId="290"/>
            <ac:spMk id="7" creationId="{68E1AFBC-A523-25E8-E8B6-F96648F8DBAF}"/>
          </ac:spMkLst>
        </pc:spChg>
        <pc:spChg chg="add mod">
          <ac:chgData name="Thao Trang" userId="2ecff7a2bf3d97c0" providerId="LiveId" clId="{B7A88B33-FD8D-4BA1-A19C-2E15DE70B6C5}" dt="2023-03-27T06:15:56.874" v="497"/>
          <ac:spMkLst>
            <pc:docMk/>
            <pc:sldMk cId="950825234" sldId="290"/>
            <ac:spMk id="17" creationId="{4DA8D14E-9565-4599-895E-2FC6FE00C180}"/>
          </ac:spMkLst>
        </pc:spChg>
      </pc:sldChg>
      <pc:sldChg chg="addSp delSp modSp mod">
        <pc:chgData name="Thao Trang" userId="2ecff7a2bf3d97c0" providerId="LiveId" clId="{B7A88B33-FD8D-4BA1-A19C-2E15DE70B6C5}" dt="2023-03-27T06:16:01.121" v="499"/>
        <pc:sldMkLst>
          <pc:docMk/>
          <pc:sldMk cId="1877791267" sldId="291"/>
        </pc:sldMkLst>
        <pc:spChg chg="del">
          <ac:chgData name="Thao Trang" userId="2ecff7a2bf3d97c0" providerId="LiveId" clId="{B7A88B33-FD8D-4BA1-A19C-2E15DE70B6C5}" dt="2023-03-27T06:16:00.629" v="498" actId="478"/>
          <ac:spMkLst>
            <pc:docMk/>
            <pc:sldMk cId="1877791267" sldId="291"/>
            <ac:spMk id="7" creationId="{68E1AFBC-A523-25E8-E8B6-F96648F8DBAF}"/>
          </ac:spMkLst>
        </pc:spChg>
        <pc:spChg chg="add mod">
          <ac:chgData name="Thao Trang" userId="2ecff7a2bf3d97c0" providerId="LiveId" clId="{B7A88B33-FD8D-4BA1-A19C-2E15DE70B6C5}" dt="2023-03-27T06:16:01.121" v="499"/>
          <ac:spMkLst>
            <pc:docMk/>
            <pc:sldMk cId="1877791267" sldId="291"/>
            <ac:spMk id="13" creationId="{B3AA14C6-C3CF-45D9-BADC-EDEFEA940723}"/>
          </ac:spMkLst>
        </pc:spChg>
      </pc:sldChg>
      <pc:sldChg chg="addSp delSp modSp mod">
        <pc:chgData name="Thao Trang" userId="2ecff7a2bf3d97c0" providerId="LiveId" clId="{B7A88B33-FD8D-4BA1-A19C-2E15DE70B6C5}" dt="2023-03-27T06:16:05.977" v="501"/>
        <pc:sldMkLst>
          <pc:docMk/>
          <pc:sldMk cId="3602357466" sldId="292"/>
        </pc:sldMkLst>
        <pc:spChg chg="del">
          <ac:chgData name="Thao Trang" userId="2ecff7a2bf3d97c0" providerId="LiveId" clId="{B7A88B33-FD8D-4BA1-A19C-2E15DE70B6C5}" dt="2023-03-27T06:16:05.485" v="500" actId="478"/>
          <ac:spMkLst>
            <pc:docMk/>
            <pc:sldMk cId="3602357466" sldId="292"/>
            <ac:spMk id="7" creationId="{68E1AFBC-A523-25E8-E8B6-F96648F8DBAF}"/>
          </ac:spMkLst>
        </pc:spChg>
        <pc:spChg chg="add mod">
          <ac:chgData name="Thao Trang" userId="2ecff7a2bf3d97c0" providerId="LiveId" clId="{B7A88B33-FD8D-4BA1-A19C-2E15DE70B6C5}" dt="2023-03-27T06:16:05.977" v="501"/>
          <ac:spMkLst>
            <pc:docMk/>
            <pc:sldMk cId="3602357466" sldId="292"/>
            <ac:spMk id="12" creationId="{4408E2C3-67A5-4571-B5FD-62B211542471}"/>
          </ac:spMkLst>
        </pc:spChg>
      </pc:sldChg>
      <pc:sldChg chg="modSp mod">
        <pc:chgData name="Thao Trang" userId="2ecff7a2bf3d97c0" providerId="LiveId" clId="{B7A88B33-FD8D-4BA1-A19C-2E15DE70B6C5}" dt="2023-03-27T06:16:15.214" v="522" actId="20577"/>
        <pc:sldMkLst>
          <pc:docMk/>
          <pc:sldMk cId="2382871800" sldId="293"/>
        </pc:sldMkLst>
        <pc:spChg chg="mod">
          <ac:chgData name="Thao Trang" userId="2ecff7a2bf3d97c0" providerId="LiveId" clId="{B7A88B33-FD8D-4BA1-A19C-2E15DE70B6C5}" dt="2023-03-27T06:16:15.214" v="522" actId="20577"/>
          <ac:spMkLst>
            <pc:docMk/>
            <pc:sldMk cId="2382871800" sldId="293"/>
            <ac:spMk id="7" creationId="{68E1AFBC-A523-25E8-E8B6-F96648F8DBA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3/27/2023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12" Type="http://schemas.openxmlformats.org/officeDocument/2006/relationships/image" Target="../media/image27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microsoft.com/office/2007/relationships/hdphoto" Target="../media/hdphoto2.wdp"/><Relationship Id="rId10" Type="http://schemas.openxmlformats.org/officeDocument/2006/relationships/image" Target="../media/image36.png"/><Relationship Id="rId4" Type="http://schemas.openxmlformats.org/officeDocument/2006/relationships/image" Target="../media/image20.png"/><Relationship Id="rId9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10" Type="http://schemas.openxmlformats.org/officeDocument/2006/relationships/image" Target="../media/image27.sv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10" Type="http://schemas.openxmlformats.org/officeDocument/2006/relationships/image" Target="../media/image27.sv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7.svg"/><Relationship Id="rId5" Type="http://schemas.microsoft.com/office/2007/relationships/hdphoto" Target="../media/hdphoto2.wdp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12" Type="http://schemas.openxmlformats.org/officeDocument/2006/relationships/image" Target="../media/image45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4.png"/><Relationship Id="rId5" Type="http://schemas.microsoft.com/office/2007/relationships/hdphoto" Target="../media/hdphoto2.wdp"/><Relationship Id="rId10" Type="http://schemas.openxmlformats.org/officeDocument/2006/relationships/image" Target="../media/image43.png"/><Relationship Id="rId4" Type="http://schemas.openxmlformats.org/officeDocument/2006/relationships/image" Target="../media/image20.png"/><Relationship Id="rId9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8.png"/><Relationship Id="rId5" Type="http://schemas.microsoft.com/office/2007/relationships/hdphoto" Target="../media/hdphoto2.wdp"/><Relationship Id="rId10" Type="http://schemas.openxmlformats.org/officeDocument/2006/relationships/image" Target="../media/image47.png"/><Relationship Id="rId4" Type="http://schemas.openxmlformats.org/officeDocument/2006/relationships/image" Target="../media/image20.png"/><Relationship Id="rId9" Type="http://schemas.openxmlformats.org/officeDocument/2006/relationships/image" Target="../media/image45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10" Type="http://schemas.openxmlformats.org/officeDocument/2006/relationships/image" Target="../media/image49.png"/><Relationship Id="rId4" Type="http://schemas.openxmlformats.org/officeDocument/2006/relationships/image" Target="../media/image20.png"/><Relationship Id="rId9" Type="http://schemas.openxmlformats.org/officeDocument/2006/relationships/image" Target="../media/image45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10" Type="http://schemas.openxmlformats.org/officeDocument/2006/relationships/image" Target="../media/image50.png"/><Relationship Id="rId4" Type="http://schemas.openxmlformats.org/officeDocument/2006/relationships/image" Target="../media/image20.png"/><Relationship Id="rId9" Type="http://schemas.openxmlformats.org/officeDocument/2006/relationships/image" Target="../media/image45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10" Type="http://schemas.openxmlformats.org/officeDocument/2006/relationships/image" Target="../media/image51.png"/><Relationship Id="rId4" Type="http://schemas.openxmlformats.org/officeDocument/2006/relationships/image" Target="../media/image20.png"/><Relationship Id="rId9" Type="http://schemas.openxmlformats.org/officeDocument/2006/relationships/image" Target="../media/image4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10" Type="http://schemas.openxmlformats.org/officeDocument/2006/relationships/image" Target="../media/image52.png"/><Relationship Id="rId4" Type="http://schemas.openxmlformats.org/officeDocument/2006/relationships/image" Target="../media/image20.png"/><Relationship Id="rId9" Type="http://schemas.openxmlformats.org/officeDocument/2006/relationships/image" Target="../media/image4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4.png"/><Relationship Id="rId5" Type="http://schemas.microsoft.com/office/2007/relationships/hdphoto" Target="../media/hdphoto2.wdp"/><Relationship Id="rId10" Type="http://schemas.openxmlformats.org/officeDocument/2006/relationships/image" Target="../media/image53.png"/><Relationship Id="rId4" Type="http://schemas.openxmlformats.org/officeDocument/2006/relationships/image" Target="../media/image20.png"/><Relationship Id="rId9" Type="http://schemas.openxmlformats.org/officeDocument/2006/relationships/image" Target="../media/image45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12" Type="http://schemas.openxmlformats.org/officeDocument/2006/relationships/image" Target="../media/image5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6.png"/><Relationship Id="rId5" Type="http://schemas.microsoft.com/office/2007/relationships/hdphoto" Target="../media/hdphoto2.wdp"/><Relationship Id="rId10" Type="http://schemas.openxmlformats.org/officeDocument/2006/relationships/image" Target="../media/image55.png"/><Relationship Id="rId4" Type="http://schemas.openxmlformats.org/officeDocument/2006/relationships/image" Target="../media/image20.png"/><Relationship Id="rId9" Type="http://schemas.openxmlformats.org/officeDocument/2006/relationships/image" Target="../media/image45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59.png"/><Relationship Id="rId5" Type="http://schemas.microsoft.com/office/2007/relationships/hdphoto" Target="../media/hdphoto2.wdp"/><Relationship Id="rId10" Type="http://schemas.openxmlformats.org/officeDocument/2006/relationships/image" Target="../media/image58.png"/><Relationship Id="rId4" Type="http://schemas.openxmlformats.org/officeDocument/2006/relationships/image" Target="../media/image20.png"/><Relationship Id="rId9" Type="http://schemas.openxmlformats.org/officeDocument/2006/relationships/image" Target="../media/image45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10" Type="http://schemas.openxmlformats.org/officeDocument/2006/relationships/image" Target="../media/image60.png"/><Relationship Id="rId4" Type="http://schemas.openxmlformats.org/officeDocument/2006/relationships/image" Target="../media/image20.png"/><Relationship Id="rId9" Type="http://schemas.openxmlformats.org/officeDocument/2006/relationships/image" Target="../media/image45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10" Type="http://schemas.openxmlformats.org/officeDocument/2006/relationships/image" Target="../media/image63.jpeg"/><Relationship Id="rId4" Type="http://schemas.openxmlformats.org/officeDocument/2006/relationships/image" Target="../media/image20.png"/><Relationship Id="rId9" Type="http://schemas.openxmlformats.org/officeDocument/2006/relationships/image" Target="../media/image62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svg"/><Relationship Id="rId3" Type="http://schemas.openxmlformats.org/officeDocument/2006/relationships/image" Target="../media/image8.png"/><Relationship Id="rId7" Type="http://schemas.openxmlformats.org/officeDocument/2006/relationships/image" Target="../media/image12.svg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1.png"/><Relationship Id="rId11" Type="http://schemas.openxmlformats.org/officeDocument/2006/relationships/image" Target="../media/image16.svg"/><Relationship Id="rId5" Type="http://schemas.openxmlformats.org/officeDocument/2006/relationships/image" Target="../media/image10.sv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microsoft.com/office/2007/relationships/hdphoto" Target="../media/hdphoto2.wdp"/><Relationship Id="rId11" Type="http://schemas.openxmlformats.org/officeDocument/2006/relationships/hyperlink" Target="https://kaggle.com/" TargetMode="External"/><Relationship Id="rId5" Type="http://schemas.openxmlformats.org/officeDocument/2006/relationships/image" Target="../media/image20.png"/><Relationship Id="rId10" Type="http://schemas.openxmlformats.org/officeDocument/2006/relationships/image" Target="../media/image24.svg"/><Relationship Id="rId4" Type="http://schemas.microsoft.com/office/2007/relationships/hdphoto" Target="../media/hdphoto1.wdp"/><Relationship Id="rId9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microsoft.com/office/2007/relationships/hdphoto" Target="../media/hdphoto2.wdp"/><Relationship Id="rId11" Type="http://schemas.openxmlformats.org/officeDocument/2006/relationships/image" Target="../media/image27.sv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2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12" Type="http://schemas.openxmlformats.org/officeDocument/2006/relationships/image" Target="../media/image27.sv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microsoft.com/office/2007/relationships/hdphoto" Target="../media/hdphoto2.wdp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9.png"/><Relationship Id="rId4" Type="http://schemas.microsoft.com/office/2007/relationships/hdphoto" Target="../media/hdphoto1.wdp"/><Relationship Id="rId9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10" Type="http://schemas.openxmlformats.org/officeDocument/2006/relationships/image" Target="../media/image27.sv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2.wdp"/><Relationship Id="rId10" Type="http://schemas.openxmlformats.org/officeDocument/2006/relationships/image" Target="../media/image27.sv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microsoft.com/office/2007/relationships/hdphoto" Target="../media/hdphoto1.wdp"/><Relationship Id="rId7" Type="http://schemas.openxmlformats.org/officeDocument/2006/relationships/image" Target="../media/image22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7.svg"/><Relationship Id="rId5" Type="http://schemas.microsoft.com/office/2007/relationships/hdphoto" Target="../media/hdphoto2.wdp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Free Photo of the Hollywood Sign  Stock Photo">
            <a:extLst>
              <a:ext uri="{FF2B5EF4-FFF2-40B4-BE49-F238E27FC236}">
                <a16:creationId xmlns:a16="http://schemas.microsoft.com/office/drawing/2014/main" id="{F172CC2C-87E3-DF03-D45C-3EFDEFD63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20" y="-82555"/>
            <a:ext cx="12295239" cy="69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F7B1A540-4C79-ABD2-4E55-EFA87249D1C1}"/>
              </a:ext>
            </a:extLst>
          </p:cNvPr>
          <p:cNvGrpSpPr/>
          <p:nvPr/>
        </p:nvGrpSpPr>
        <p:grpSpPr>
          <a:xfrm>
            <a:off x="-6916995" y="-33453"/>
            <a:ext cx="6057531" cy="6941574"/>
            <a:chOff x="-103240" y="-33453"/>
            <a:chExt cx="6057531" cy="694157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BEA5FAF-68FE-4579-A2FB-5C7928707826}"/>
                </a:ext>
              </a:extLst>
            </p:cNvPr>
            <p:cNvSpPr/>
            <p:nvPr/>
          </p:nvSpPr>
          <p:spPr>
            <a:xfrm>
              <a:off x="-103240" y="-33453"/>
              <a:ext cx="6057531" cy="6941574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546C584-5B62-73F5-BB2C-282A289E7BEC}"/>
                </a:ext>
              </a:extLst>
            </p:cNvPr>
            <p:cNvSpPr/>
            <p:nvPr/>
          </p:nvSpPr>
          <p:spPr>
            <a:xfrm>
              <a:off x="133978" y="175482"/>
              <a:ext cx="3629553" cy="64401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8CD5FB22-D398-F499-C64B-EA2DA102056D}"/>
              </a:ext>
            </a:extLst>
          </p:cNvPr>
          <p:cNvSpPr/>
          <p:nvPr/>
        </p:nvSpPr>
        <p:spPr>
          <a:xfrm>
            <a:off x="6590274" y="-1482821"/>
            <a:ext cx="1097167" cy="1097167"/>
          </a:xfrm>
          <a:prstGeom prst="rect">
            <a:avLst/>
          </a:prstGeom>
          <a:noFill/>
          <a:ln w="76200"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71237FB8-DF47-8480-A95C-F8ED50B58BD6}"/>
              </a:ext>
            </a:extLst>
          </p:cNvPr>
          <p:cNvCxnSpPr>
            <a:cxnSpLocks/>
          </p:cNvCxnSpPr>
          <p:nvPr/>
        </p:nvCxnSpPr>
        <p:spPr>
          <a:xfrm>
            <a:off x="12766014" y="1057114"/>
            <a:ext cx="4197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C5627437-AB17-2BF9-40F8-000F518D3CA8}"/>
              </a:ext>
            </a:extLst>
          </p:cNvPr>
          <p:cNvCxnSpPr>
            <a:cxnSpLocks/>
          </p:cNvCxnSpPr>
          <p:nvPr/>
        </p:nvCxnSpPr>
        <p:spPr>
          <a:xfrm rot="5400000">
            <a:off x="7441846" y="-1995802"/>
            <a:ext cx="4197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BEFC9FF-DC2C-6854-B44F-75BD15FE680C}"/>
              </a:ext>
            </a:extLst>
          </p:cNvPr>
          <p:cNvGrpSpPr/>
          <p:nvPr/>
        </p:nvGrpSpPr>
        <p:grpSpPr>
          <a:xfrm>
            <a:off x="238424" y="-1995277"/>
            <a:ext cx="3291525" cy="1324497"/>
            <a:chOff x="648653" y="399322"/>
            <a:chExt cx="3291525" cy="132449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8BF769C3-FAF6-7273-CE9F-319E09EFC30A}"/>
                </a:ext>
              </a:extLst>
            </p:cNvPr>
            <p:cNvSpPr txBox="1"/>
            <p:nvPr/>
          </p:nvSpPr>
          <p:spPr>
            <a:xfrm>
              <a:off x="648653" y="399322"/>
              <a:ext cx="32915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>
                  <a:solidFill>
                    <a:srgbClr val="CC0000"/>
                  </a:solidFill>
                  <a:latin typeface="Montserrat" panose="02000505000000020004" pitchFamily="2" charset="0"/>
                </a:rPr>
                <a:t>Nhóm 2 bình phương</a:t>
              </a:r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3B4F9A17-53C0-E075-1665-2AC2725D0D89}"/>
                </a:ext>
              </a:extLst>
            </p:cNvPr>
            <p:cNvSpPr/>
            <p:nvPr/>
          </p:nvSpPr>
          <p:spPr>
            <a:xfrm>
              <a:off x="796827" y="1651819"/>
              <a:ext cx="875071" cy="7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010D21B1-F647-8E2E-24FA-07EB05D0B378}"/>
              </a:ext>
            </a:extLst>
          </p:cNvPr>
          <p:cNvGrpSpPr/>
          <p:nvPr/>
        </p:nvGrpSpPr>
        <p:grpSpPr>
          <a:xfrm>
            <a:off x="141277" y="7791951"/>
            <a:ext cx="3879508" cy="4863425"/>
            <a:chOff x="141277" y="1738011"/>
            <a:chExt cx="3879508" cy="48634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E9D7965-5710-D1FD-6738-D4A051F17FB7}"/>
                </a:ext>
              </a:extLst>
            </p:cNvPr>
            <p:cNvGrpSpPr/>
            <p:nvPr/>
          </p:nvGrpSpPr>
          <p:grpSpPr>
            <a:xfrm>
              <a:off x="235233" y="1738011"/>
              <a:ext cx="3785552" cy="4089284"/>
              <a:chOff x="235233" y="1738011"/>
              <a:chExt cx="3785552" cy="408928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01BCBB-486E-92B7-619E-3BCCB5F76D7D}"/>
                  </a:ext>
                </a:extLst>
              </p:cNvPr>
              <p:cNvSpPr txBox="1"/>
              <p:nvPr/>
            </p:nvSpPr>
            <p:spPr>
              <a:xfrm>
                <a:off x="275277" y="3616676"/>
                <a:ext cx="17832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CC0000"/>
                    </a:solidFill>
                    <a:latin typeface="Tw Cen MT" panose="020B0602020104020603" pitchFamily="34" charset="0"/>
                  </a:rPr>
                  <a:t>Dữ liệu phân tích: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A4C5796-7C42-B4C1-833E-CCB14FBC5ED7}"/>
                  </a:ext>
                </a:extLst>
              </p:cNvPr>
              <p:cNvGrpSpPr/>
              <p:nvPr/>
            </p:nvGrpSpPr>
            <p:grpSpPr>
              <a:xfrm>
                <a:off x="235233" y="1738011"/>
                <a:ext cx="3785552" cy="4089284"/>
                <a:chOff x="198380" y="1738011"/>
                <a:chExt cx="3785552" cy="4089284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EE0B7BBB-61F9-C01B-E920-A43A0A9587E9}"/>
                    </a:ext>
                  </a:extLst>
                </p:cNvPr>
                <p:cNvGrpSpPr/>
                <p:nvPr/>
              </p:nvGrpSpPr>
              <p:grpSpPr>
                <a:xfrm>
                  <a:off x="198380" y="1738011"/>
                  <a:ext cx="3785552" cy="4089284"/>
                  <a:chOff x="198380" y="1738011"/>
                  <a:chExt cx="3785552" cy="4089284"/>
                </a:xfrm>
              </p:grpSpPr>
              <p:grpSp>
                <p:nvGrpSpPr>
                  <p:cNvPr id="1034" name="Group 1033">
                    <a:extLst>
                      <a:ext uri="{FF2B5EF4-FFF2-40B4-BE49-F238E27FC236}">
                        <a16:creationId xmlns:a16="http://schemas.microsoft.com/office/drawing/2014/main" id="{E6D50185-DA09-F3D9-8C80-2379B4A32265}"/>
                      </a:ext>
                    </a:extLst>
                  </p:cNvPr>
                  <p:cNvGrpSpPr/>
                  <p:nvPr/>
                </p:nvGrpSpPr>
                <p:grpSpPr>
                  <a:xfrm>
                    <a:off x="198380" y="1738011"/>
                    <a:ext cx="3785552" cy="4089284"/>
                    <a:chOff x="505325" y="1726196"/>
                    <a:chExt cx="3411255" cy="4089284"/>
                  </a:xfrm>
                </p:grpSpPr>
                <p:grpSp>
                  <p:nvGrpSpPr>
                    <p:cNvPr id="1032" name="Group 1031">
                      <a:extLst>
                        <a:ext uri="{FF2B5EF4-FFF2-40B4-BE49-F238E27FC236}">
                          <a16:creationId xmlns:a16="http://schemas.microsoft.com/office/drawing/2014/main" id="{0DA01074-7474-3535-DD83-5EFA1A8D9F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5325" y="1726196"/>
                      <a:ext cx="3002159" cy="3160637"/>
                      <a:chOff x="505325" y="1726196"/>
                      <a:chExt cx="3002159" cy="3160637"/>
                    </a:xfrm>
                  </p:grpSpPr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ECF47B79-F5E0-0B00-9B5D-4A9DE77B68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5325" y="1726196"/>
                        <a:ext cx="2887621" cy="1323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Tw Cen MT" panose="020B0602020104020603" pitchFamily="34" charset="0"/>
                          </a:rPr>
                          <a:t>Phân tích và tìm ra những yếu tố giúp lọt top 1,000 phim điện ảnh có doanh thu cao nhất nước Mỹ.</a:t>
                        </a:r>
                      </a:p>
                    </p:txBody>
                  </p:sp>
                  <p:grpSp>
                    <p:nvGrpSpPr>
                      <p:cNvPr id="1031" name="Group 1030">
                        <a:extLst>
                          <a:ext uri="{FF2B5EF4-FFF2-40B4-BE49-F238E27FC236}">
                            <a16:creationId xmlns:a16="http://schemas.microsoft.com/office/drawing/2014/main" id="{958FC332-F7A6-237A-B29D-C12B1E3B68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0791" y="4240502"/>
                        <a:ext cx="2896693" cy="646331"/>
                        <a:chOff x="610791" y="4240502"/>
                        <a:chExt cx="2896693" cy="646331"/>
                      </a:xfrm>
                    </p:grpSpPr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18CC1DC5-F420-4E57-028F-F5BA6CAA82D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0791" y="4240502"/>
                          <a:ext cx="1338346" cy="646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3600" b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Montserrat" panose="02000505000000020004" pitchFamily="2" charset="0"/>
                            </a:rPr>
                            <a:t>1,000</a:t>
                          </a:r>
                        </a:p>
                      </p:txBody>
                    </p:sp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0CF2BEB3-4F52-4955-5183-BCAAEC9B83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900531" y="4273425"/>
                          <a:ext cx="1606953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>
                              <a:solidFill>
                                <a:srgbClr val="C00000"/>
                              </a:solidFill>
                              <a:latin typeface="Tw Cen MT" panose="020B0602020104020603" pitchFamily="34" charset="0"/>
                            </a:rPr>
                            <a:t>Phim có doanh thu phòng vé cao nhất.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033" name="Group 1032">
                      <a:extLst>
                        <a:ext uri="{FF2B5EF4-FFF2-40B4-BE49-F238E27FC236}">
                          <a16:creationId xmlns:a16="http://schemas.microsoft.com/office/drawing/2014/main" id="{E981EABE-6A26-019C-C0A1-C37AD7E4BD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0791" y="5169149"/>
                      <a:ext cx="3305789" cy="646331"/>
                      <a:chOff x="610791" y="5169149"/>
                      <a:chExt cx="3305789" cy="646331"/>
                    </a:xfrm>
                  </p:grpSpPr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6164FFB0-817F-829C-ED04-E62070A2A4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0791" y="5169149"/>
                        <a:ext cx="2585884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6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Montserrat" panose="02000505000000020004" pitchFamily="2" charset="0"/>
                          </a:rPr>
                          <a:t>500</a:t>
                        </a:r>
                      </a:p>
                    </p:txBody>
                  </p:sp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DF1E6504-8153-4064-3CA9-3D7E5EEF53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99750" y="5221461"/>
                        <a:ext cx="2016830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600">
                            <a:solidFill>
                              <a:srgbClr val="C00000"/>
                            </a:solidFill>
                            <a:latin typeface="Tw Cen MT" panose="020B0602020104020603" pitchFamily="34" charset="0"/>
                          </a:rPr>
                          <a:t>Phim có chi phí sản xuất cao nhất.</a:t>
                        </a:r>
                      </a:p>
                    </p:txBody>
                  </p:sp>
                </p:grpSp>
              </p:grpSp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C4866052-66BD-FB79-83EF-62E3B3D759B3}"/>
                      </a:ext>
                    </a:extLst>
                  </p:cNvPr>
                  <p:cNvSpPr txBox="1"/>
                  <p:nvPr/>
                </p:nvSpPr>
                <p:spPr>
                  <a:xfrm>
                    <a:off x="305522" y="3880327"/>
                    <a:ext cx="93404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w Cen MT" panose="020B0602020104020603" pitchFamily="34" charset="0"/>
                      </a:rPr>
                      <a:t>Top </a:t>
                    </a:r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79E70C6-E834-D2C2-F71D-E3CE3340A346}"/>
                    </a:ext>
                  </a:extLst>
                </p:cNvPr>
                <p:cNvSpPr txBox="1"/>
                <p:nvPr/>
              </p:nvSpPr>
              <p:spPr>
                <a:xfrm>
                  <a:off x="354739" y="4777405"/>
                  <a:ext cx="93404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w Cen MT" panose="020B0602020104020603" pitchFamily="34" charset="0"/>
                    </a:rPr>
                    <a:t>+</a:t>
                  </a:r>
                </a:p>
              </p:txBody>
            </p:sp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C21DAA-A9CF-4F17-5F6E-E226422EFA9B}"/>
                </a:ext>
              </a:extLst>
            </p:cNvPr>
            <p:cNvSpPr txBox="1"/>
            <p:nvPr/>
          </p:nvSpPr>
          <p:spPr>
            <a:xfrm>
              <a:off x="141277" y="6293659"/>
              <a:ext cx="357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Nguồn: https://kaggle.com/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0D0B74-0703-6F67-5D76-93EFE18DC645}"/>
              </a:ext>
            </a:extLst>
          </p:cNvPr>
          <p:cNvGrpSpPr/>
          <p:nvPr/>
        </p:nvGrpSpPr>
        <p:grpSpPr>
          <a:xfrm>
            <a:off x="3948108" y="-1618867"/>
            <a:ext cx="1814519" cy="1261879"/>
            <a:chOff x="3931103" y="427491"/>
            <a:chExt cx="1814519" cy="126187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CA7B070-A9BA-7FBA-56C5-7AD74189D10E}"/>
                </a:ext>
              </a:extLst>
            </p:cNvPr>
            <p:cNvGrpSpPr/>
            <p:nvPr/>
          </p:nvGrpSpPr>
          <p:grpSpPr>
            <a:xfrm>
              <a:off x="3931103" y="1090478"/>
              <a:ext cx="1814519" cy="598892"/>
              <a:chOff x="3927960" y="707098"/>
              <a:chExt cx="1814519" cy="59889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869F9C-5C16-ECA8-4B14-DCD33774F6F1}"/>
                  </a:ext>
                </a:extLst>
              </p:cNvPr>
              <p:cNvSpPr txBox="1"/>
              <p:nvPr/>
            </p:nvSpPr>
            <p:spPr>
              <a:xfrm>
                <a:off x="3927960" y="707098"/>
                <a:ext cx="1814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>
                    <a:solidFill>
                      <a:srgbClr val="FF0000"/>
                    </a:solidFill>
                    <a:latin typeface="Montserrat" panose="02000505000000020004" pitchFamily="2" charset="0"/>
                  </a:rPr>
                  <a:t>Chi phí sản xuất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D1D657-4AE0-446B-7B59-58927E60095C}"/>
                  </a:ext>
                </a:extLst>
              </p:cNvPr>
              <p:cNvSpPr txBox="1"/>
              <p:nvPr/>
            </p:nvSpPr>
            <p:spPr>
              <a:xfrm>
                <a:off x="3927960" y="967436"/>
                <a:ext cx="1814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w Cen MT" panose="020B0602020104020603" pitchFamily="34" charset="0"/>
                  </a:rPr>
                  <a:t>Production cost</a:t>
                </a:r>
              </a:p>
            </p:txBody>
          </p:sp>
        </p:grpSp>
        <p:pic>
          <p:nvPicPr>
            <p:cNvPr id="13" name="Graphic 12" descr="Money with solid fill">
              <a:extLst>
                <a:ext uri="{FF2B5EF4-FFF2-40B4-BE49-F238E27FC236}">
                  <a16:creationId xmlns:a16="http://schemas.microsoft.com/office/drawing/2014/main" id="{DDE616B3-44EF-0C2C-E2F9-87C7CB78C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0431" y="427491"/>
              <a:ext cx="655862" cy="655862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663CEC-8181-2971-2219-D6A021206143}"/>
              </a:ext>
            </a:extLst>
          </p:cNvPr>
          <p:cNvGrpSpPr/>
          <p:nvPr/>
        </p:nvGrpSpPr>
        <p:grpSpPr>
          <a:xfrm>
            <a:off x="3750471" y="7166903"/>
            <a:ext cx="2243141" cy="3489826"/>
            <a:chOff x="4684760" y="2373807"/>
            <a:chExt cx="2243141" cy="3489826"/>
          </a:xfrm>
        </p:grpSpPr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DF5F471B-6F0A-1EC2-71D2-314390672BFE}"/>
                </a:ext>
              </a:extLst>
            </p:cNvPr>
            <p:cNvGrpSpPr/>
            <p:nvPr/>
          </p:nvGrpSpPr>
          <p:grpSpPr>
            <a:xfrm>
              <a:off x="4684760" y="2373807"/>
              <a:ext cx="2243141" cy="3489826"/>
              <a:chOff x="3773833" y="2915950"/>
              <a:chExt cx="2243141" cy="3489826"/>
            </a:xfrm>
          </p:grpSpPr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C043EA09-04CD-25E7-EB6E-6D27985FCE77}"/>
                  </a:ext>
                </a:extLst>
              </p:cNvPr>
              <p:cNvGrpSpPr/>
              <p:nvPr/>
            </p:nvGrpSpPr>
            <p:grpSpPr>
              <a:xfrm>
                <a:off x="3773833" y="2915950"/>
                <a:ext cx="2238334" cy="1510488"/>
                <a:chOff x="3773833" y="2915950"/>
                <a:chExt cx="2238334" cy="1510488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A2CF0F15-5F6D-3899-30F2-11725D830046}"/>
                    </a:ext>
                  </a:extLst>
                </p:cNvPr>
                <p:cNvGrpSpPr/>
                <p:nvPr/>
              </p:nvGrpSpPr>
              <p:grpSpPr>
                <a:xfrm>
                  <a:off x="3773833" y="3540998"/>
                  <a:ext cx="2238334" cy="885440"/>
                  <a:chOff x="3667451" y="872786"/>
                  <a:chExt cx="2238334" cy="885440"/>
                </a:xfrm>
              </p:grpSpPr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2268488-0227-A173-E1C7-6644FD11DF5A}"/>
                      </a:ext>
                    </a:extLst>
                  </p:cNvPr>
                  <p:cNvSpPr txBox="1"/>
                  <p:nvPr/>
                </p:nvSpPr>
                <p:spPr>
                  <a:xfrm>
                    <a:off x="3667451" y="872786"/>
                    <a:ext cx="223833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>
                        <a:solidFill>
                          <a:srgbClr val="FF0000"/>
                        </a:solidFill>
                        <a:latin typeface="Montserrat" panose="02000505000000020004" pitchFamily="2" charset="0"/>
                      </a:rPr>
                      <a:t>Doanh số tuần công chiếu đầu tiên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446DBB2E-1542-9F8D-6874-745C27E6D1A1}"/>
                      </a:ext>
                    </a:extLst>
                  </p:cNvPr>
                  <p:cNvSpPr txBox="1"/>
                  <p:nvPr/>
                </p:nvSpPr>
                <p:spPr>
                  <a:xfrm>
                    <a:off x="3895787" y="1419672"/>
                    <a:ext cx="181451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w Cen MT" panose="020B0602020104020603" pitchFamily="34" charset="0"/>
                      </a:rPr>
                      <a:t>Opening weekly</a:t>
                    </a:r>
                  </a:p>
                </p:txBody>
              </p:sp>
            </p:grpSp>
            <p:pic>
              <p:nvPicPr>
                <p:cNvPr id="1041" name="Graphic 1040" descr="Bar graph with upward trend with solid fill">
                  <a:extLst>
                    <a:ext uri="{FF2B5EF4-FFF2-40B4-BE49-F238E27FC236}">
                      <a16:creationId xmlns:a16="http://schemas.microsoft.com/office/drawing/2014/main" id="{3A9FA987-18C0-0901-8E5A-E9BAAB7BC8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0310" y="2915950"/>
                  <a:ext cx="665041" cy="665041"/>
                </a:xfrm>
                <a:prstGeom prst="rect">
                  <a:avLst/>
                </a:prstGeom>
              </p:spPr>
            </p:pic>
          </p:grpSp>
          <p:grpSp>
            <p:nvGrpSpPr>
              <p:cNvPr id="1044" name="Group 1043">
                <a:extLst>
                  <a:ext uri="{FF2B5EF4-FFF2-40B4-BE49-F238E27FC236}">
                    <a16:creationId xmlns:a16="http://schemas.microsoft.com/office/drawing/2014/main" id="{559D6E00-66AF-132E-03EE-24673161B220}"/>
                  </a:ext>
                </a:extLst>
              </p:cNvPr>
              <p:cNvGrpSpPr/>
              <p:nvPr/>
            </p:nvGrpSpPr>
            <p:grpSpPr>
              <a:xfrm>
                <a:off x="3778849" y="5608265"/>
                <a:ext cx="2238125" cy="797511"/>
                <a:chOff x="3636994" y="5559886"/>
                <a:chExt cx="2238125" cy="797511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1E878DB-0D82-A593-66E6-2544F4530745}"/>
                    </a:ext>
                  </a:extLst>
                </p:cNvPr>
                <p:cNvSpPr txBox="1"/>
                <p:nvPr/>
              </p:nvSpPr>
              <p:spPr>
                <a:xfrm>
                  <a:off x="3636994" y="5559886"/>
                  <a:ext cx="223812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rgbClr val="FF0000"/>
                      </a:solidFill>
                      <a:latin typeface="Montserrat" panose="02000505000000020004" pitchFamily="2" charset="0"/>
                    </a:rPr>
                    <a:t>Thời điểm công chiếu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0F8451A-FC51-C41E-4D68-D1A5AA1338DD}"/>
                    </a:ext>
                  </a:extLst>
                </p:cNvPr>
                <p:cNvSpPr txBox="1"/>
                <p:nvPr/>
              </p:nvSpPr>
              <p:spPr>
                <a:xfrm>
                  <a:off x="3885889" y="6018843"/>
                  <a:ext cx="181451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w Cen MT" panose="020B0602020104020603" pitchFamily="34" charset="0"/>
                    </a:rPr>
                    <a:t>Release date</a:t>
                  </a:r>
                </a:p>
              </p:txBody>
            </p:sp>
          </p:grpSp>
        </p:grpSp>
        <p:pic>
          <p:nvPicPr>
            <p:cNvPr id="16" name="Graphic 15" descr="Daily calendar with solid fill">
              <a:extLst>
                <a:ext uri="{FF2B5EF4-FFF2-40B4-BE49-F238E27FC236}">
                  <a16:creationId xmlns:a16="http://schemas.microsoft.com/office/drawing/2014/main" id="{9FF71DC2-94B8-EAFA-9453-EE5FFBB0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27031" y="4367720"/>
              <a:ext cx="758598" cy="7585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6249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Ảnh miễn phí của Cặp đôi">
            <a:extLst>
              <a:ext uri="{FF2B5EF4-FFF2-40B4-BE49-F238E27FC236}">
                <a16:creationId xmlns:a16="http://schemas.microsoft.com/office/drawing/2014/main" id="{75630F2B-9B84-E24C-5E5D-D35B1DF1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8" y="-65871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20105B-7E35-1E25-A8F9-123C7219799B}"/>
              </a:ext>
            </a:extLst>
          </p:cNvPr>
          <p:cNvSpPr/>
          <p:nvPr/>
        </p:nvSpPr>
        <p:spPr>
          <a:xfrm>
            <a:off x="-314537" y="-65871"/>
            <a:ext cx="12821074" cy="7209920"/>
          </a:xfrm>
          <a:custGeom>
            <a:avLst/>
            <a:gdLst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30295 w 12221497"/>
              <a:gd name="connsiteY4" fmla="*/ 3367153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497" h="6872748">
                <a:moveTo>
                  <a:pt x="6835542" y="0"/>
                </a:moveTo>
                <a:lnTo>
                  <a:pt x="12221497" y="0"/>
                </a:lnTo>
                <a:cubicBezTo>
                  <a:pt x="12218220" y="2290916"/>
                  <a:pt x="12214942" y="4581832"/>
                  <a:pt x="12211665" y="6872748"/>
                </a:cubicBezTo>
                <a:lnTo>
                  <a:pt x="0" y="6843252"/>
                </a:lnTo>
                <a:lnTo>
                  <a:pt x="60926" y="3405902"/>
                </a:lnTo>
                <a:cubicBezTo>
                  <a:pt x="2918382" y="2700930"/>
                  <a:pt x="4031327" y="649487"/>
                  <a:pt x="6835542" y="0"/>
                </a:cubicBezTo>
                <a:close/>
              </a:path>
            </a:pathLst>
          </a:custGeom>
          <a:gradFill flip="none" rotWithShape="1">
            <a:gsLst>
              <a:gs pos="0">
                <a:srgbClr val="0B1118"/>
              </a:gs>
              <a:gs pos="50000">
                <a:srgbClr val="9CAFCA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Đồ hoạ vector miễn phí của Trừu tượng">
            <a:extLst>
              <a:ext uri="{FF2B5EF4-FFF2-40B4-BE49-F238E27FC236}">
                <a16:creationId xmlns:a16="http://schemas.microsoft.com/office/drawing/2014/main" id="{AE19CD15-CFF3-B80C-9EE1-35FBB19C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5379">
            <a:off x="-1367248" y="-782774"/>
            <a:ext cx="9144000" cy="4572000"/>
          </a:xfrm>
          <a:custGeom>
            <a:avLst/>
            <a:gdLst>
              <a:gd name="connsiteX0" fmla="*/ 9144000 w 9144000"/>
              <a:gd name="connsiteY0" fmla="*/ 0 h 4572000"/>
              <a:gd name="connsiteX1" fmla="*/ 9144000 w 9144000"/>
              <a:gd name="connsiteY1" fmla="*/ 1221202 h 4572000"/>
              <a:gd name="connsiteX2" fmla="*/ 7538829 w 9144000"/>
              <a:gd name="connsiteY2" fmla="*/ 498338 h 4572000"/>
              <a:gd name="connsiteX3" fmla="*/ 7045951 w 9144000"/>
              <a:gd name="connsiteY3" fmla="*/ 1592806 h 4572000"/>
              <a:gd name="connsiteX4" fmla="*/ 9144000 w 9144000"/>
              <a:gd name="connsiteY4" fmla="*/ 2537630 h 4572000"/>
              <a:gd name="connsiteX5" fmla="*/ 9144000 w 9144000"/>
              <a:gd name="connsiteY5" fmla="*/ 4572000 h 4572000"/>
              <a:gd name="connsiteX6" fmla="*/ 0 w 9144000"/>
              <a:gd name="connsiteY6" fmla="*/ 4572000 h 4572000"/>
              <a:gd name="connsiteX7" fmla="*/ 0 w 9144000"/>
              <a:gd name="connsiteY7" fmla="*/ 2973383 h 4572000"/>
              <a:gd name="connsiteX8" fmla="*/ 187532 w 9144000"/>
              <a:gd name="connsiteY8" fmla="*/ 3057835 h 4572000"/>
              <a:gd name="connsiteX9" fmla="*/ 902136 w 9144000"/>
              <a:gd name="connsiteY9" fmla="*/ 1471008 h 4572000"/>
              <a:gd name="connsiteX10" fmla="*/ 193890 w 9144000"/>
              <a:gd name="connsiteY10" fmla="*/ 1152061 h 4572000"/>
              <a:gd name="connsiteX11" fmla="*/ 0 w 9144000"/>
              <a:gd name="connsiteY11" fmla="*/ 1582607 h 4572000"/>
              <a:gd name="connsiteX12" fmla="*/ 0 w 9144000"/>
              <a:gd name="connsiteY12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572000">
                <a:moveTo>
                  <a:pt x="9144000" y="0"/>
                </a:moveTo>
                <a:lnTo>
                  <a:pt x="9144000" y="1221202"/>
                </a:lnTo>
                <a:lnTo>
                  <a:pt x="7538829" y="498338"/>
                </a:lnTo>
                <a:lnTo>
                  <a:pt x="7045951" y="1592806"/>
                </a:lnTo>
                <a:lnTo>
                  <a:pt x="9144000" y="2537630"/>
                </a:lnTo>
                <a:lnTo>
                  <a:pt x="9144000" y="4572000"/>
                </a:lnTo>
                <a:lnTo>
                  <a:pt x="0" y="4572000"/>
                </a:lnTo>
                <a:lnTo>
                  <a:pt x="0" y="2973383"/>
                </a:lnTo>
                <a:lnTo>
                  <a:pt x="187532" y="3057835"/>
                </a:lnTo>
                <a:lnTo>
                  <a:pt x="902136" y="1471008"/>
                </a:lnTo>
                <a:lnTo>
                  <a:pt x="193890" y="1152061"/>
                </a:lnTo>
                <a:lnTo>
                  <a:pt x="0" y="158260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D6753-6366-23BB-49A7-69141BAF4285}"/>
              </a:ext>
            </a:extLst>
          </p:cNvPr>
          <p:cNvSpPr txBox="1"/>
          <p:nvPr/>
        </p:nvSpPr>
        <p:spPr>
          <a:xfrm>
            <a:off x="0" y="191125"/>
            <a:ext cx="5699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Xử lý bằng </a:t>
            </a:r>
          </a:p>
          <a:p>
            <a:r>
              <a:rPr lang="en-US" sz="4000" b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Python</a:t>
            </a:r>
          </a:p>
        </p:txBody>
      </p:sp>
      <p:pic>
        <p:nvPicPr>
          <p:cNvPr id="16" name="Graphic 15" descr="Video camera with solid fill">
            <a:extLst>
              <a:ext uri="{FF2B5EF4-FFF2-40B4-BE49-F238E27FC236}">
                <a16:creationId xmlns:a16="http://schemas.microsoft.com/office/drawing/2014/main" id="{6A2F1B2E-E15F-215F-4409-E07399B7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277600" y="96570"/>
            <a:ext cx="817830" cy="81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75F1C0-ED67-D04F-D4DA-A4702D27B62C}"/>
              </a:ext>
            </a:extLst>
          </p:cNvPr>
          <p:cNvSpPr txBox="1"/>
          <p:nvPr/>
        </p:nvSpPr>
        <p:spPr>
          <a:xfrm>
            <a:off x="5779226" y="343586"/>
            <a:ext cx="4938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25"/>
                </a:solidFill>
                <a:latin typeface="Tw Cen MT" panose="020B0602020104020603" pitchFamily="34" charset="0"/>
              </a:rPr>
              <a:t>4. Xử lý file dữ liệu top 1,000 phim có doanh thu phòng vé cao nhất</a:t>
            </a:r>
          </a:p>
          <a:p>
            <a:endParaRPr lang="en-US" sz="2400">
              <a:solidFill>
                <a:srgbClr val="FFFF25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F0A032-84D3-25AC-C1E7-9D81C3E243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00199" y="1421350"/>
            <a:ext cx="4933950" cy="3067050"/>
          </a:xfrm>
          <a:prstGeom prst="rect">
            <a:avLst/>
          </a:prstGeom>
          <a:ln>
            <a:solidFill>
              <a:schemeClr val="bg1"/>
            </a:solidFill>
          </a:ln>
          <a:effectLst>
            <a:reflection blurRad="6350" stA="9000" endPos="38500" dist="508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D20B7A-F056-6653-8303-D5169ED608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24780" y="3205844"/>
            <a:ext cx="6047545" cy="1565138"/>
          </a:xfrm>
          <a:prstGeom prst="rect">
            <a:avLst/>
          </a:prstGeom>
          <a:ln>
            <a:solidFill>
              <a:schemeClr val="bg1"/>
            </a:solidFill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8B466A-68F4-2626-E061-B2CAB57151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1765" y="5258604"/>
            <a:ext cx="5629275" cy="771525"/>
          </a:xfrm>
          <a:prstGeom prst="rect">
            <a:avLst/>
          </a:prstGeom>
          <a:ln>
            <a:solidFill>
              <a:schemeClr val="bg1"/>
            </a:solidFill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Graphic 2" descr="Programmer male with solid fill">
            <a:extLst>
              <a:ext uri="{FF2B5EF4-FFF2-40B4-BE49-F238E27FC236}">
                <a16:creationId xmlns:a16="http://schemas.microsoft.com/office/drawing/2014/main" id="{E1F3DCB4-0DCA-32F5-0E30-3FBFCB34642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8709" y="1457062"/>
            <a:ext cx="679014" cy="6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07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Ảnh miễn phí của Cặp đôi">
            <a:extLst>
              <a:ext uri="{FF2B5EF4-FFF2-40B4-BE49-F238E27FC236}">
                <a16:creationId xmlns:a16="http://schemas.microsoft.com/office/drawing/2014/main" id="{75630F2B-9B84-E24C-5E5D-D35B1DF1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8" y="-65871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20105B-7E35-1E25-A8F9-123C7219799B}"/>
              </a:ext>
            </a:extLst>
          </p:cNvPr>
          <p:cNvSpPr/>
          <p:nvPr/>
        </p:nvSpPr>
        <p:spPr>
          <a:xfrm>
            <a:off x="-314537" y="-65871"/>
            <a:ext cx="12821074" cy="7209920"/>
          </a:xfrm>
          <a:custGeom>
            <a:avLst/>
            <a:gdLst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30295 w 12221497"/>
              <a:gd name="connsiteY4" fmla="*/ 3367153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497" h="6872748">
                <a:moveTo>
                  <a:pt x="6835542" y="0"/>
                </a:moveTo>
                <a:lnTo>
                  <a:pt x="12221497" y="0"/>
                </a:lnTo>
                <a:cubicBezTo>
                  <a:pt x="12218220" y="2290916"/>
                  <a:pt x="12214942" y="4581832"/>
                  <a:pt x="12211665" y="6872748"/>
                </a:cubicBezTo>
                <a:lnTo>
                  <a:pt x="0" y="6843252"/>
                </a:lnTo>
                <a:lnTo>
                  <a:pt x="60926" y="3405902"/>
                </a:lnTo>
                <a:cubicBezTo>
                  <a:pt x="2918382" y="2700930"/>
                  <a:pt x="4031327" y="649487"/>
                  <a:pt x="6835542" y="0"/>
                </a:cubicBezTo>
                <a:close/>
              </a:path>
            </a:pathLst>
          </a:custGeom>
          <a:gradFill flip="none" rotWithShape="1">
            <a:gsLst>
              <a:gs pos="0">
                <a:srgbClr val="0B1118"/>
              </a:gs>
              <a:gs pos="50000">
                <a:srgbClr val="9CAFCA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Đồ hoạ vector miễn phí của Trừu tượng">
            <a:extLst>
              <a:ext uri="{FF2B5EF4-FFF2-40B4-BE49-F238E27FC236}">
                <a16:creationId xmlns:a16="http://schemas.microsoft.com/office/drawing/2014/main" id="{AE19CD15-CFF3-B80C-9EE1-35FBB19C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5379">
            <a:off x="-1367248" y="-782774"/>
            <a:ext cx="9144000" cy="4572000"/>
          </a:xfrm>
          <a:custGeom>
            <a:avLst/>
            <a:gdLst>
              <a:gd name="connsiteX0" fmla="*/ 9144000 w 9144000"/>
              <a:gd name="connsiteY0" fmla="*/ 0 h 4572000"/>
              <a:gd name="connsiteX1" fmla="*/ 9144000 w 9144000"/>
              <a:gd name="connsiteY1" fmla="*/ 1221202 h 4572000"/>
              <a:gd name="connsiteX2" fmla="*/ 7538829 w 9144000"/>
              <a:gd name="connsiteY2" fmla="*/ 498338 h 4572000"/>
              <a:gd name="connsiteX3" fmla="*/ 7045951 w 9144000"/>
              <a:gd name="connsiteY3" fmla="*/ 1592806 h 4572000"/>
              <a:gd name="connsiteX4" fmla="*/ 9144000 w 9144000"/>
              <a:gd name="connsiteY4" fmla="*/ 2537630 h 4572000"/>
              <a:gd name="connsiteX5" fmla="*/ 9144000 w 9144000"/>
              <a:gd name="connsiteY5" fmla="*/ 4572000 h 4572000"/>
              <a:gd name="connsiteX6" fmla="*/ 0 w 9144000"/>
              <a:gd name="connsiteY6" fmla="*/ 4572000 h 4572000"/>
              <a:gd name="connsiteX7" fmla="*/ 0 w 9144000"/>
              <a:gd name="connsiteY7" fmla="*/ 2973383 h 4572000"/>
              <a:gd name="connsiteX8" fmla="*/ 187532 w 9144000"/>
              <a:gd name="connsiteY8" fmla="*/ 3057835 h 4572000"/>
              <a:gd name="connsiteX9" fmla="*/ 902136 w 9144000"/>
              <a:gd name="connsiteY9" fmla="*/ 1471008 h 4572000"/>
              <a:gd name="connsiteX10" fmla="*/ 193890 w 9144000"/>
              <a:gd name="connsiteY10" fmla="*/ 1152061 h 4572000"/>
              <a:gd name="connsiteX11" fmla="*/ 0 w 9144000"/>
              <a:gd name="connsiteY11" fmla="*/ 1582607 h 4572000"/>
              <a:gd name="connsiteX12" fmla="*/ 0 w 9144000"/>
              <a:gd name="connsiteY12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572000">
                <a:moveTo>
                  <a:pt x="9144000" y="0"/>
                </a:moveTo>
                <a:lnTo>
                  <a:pt x="9144000" y="1221202"/>
                </a:lnTo>
                <a:lnTo>
                  <a:pt x="7538829" y="498338"/>
                </a:lnTo>
                <a:lnTo>
                  <a:pt x="7045951" y="1592806"/>
                </a:lnTo>
                <a:lnTo>
                  <a:pt x="9144000" y="2537630"/>
                </a:lnTo>
                <a:lnTo>
                  <a:pt x="9144000" y="4572000"/>
                </a:lnTo>
                <a:lnTo>
                  <a:pt x="0" y="4572000"/>
                </a:lnTo>
                <a:lnTo>
                  <a:pt x="0" y="2973383"/>
                </a:lnTo>
                <a:lnTo>
                  <a:pt x="187532" y="3057835"/>
                </a:lnTo>
                <a:lnTo>
                  <a:pt x="902136" y="1471008"/>
                </a:lnTo>
                <a:lnTo>
                  <a:pt x="193890" y="1152061"/>
                </a:lnTo>
                <a:lnTo>
                  <a:pt x="0" y="158260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D6753-6366-23BB-49A7-69141BAF4285}"/>
              </a:ext>
            </a:extLst>
          </p:cNvPr>
          <p:cNvSpPr txBox="1"/>
          <p:nvPr/>
        </p:nvSpPr>
        <p:spPr>
          <a:xfrm>
            <a:off x="0" y="191125"/>
            <a:ext cx="5699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Xử lý bằng </a:t>
            </a:r>
          </a:p>
          <a:p>
            <a:r>
              <a:rPr lang="en-US" sz="4000" b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Python</a:t>
            </a:r>
          </a:p>
        </p:txBody>
      </p:sp>
      <p:pic>
        <p:nvPicPr>
          <p:cNvPr id="16" name="Graphic 15" descr="Video camera with solid fill">
            <a:extLst>
              <a:ext uri="{FF2B5EF4-FFF2-40B4-BE49-F238E27FC236}">
                <a16:creationId xmlns:a16="http://schemas.microsoft.com/office/drawing/2014/main" id="{6A2F1B2E-E15F-215F-4409-E07399B7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277600" y="96570"/>
            <a:ext cx="817830" cy="81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75F1C0-ED67-D04F-D4DA-A4702D27B62C}"/>
              </a:ext>
            </a:extLst>
          </p:cNvPr>
          <p:cNvSpPr txBox="1"/>
          <p:nvPr/>
        </p:nvSpPr>
        <p:spPr>
          <a:xfrm>
            <a:off x="5843007" y="871965"/>
            <a:ext cx="4938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5.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Kết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hợp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hai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bảng</a:t>
            </a:r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  <a:p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2C5AE5-FD24-89D2-AD19-9E43014C99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37447" y="1631515"/>
            <a:ext cx="8357983" cy="4882899"/>
          </a:xfrm>
          <a:prstGeom prst="rect">
            <a:avLst/>
          </a:prstGeom>
          <a:ln>
            <a:solidFill>
              <a:schemeClr val="bg1"/>
            </a:solidFill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4" name="Graphic 3" descr="Programmer male with solid fill">
            <a:extLst>
              <a:ext uri="{FF2B5EF4-FFF2-40B4-BE49-F238E27FC236}">
                <a16:creationId xmlns:a16="http://schemas.microsoft.com/office/drawing/2014/main" id="{0A20A912-5749-91D5-0ED9-C32DDD8357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8709" y="1457062"/>
            <a:ext cx="679014" cy="6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405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Ảnh miễn phí của Cặp đôi">
            <a:extLst>
              <a:ext uri="{FF2B5EF4-FFF2-40B4-BE49-F238E27FC236}">
                <a16:creationId xmlns:a16="http://schemas.microsoft.com/office/drawing/2014/main" id="{75630F2B-9B84-E24C-5E5D-D35B1DF1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8" y="-65871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20105B-7E35-1E25-A8F9-123C7219799B}"/>
              </a:ext>
            </a:extLst>
          </p:cNvPr>
          <p:cNvSpPr/>
          <p:nvPr/>
        </p:nvSpPr>
        <p:spPr>
          <a:xfrm>
            <a:off x="-314537" y="-65871"/>
            <a:ext cx="12821074" cy="7209920"/>
          </a:xfrm>
          <a:custGeom>
            <a:avLst/>
            <a:gdLst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30295 w 12221497"/>
              <a:gd name="connsiteY4" fmla="*/ 3367153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497" h="6872748">
                <a:moveTo>
                  <a:pt x="6835542" y="0"/>
                </a:moveTo>
                <a:lnTo>
                  <a:pt x="12221497" y="0"/>
                </a:lnTo>
                <a:cubicBezTo>
                  <a:pt x="12218220" y="2290916"/>
                  <a:pt x="12214942" y="4581832"/>
                  <a:pt x="12211665" y="6872748"/>
                </a:cubicBezTo>
                <a:lnTo>
                  <a:pt x="0" y="6843252"/>
                </a:lnTo>
                <a:lnTo>
                  <a:pt x="60926" y="3405902"/>
                </a:lnTo>
                <a:cubicBezTo>
                  <a:pt x="2918382" y="2700930"/>
                  <a:pt x="4031327" y="649487"/>
                  <a:pt x="6835542" y="0"/>
                </a:cubicBezTo>
                <a:close/>
              </a:path>
            </a:pathLst>
          </a:custGeom>
          <a:gradFill flip="none" rotWithShape="1">
            <a:gsLst>
              <a:gs pos="0">
                <a:srgbClr val="0B1118"/>
              </a:gs>
              <a:gs pos="50000">
                <a:srgbClr val="9CAFCA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Đồ hoạ vector miễn phí của Trừu tượng">
            <a:extLst>
              <a:ext uri="{FF2B5EF4-FFF2-40B4-BE49-F238E27FC236}">
                <a16:creationId xmlns:a16="http://schemas.microsoft.com/office/drawing/2014/main" id="{AE19CD15-CFF3-B80C-9EE1-35FBB19C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5379">
            <a:off x="-1367248" y="-782774"/>
            <a:ext cx="9144000" cy="4572000"/>
          </a:xfrm>
          <a:custGeom>
            <a:avLst/>
            <a:gdLst>
              <a:gd name="connsiteX0" fmla="*/ 9144000 w 9144000"/>
              <a:gd name="connsiteY0" fmla="*/ 0 h 4572000"/>
              <a:gd name="connsiteX1" fmla="*/ 9144000 w 9144000"/>
              <a:gd name="connsiteY1" fmla="*/ 1221202 h 4572000"/>
              <a:gd name="connsiteX2" fmla="*/ 7538829 w 9144000"/>
              <a:gd name="connsiteY2" fmla="*/ 498338 h 4572000"/>
              <a:gd name="connsiteX3" fmla="*/ 7045951 w 9144000"/>
              <a:gd name="connsiteY3" fmla="*/ 1592806 h 4572000"/>
              <a:gd name="connsiteX4" fmla="*/ 9144000 w 9144000"/>
              <a:gd name="connsiteY4" fmla="*/ 2537630 h 4572000"/>
              <a:gd name="connsiteX5" fmla="*/ 9144000 w 9144000"/>
              <a:gd name="connsiteY5" fmla="*/ 4572000 h 4572000"/>
              <a:gd name="connsiteX6" fmla="*/ 0 w 9144000"/>
              <a:gd name="connsiteY6" fmla="*/ 4572000 h 4572000"/>
              <a:gd name="connsiteX7" fmla="*/ 0 w 9144000"/>
              <a:gd name="connsiteY7" fmla="*/ 2973383 h 4572000"/>
              <a:gd name="connsiteX8" fmla="*/ 187532 w 9144000"/>
              <a:gd name="connsiteY8" fmla="*/ 3057835 h 4572000"/>
              <a:gd name="connsiteX9" fmla="*/ 902136 w 9144000"/>
              <a:gd name="connsiteY9" fmla="*/ 1471008 h 4572000"/>
              <a:gd name="connsiteX10" fmla="*/ 193890 w 9144000"/>
              <a:gd name="connsiteY10" fmla="*/ 1152061 h 4572000"/>
              <a:gd name="connsiteX11" fmla="*/ 0 w 9144000"/>
              <a:gd name="connsiteY11" fmla="*/ 1582607 h 4572000"/>
              <a:gd name="connsiteX12" fmla="*/ 0 w 9144000"/>
              <a:gd name="connsiteY12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572000">
                <a:moveTo>
                  <a:pt x="9144000" y="0"/>
                </a:moveTo>
                <a:lnTo>
                  <a:pt x="9144000" y="1221202"/>
                </a:lnTo>
                <a:lnTo>
                  <a:pt x="7538829" y="498338"/>
                </a:lnTo>
                <a:lnTo>
                  <a:pt x="7045951" y="1592806"/>
                </a:lnTo>
                <a:lnTo>
                  <a:pt x="9144000" y="2537630"/>
                </a:lnTo>
                <a:lnTo>
                  <a:pt x="9144000" y="4572000"/>
                </a:lnTo>
                <a:lnTo>
                  <a:pt x="0" y="4572000"/>
                </a:lnTo>
                <a:lnTo>
                  <a:pt x="0" y="2973383"/>
                </a:lnTo>
                <a:lnTo>
                  <a:pt x="187532" y="3057835"/>
                </a:lnTo>
                <a:lnTo>
                  <a:pt x="902136" y="1471008"/>
                </a:lnTo>
                <a:lnTo>
                  <a:pt x="193890" y="1152061"/>
                </a:lnTo>
                <a:lnTo>
                  <a:pt x="0" y="158260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D6753-6366-23BB-49A7-69141BAF4285}"/>
              </a:ext>
            </a:extLst>
          </p:cNvPr>
          <p:cNvSpPr txBox="1"/>
          <p:nvPr/>
        </p:nvSpPr>
        <p:spPr>
          <a:xfrm>
            <a:off x="0" y="191125"/>
            <a:ext cx="5699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Xử lý bằng </a:t>
            </a:r>
          </a:p>
          <a:p>
            <a:r>
              <a:rPr lang="en-US" sz="4000" b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Python</a:t>
            </a:r>
          </a:p>
        </p:txBody>
      </p:sp>
      <p:pic>
        <p:nvPicPr>
          <p:cNvPr id="16" name="Graphic 15" descr="Video camera with solid fill">
            <a:extLst>
              <a:ext uri="{FF2B5EF4-FFF2-40B4-BE49-F238E27FC236}">
                <a16:creationId xmlns:a16="http://schemas.microsoft.com/office/drawing/2014/main" id="{6A2F1B2E-E15F-215F-4409-E07399B7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277600" y="96570"/>
            <a:ext cx="817830" cy="81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75F1C0-ED67-D04F-D4DA-A4702D27B62C}"/>
              </a:ext>
            </a:extLst>
          </p:cNvPr>
          <p:cNvSpPr txBox="1"/>
          <p:nvPr/>
        </p:nvSpPr>
        <p:spPr>
          <a:xfrm>
            <a:off x="4232435" y="2043271"/>
            <a:ext cx="4938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6.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Xóa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các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dòng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dữ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liệu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bị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trùng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lặp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trong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bảng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dữ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liệu</a:t>
            </a:r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  <a:p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  <a:p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907C52-82E7-4D21-5A05-636C266CDE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3837" y="3722355"/>
            <a:ext cx="11933020" cy="1877203"/>
          </a:xfrm>
          <a:prstGeom prst="rect">
            <a:avLst/>
          </a:prstGeom>
          <a:ln>
            <a:solidFill>
              <a:schemeClr val="bg1"/>
            </a:solidFill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Graphic 2" descr="Programmer male with solid fill">
            <a:extLst>
              <a:ext uri="{FF2B5EF4-FFF2-40B4-BE49-F238E27FC236}">
                <a16:creationId xmlns:a16="http://schemas.microsoft.com/office/drawing/2014/main" id="{F3984E65-E270-B034-703C-CE7E7974A0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8709" y="1457062"/>
            <a:ext cx="679014" cy="6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4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Ảnh miễn phí của Cặp đôi">
            <a:extLst>
              <a:ext uri="{FF2B5EF4-FFF2-40B4-BE49-F238E27FC236}">
                <a16:creationId xmlns:a16="http://schemas.microsoft.com/office/drawing/2014/main" id="{75630F2B-9B84-E24C-5E5D-D35B1DF1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8" y="-65871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20105B-7E35-1E25-A8F9-123C7219799B}"/>
              </a:ext>
            </a:extLst>
          </p:cNvPr>
          <p:cNvSpPr/>
          <p:nvPr/>
        </p:nvSpPr>
        <p:spPr>
          <a:xfrm>
            <a:off x="-314537" y="-65871"/>
            <a:ext cx="12821074" cy="7209920"/>
          </a:xfrm>
          <a:custGeom>
            <a:avLst/>
            <a:gdLst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30295 w 12221497"/>
              <a:gd name="connsiteY4" fmla="*/ 3367153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497" h="6872748">
                <a:moveTo>
                  <a:pt x="6835542" y="0"/>
                </a:moveTo>
                <a:lnTo>
                  <a:pt x="12221497" y="0"/>
                </a:lnTo>
                <a:cubicBezTo>
                  <a:pt x="12218220" y="2290916"/>
                  <a:pt x="12214942" y="4581832"/>
                  <a:pt x="12211665" y="6872748"/>
                </a:cubicBezTo>
                <a:lnTo>
                  <a:pt x="0" y="6843252"/>
                </a:lnTo>
                <a:lnTo>
                  <a:pt x="60926" y="3405902"/>
                </a:lnTo>
                <a:cubicBezTo>
                  <a:pt x="2918382" y="2700930"/>
                  <a:pt x="4031327" y="649487"/>
                  <a:pt x="6835542" y="0"/>
                </a:cubicBezTo>
                <a:close/>
              </a:path>
            </a:pathLst>
          </a:custGeom>
          <a:gradFill flip="none" rotWithShape="1">
            <a:gsLst>
              <a:gs pos="0">
                <a:srgbClr val="0B1118"/>
              </a:gs>
              <a:gs pos="50000">
                <a:srgbClr val="9CAFCA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Đồ hoạ vector miễn phí của Trừu tượng">
            <a:extLst>
              <a:ext uri="{FF2B5EF4-FFF2-40B4-BE49-F238E27FC236}">
                <a16:creationId xmlns:a16="http://schemas.microsoft.com/office/drawing/2014/main" id="{AE19CD15-CFF3-B80C-9EE1-35FBB19C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5379">
            <a:off x="-1367248" y="-782774"/>
            <a:ext cx="9144000" cy="4572000"/>
          </a:xfrm>
          <a:custGeom>
            <a:avLst/>
            <a:gdLst>
              <a:gd name="connsiteX0" fmla="*/ 9144000 w 9144000"/>
              <a:gd name="connsiteY0" fmla="*/ 0 h 4572000"/>
              <a:gd name="connsiteX1" fmla="*/ 9144000 w 9144000"/>
              <a:gd name="connsiteY1" fmla="*/ 1221202 h 4572000"/>
              <a:gd name="connsiteX2" fmla="*/ 7538829 w 9144000"/>
              <a:gd name="connsiteY2" fmla="*/ 498338 h 4572000"/>
              <a:gd name="connsiteX3" fmla="*/ 7045951 w 9144000"/>
              <a:gd name="connsiteY3" fmla="*/ 1592806 h 4572000"/>
              <a:gd name="connsiteX4" fmla="*/ 9144000 w 9144000"/>
              <a:gd name="connsiteY4" fmla="*/ 2537630 h 4572000"/>
              <a:gd name="connsiteX5" fmla="*/ 9144000 w 9144000"/>
              <a:gd name="connsiteY5" fmla="*/ 4572000 h 4572000"/>
              <a:gd name="connsiteX6" fmla="*/ 0 w 9144000"/>
              <a:gd name="connsiteY6" fmla="*/ 4572000 h 4572000"/>
              <a:gd name="connsiteX7" fmla="*/ 0 w 9144000"/>
              <a:gd name="connsiteY7" fmla="*/ 2973383 h 4572000"/>
              <a:gd name="connsiteX8" fmla="*/ 187532 w 9144000"/>
              <a:gd name="connsiteY8" fmla="*/ 3057835 h 4572000"/>
              <a:gd name="connsiteX9" fmla="*/ 902136 w 9144000"/>
              <a:gd name="connsiteY9" fmla="*/ 1471008 h 4572000"/>
              <a:gd name="connsiteX10" fmla="*/ 193890 w 9144000"/>
              <a:gd name="connsiteY10" fmla="*/ 1152061 h 4572000"/>
              <a:gd name="connsiteX11" fmla="*/ 0 w 9144000"/>
              <a:gd name="connsiteY11" fmla="*/ 1582607 h 4572000"/>
              <a:gd name="connsiteX12" fmla="*/ 0 w 9144000"/>
              <a:gd name="connsiteY12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572000">
                <a:moveTo>
                  <a:pt x="9144000" y="0"/>
                </a:moveTo>
                <a:lnTo>
                  <a:pt x="9144000" y="1221202"/>
                </a:lnTo>
                <a:lnTo>
                  <a:pt x="7538829" y="498338"/>
                </a:lnTo>
                <a:lnTo>
                  <a:pt x="7045951" y="1592806"/>
                </a:lnTo>
                <a:lnTo>
                  <a:pt x="9144000" y="2537630"/>
                </a:lnTo>
                <a:lnTo>
                  <a:pt x="9144000" y="4572000"/>
                </a:lnTo>
                <a:lnTo>
                  <a:pt x="0" y="4572000"/>
                </a:lnTo>
                <a:lnTo>
                  <a:pt x="0" y="2973383"/>
                </a:lnTo>
                <a:lnTo>
                  <a:pt x="187532" y="3057835"/>
                </a:lnTo>
                <a:lnTo>
                  <a:pt x="902136" y="1471008"/>
                </a:lnTo>
                <a:lnTo>
                  <a:pt x="193890" y="1152061"/>
                </a:lnTo>
                <a:lnTo>
                  <a:pt x="0" y="158260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D6753-6366-23BB-49A7-69141BAF4285}"/>
              </a:ext>
            </a:extLst>
          </p:cNvPr>
          <p:cNvSpPr txBox="1"/>
          <p:nvPr/>
        </p:nvSpPr>
        <p:spPr>
          <a:xfrm>
            <a:off x="0" y="191125"/>
            <a:ext cx="5699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Xử lý bằng </a:t>
            </a:r>
          </a:p>
          <a:p>
            <a:r>
              <a:rPr lang="en-US" sz="4000" b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Python</a:t>
            </a:r>
          </a:p>
        </p:txBody>
      </p:sp>
      <p:pic>
        <p:nvPicPr>
          <p:cNvPr id="16" name="Graphic 15" descr="Video camera with solid fill">
            <a:extLst>
              <a:ext uri="{FF2B5EF4-FFF2-40B4-BE49-F238E27FC236}">
                <a16:creationId xmlns:a16="http://schemas.microsoft.com/office/drawing/2014/main" id="{6A2F1B2E-E15F-215F-4409-E07399B7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277600" y="96570"/>
            <a:ext cx="817830" cy="81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75F1C0-ED67-D04F-D4DA-A4702D27B62C}"/>
              </a:ext>
            </a:extLst>
          </p:cNvPr>
          <p:cNvSpPr txBox="1"/>
          <p:nvPr/>
        </p:nvSpPr>
        <p:spPr>
          <a:xfrm>
            <a:off x="5901906" y="336875"/>
            <a:ext cx="4938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7. Download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bảng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dữ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liệu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cuối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cùng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về</a:t>
            </a:r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  <a:p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36536F-1E5D-94C6-B764-3E466B0515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9722" y="995920"/>
            <a:ext cx="4972050" cy="4591050"/>
          </a:xfrm>
          <a:prstGeom prst="rect">
            <a:avLst/>
          </a:prstGeom>
          <a:ln>
            <a:solidFill>
              <a:schemeClr val="bg1"/>
            </a:solidFill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646CFC-6B52-FC3C-6F5A-294794F1CEE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43872" y="5703292"/>
            <a:ext cx="4495800" cy="723900"/>
          </a:xfrm>
          <a:prstGeom prst="rect">
            <a:avLst/>
          </a:prstGeom>
          <a:ln>
            <a:solidFill>
              <a:schemeClr val="bg1"/>
            </a:solidFill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Graphic 2" descr="Programmer male with solid fill">
            <a:extLst>
              <a:ext uri="{FF2B5EF4-FFF2-40B4-BE49-F238E27FC236}">
                <a16:creationId xmlns:a16="http://schemas.microsoft.com/office/drawing/2014/main" id="{B9C5426B-A9DB-7189-DE29-7D31C875AB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8709" y="1457062"/>
            <a:ext cx="679014" cy="6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865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Ảnh miễn phí của Cặp đôi">
            <a:extLst>
              <a:ext uri="{FF2B5EF4-FFF2-40B4-BE49-F238E27FC236}">
                <a16:creationId xmlns:a16="http://schemas.microsoft.com/office/drawing/2014/main" id="{75630F2B-9B84-E24C-5E5D-D35B1DF1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8" y="-65871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20105B-7E35-1E25-A8F9-123C7219799B}"/>
              </a:ext>
            </a:extLst>
          </p:cNvPr>
          <p:cNvSpPr/>
          <p:nvPr/>
        </p:nvSpPr>
        <p:spPr>
          <a:xfrm>
            <a:off x="-314537" y="0"/>
            <a:ext cx="12821074" cy="7209920"/>
          </a:xfrm>
          <a:custGeom>
            <a:avLst/>
            <a:gdLst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30295 w 12221497"/>
              <a:gd name="connsiteY4" fmla="*/ 3367153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497" h="6872748">
                <a:moveTo>
                  <a:pt x="6835542" y="0"/>
                </a:moveTo>
                <a:lnTo>
                  <a:pt x="12221497" y="0"/>
                </a:lnTo>
                <a:cubicBezTo>
                  <a:pt x="12218220" y="2290916"/>
                  <a:pt x="12214942" y="4581832"/>
                  <a:pt x="12211665" y="6872748"/>
                </a:cubicBezTo>
                <a:lnTo>
                  <a:pt x="0" y="6843252"/>
                </a:lnTo>
                <a:lnTo>
                  <a:pt x="60926" y="3405902"/>
                </a:lnTo>
                <a:cubicBezTo>
                  <a:pt x="2918382" y="2700930"/>
                  <a:pt x="4031327" y="649487"/>
                  <a:pt x="6835542" y="0"/>
                </a:cubicBezTo>
                <a:close/>
              </a:path>
            </a:pathLst>
          </a:custGeom>
          <a:gradFill flip="none" rotWithShape="1">
            <a:gsLst>
              <a:gs pos="0">
                <a:srgbClr val="0B1118"/>
              </a:gs>
              <a:gs pos="50000">
                <a:srgbClr val="9CAFCA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Đồ hoạ vector miễn phí của Trừu tượng">
            <a:extLst>
              <a:ext uri="{FF2B5EF4-FFF2-40B4-BE49-F238E27FC236}">
                <a16:creationId xmlns:a16="http://schemas.microsoft.com/office/drawing/2014/main" id="{AE19CD15-CFF3-B80C-9EE1-35FBB19C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5379">
            <a:off x="-1386409" y="-605734"/>
            <a:ext cx="9144000" cy="4572000"/>
          </a:xfrm>
          <a:custGeom>
            <a:avLst/>
            <a:gdLst>
              <a:gd name="connsiteX0" fmla="*/ 9144000 w 9144000"/>
              <a:gd name="connsiteY0" fmla="*/ 0 h 4572000"/>
              <a:gd name="connsiteX1" fmla="*/ 9144000 w 9144000"/>
              <a:gd name="connsiteY1" fmla="*/ 1221202 h 4572000"/>
              <a:gd name="connsiteX2" fmla="*/ 7538829 w 9144000"/>
              <a:gd name="connsiteY2" fmla="*/ 498338 h 4572000"/>
              <a:gd name="connsiteX3" fmla="*/ 7045951 w 9144000"/>
              <a:gd name="connsiteY3" fmla="*/ 1592806 h 4572000"/>
              <a:gd name="connsiteX4" fmla="*/ 9144000 w 9144000"/>
              <a:gd name="connsiteY4" fmla="*/ 2537630 h 4572000"/>
              <a:gd name="connsiteX5" fmla="*/ 9144000 w 9144000"/>
              <a:gd name="connsiteY5" fmla="*/ 4572000 h 4572000"/>
              <a:gd name="connsiteX6" fmla="*/ 0 w 9144000"/>
              <a:gd name="connsiteY6" fmla="*/ 4572000 h 4572000"/>
              <a:gd name="connsiteX7" fmla="*/ 0 w 9144000"/>
              <a:gd name="connsiteY7" fmla="*/ 2973383 h 4572000"/>
              <a:gd name="connsiteX8" fmla="*/ 187532 w 9144000"/>
              <a:gd name="connsiteY8" fmla="*/ 3057835 h 4572000"/>
              <a:gd name="connsiteX9" fmla="*/ 902136 w 9144000"/>
              <a:gd name="connsiteY9" fmla="*/ 1471008 h 4572000"/>
              <a:gd name="connsiteX10" fmla="*/ 193890 w 9144000"/>
              <a:gd name="connsiteY10" fmla="*/ 1152061 h 4572000"/>
              <a:gd name="connsiteX11" fmla="*/ 0 w 9144000"/>
              <a:gd name="connsiteY11" fmla="*/ 1582607 h 4572000"/>
              <a:gd name="connsiteX12" fmla="*/ 0 w 9144000"/>
              <a:gd name="connsiteY12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572000">
                <a:moveTo>
                  <a:pt x="9144000" y="0"/>
                </a:moveTo>
                <a:lnTo>
                  <a:pt x="9144000" y="1221202"/>
                </a:lnTo>
                <a:lnTo>
                  <a:pt x="7538829" y="498338"/>
                </a:lnTo>
                <a:lnTo>
                  <a:pt x="7045951" y="1592806"/>
                </a:lnTo>
                <a:lnTo>
                  <a:pt x="9144000" y="2537630"/>
                </a:lnTo>
                <a:lnTo>
                  <a:pt x="9144000" y="4572000"/>
                </a:lnTo>
                <a:lnTo>
                  <a:pt x="0" y="4572000"/>
                </a:lnTo>
                <a:lnTo>
                  <a:pt x="0" y="2973383"/>
                </a:lnTo>
                <a:lnTo>
                  <a:pt x="187532" y="3057835"/>
                </a:lnTo>
                <a:lnTo>
                  <a:pt x="902136" y="1471008"/>
                </a:lnTo>
                <a:lnTo>
                  <a:pt x="193890" y="1152061"/>
                </a:lnTo>
                <a:lnTo>
                  <a:pt x="0" y="158260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D6753-6366-23BB-49A7-69141BAF4285}"/>
              </a:ext>
            </a:extLst>
          </p:cNvPr>
          <p:cNvSpPr txBox="1"/>
          <p:nvPr/>
        </p:nvSpPr>
        <p:spPr>
          <a:xfrm>
            <a:off x="0" y="191125"/>
            <a:ext cx="5699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Phân</a:t>
            </a:r>
            <a:r>
              <a:rPr lang="en-US" sz="4000" b="1" dirty="0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 </a:t>
            </a:r>
            <a:r>
              <a:rPr lang="en-US" sz="40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tích</a:t>
            </a:r>
            <a:r>
              <a:rPr lang="en-US" sz="4000" b="1" dirty="0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 </a:t>
            </a:r>
            <a:r>
              <a:rPr lang="en-US" sz="40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bằng</a:t>
            </a:r>
            <a:r>
              <a:rPr lang="en-US" sz="4000" b="1" dirty="0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 Power BI</a:t>
            </a:r>
          </a:p>
        </p:txBody>
      </p:sp>
      <p:pic>
        <p:nvPicPr>
          <p:cNvPr id="16" name="Graphic 15" descr="Video camera with solid fill">
            <a:extLst>
              <a:ext uri="{FF2B5EF4-FFF2-40B4-BE49-F238E27FC236}">
                <a16:creationId xmlns:a16="http://schemas.microsoft.com/office/drawing/2014/main" id="{6A2F1B2E-E15F-215F-4409-E07399B7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277600" y="96570"/>
            <a:ext cx="817830" cy="81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75F1C0-ED67-D04F-D4DA-A4702D27B62C}"/>
              </a:ext>
            </a:extLst>
          </p:cNvPr>
          <p:cNvSpPr txBox="1"/>
          <p:nvPr/>
        </p:nvSpPr>
        <p:spPr>
          <a:xfrm>
            <a:off x="5901906" y="336875"/>
            <a:ext cx="49384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S</a:t>
            </a:r>
            <a:r>
              <a:rPr lang="vi-VN" sz="2400" dirty="0">
                <a:solidFill>
                  <a:srgbClr val="FFFF25"/>
                </a:solidFill>
                <a:latin typeface="Tw Cen MT" panose="020B0602020104020603" pitchFamily="34" charset="0"/>
              </a:rPr>
              <a:t>ơ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l</a:t>
            </a:r>
            <a:r>
              <a:rPr lang="vi-VN" sz="2400" dirty="0">
                <a:solidFill>
                  <a:srgbClr val="FFFF25"/>
                </a:solidFill>
                <a:latin typeface="Tw Cen MT" panose="020B0602020104020603" pitchFamily="34" charset="0"/>
              </a:rPr>
              <a:t>ượ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c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về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bảng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dữ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liệu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</a:p>
          <a:p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95B754-7E5D-41A8-93F2-9157D09113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0641" y="3233822"/>
            <a:ext cx="5584684" cy="32400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15219C-8792-45B9-A1D6-47E4C09052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7946" y="803457"/>
            <a:ext cx="5216806" cy="32108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3438020-EDEC-7A16-DE67-1D88790B886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61297" y="4047260"/>
            <a:ext cx="5330703" cy="2412291"/>
          </a:xfrm>
          <a:prstGeom prst="rect">
            <a:avLst/>
          </a:prstGeom>
        </p:spPr>
      </p:pic>
      <p:pic>
        <p:nvPicPr>
          <p:cNvPr id="6" name="Graphic 5" descr="Presentation with pie chart with solid fill">
            <a:extLst>
              <a:ext uri="{FF2B5EF4-FFF2-40B4-BE49-F238E27FC236}">
                <a16:creationId xmlns:a16="http://schemas.microsoft.com/office/drawing/2014/main" id="{1DC8621D-703A-553A-6F98-71D0C597431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62040" y="1533703"/>
            <a:ext cx="679014" cy="6801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392E44-5635-C3F1-549A-115728A890E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88759" y="1200807"/>
            <a:ext cx="3183400" cy="164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Ảnh miễn phí của Cặp đôi">
            <a:extLst>
              <a:ext uri="{FF2B5EF4-FFF2-40B4-BE49-F238E27FC236}">
                <a16:creationId xmlns:a16="http://schemas.microsoft.com/office/drawing/2014/main" id="{75630F2B-9B84-E24C-5E5D-D35B1DF1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8" y="-65871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20105B-7E35-1E25-A8F9-123C7219799B}"/>
              </a:ext>
            </a:extLst>
          </p:cNvPr>
          <p:cNvSpPr/>
          <p:nvPr/>
        </p:nvSpPr>
        <p:spPr>
          <a:xfrm>
            <a:off x="-552261" y="-651850"/>
            <a:ext cx="13058798" cy="7795899"/>
          </a:xfrm>
          <a:custGeom>
            <a:avLst/>
            <a:gdLst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30295 w 12221497"/>
              <a:gd name="connsiteY4" fmla="*/ 3367153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497" h="6872748">
                <a:moveTo>
                  <a:pt x="6835542" y="0"/>
                </a:moveTo>
                <a:lnTo>
                  <a:pt x="12221497" y="0"/>
                </a:lnTo>
                <a:cubicBezTo>
                  <a:pt x="12218220" y="2290916"/>
                  <a:pt x="12214942" y="4581832"/>
                  <a:pt x="12211665" y="6872748"/>
                </a:cubicBezTo>
                <a:lnTo>
                  <a:pt x="0" y="6843252"/>
                </a:lnTo>
                <a:lnTo>
                  <a:pt x="88532" y="3310555"/>
                </a:lnTo>
                <a:cubicBezTo>
                  <a:pt x="2955189" y="2640254"/>
                  <a:pt x="4031327" y="649487"/>
                  <a:pt x="6835542" y="0"/>
                </a:cubicBezTo>
                <a:close/>
              </a:path>
            </a:pathLst>
          </a:custGeom>
          <a:gradFill flip="none" rotWithShape="1">
            <a:gsLst>
              <a:gs pos="0">
                <a:srgbClr val="0B1118"/>
              </a:gs>
              <a:gs pos="50000">
                <a:srgbClr val="9CAFCA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Đồ hoạ vector miễn phí của Trừu tượng">
            <a:extLst>
              <a:ext uri="{FF2B5EF4-FFF2-40B4-BE49-F238E27FC236}">
                <a16:creationId xmlns:a16="http://schemas.microsoft.com/office/drawing/2014/main" id="{AE19CD15-CFF3-B80C-9EE1-35FBB19C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4436">
            <a:off x="-1516253" y="-1298822"/>
            <a:ext cx="9144000" cy="4572000"/>
          </a:xfrm>
          <a:custGeom>
            <a:avLst/>
            <a:gdLst>
              <a:gd name="connsiteX0" fmla="*/ 9144000 w 9144000"/>
              <a:gd name="connsiteY0" fmla="*/ 0 h 4572000"/>
              <a:gd name="connsiteX1" fmla="*/ 9144000 w 9144000"/>
              <a:gd name="connsiteY1" fmla="*/ 1221202 h 4572000"/>
              <a:gd name="connsiteX2" fmla="*/ 7538829 w 9144000"/>
              <a:gd name="connsiteY2" fmla="*/ 498338 h 4572000"/>
              <a:gd name="connsiteX3" fmla="*/ 7045951 w 9144000"/>
              <a:gd name="connsiteY3" fmla="*/ 1592806 h 4572000"/>
              <a:gd name="connsiteX4" fmla="*/ 9144000 w 9144000"/>
              <a:gd name="connsiteY4" fmla="*/ 2537630 h 4572000"/>
              <a:gd name="connsiteX5" fmla="*/ 9144000 w 9144000"/>
              <a:gd name="connsiteY5" fmla="*/ 4572000 h 4572000"/>
              <a:gd name="connsiteX6" fmla="*/ 0 w 9144000"/>
              <a:gd name="connsiteY6" fmla="*/ 4572000 h 4572000"/>
              <a:gd name="connsiteX7" fmla="*/ 0 w 9144000"/>
              <a:gd name="connsiteY7" fmla="*/ 2973383 h 4572000"/>
              <a:gd name="connsiteX8" fmla="*/ 187532 w 9144000"/>
              <a:gd name="connsiteY8" fmla="*/ 3057835 h 4572000"/>
              <a:gd name="connsiteX9" fmla="*/ 902136 w 9144000"/>
              <a:gd name="connsiteY9" fmla="*/ 1471008 h 4572000"/>
              <a:gd name="connsiteX10" fmla="*/ 193890 w 9144000"/>
              <a:gd name="connsiteY10" fmla="*/ 1152061 h 4572000"/>
              <a:gd name="connsiteX11" fmla="*/ 0 w 9144000"/>
              <a:gd name="connsiteY11" fmla="*/ 1582607 h 4572000"/>
              <a:gd name="connsiteX12" fmla="*/ 0 w 9144000"/>
              <a:gd name="connsiteY12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572000">
                <a:moveTo>
                  <a:pt x="9144000" y="0"/>
                </a:moveTo>
                <a:lnTo>
                  <a:pt x="9144000" y="1221202"/>
                </a:lnTo>
                <a:lnTo>
                  <a:pt x="7538829" y="498338"/>
                </a:lnTo>
                <a:lnTo>
                  <a:pt x="7045951" y="1592806"/>
                </a:lnTo>
                <a:lnTo>
                  <a:pt x="9144000" y="2537630"/>
                </a:lnTo>
                <a:lnTo>
                  <a:pt x="9144000" y="4572000"/>
                </a:lnTo>
                <a:lnTo>
                  <a:pt x="0" y="4572000"/>
                </a:lnTo>
                <a:lnTo>
                  <a:pt x="0" y="2973383"/>
                </a:lnTo>
                <a:lnTo>
                  <a:pt x="187532" y="3057835"/>
                </a:lnTo>
                <a:lnTo>
                  <a:pt x="902136" y="1471008"/>
                </a:lnTo>
                <a:lnTo>
                  <a:pt x="193890" y="1152061"/>
                </a:lnTo>
                <a:lnTo>
                  <a:pt x="0" y="158260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D6753-6366-23BB-49A7-69141BAF4285}"/>
              </a:ext>
            </a:extLst>
          </p:cNvPr>
          <p:cNvSpPr txBox="1"/>
          <p:nvPr/>
        </p:nvSpPr>
        <p:spPr>
          <a:xfrm>
            <a:off x="0" y="43041"/>
            <a:ext cx="3748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Phân</a:t>
            </a:r>
            <a:r>
              <a:rPr lang="en-US" sz="3200" b="1" dirty="0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 </a:t>
            </a:r>
            <a:r>
              <a:rPr lang="en-US" sz="32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tích</a:t>
            </a:r>
            <a:r>
              <a:rPr lang="en-US" sz="3200" b="1" dirty="0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 bằng Power BI</a:t>
            </a:r>
          </a:p>
          <a:p>
            <a:endParaRPr lang="en-US" sz="3200" b="1" dirty="0">
              <a:solidFill>
                <a:srgbClr val="FFC32D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Montserrat" panose="02000505000000020004" pitchFamily="2" charset="0"/>
            </a:endParaRPr>
          </a:p>
        </p:txBody>
      </p:sp>
      <p:pic>
        <p:nvPicPr>
          <p:cNvPr id="16" name="Graphic 15" descr="Video camera with solid fill">
            <a:extLst>
              <a:ext uri="{FF2B5EF4-FFF2-40B4-BE49-F238E27FC236}">
                <a16:creationId xmlns:a16="http://schemas.microsoft.com/office/drawing/2014/main" id="{6A2F1B2E-E15F-215F-4409-E07399B7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248103" y="418956"/>
            <a:ext cx="817830" cy="81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4" name="Graphic 3" descr="Presentation with pie chart with solid fill">
            <a:extLst>
              <a:ext uri="{FF2B5EF4-FFF2-40B4-BE49-F238E27FC236}">
                <a16:creationId xmlns:a16="http://schemas.microsoft.com/office/drawing/2014/main" id="{F6B5CCAE-CF70-2C38-9BD0-B7AEC015E4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4420" y="1177752"/>
            <a:ext cx="679014" cy="6801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1AFBC-A523-25E8-E8B6-F96648F8DBAF}"/>
              </a:ext>
            </a:extLst>
          </p:cNvPr>
          <p:cNvSpPr txBox="1"/>
          <p:nvPr/>
        </p:nvSpPr>
        <p:spPr>
          <a:xfrm>
            <a:off x="4597104" y="332331"/>
            <a:ext cx="66509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Mối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t</a:t>
            </a:r>
            <a:r>
              <a:rPr lang="vi-VN" sz="2400" dirty="0">
                <a:solidFill>
                  <a:srgbClr val="FFFF25"/>
                </a:solidFill>
                <a:latin typeface="Tw Cen MT" panose="020B0602020104020603" pitchFamily="34" charset="0"/>
              </a:rPr>
              <a:t>ươ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ng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quan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giữa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doanh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thu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&amp; chi phí sản xuất</a:t>
            </a:r>
          </a:p>
          <a:p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  <a:p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AEBAFBF-6903-46AD-8A3C-8A17A15642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99610" y="1201079"/>
            <a:ext cx="6991992" cy="3623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1AC473-8F31-4F8C-99E2-F35666FDD5D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7919" y="3441310"/>
            <a:ext cx="5419497" cy="3036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64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Ảnh miễn phí của Cặp đôi">
            <a:extLst>
              <a:ext uri="{FF2B5EF4-FFF2-40B4-BE49-F238E27FC236}">
                <a16:creationId xmlns:a16="http://schemas.microsoft.com/office/drawing/2014/main" id="{75630F2B-9B84-E24C-5E5D-D35B1DF1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8" y="-65871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20105B-7E35-1E25-A8F9-123C7219799B}"/>
              </a:ext>
            </a:extLst>
          </p:cNvPr>
          <p:cNvSpPr/>
          <p:nvPr/>
        </p:nvSpPr>
        <p:spPr>
          <a:xfrm>
            <a:off x="-552261" y="-651850"/>
            <a:ext cx="13058798" cy="7795899"/>
          </a:xfrm>
          <a:custGeom>
            <a:avLst/>
            <a:gdLst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30295 w 12221497"/>
              <a:gd name="connsiteY4" fmla="*/ 3367153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497" h="6872748">
                <a:moveTo>
                  <a:pt x="6835542" y="0"/>
                </a:moveTo>
                <a:lnTo>
                  <a:pt x="12221497" y="0"/>
                </a:lnTo>
                <a:cubicBezTo>
                  <a:pt x="12218220" y="2290916"/>
                  <a:pt x="12214942" y="4581832"/>
                  <a:pt x="12211665" y="6872748"/>
                </a:cubicBezTo>
                <a:lnTo>
                  <a:pt x="0" y="6843252"/>
                </a:lnTo>
                <a:lnTo>
                  <a:pt x="88532" y="3310555"/>
                </a:lnTo>
                <a:cubicBezTo>
                  <a:pt x="2955189" y="2640254"/>
                  <a:pt x="4031327" y="649487"/>
                  <a:pt x="6835542" y="0"/>
                </a:cubicBezTo>
                <a:close/>
              </a:path>
            </a:pathLst>
          </a:custGeom>
          <a:gradFill flip="none" rotWithShape="1">
            <a:gsLst>
              <a:gs pos="0">
                <a:srgbClr val="0B1118"/>
              </a:gs>
              <a:gs pos="50000">
                <a:srgbClr val="9CAFCA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Đồ hoạ vector miễn phí của Trừu tượng">
            <a:extLst>
              <a:ext uri="{FF2B5EF4-FFF2-40B4-BE49-F238E27FC236}">
                <a16:creationId xmlns:a16="http://schemas.microsoft.com/office/drawing/2014/main" id="{AE19CD15-CFF3-B80C-9EE1-35FBB19C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4436">
            <a:off x="-1516253" y="-1298822"/>
            <a:ext cx="9144000" cy="4572000"/>
          </a:xfrm>
          <a:custGeom>
            <a:avLst/>
            <a:gdLst>
              <a:gd name="connsiteX0" fmla="*/ 9144000 w 9144000"/>
              <a:gd name="connsiteY0" fmla="*/ 0 h 4572000"/>
              <a:gd name="connsiteX1" fmla="*/ 9144000 w 9144000"/>
              <a:gd name="connsiteY1" fmla="*/ 1221202 h 4572000"/>
              <a:gd name="connsiteX2" fmla="*/ 7538829 w 9144000"/>
              <a:gd name="connsiteY2" fmla="*/ 498338 h 4572000"/>
              <a:gd name="connsiteX3" fmla="*/ 7045951 w 9144000"/>
              <a:gd name="connsiteY3" fmla="*/ 1592806 h 4572000"/>
              <a:gd name="connsiteX4" fmla="*/ 9144000 w 9144000"/>
              <a:gd name="connsiteY4" fmla="*/ 2537630 h 4572000"/>
              <a:gd name="connsiteX5" fmla="*/ 9144000 w 9144000"/>
              <a:gd name="connsiteY5" fmla="*/ 4572000 h 4572000"/>
              <a:gd name="connsiteX6" fmla="*/ 0 w 9144000"/>
              <a:gd name="connsiteY6" fmla="*/ 4572000 h 4572000"/>
              <a:gd name="connsiteX7" fmla="*/ 0 w 9144000"/>
              <a:gd name="connsiteY7" fmla="*/ 2973383 h 4572000"/>
              <a:gd name="connsiteX8" fmla="*/ 187532 w 9144000"/>
              <a:gd name="connsiteY8" fmla="*/ 3057835 h 4572000"/>
              <a:gd name="connsiteX9" fmla="*/ 902136 w 9144000"/>
              <a:gd name="connsiteY9" fmla="*/ 1471008 h 4572000"/>
              <a:gd name="connsiteX10" fmla="*/ 193890 w 9144000"/>
              <a:gd name="connsiteY10" fmla="*/ 1152061 h 4572000"/>
              <a:gd name="connsiteX11" fmla="*/ 0 w 9144000"/>
              <a:gd name="connsiteY11" fmla="*/ 1582607 h 4572000"/>
              <a:gd name="connsiteX12" fmla="*/ 0 w 9144000"/>
              <a:gd name="connsiteY12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572000">
                <a:moveTo>
                  <a:pt x="9144000" y="0"/>
                </a:moveTo>
                <a:lnTo>
                  <a:pt x="9144000" y="1221202"/>
                </a:lnTo>
                <a:lnTo>
                  <a:pt x="7538829" y="498338"/>
                </a:lnTo>
                <a:lnTo>
                  <a:pt x="7045951" y="1592806"/>
                </a:lnTo>
                <a:lnTo>
                  <a:pt x="9144000" y="2537630"/>
                </a:lnTo>
                <a:lnTo>
                  <a:pt x="9144000" y="4572000"/>
                </a:lnTo>
                <a:lnTo>
                  <a:pt x="0" y="4572000"/>
                </a:lnTo>
                <a:lnTo>
                  <a:pt x="0" y="2973383"/>
                </a:lnTo>
                <a:lnTo>
                  <a:pt x="187532" y="3057835"/>
                </a:lnTo>
                <a:lnTo>
                  <a:pt x="902136" y="1471008"/>
                </a:lnTo>
                <a:lnTo>
                  <a:pt x="193890" y="1152061"/>
                </a:lnTo>
                <a:lnTo>
                  <a:pt x="0" y="158260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D6753-6366-23BB-49A7-69141BAF4285}"/>
              </a:ext>
            </a:extLst>
          </p:cNvPr>
          <p:cNvSpPr txBox="1"/>
          <p:nvPr/>
        </p:nvSpPr>
        <p:spPr>
          <a:xfrm>
            <a:off x="0" y="43041"/>
            <a:ext cx="3748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Phân</a:t>
            </a:r>
            <a:r>
              <a:rPr lang="en-US" sz="3200" b="1" dirty="0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 </a:t>
            </a:r>
            <a:r>
              <a:rPr lang="en-US" sz="32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tích</a:t>
            </a:r>
            <a:r>
              <a:rPr lang="en-US" sz="3200" b="1" dirty="0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 bằng Power BI</a:t>
            </a:r>
          </a:p>
          <a:p>
            <a:endParaRPr lang="en-US" sz="3200" b="1" dirty="0">
              <a:solidFill>
                <a:srgbClr val="FFC32D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Montserrat" panose="02000505000000020004" pitchFamily="2" charset="0"/>
            </a:endParaRPr>
          </a:p>
        </p:txBody>
      </p:sp>
      <p:pic>
        <p:nvPicPr>
          <p:cNvPr id="16" name="Graphic 15" descr="Video camera with solid fill">
            <a:extLst>
              <a:ext uri="{FF2B5EF4-FFF2-40B4-BE49-F238E27FC236}">
                <a16:creationId xmlns:a16="http://schemas.microsoft.com/office/drawing/2014/main" id="{6A2F1B2E-E15F-215F-4409-E07399B7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248103" y="100916"/>
            <a:ext cx="817830" cy="81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4" name="Graphic 3" descr="Presentation with pie chart with solid fill">
            <a:extLst>
              <a:ext uri="{FF2B5EF4-FFF2-40B4-BE49-F238E27FC236}">
                <a16:creationId xmlns:a16="http://schemas.microsoft.com/office/drawing/2014/main" id="{F6B5CCAE-CF70-2C38-9BD0-B7AEC015E4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4420" y="1037656"/>
            <a:ext cx="620080" cy="621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1AFBC-A523-25E8-E8B6-F96648F8DBAF}"/>
              </a:ext>
            </a:extLst>
          </p:cNvPr>
          <p:cNvSpPr txBox="1"/>
          <p:nvPr/>
        </p:nvSpPr>
        <p:spPr>
          <a:xfrm>
            <a:off x="5320046" y="549638"/>
            <a:ext cx="5928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FF25"/>
                </a:solidFill>
                <a:latin typeface="Tw Cen MT" panose="020B0602020104020603" pitchFamily="34" charset="0"/>
              </a:rPr>
              <a:t>Thể</a:t>
            </a:r>
            <a:r>
              <a:rPr lang="en-US" sz="32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FFFF25"/>
                </a:solidFill>
                <a:latin typeface="Tw Cen MT" panose="020B0602020104020603" pitchFamily="34" charset="0"/>
              </a:rPr>
              <a:t>loại</a:t>
            </a:r>
            <a:r>
              <a:rPr lang="en-US" sz="3200" dirty="0">
                <a:solidFill>
                  <a:srgbClr val="FFFF25"/>
                </a:solidFill>
                <a:latin typeface="Tw Cen MT" panose="020B0602020104020603" pitchFamily="34" charset="0"/>
              </a:rPr>
              <a:t>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7BAAB-131B-9F26-FF32-58E4DCEB87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2737" y="1671512"/>
            <a:ext cx="11673196" cy="528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41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Ảnh miễn phí của Cặp đôi">
            <a:extLst>
              <a:ext uri="{FF2B5EF4-FFF2-40B4-BE49-F238E27FC236}">
                <a16:creationId xmlns:a16="http://schemas.microsoft.com/office/drawing/2014/main" id="{75630F2B-9B84-E24C-5E5D-D35B1DF1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8" y="-65871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20105B-7E35-1E25-A8F9-123C7219799B}"/>
              </a:ext>
            </a:extLst>
          </p:cNvPr>
          <p:cNvSpPr/>
          <p:nvPr/>
        </p:nvSpPr>
        <p:spPr>
          <a:xfrm>
            <a:off x="-552261" y="-651850"/>
            <a:ext cx="13058798" cy="7795899"/>
          </a:xfrm>
          <a:custGeom>
            <a:avLst/>
            <a:gdLst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30295 w 12221497"/>
              <a:gd name="connsiteY4" fmla="*/ 3367153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497" h="6872748">
                <a:moveTo>
                  <a:pt x="6835542" y="0"/>
                </a:moveTo>
                <a:lnTo>
                  <a:pt x="12221497" y="0"/>
                </a:lnTo>
                <a:cubicBezTo>
                  <a:pt x="12218220" y="2290916"/>
                  <a:pt x="12214942" y="4581832"/>
                  <a:pt x="12211665" y="6872748"/>
                </a:cubicBezTo>
                <a:lnTo>
                  <a:pt x="0" y="6843252"/>
                </a:lnTo>
                <a:lnTo>
                  <a:pt x="88532" y="3310555"/>
                </a:lnTo>
                <a:cubicBezTo>
                  <a:pt x="2955189" y="2640254"/>
                  <a:pt x="4031327" y="649487"/>
                  <a:pt x="6835542" y="0"/>
                </a:cubicBezTo>
                <a:close/>
              </a:path>
            </a:pathLst>
          </a:custGeom>
          <a:gradFill flip="none" rotWithShape="1">
            <a:gsLst>
              <a:gs pos="0">
                <a:srgbClr val="0B1118"/>
              </a:gs>
              <a:gs pos="50000">
                <a:srgbClr val="9CAFCA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Đồ hoạ vector miễn phí của Trừu tượng">
            <a:extLst>
              <a:ext uri="{FF2B5EF4-FFF2-40B4-BE49-F238E27FC236}">
                <a16:creationId xmlns:a16="http://schemas.microsoft.com/office/drawing/2014/main" id="{AE19CD15-CFF3-B80C-9EE1-35FBB19C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4436">
            <a:off x="-1516253" y="-1298822"/>
            <a:ext cx="9144000" cy="4572000"/>
          </a:xfrm>
          <a:custGeom>
            <a:avLst/>
            <a:gdLst>
              <a:gd name="connsiteX0" fmla="*/ 9144000 w 9144000"/>
              <a:gd name="connsiteY0" fmla="*/ 0 h 4572000"/>
              <a:gd name="connsiteX1" fmla="*/ 9144000 w 9144000"/>
              <a:gd name="connsiteY1" fmla="*/ 1221202 h 4572000"/>
              <a:gd name="connsiteX2" fmla="*/ 7538829 w 9144000"/>
              <a:gd name="connsiteY2" fmla="*/ 498338 h 4572000"/>
              <a:gd name="connsiteX3" fmla="*/ 7045951 w 9144000"/>
              <a:gd name="connsiteY3" fmla="*/ 1592806 h 4572000"/>
              <a:gd name="connsiteX4" fmla="*/ 9144000 w 9144000"/>
              <a:gd name="connsiteY4" fmla="*/ 2537630 h 4572000"/>
              <a:gd name="connsiteX5" fmla="*/ 9144000 w 9144000"/>
              <a:gd name="connsiteY5" fmla="*/ 4572000 h 4572000"/>
              <a:gd name="connsiteX6" fmla="*/ 0 w 9144000"/>
              <a:gd name="connsiteY6" fmla="*/ 4572000 h 4572000"/>
              <a:gd name="connsiteX7" fmla="*/ 0 w 9144000"/>
              <a:gd name="connsiteY7" fmla="*/ 2973383 h 4572000"/>
              <a:gd name="connsiteX8" fmla="*/ 187532 w 9144000"/>
              <a:gd name="connsiteY8" fmla="*/ 3057835 h 4572000"/>
              <a:gd name="connsiteX9" fmla="*/ 902136 w 9144000"/>
              <a:gd name="connsiteY9" fmla="*/ 1471008 h 4572000"/>
              <a:gd name="connsiteX10" fmla="*/ 193890 w 9144000"/>
              <a:gd name="connsiteY10" fmla="*/ 1152061 h 4572000"/>
              <a:gd name="connsiteX11" fmla="*/ 0 w 9144000"/>
              <a:gd name="connsiteY11" fmla="*/ 1582607 h 4572000"/>
              <a:gd name="connsiteX12" fmla="*/ 0 w 9144000"/>
              <a:gd name="connsiteY12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572000">
                <a:moveTo>
                  <a:pt x="9144000" y="0"/>
                </a:moveTo>
                <a:lnTo>
                  <a:pt x="9144000" y="1221202"/>
                </a:lnTo>
                <a:lnTo>
                  <a:pt x="7538829" y="498338"/>
                </a:lnTo>
                <a:lnTo>
                  <a:pt x="7045951" y="1592806"/>
                </a:lnTo>
                <a:lnTo>
                  <a:pt x="9144000" y="2537630"/>
                </a:lnTo>
                <a:lnTo>
                  <a:pt x="9144000" y="4572000"/>
                </a:lnTo>
                <a:lnTo>
                  <a:pt x="0" y="4572000"/>
                </a:lnTo>
                <a:lnTo>
                  <a:pt x="0" y="2973383"/>
                </a:lnTo>
                <a:lnTo>
                  <a:pt x="187532" y="3057835"/>
                </a:lnTo>
                <a:lnTo>
                  <a:pt x="902136" y="1471008"/>
                </a:lnTo>
                <a:lnTo>
                  <a:pt x="193890" y="1152061"/>
                </a:lnTo>
                <a:lnTo>
                  <a:pt x="0" y="158260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D6753-6366-23BB-49A7-69141BAF4285}"/>
              </a:ext>
            </a:extLst>
          </p:cNvPr>
          <p:cNvSpPr txBox="1"/>
          <p:nvPr/>
        </p:nvSpPr>
        <p:spPr>
          <a:xfrm>
            <a:off x="0" y="43041"/>
            <a:ext cx="3748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Phân</a:t>
            </a:r>
            <a:r>
              <a:rPr lang="en-US" sz="3200" b="1" dirty="0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 </a:t>
            </a:r>
            <a:r>
              <a:rPr lang="en-US" sz="32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tích</a:t>
            </a:r>
            <a:r>
              <a:rPr lang="en-US" sz="3200" b="1" dirty="0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 bằng Power BI</a:t>
            </a:r>
          </a:p>
          <a:p>
            <a:endParaRPr lang="en-US" sz="3200" b="1" dirty="0">
              <a:solidFill>
                <a:srgbClr val="FFC32D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Montserrat" panose="02000505000000020004" pitchFamily="2" charset="0"/>
            </a:endParaRPr>
          </a:p>
        </p:txBody>
      </p:sp>
      <p:pic>
        <p:nvPicPr>
          <p:cNvPr id="16" name="Graphic 15" descr="Video camera with solid fill">
            <a:extLst>
              <a:ext uri="{FF2B5EF4-FFF2-40B4-BE49-F238E27FC236}">
                <a16:creationId xmlns:a16="http://schemas.microsoft.com/office/drawing/2014/main" id="{6A2F1B2E-E15F-215F-4409-E07399B7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248103" y="418956"/>
            <a:ext cx="817830" cy="81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4" name="Graphic 3" descr="Presentation with pie chart with solid fill">
            <a:extLst>
              <a:ext uri="{FF2B5EF4-FFF2-40B4-BE49-F238E27FC236}">
                <a16:creationId xmlns:a16="http://schemas.microsoft.com/office/drawing/2014/main" id="{F6B5CCAE-CF70-2C38-9BD0-B7AEC015E4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4420" y="1037656"/>
            <a:ext cx="620080" cy="621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1AFBC-A523-25E8-E8B6-F96648F8DBAF}"/>
              </a:ext>
            </a:extLst>
          </p:cNvPr>
          <p:cNvSpPr txBox="1"/>
          <p:nvPr/>
        </p:nvSpPr>
        <p:spPr>
          <a:xfrm>
            <a:off x="5320046" y="549638"/>
            <a:ext cx="5928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FF25"/>
                </a:solidFill>
                <a:latin typeface="Tw Cen MT" panose="020B0602020104020603" pitchFamily="34" charset="0"/>
              </a:rPr>
              <a:t>Thể</a:t>
            </a:r>
            <a:r>
              <a:rPr lang="en-US" sz="32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FFFF25"/>
                </a:solidFill>
                <a:latin typeface="Tw Cen MT" panose="020B0602020104020603" pitchFamily="34" charset="0"/>
              </a:rPr>
              <a:t>loại</a:t>
            </a:r>
            <a:r>
              <a:rPr lang="en-US" sz="3200" dirty="0">
                <a:solidFill>
                  <a:srgbClr val="FFFF25"/>
                </a:solidFill>
                <a:latin typeface="Tw Cen MT" panose="020B0602020104020603" pitchFamily="34" charset="0"/>
              </a:rPr>
              <a:t> Adventure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8211FD-EFAB-5860-6018-89CCBED9E96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1437" y="1561517"/>
            <a:ext cx="12049125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741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Ảnh miễn phí của Cặp đôi">
            <a:extLst>
              <a:ext uri="{FF2B5EF4-FFF2-40B4-BE49-F238E27FC236}">
                <a16:creationId xmlns:a16="http://schemas.microsoft.com/office/drawing/2014/main" id="{75630F2B-9B84-E24C-5E5D-D35B1DF1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8" y="-65871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20105B-7E35-1E25-A8F9-123C7219799B}"/>
              </a:ext>
            </a:extLst>
          </p:cNvPr>
          <p:cNvSpPr/>
          <p:nvPr/>
        </p:nvSpPr>
        <p:spPr>
          <a:xfrm>
            <a:off x="-552261" y="-651850"/>
            <a:ext cx="13058798" cy="7795899"/>
          </a:xfrm>
          <a:custGeom>
            <a:avLst/>
            <a:gdLst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30295 w 12221497"/>
              <a:gd name="connsiteY4" fmla="*/ 3367153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497" h="6872748">
                <a:moveTo>
                  <a:pt x="6835542" y="0"/>
                </a:moveTo>
                <a:lnTo>
                  <a:pt x="12221497" y="0"/>
                </a:lnTo>
                <a:cubicBezTo>
                  <a:pt x="12218220" y="2290916"/>
                  <a:pt x="12214942" y="4581832"/>
                  <a:pt x="12211665" y="6872748"/>
                </a:cubicBezTo>
                <a:lnTo>
                  <a:pt x="0" y="6843252"/>
                </a:lnTo>
                <a:lnTo>
                  <a:pt x="88532" y="3310555"/>
                </a:lnTo>
                <a:cubicBezTo>
                  <a:pt x="2955189" y="2640254"/>
                  <a:pt x="4031327" y="649487"/>
                  <a:pt x="6835542" y="0"/>
                </a:cubicBezTo>
                <a:close/>
              </a:path>
            </a:pathLst>
          </a:custGeom>
          <a:gradFill flip="none" rotWithShape="1">
            <a:gsLst>
              <a:gs pos="0">
                <a:srgbClr val="0B1118"/>
              </a:gs>
              <a:gs pos="50000">
                <a:srgbClr val="9CAFCA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Đồ hoạ vector miễn phí của Trừu tượng">
            <a:extLst>
              <a:ext uri="{FF2B5EF4-FFF2-40B4-BE49-F238E27FC236}">
                <a16:creationId xmlns:a16="http://schemas.microsoft.com/office/drawing/2014/main" id="{AE19CD15-CFF3-B80C-9EE1-35FBB19C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4436">
            <a:off x="-1516253" y="-1298822"/>
            <a:ext cx="9144000" cy="4572000"/>
          </a:xfrm>
          <a:custGeom>
            <a:avLst/>
            <a:gdLst>
              <a:gd name="connsiteX0" fmla="*/ 9144000 w 9144000"/>
              <a:gd name="connsiteY0" fmla="*/ 0 h 4572000"/>
              <a:gd name="connsiteX1" fmla="*/ 9144000 w 9144000"/>
              <a:gd name="connsiteY1" fmla="*/ 1221202 h 4572000"/>
              <a:gd name="connsiteX2" fmla="*/ 7538829 w 9144000"/>
              <a:gd name="connsiteY2" fmla="*/ 498338 h 4572000"/>
              <a:gd name="connsiteX3" fmla="*/ 7045951 w 9144000"/>
              <a:gd name="connsiteY3" fmla="*/ 1592806 h 4572000"/>
              <a:gd name="connsiteX4" fmla="*/ 9144000 w 9144000"/>
              <a:gd name="connsiteY4" fmla="*/ 2537630 h 4572000"/>
              <a:gd name="connsiteX5" fmla="*/ 9144000 w 9144000"/>
              <a:gd name="connsiteY5" fmla="*/ 4572000 h 4572000"/>
              <a:gd name="connsiteX6" fmla="*/ 0 w 9144000"/>
              <a:gd name="connsiteY6" fmla="*/ 4572000 h 4572000"/>
              <a:gd name="connsiteX7" fmla="*/ 0 w 9144000"/>
              <a:gd name="connsiteY7" fmla="*/ 2973383 h 4572000"/>
              <a:gd name="connsiteX8" fmla="*/ 187532 w 9144000"/>
              <a:gd name="connsiteY8" fmla="*/ 3057835 h 4572000"/>
              <a:gd name="connsiteX9" fmla="*/ 902136 w 9144000"/>
              <a:gd name="connsiteY9" fmla="*/ 1471008 h 4572000"/>
              <a:gd name="connsiteX10" fmla="*/ 193890 w 9144000"/>
              <a:gd name="connsiteY10" fmla="*/ 1152061 h 4572000"/>
              <a:gd name="connsiteX11" fmla="*/ 0 w 9144000"/>
              <a:gd name="connsiteY11" fmla="*/ 1582607 h 4572000"/>
              <a:gd name="connsiteX12" fmla="*/ 0 w 9144000"/>
              <a:gd name="connsiteY12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572000">
                <a:moveTo>
                  <a:pt x="9144000" y="0"/>
                </a:moveTo>
                <a:lnTo>
                  <a:pt x="9144000" y="1221202"/>
                </a:lnTo>
                <a:lnTo>
                  <a:pt x="7538829" y="498338"/>
                </a:lnTo>
                <a:lnTo>
                  <a:pt x="7045951" y="1592806"/>
                </a:lnTo>
                <a:lnTo>
                  <a:pt x="9144000" y="2537630"/>
                </a:lnTo>
                <a:lnTo>
                  <a:pt x="9144000" y="4572000"/>
                </a:lnTo>
                <a:lnTo>
                  <a:pt x="0" y="4572000"/>
                </a:lnTo>
                <a:lnTo>
                  <a:pt x="0" y="2973383"/>
                </a:lnTo>
                <a:lnTo>
                  <a:pt x="187532" y="3057835"/>
                </a:lnTo>
                <a:lnTo>
                  <a:pt x="902136" y="1471008"/>
                </a:lnTo>
                <a:lnTo>
                  <a:pt x="193890" y="1152061"/>
                </a:lnTo>
                <a:lnTo>
                  <a:pt x="0" y="158260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D6753-6366-23BB-49A7-69141BAF4285}"/>
              </a:ext>
            </a:extLst>
          </p:cNvPr>
          <p:cNvSpPr txBox="1"/>
          <p:nvPr/>
        </p:nvSpPr>
        <p:spPr>
          <a:xfrm>
            <a:off x="0" y="43041"/>
            <a:ext cx="3748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Phân</a:t>
            </a:r>
            <a:r>
              <a:rPr lang="en-US" sz="3200" b="1" dirty="0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 </a:t>
            </a:r>
            <a:r>
              <a:rPr lang="en-US" sz="32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tích</a:t>
            </a:r>
            <a:r>
              <a:rPr lang="en-US" sz="3200" b="1" dirty="0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 bằng Power BI</a:t>
            </a:r>
          </a:p>
          <a:p>
            <a:endParaRPr lang="en-US" sz="3200" b="1" dirty="0">
              <a:solidFill>
                <a:srgbClr val="FFC32D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Montserrat" panose="02000505000000020004" pitchFamily="2" charset="0"/>
            </a:endParaRPr>
          </a:p>
        </p:txBody>
      </p:sp>
      <p:pic>
        <p:nvPicPr>
          <p:cNvPr id="16" name="Graphic 15" descr="Video camera with solid fill">
            <a:extLst>
              <a:ext uri="{FF2B5EF4-FFF2-40B4-BE49-F238E27FC236}">
                <a16:creationId xmlns:a16="http://schemas.microsoft.com/office/drawing/2014/main" id="{6A2F1B2E-E15F-215F-4409-E07399B7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248103" y="418956"/>
            <a:ext cx="817830" cy="81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4" name="Graphic 3" descr="Presentation with pie chart with solid fill">
            <a:extLst>
              <a:ext uri="{FF2B5EF4-FFF2-40B4-BE49-F238E27FC236}">
                <a16:creationId xmlns:a16="http://schemas.microsoft.com/office/drawing/2014/main" id="{F6B5CCAE-CF70-2C38-9BD0-B7AEC015E4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4420" y="1037656"/>
            <a:ext cx="620080" cy="6211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1AFBC-A523-25E8-E8B6-F96648F8DBAF}"/>
              </a:ext>
            </a:extLst>
          </p:cNvPr>
          <p:cNvSpPr txBox="1"/>
          <p:nvPr/>
        </p:nvSpPr>
        <p:spPr>
          <a:xfrm>
            <a:off x="5320046" y="549638"/>
            <a:ext cx="59280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olidFill>
                  <a:srgbClr val="FFFF25"/>
                </a:solidFill>
                <a:latin typeface="Tw Cen MT" panose="020B0602020104020603" pitchFamily="34" charset="0"/>
              </a:rPr>
              <a:t>Thể</a:t>
            </a:r>
            <a:r>
              <a:rPr lang="en-US" sz="32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3200" dirty="0" err="1">
                <a:solidFill>
                  <a:srgbClr val="FFFF25"/>
                </a:solidFill>
                <a:latin typeface="Tw Cen MT" panose="020B0602020104020603" pitchFamily="34" charset="0"/>
              </a:rPr>
              <a:t>loại</a:t>
            </a:r>
            <a:r>
              <a:rPr lang="en-US" sz="3200" dirty="0">
                <a:solidFill>
                  <a:srgbClr val="FFFF25"/>
                </a:solidFill>
                <a:latin typeface="Tw Cen MT" panose="020B0602020104020603" pitchFamily="34" charset="0"/>
              </a:rPr>
              <a:t> Thriller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2C6DB7-CEDB-57E1-8A9A-5BE4855B3E9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15181" y="1293882"/>
            <a:ext cx="8850752" cy="5160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339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Ảnh miễn phí của Cặp đôi">
            <a:extLst>
              <a:ext uri="{FF2B5EF4-FFF2-40B4-BE49-F238E27FC236}">
                <a16:creationId xmlns:a16="http://schemas.microsoft.com/office/drawing/2014/main" id="{75630F2B-9B84-E24C-5E5D-D35B1DF1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8" y="-65871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20105B-7E35-1E25-A8F9-123C7219799B}"/>
              </a:ext>
            </a:extLst>
          </p:cNvPr>
          <p:cNvSpPr/>
          <p:nvPr/>
        </p:nvSpPr>
        <p:spPr>
          <a:xfrm>
            <a:off x="-1440356" y="-1182028"/>
            <a:ext cx="13946893" cy="8326078"/>
          </a:xfrm>
          <a:custGeom>
            <a:avLst/>
            <a:gdLst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30295 w 12221497"/>
              <a:gd name="connsiteY4" fmla="*/ 3367153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497" h="6872748">
                <a:moveTo>
                  <a:pt x="6835542" y="0"/>
                </a:moveTo>
                <a:lnTo>
                  <a:pt x="12221497" y="0"/>
                </a:lnTo>
                <a:cubicBezTo>
                  <a:pt x="12218220" y="2290916"/>
                  <a:pt x="12214942" y="4581832"/>
                  <a:pt x="12211665" y="6872748"/>
                </a:cubicBezTo>
                <a:lnTo>
                  <a:pt x="0" y="6843252"/>
                </a:lnTo>
                <a:lnTo>
                  <a:pt x="88532" y="3310555"/>
                </a:lnTo>
                <a:cubicBezTo>
                  <a:pt x="2955189" y="2640254"/>
                  <a:pt x="4031327" y="649487"/>
                  <a:pt x="6835542" y="0"/>
                </a:cubicBezTo>
                <a:close/>
              </a:path>
            </a:pathLst>
          </a:custGeom>
          <a:gradFill flip="none" rotWithShape="1">
            <a:gsLst>
              <a:gs pos="0">
                <a:srgbClr val="0B1118"/>
              </a:gs>
              <a:gs pos="50000">
                <a:srgbClr val="9CAFCA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Đồ hoạ vector miễn phí của Trừu tượng">
            <a:extLst>
              <a:ext uri="{FF2B5EF4-FFF2-40B4-BE49-F238E27FC236}">
                <a16:creationId xmlns:a16="http://schemas.microsoft.com/office/drawing/2014/main" id="{AE19CD15-CFF3-B80C-9EE1-35FBB19C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4436">
            <a:off x="-1940000" y="-1738100"/>
            <a:ext cx="9144000" cy="4572000"/>
          </a:xfrm>
          <a:custGeom>
            <a:avLst/>
            <a:gdLst>
              <a:gd name="connsiteX0" fmla="*/ 9144000 w 9144000"/>
              <a:gd name="connsiteY0" fmla="*/ 0 h 4572000"/>
              <a:gd name="connsiteX1" fmla="*/ 9144000 w 9144000"/>
              <a:gd name="connsiteY1" fmla="*/ 1221202 h 4572000"/>
              <a:gd name="connsiteX2" fmla="*/ 7538829 w 9144000"/>
              <a:gd name="connsiteY2" fmla="*/ 498338 h 4572000"/>
              <a:gd name="connsiteX3" fmla="*/ 7045951 w 9144000"/>
              <a:gd name="connsiteY3" fmla="*/ 1592806 h 4572000"/>
              <a:gd name="connsiteX4" fmla="*/ 9144000 w 9144000"/>
              <a:gd name="connsiteY4" fmla="*/ 2537630 h 4572000"/>
              <a:gd name="connsiteX5" fmla="*/ 9144000 w 9144000"/>
              <a:gd name="connsiteY5" fmla="*/ 4572000 h 4572000"/>
              <a:gd name="connsiteX6" fmla="*/ 0 w 9144000"/>
              <a:gd name="connsiteY6" fmla="*/ 4572000 h 4572000"/>
              <a:gd name="connsiteX7" fmla="*/ 0 w 9144000"/>
              <a:gd name="connsiteY7" fmla="*/ 2973383 h 4572000"/>
              <a:gd name="connsiteX8" fmla="*/ 187532 w 9144000"/>
              <a:gd name="connsiteY8" fmla="*/ 3057835 h 4572000"/>
              <a:gd name="connsiteX9" fmla="*/ 902136 w 9144000"/>
              <a:gd name="connsiteY9" fmla="*/ 1471008 h 4572000"/>
              <a:gd name="connsiteX10" fmla="*/ 193890 w 9144000"/>
              <a:gd name="connsiteY10" fmla="*/ 1152061 h 4572000"/>
              <a:gd name="connsiteX11" fmla="*/ 0 w 9144000"/>
              <a:gd name="connsiteY11" fmla="*/ 1582607 h 4572000"/>
              <a:gd name="connsiteX12" fmla="*/ 0 w 9144000"/>
              <a:gd name="connsiteY12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572000">
                <a:moveTo>
                  <a:pt x="9144000" y="0"/>
                </a:moveTo>
                <a:lnTo>
                  <a:pt x="9144000" y="1221202"/>
                </a:lnTo>
                <a:lnTo>
                  <a:pt x="7538829" y="498338"/>
                </a:lnTo>
                <a:lnTo>
                  <a:pt x="7045951" y="1592806"/>
                </a:lnTo>
                <a:lnTo>
                  <a:pt x="9144000" y="2537630"/>
                </a:lnTo>
                <a:lnTo>
                  <a:pt x="9144000" y="4572000"/>
                </a:lnTo>
                <a:lnTo>
                  <a:pt x="0" y="4572000"/>
                </a:lnTo>
                <a:lnTo>
                  <a:pt x="0" y="2973383"/>
                </a:lnTo>
                <a:lnTo>
                  <a:pt x="187532" y="3057835"/>
                </a:lnTo>
                <a:lnTo>
                  <a:pt x="902136" y="1471008"/>
                </a:lnTo>
                <a:lnTo>
                  <a:pt x="193890" y="1152061"/>
                </a:lnTo>
                <a:lnTo>
                  <a:pt x="0" y="158260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D6753-6366-23BB-49A7-69141BAF4285}"/>
              </a:ext>
            </a:extLst>
          </p:cNvPr>
          <p:cNvSpPr txBox="1"/>
          <p:nvPr/>
        </p:nvSpPr>
        <p:spPr>
          <a:xfrm>
            <a:off x="0" y="43041"/>
            <a:ext cx="2732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Phân</a:t>
            </a:r>
            <a:r>
              <a:rPr lang="en-US" sz="2400" b="1" dirty="0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 </a:t>
            </a:r>
            <a:r>
              <a:rPr lang="en-US" sz="24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tích</a:t>
            </a:r>
            <a:r>
              <a:rPr lang="en-US" sz="2400" b="1" dirty="0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 bằng Power BI</a:t>
            </a:r>
          </a:p>
          <a:p>
            <a:endParaRPr lang="en-US" sz="2400" b="1" dirty="0">
              <a:solidFill>
                <a:srgbClr val="FFC32D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Montserrat" panose="02000505000000020004" pitchFamily="2" charset="0"/>
            </a:endParaRPr>
          </a:p>
        </p:txBody>
      </p:sp>
      <p:pic>
        <p:nvPicPr>
          <p:cNvPr id="16" name="Graphic 15" descr="Video camera with solid fill">
            <a:extLst>
              <a:ext uri="{FF2B5EF4-FFF2-40B4-BE49-F238E27FC236}">
                <a16:creationId xmlns:a16="http://schemas.microsoft.com/office/drawing/2014/main" id="{6A2F1B2E-E15F-215F-4409-E07399B7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937720" y="196220"/>
            <a:ext cx="817830" cy="81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4" name="Graphic 3" descr="Presentation with pie chart with solid fill">
            <a:extLst>
              <a:ext uri="{FF2B5EF4-FFF2-40B4-BE49-F238E27FC236}">
                <a16:creationId xmlns:a16="http://schemas.microsoft.com/office/drawing/2014/main" id="{F6B5CCAE-CF70-2C38-9BD0-B7AEC015E4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3363" y="846643"/>
            <a:ext cx="504780" cy="505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1AFBC-A523-25E8-E8B6-F96648F8DBAF}"/>
              </a:ext>
            </a:extLst>
          </p:cNvPr>
          <p:cNvSpPr txBox="1"/>
          <p:nvPr/>
        </p:nvSpPr>
        <p:spPr>
          <a:xfrm>
            <a:off x="4723439" y="317067"/>
            <a:ext cx="49384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FF25"/>
                </a:solidFill>
                <a:latin typeface="Tw Cen MT" panose="020B0602020104020603" pitchFamily="34" charset="0"/>
              </a:rPr>
              <a:t>Doanh thu – IMDb – Lượt bình chọn</a:t>
            </a:r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6E3A08-E2FE-1981-5B14-1874924D898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90762" y="1140617"/>
            <a:ext cx="9901238" cy="567434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A88D45-F300-C0AF-8CB0-1079582E00CD}"/>
              </a:ext>
            </a:extLst>
          </p:cNvPr>
          <p:cNvSpPr txBox="1"/>
          <p:nvPr/>
        </p:nvSpPr>
        <p:spPr>
          <a:xfrm>
            <a:off x="116910" y="3147251"/>
            <a:ext cx="20562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>
                <a:solidFill>
                  <a:srgbClr val="FF0000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vi-VN" sz="16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Điểm IMDb </a:t>
            </a:r>
            <a:r>
              <a:rPr lang="vi-VN" sz="1600">
                <a:latin typeface="Times New Roman" panose="02020603050405020304" pitchFamily="18" charset="0"/>
                <a:cs typeface="Times New Roman" panose="02020603050405020304" pitchFamily="18" charset="0"/>
              </a:rPr>
              <a:t>được tính theo thang điểm 10, nghĩa là nếu điểm số càng cao thì chất lượng càng tốt.</a:t>
            </a:r>
            <a:endParaRPr lang="en-US" sz="1600" dirty="0"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745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" descr="Free Photo of the Hollywood Sign  Stock Photo">
            <a:extLst>
              <a:ext uri="{FF2B5EF4-FFF2-40B4-BE49-F238E27FC236}">
                <a16:creationId xmlns:a16="http://schemas.microsoft.com/office/drawing/2014/main" id="{F172CC2C-87E3-DF03-D45C-3EFDEFD63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6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0926" y="-33453"/>
            <a:ext cx="12295239" cy="6975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BEA5FAF-68FE-4579-A2FB-5C7928707826}"/>
              </a:ext>
            </a:extLst>
          </p:cNvPr>
          <p:cNvSpPr/>
          <p:nvPr/>
        </p:nvSpPr>
        <p:spPr>
          <a:xfrm>
            <a:off x="-103240" y="-33453"/>
            <a:ext cx="6057531" cy="6941574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46C584-5B62-73F5-BB2C-282A289E7BEC}"/>
              </a:ext>
            </a:extLst>
          </p:cNvPr>
          <p:cNvSpPr/>
          <p:nvPr/>
        </p:nvSpPr>
        <p:spPr>
          <a:xfrm>
            <a:off x="133978" y="175482"/>
            <a:ext cx="3629553" cy="6440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8CD5FB22-D398-F499-C64B-EA2DA102056D}"/>
              </a:ext>
            </a:extLst>
          </p:cNvPr>
          <p:cNvSpPr/>
          <p:nvPr/>
        </p:nvSpPr>
        <p:spPr>
          <a:xfrm>
            <a:off x="6590274" y="1045653"/>
            <a:ext cx="1097167" cy="1097167"/>
          </a:xfrm>
          <a:prstGeom prst="rect">
            <a:avLst/>
          </a:prstGeom>
          <a:noFill/>
          <a:ln w="76200">
            <a:solidFill>
              <a:schemeClr val="bg1">
                <a:alpha val="4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71237FB8-DF47-8480-A95C-F8ED50B58BD6}"/>
              </a:ext>
            </a:extLst>
          </p:cNvPr>
          <p:cNvCxnSpPr>
            <a:cxnSpLocks/>
          </p:cNvCxnSpPr>
          <p:nvPr/>
        </p:nvCxnSpPr>
        <p:spPr>
          <a:xfrm>
            <a:off x="7441846" y="1057114"/>
            <a:ext cx="4197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C5627437-AB17-2BF9-40F8-000F518D3CA8}"/>
              </a:ext>
            </a:extLst>
          </p:cNvPr>
          <p:cNvCxnSpPr>
            <a:cxnSpLocks/>
          </p:cNvCxnSpPr>
          <p:nvPr/>
        </p:nvCxnSpPr>
        <p:spPr>
          <a:xfrm rot="5400000">
            <a:off x="7441846" y="1057114"/>
            <a:ext cx="419764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0BEFC9FF-DC2C-6854-B44F-75BD15FE680C}"/>
              </a:ext>
            </a:extLst>
          </p:cNvPr>
          <p:cNvGrpSpPr/>
          <p:nvPr/>
        </p:nvGrpSpPr>
        <p:grpSpPr>
          <a:xfrm>
            <a:off x="238424" y="231596"/>
            <a:ext cx="3291525" cy="1324497"/>
            <a:chOff x="648653" y="399322"/>
            <a:chExt cx="3291525" cy="1324497"/>
          </a:xfrm>
        </p:grpSpPr>
        <p:sp>
          <p:nvSpPr>
            <p:cNvPr id="1038" name="TextBox 1037">
              <a:extLst>
                <a:ext uri="{FF2B5EF4-FFF2-40B4-BE49-F238E27FC236}">
                  <a16:creationId xmlns:a16="http://schemas.microsoft.com/office/drawing/2014/main" id="{8BF769C3-FAF6-7273-CE9F-319E09EFC30A}"/>
                </a:ext>
              </a:extLst>
            </p:cNvPr>
            <p:cNvSpPr txBox="1"/>
            <p:nvPr/>
          </p:nvSpPr>
          <p:spPr>
            <a:xfrm>
              <a:off x="648653" y="399322"/>
              <a:ext cx="329152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err="1">
                  <a:solidFill>
                    <a:srgbClr val="CC0000"/>
                  </a:solidFill>
                  <a:latin typeface="Montserrat" panose="02000505000000020004" pitchFamily="2" charset="0"/>
                </a:rPr>
                <a:t>Nhóm</a:t>
              </a:r>
              <a:r>
                <a:rPr lang="en-US" sz="3600" b="1" dirty="0">
                  <a:solidFill>
                    <a:srgbClr val="CC0000"/>
                  </a:solidFill>
                  <a:latin typeface="Montserrat" panose="02000505000000020004" pitchFamily="2" charset="0"/>
                </a:rPr>
                <a:t> 1 – </a:t>
              </a:r>
              <a:r>
                <a:rPr lang="en-US" sz="3600" b="1" dirty="0" err="1">
                  <a:solidFill>
                    <a:srgbClr val="CC0000"/>
                  </a:solidFill>
                  <a:latin typeface="Montserrat" panose="02000505000000020004" pitchFamily="2" charset="0"/>
                </a:rPr>
                <a:t>Khóa</a:t>
              </a:r>
              <a:r>
                <a:rPr lang="en-US" sz="3600" b="1" dirty="0">
                  <a:solidFill>
                    <a:srgbClr val="CC0000"/>
                  </a:solidFill>
                  <a:latin typeface="Montserrat" panose="02000505000000020004" pitchFamily="2" charset="0"/>
                </a:rPr>
                <a:t> D45</a:t>
              </a:r>
            </a:p>
          </p:txBody>
        </p:sp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3B4F9A17-53C0-E075-1665-2AC2725D0D89}"/>
                </a:ext>
              </a:extLst>
            </p:cNvPr>
            <p:cNvSpPr/>
            <p:nvPr/>
          </p:nvSpPr>
          <p:spPr>
            <a:xfrm>
              <a:off x="796827" y="1651819"/>
              <a:ext cx="875071" cy="720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24" name="Group 1023">
            <a:extLst>
              <a:ext uri="{FF2B5EF4-FFF2-40B4-BE49-F238E27FC236}">
                <a16:creationId xmlns:a16="http://schemas.microsoft.com/office/drawing/2014/main" id="{010D21B1-F647-8E2E-24FA-07EB05D0B378}"/>
              </a:ext>
            </a:extLst>
          </p:cNvPr>
          <p:cNvGrpSpPr/>
          <p:nvPr/>
        </p:nvGrpSpPr>
        <p:grpSpPr>
          <a:xfrm>
            <a:off x="141277" y="1738011"/>
            <a:ext cx="3879508" cy="4863425"/>
            <a:chOff x="141277" y="1738011"/>
            <a:chExt cx="3879508" cy="486342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E9D7965-5710-D1FD-6738-D4A051F17FB7}"/>
                </a:ext>
              </a:extLst>
            </p:cNvPr>
            <p:cNvGrpSpPr/>
            <p:nvPr/>
          </p:nvGrpSpPr>
          <p:grpSpPr>
            <a:xfrm>
              <a:off x="235233" y="1738011"/>
              <a:ext cx="3785552" cy="4089284"/>
              <a:chOff x="235233" y="1738011"/>
              <a:chExt cx="3785552" cy="4089284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B01BCBB-486E-92B7-619E-3BCCB5F76D7D}"/>
                  </a:ext>
                </a:extLst>
              </p:cNvPr>
              <p:cNvSpPr txBox="1"/>
              <p:nvPr/>
            </p:nvSpPr>
            <p:spPr>
              <a:xfrm>
                <a:off x="275277" y="3616676"/>
                <a:ext cx="178327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>
                    <a:solidFill>
                      <a:srgbClr val="CC0000"/>
                    </a:solidFill>
                    <a:latin typeface="Tw Cen MT" panose="020B0602020104020603" pitchFamily="34" charset="0"/>
                  </a:rPr>
                  <a:t>Dữ liệu phân tích:</a:t>
                </a:r>
              </a:p>
            </p:txBody>
          </p: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A4C5796-7C42-B4C1-833E-CCB14FBC5ED7}"/>
                  </a:ext>
                </a:extLst>
              </p:cNvPr>
              <p:cNvGrpSpPr/>
              <p:nvPr/>
            </p:nvGrpSpPr>
            <p:grpSpPr>
              <a:xfrm>
                <a:off x="235233" y="1738011"/>
                <a:ext cx="3785552" cy="4089284"/>
                <a:chOff x="198380" y="1738011"/>
                <a:chExt cx="3785552" cy="4089284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EE0B7BBB-61F9-C01B-E920-A43A0A9587E9}"/>
                    </a:ext>
                  </a:extLst>
                </p:cNvPr>
                <p:cNvGrpSpPr/>
                <p:nvPr/>
              </p:nvGrpSpPr>
              <p:grpSpPr>
                <a:xfrm>
                  <a:off x="198380" y="1738011"/>
                  <a:ext cx="3785552" cy="4089284"/>
                  <a:chOff x="198380" y="1738011"/>
                  <a:chExt cx="3785552" cy="4089284"/>
                </a:xfrm>
              </p:grpSpPr>
              <p:grpSp>
                <p:nvGrpSpPr>
                  <p:cNvPr id="1034" name="Group 1033">
                    <a:extLst>
                      <a:ext uri="{FF2B5EF4-FFF2-40B4-BE49-F238E27FC236}">
                        <a16:creationId xmlns:a16="http://schemas.microsoft.com/office/drawing/2014/main" id="{E6D50185-DA09-F3D9-8C80-2379B4A32265}"/>
                      </a:ext>
                    </a:extLst>
                  </p:cNvPr>
                  <p:cNvGrpSpPr/>
                  <p:nvPr/>
                </p:nvGrpSpPr>
                <p:grpSpPr>
                  <a:xfrm>
                    <a:off x="198380" y="1738011"/>
                    <a:ext cx="3785552" cy="4089284"/>
                    <a:chOff x="505325" y="1726196"/>
                    <a:chExt cx="3411255" cy="4089284"/>
                  </a:xfrm>
                </p:grpSpPr>
                <p:grpSp>
                  <p:nvGrpSpPr>
                    <p:cNvPr id="1032" name="Group 1031">
                      <a:extLst>
                        <a:ext uri="{FF2B5EF4-FFF2-40B4-BE49-F238E27FC236}">
                          <a16:creationId xmlns:a16="http://schemas.microsoft.com/office/drawing/2014/main" id="{0DA01074-7474-3535-DD83-5EFA1A8D9F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05325" y="1726196"/>
                      <a:ext cx="3002159" cy="3160637"/>
                      <a:chOff x="505325" y="1726196"/>
                      <a:chExt cx="3002159" cy="3160637"/>
                    </a:xfrm>
                  </p:grpSpPr>
                  <p:sp>
                    <p:nvSpPr>
                      <p:cNvPr id="7" name="TextBox 6">
                        <a:extLst>
                          <a:ext uri="{FF2B5EF4-FFF2-40B4-BE49-F238E27FC236}">
                            <a16:creationId xmlns:a16="http://schemas.microsoft.com/office/drawing/2014/main" id="{ECF47B79-F5E0-0B00-9B5D-4A9DE77B68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05325" y="1726196"/>
                        <a:ext cx="2887621" cy="1323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2000">
                            <a:solidFill>
                              <a:schemeClr val="tx1">
                                <a:lumMod val="85000"/>
                                <a:lumOff val="15000"/>
                              </a:schemeClr>
                            </a:solidFill>
                            <a:latin typeface="Tw Cen MT" panose="020B0602020104020603" pitchFamily="34" charset="0"/>
                          </a:rPr>
                          <a:t>Phân tích và tìm ra những yếu tố giúp lọt top 1,000 phim điện ảnh có doanh thu cao nhất trên toàn cầu.</a:t>
                        </a:r>
                      </a:p>
                    </p:txBody>
                  </p:sp>
                  <p:grpSp>
                    <p:nvGrpSpPr>
                      <p:cNvPr id="1031" name="Group 1030">
                        <a:extLst>
                          <a:ext uri="{FF2B5EF4-FFF2-40B4-BE49-F238E27FC236}">
                            <a16:creationId xmlns:a16="http://schemas.microsoft.com/office/drawing/2014/main" id="{958FC332-F7A6-237A-B29D-C12B1E3B68A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10791" y="4240502"/>
                        <a:ext cx="2896693" cy="646331"/>
                        <a:chOff x="610791" y="4240502"/>
                        <a:chExt cx="2896693" cy="646331"/>
                      </a:xfrm>
                    </p:grpSpPr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18CC1DC5-F420-4E57-028F-F5BA6CAA82D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10791" y="4240502"/>
                          <a:ext cx="1338346" cy="646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3600" b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Montserrat" panose="02000505000000020004" pitchFamily="2" charset="0"/>
                            </a:rPr>
                            <a:t>1,000</a:t>
                          </a:r>
                        </a:p>
                      </p:txBody>
                    </p:sp>
                    <p:sp>
                      <p:nvSpPr>
                        <p:cNvPr id="10" name="TextBox 9">
                          <a:extLst>
                            <a:ext uri="{FF2B5EF4-FFF2-40B4-BE49-F238E27FC236}">
                              <a16:creationId xmlns:a16="http://schemas.microsoft.com/office/drawing/2014/main" id="{0CF2BEB3-4F52-4955-5183-BCAAEC9B83E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900531" y="4273425"/>
                          <a:ext cx="1606953" cy="58477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sz="1600">
                              <a:solidFill>
                                <a:srgbClr val="C00000"/>
                              </a:solidFill>
                              <a:latin typeface="Tw Cen MT" panose="020B0602020104020603" pitchFamily="34" charset="0"/>
                            </a:rPr>
                            <a:t>Phim có doanh thu phòng vé cao nhất.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033" name="Group 1032">
                      <a:extLst>
                        <a:ext uri="{FF2B5EF4-FFF2-40B4-BE49-F238E27FC236}">
                          <a16:creationId xmlns:a16="http://schemas.microsoft.com/office/drawing/2014/main" id="{E981EABE-6A26-019C-C0A1-C37AD7E4BD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0791" y="5169149"/>
                      <a:ext cx="3305789" cy="646331"/>
                      <a:chOff x="610791" y="5169149"/>
                      <a:chExt cx="3305789" cy="646331"/>
                    </a:xfrm>
                  </p:grpSpPr>
                  <p:sp>
                    <p:nvSpPr>
                      <p:cNvPr id="11" name="TextBox 10">
                        <a:extLst>
                          <a:ext uri="{FF2B5EF4-FFF2-40B4-BE49-F238E27FC236}">
                            <a16:creationId xmlns:a16="http://schemas.microsoft.com/office/drawing/2014/main" id="{6164FFB0-817F-829C-ED04-E62070A2A44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10791" y="5169149"/>
                        <a:ext cx="2585884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3600" b="1">
                            <a:solidFill>
                              <a:schemeClr val="tx1">
                                <a:lumMod val="95000"/>
                                <a:lumOff val="5000"/>
                              </a:schemeClr>
                            </a:solidFill>
                            <a:latin typeface="Montserrat" panose="02000505000000020004" pitchFamily="2" charset="0"/>
                          </a:rPr>
                          <a:t>500</a:t>
                        </a:r>
                      </a:p>
                    </p:txBody>
                  </p:sp>
                  <p:sp>
                    <p:nvSpPr>
                      <p:cNvPr id="30" name="TextBox 29">
                        <a:extLst>
                          <a:ext uri="{FF2B5EF4-FFF2-40B4-BE49-F238E27FC236}">
                            <a16:creationId xmlns:a16="http://schemas.microsoft.com/office/drawing/2014/main" id="{DF1E6504-8153-4064-3CA9-3D7E5EEF53A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899750" y="5221461"/>
                        <a:ext cx="2016830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600">
                            <a:solidFill>
                              <a:srgbClr val="C00000"/>
                            </a:solidFill>
                            <a:latin typeface="Tw Cen MT" panose="020B0602020104020603" pitchFamily="34" charset="0"/>
                          </a:rPr>
                          <a:t>Phim có chi phí sản xuất cao nhất.</a:t>
                        </a:r>
                      </a:p>
                    </p:txBody>
                  </p:sp>
                </p:grpSp>
              </p:grpSp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C4866052-66BD-FB79-83EF-62E3B3D759B3}"/>
                      </a:ext>
                    </a:extLst>
                  </p:cNvPr>
                  <p:cNvSpPr txBox="1"/>
                  <p:nvPr/>
                </p:nvSpPr>
                <p:spPr>
                  <a:xfrm>
                    <a:off x="305522" y="3880327"/>
                    <a:ext cx="934041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400" b="1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w Cen MT" panose="020B0602020104020603" pitchFamily="34" charset="0"/>
                      </a:rPr>
                      <a:t>Top </a:t>
                    </a:r>
                  </a:p>
                </p:txBody>
              </p: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79E70C6-E834-D2C2-F71D-E3CE3340A346}"/>
                    </a:ext>
                  </a:extLst>
                </p:cNvPr>
                <p:cNvSpPr txBox="1"/>
                <p:nvPr/>
              </p:nvSpPr>
              <p:spPr>
                <a:xfrm>
                  <a:off x="354739" y="4777405"/>
                  <a:ext cx="93404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latin typeface="Tw Cen MT" panose="020B0602020104020603" pitchFamily="34" charset="0"/>
                    </a:rPr>
                    <a:t>+</a:t>
                  </a:r>
                </a:p>
              </p:txBody>
            </p:sp>
          </p:grp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AC21DAA-A9CF-4F17-5F6E-E226422EFA9B}"/>
                </a:ext>
              </a:extLst>
            </p:cNvPr>
            <p:cNvSpPr txBox="1"/>
            <p:nvPr/>
          </p:nvSpPr>
          <p:spPr>
            <a:xfrm>
              <a:off x="141277" y="6293659"/>
              <a:ext cx="35746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i="1">
                  <a:solidFill>
                    <a:schemeClr val="tx1">
                      <a:lumMod val="65000"/>
                      <a:lumOff val="35000"/>
                    </a:schemeClr>
                  </a:solidFill>
                  <a:latin typeface="Tw Cen MT" panose="020B0602020104020603" pitchFamily="34" charset="0"/>
                </a:rPr>
                <a:t>Nguồn: https://kaggle.com/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80D0B74-0703-6F67-5D76-93EFE18DC645}"/>
              </a:ext>
            </a:extLst>
          </p:cNvPr>
          <p:cNvGrpSpPr/>
          <p:nvPr/>
        </p:nvGrpSpPr>
        <p:grpSpPr>
          <a:xfrm>
            <a:off x="3931103" y="427491"/>
            <a:ext cx="1814519" cy="1261879"/>
            <a:chOff x="3931103" y="427491"/>
            <a:chExt cx="1814519" cy="126187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CA7B070-A9BA-7FBA-56C5-7AD74189D10E}"/>
                </a:ext>
              </a:extLst>
            </p:cNvPr>
            <p:cNvGrpSpPr/>
            <p:nvPr/>
          </p:nvGrpSpPr>
          <p:grpSpPr>
            <a:xfrm>
              <a:off x="3931103" y="1090478"/>
              <a:ext cx="1814519" cy="598892"/>
              <a:chOff x="3927960" y="707098"/>
              <a:chExt cx="1814519" cy="598892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6869F9C-5C16-ECA8-4B14-DCD33774F6F1}"/>
                  </a:ext>
                </a:extLst>
              </p:cNvPr>
              <p:cNvSpPr txBox="1"/>
              <p:nvPr/>
            </p:nvSpPr>
            <p:spPr>
              <a:xfrm>
                <a:off x="3927960" y="707098"/>
                <a:ext cx="1814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>
                    <a:solidFill>
                      <a:srgbClr val="FF0000"/>
                    </a:solidFill>
                    <a:latin typeface="Montserrat" panose="02000505000000020004" pitchFamily="2" charset="0"/>
                  </a:rPr>
                  <a:t>Chi phí sản xuất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2D1D657-4AE0-446B-7B59-58927E60095C}"/>
                  </a:ext>
                </a:extLst>
              </p:cNvPr>
              <p:cNvSpPr txBox="1"/>
              <p:nvPr/>
            </p:nvSpPr>
            <p:spPr>
              <a:xfrm>
                <a:off x="3927960" y="967436"/>
                <a:ext cx="181451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Tw Cen MT" panose="020B0602020104020603" pitchFamily="34" charset="0"/>
                  </a:rPr>
                  <a:t>Production cost</a:t>
                </a:r>
              </a:p>
            </p:txBody>
          </p:sp>
        </p:grpSp>
        <p:pic>
          <p:nvPicPr>
            <p:cNvPr id="13" name="Graphic 12" descr="Money with solid fill">
              <a:extLst>
                <a:ext uri="{FF2B5EF4-FFF2-40B4-BE49-F238E27FC236}">
                  <a16:creationId xmlns:a16="http://schemas.microsoft.com/office/drawing/2014/main" id="{DDE616B3-44EF-0C2C-E2F9-87C7CB78C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10431" y="427491"/>
              <a:ext cx="655862" cy="655862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663CEC-8181-2971-2219-D6A021206143}"/>
              </a:ext>
            </a:extLst>
          </p:cNvPr>
          <p:cNvGrpSpPr/>
          <p:nvPr/>
        </p:nvGrpSpPr>
        <p:grpSpPr>
          <a:xfrm>
            <a:off x="3750471" y="2218417"/>
            <a:ext cx="2243141" cy="3489826"/>
            <a:chOff x="4684760" y="2373807"/>
            <a:chExt cx="2243141" cy="3489826"/>
          </a:xfrm>
        </p:grpSpPr>
        <p:grpSp>
          <p:nvGrpSpPr>
            <p:cNvPr id="1030" name="Group 1029">
              <a:extLst>
                <a:ext uri="{FF2B5EF4-FFF2-40B4-BE49-F238E27FC236}">
                  <a16:creationId xmlns:a16="http://schemas.microsoft.com/office/drawing/2014/main" id="{DF5F471B-6F0A-1EC2-71D2-314390672BFE}"/>
                </a:ext>
              </a:extLst>
            </p:cNvPr>
            <p:cNvGrpSpPr/>
            <p:nvPr/>
          </p:nvGrpSpPr>
          <p:grpSpPr>
            <a:xfrm>
              <a:off x="4684760" y="2373807"/>
              <a:ext cx="2243141" cy="3489826"/>
              <a:chOff x="3773833" y="2915950"/>
              <a:chExt cx="2243141" cy="3489826"/>
            </a:xfrm>
          </p:grpSpPr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C043EA09-04CD-25E7-EB6E-6D27985FCE77}"/>
                  </a:ext>
                </a:extLst>
              </p:cNvPr>
              <p:cNvGrpSpPr/>
              <p:nvPr/>
            </p:nvGrpSpPr>
            <p:grpSpPr>
              <a:xfrm>
                <a:off x="3773833" y="2915950"/>
                <a:ext cx="2238334" cy="1510488"/>
                <a:chOff x="3773833" y="2915950"/>
                <a:chExt cx="2238334" cy="1510488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A2CF0F15-5F6D-3899-30F2-11725D830046}"/>
                    </a:ext>
                  </a:extLst>
                </p:cNvPr>
                <p:cNvGrpSpPr/>
                <p:nvPr/>
              </p:nvGrpSpPr>
              <p:grpSpPr>
                <a:xfrm>
                  <a:off x="3773833" y="3540998"/>
                  <a:ext cx="2238334" cy="885440"/>
                  <a:chOff x="3667451" y="872786"/>
                  <a:chExt cx="2238334" cy="885440"/>
                </a:xfrm>
              </p:grpSpPr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32268488-0227-A173-E1C7-6644FD11DF5A}"/>
                      </a:ext>
                    </a:extLst>
                  </p:cNvPr>
                  <p:cNvSpPr txBox="1"/>
                  <p:nvPr/>
                </p:nvSpPr>
                <p:spPr>
                  <a:xfrm>
                    <a:off x="3667451" y="872786"/>
                    <a:ext cx="2238334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>
                        <a:solidFill>
                          <a:srgbClr val="FF0000"/>
                        </a:solidFill>
                        <a:latin typeface="Montserrat" panose="02000505000000020004" pitchFamily="2" charset="0"/>
                      </a:rPr>
                      <a:t>Doanh số tuần công chiếu đầu tiên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446DBB2E-1542-9F8D-6874-745C27E6D1A1}"/>
                      </a:ext>
                    </a:extLst>
                  </p:cNvPr>
                  <p:cNvSpPr txBox="1"/>
                  <p:nvPr/>
                </p:nvSpPr>
                <p:spPr>
                  <a:xfrm>
                    <a:off x="3895787" y="1419672"/>
                    <a:ext cx="1814519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w Cen MT" panose="020B0602020104020603" pitchFamily="34" charset="0"/>
                      </a:rPr>
                      <a:t>Opening weekly</a:t>
                    </a:r>
                  </a:p>
                </p:txBody>
              </p:sp>
            </p:grpSp>
            <p:pic>
              <p:nvPicPr>
                <p:cNvPr id="1041" name="Graphic 1040" descr="Bar graph with upward trend with solid fill">
                  <a:extLst>
                    <a:ext uri="{FF2B5EF4-FFF2-40B4-BE49-F238E27FC236}">
                      <a16:creationId xmlns:a16="http://schemas.microsoft.com/office/drawing/2014/main" id="{3A9FA987-18C0-0901-8E5A-E9BAAB7BC8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570310" y="2915950"/>
                  <a:ext cx="665041" cy="665041"/>
                </a:xfrm>
                <a:prstGeom prst="rect">
                  <a:avLst/>
                </a:prstGeom>
              </p:spPr>
            </p:pic>
          </p:grpSp>
          <p:grpSp>
            <p:nvGrpSpPr>
              <p:cNvPr id="1044" name="Group 1043">
                <a:extLst>
                  <a:ext uri="{FF2B5EF4-FFF2-40B4-BE49-F238E27FC236}">
                    <a16:creationId xmlns:a16="http://schemas.microsoft.com/office/drawing/2014/main" id="{559D6E00-66AF-132E-03EE-24673161B220}"/>
                  </a:ext>
                </a:extLst>
              </p:cNvPr>
              <p:cNvGrpSpPr/>
              <p:nvPr/>
            </p:nvGrpSpPr>
            <p:grpSpPr>
              <a:xfrm>
                <a:off x="3778849" y="5608265"/>
                <a:ext cx="2238125" cy="797511"/>
                <a:chOff x="3636994" y="5559886"/>
                <a:chExt cx="2238125" cy="797511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1E878DB-0D82-A593-66E6-2544F4530745}"/>
                    </a:ext>
                  </a:extLst>
                </p:cNvPr>
                <p:cNvSpPr txBox="1"/>
                <p:nvPr/>
              </p:nvSpPr>
              <p:spPr>
                <a:xfrm>
                  <a:off x="3636994" y="5559886"/>
                  <a:ext cx="2238125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rgbClr val="FF0000"/>
                      </a:solidFill>
                      <a:latin typeface="Montserrat" panose="02000505000000020004" pitchFamily="2" charset="0"/>
                    </a:rPr>
                    <a:t>Thời điểm công chiếu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0F8451A-FC51-C41E-4D68-D1A5AA1338DD}"/>
                    </a:ext>
                  </a:extLst>
                </p:cNvPr>
                <p:cNvSpPr txBox="1"/>
                <p:nvPr/>
              </p:nvSpPr>
              <p:spPr>
                <a:xfrm>
                  <a:off x="3885889" y="6018843"/>
                  <a:ext cx="1814519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latin typeface="Tw Cen MT" panose="020B0602020104020603" pitchFamily="34" charset="0"/>
                    </a:rPr>
                    <a:t>Release date</a:t>
                  </a:r>
                </a:p>
              </p:txBody>
            </p:sp>
          </p:grpSp>
        </p:grpSp>
        <p:pic>
          <p:nvPicPr>
            <p:cNvPr id="16" name="Graphic 15" descr="Daily calendar with solid fill">
              <a:extLst>
                <a:ext uri="{FF2B5EF4-FFF2-40B4-BE49-F238E27FC236}">
                  <a16:creationId xmlns:a16="http://schemas.microsoft.com/office/drawing/2014/main" id="{9FF71DC2-94B8-EAFA-9453-EE5FFBB05F9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427031" y="4367720"/>
              <a:ext cx="758598" cy="7585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9036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Ảnh miễn phí của Cặp đôi">
            <a:extLst>
              <a:ext uri="{FF2B5EF4-FFF2-40B4-BE49-F238E27FC236}">
                <a16:creationId xmlns:a16="http://schemas.microsoft.com/office/drawing/2014/main" id="{75630F2B-9B84-E24C-5E5D-D35B1DF1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8" y="-65871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20105B-7E35-1E25-A8F9-123C7219799B}"/>
              </a:ext>
            </a:extLst>
          </p:cNvPr>
          <p:cNvSpPr/>
          <p:nvPr/>
        </p:nvSpPr>
        <p:spPr>
          <a:xfrm>
            <a:off x="-1440356" y="-1182028"/>
            <a:ext cx="13946893" cy="8326078"/>
          </a:xfrm>
          <a:custGeom>
            <a:avLst/>
            <a:gdLst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30295 w 12221497"/>
              <a:gd name="connsiteY4" fmla="*/ 3367153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497" h="6872748">
                <a:moveTo>
                  <a:pt x="6835542" y="0"/>
                </a:moveTo>
                <a:lnTo>
                  <a:pt x="12221497" y="0"/>
                </a:lnTo>
                <a:cubicBezTo>
                  <a:pt x="12218220" y="2290916"/>
                  <a:pt x="12214942" y="4581832"/>
                  <a:pt x="12211665" y="6872748"/>
                </a:cubicBezTo>
                <a:lnTo>
                  <a:pt x="0" y="6843252"/>
                </a:lnTo>
                <a:lnTo>
                  <a:pt x="88532" y="3310555"/>
                </a:lnTo>
                <a:cubicBezTo>
                  <a:pt x="2955189" y="2640254"/>
                  <a:pt x="4031327" y="649487"/>
                  <a:pt x="6835542" y="0"/>
                </a:cubicBezTo>
                <a:close/>
              </a:path>
            </a:pathLst>
          </a:custGeom>
          <a:gradFill flip="none" rotWithShape="1">
            <a:gsLst>
              <a:gs pos="0">
                <a:srgbClr val="0B1118"/>
              </a:gs>
              <a:gs pos="50000">
                <a:srgbClr val="9CAFCA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Đồ hoạ vector miễn phí của Trừu tượng">
            <a:extLst>
              <a:ext uri="{FF2B5EF4-FFF2-40B4-BE49-F238E27FC236}">
                <a16:creationId xmlns:a16="http://schemas.microsoft.com/office/drawing/2014/main" id="{AE19CD15-CFF3-B80C-9EE1-35FBB19C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4436">
            <a:off x="-1940000" y="-1738100"/>
            <a:ext cx="9144000" cy="4572000"/>
          </a:xfrm>
          <a:custGeom>
            <a:avLst/>
            <a:gdLst>
              <a:gd name="connsiteX0" fmla="*/ 9144000 w 9144000"/>
              <a:gd name="connsiteY0" fmla="*/ 0 h 4572000"/>
              <a:gd name="connsiteX1" fmla="*/ 9144000 w 9144000"/>
              <a:gd name="connsiteY1" fmla="*/ 1221202 h 4572000"/>
              <a:gd name="connsiteX2" fmla="*/ 7538829 w 9144000"/>
              <a:gd name="connsiteY2" fmla="*/ 498338 h 4572000"/>
              <a:gd name="connsiteX3" fmla="*/ 7045951 w 9144000"/>
              <a:gd name="connsiteY3" fmla="*/ 1592806 h 4572000"/>
              <a:gd name="connsiteX4" fmla="*/ 9144000 w 9144000"/>
              <a:gd name="connsiteY4" fmla="*/ 2537630 h 4572000"/>
              <a:gd name="connsiteX5" fmla="*/ 9144000 w 9144000"/>
              <a:gd name="connsiteY5" fmla="*/ 4572000 h 4572000"/>
              <a:gd name="connsiteX6" fmla="*/ 0 w 9144000"/>
              <a:gd name="connsiteY6" fmla="*/ 4572000 h 4572000"/>
              <a:gd name="connsiteX7" fmla="*/ 0 w 9144000"/>
              <a:gd name="connsiteY7" fmla="*/ 2973383 h 4572000"/>
              <a:gd name="connsiteX8" fmla="*/ 187532 w 9144000"/>
              <a:gd name="connsiteY8" fmla="*/ 3057835 h 4572000"/>
              <a:gd name="connsiteX9" fmla="*/ 902136 w 9144000"/>
              <a:gd name="connsiteY9" fmla="*/ 1471008 h 4572000"/>
              <a:gd name="connsiteX10" fmla="*/ 193890 w 9144000"/>
              <a:gd name="connsiteY10" fmla="*/ 1152061 h 4572000"/>
              <a:gd name="connsiteX11" fmla="*/ 0 w 9144000"/>
              <a:gd name="connsiteY11" fmla="*/ 1582607 h 4572000"/>
              <a:gd name="connsiteX12" fmla="*/ 0 w 9144000"/>
              <a:gd name="connsiteY12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572000">
                <a:moveTo>
                  <a:pt x="9144000" y="0"/>
                </a:moveTo>
                <a:lnTo>
                  <a:pt x="9144000" y="1221202"/>
                </a:lnTo>
                <a:lnTo>
                  <a:pt x="7538829" y="498338"/>
                </a:lnTo>
                <a:lnTo>
                  <a:pt x="7045951" y="1592806"/>
                </a:lnTo>
                <a:lnTo>
                  <a:pt x="9144000" y="2537630"/>
                </a:lnTo>
                <a:lnTo>
                  <a:pt x="9144000" y="4572000"/>
                </a:lnTo>
                <a:lnTo>
                  <a:pt x="0" y="4572000"/>
                </a:lnTo>
                <a:lnTo>
                  <a:pt x="0" y="2973383"/>
                </a:lnTo>
                <a:lnTo>
                  <a:pt x="187532" y="3057835"/>
                </a:lnTo>
                <a:lnTo>
                  <a:pt x="902136" y="1471008"/>
                </a:lnTo>
                <a:lnTo>
                  <a:pt x="193890" y="1152061"/>
                </a:lnTo>
                <a:lnTo>
                  <a:pt x="0" y="158260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D6753-6366-23BB-49A7-69141BAF4285}"/>
              </a:ext>
            </a:extLst>
          </p:cNvPr>
          <p:cNvSpPr txBox="1"/>
          <p:nvPr/>
        </p:nvSpPr>
        <p:spPr>
          <a:xfrm>
            <a:off x="0" y="43041"/>
            <a:ext cx="2732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Phân</a:t>
            </a:r>
            <a:r>
              <a:rPr lang="en-US" sz="2400" b="1" dirty="0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 </a:t>
            </a:r>
            <a:r>
              <a:rPr lang="en-US" sz="24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tích</a:t>
            </a:r>
            <a:r>
              <a:rPr lang="en-US" sz="2400" b="1" dirty="0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 bằng Power BI</a:t>
            </a:r>
          </a:p>
          <a:p>
            <a:endParaRPr lang="en-US" sz="2400" b="1" dirty="0">
              <a:solidFill>
                <a:srgbClr val="FFC32D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Montserrat" panose="02000505000000020004" pitchFamily="2" charset="0"/>
            </a:endParaRPr>
          </a:p>
        </p:txBody>
      </p:sp>
      <p:pic>
        <p:nvPicPr>
          <p:cNvPr id="16" name="Graphic 15" descr="Video camera with solid fill">
            <a:extLst>
              <a:ext uri="{FF2B5EF4-FFF2-40B4-BE49-F238E27FC236}">
                <a16:creationId xmlns:a16="http://schemas.microsoft.com/office/drawing/2014/main" id="{6A2F1B2E-E15F-215F-4409-E07399B7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937720" y="196220"/>
            <a:ext cx="817830" cy="81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4" name="Graphic 3" descr="Presentation with pie chart with solid fill">
            <a:extLst>
              <a:ext uri="{FF2B5EF4-FFF2-40B4-BE49-F238E27FC236}">
                <a16:creationId xmlns:a16="http://schemas.microsoft.com/office/drawing/2014/main" id="{F6B5CCAE-CF70-2C38-9BD0-B7AEC015E4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3363" y="846643"/>
            <a:ext cx="504780" cy="505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1AFBC-A523-25E8-E8B6-F96648F8DBAF}"/>
              </a:ext>
            </a:extLst>
          </p:cNvPr>
          <p:cNvSpPr txBox="1"/>
          <p:nvPr/>
        </p:nvSpPr>
        <p:spPr>
          <a:xfrm>
            <a:off x="4723439" y="317067"/>
            <a:ext cx="53496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dirty="0">
                <a:solidFill>
                  <a:srgbClr val="FFFF25"/>
                </a:solidFill>
                <a:latin typeface="Tw Cen MT" panose="020B0602020104020603" pitchFamily="34" charset="0"/>
              </a:rPr>
              <a:t>Doanh thu – Phân loại phim theo độ tuổi</a:t>
            </a:r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4BECBB-76CB-3EF0-5DB8-32E038B8058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34966" y="937990"/>
            <a:ext cx="5781675" cy="427672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B7E3977-3331-E7B6-F294-5B4F623FDD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5614" y="2471562"/>
            <a:ext cx="6102550" cy="290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70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Ảnh miễn phí của Cặp đôi">
            <a:extLst>
              <a:ext uri="{FF2B5EF4-FFF2-40B4-BE49-F238E27FC236}">
                <a16:creationId xmlns:a16="http://schemas.microsoft.com/office/drawing/2014/main" id="{75630F2B-9B84-E24C-5E5D-D35B1DF1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8" y="-65871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20105B-7E35-1E25-A8F9-123C7219799B}"/>
              </a:ext>
            </a:extLst>
          </p:cNvPr>
          <p:cNvSpPr/>
          <p:nvPr/>
        </p:nvSpPr>
        <p:spPr>
          <a:xfrm>
            <a:off x="-552261" y="-651850"/>
            <a:ext cx="13058798" cy="7795899"/>
          </a:xfrm>
          <a:custGeom>
            <a:avLst/>
            <a:gdLst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30295 w 12221497"/>
              <a:gd name="connsiteY4" fmla="*/ 3367153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497" h="6872748">
                <a:moveTo>
                  <a:pt x="6835542" y="0"/>
                </a:moveTo>
                <a:lnTo>
                  <a:pt x="12221497" y="0"/>
                </a:lnTo>
                <a:cubicBezTo>
                  <a:pt x="12218220" y="2290916"/>
                  <a:pt x="12214942" y="4581832"/>
                  <a:pt x="12211665" y="6872748"/>
                </a:cubicBezTo>
                <a:lnTo>
                  <a:pt x="0" y="6843252"/>
                </a:lnTo>
                <a:lnTo>
                  <a:pt x="88532" y="3310555"/>
                </a:lnTo>
                <a:cubicBezTo>
                  <a:pt x="2955189" y="2640254"/>
                  <a:pt x="4031327" y="649487"/>
                  <a:pt x="6835542" y="0"/>
                </a:cubicBezTo>
                <a:close/>
              </a:path>
            </a:pathLst>
          </a:custGeom>
          <a:gradFill flip="none" rotWithShape="1">
            <a:gsLst>
              <a:gs pos="0">
                <a:srgbClr val="0B1118"/>
              </a:gs>
              <a:gs pos="50000">
                <a:srgbClr val="9CAFCA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Đồ hoạ vector miễn phí của Trừu tượng">
            <a:extLst>
              <a:ext uri="{FF2B5EF4-FFF2-40B4-BE49-F238E27FC236}">
                <a16:creationId xmlns:a16="http://schemas.microsoft.com/office/drawing/2014/main" id="{AE19CD15-CFF3-B80C-9EE1-35FBB19C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4436">
            <a:off x="-1516253" y="-1298822"/>
            <a:ext cx="9144000" cy="4572000"/>
          </a:xfrm>
          <a:custGeom>
            <a:avLst/>
            <a:gdLst>
              <a:gd name="connsiteX0" fmla="*/ 9144000 w 9144000"/>
              <a:gd name="connsiteY0" fmla="*/ 0 h 4572000"/>
              <a:gd name="connsiteX1" fmla="*/ 9144000 w 9144000"/>
              <a:gd name="connsiteY1" fmla="*/ 1221202 h 4572000"/>
              <a:gd name="connsiteX2" fmla="*/ 7538829 w 9144000"/>
              <a:gd name="connsiteY2" fmla="*/ 498338 h 4572000"/>
              <a:gd name="connsiteX3" fmla="*/ 7045951 w 9144000"/>
              <a:gd name="connsiteY3" fmla="*/ 1592806 h 4572000"/>
              <a:gd name="connsiteX4" fmla="*/ 9144000 w 9144000"/>
              <a:gd name="connsiteY4" fmla="*/ 2537630 h 4572000"/>
              <a:gd name="connsiteX5" fmla="*/ 9144000 w 9144000"/>
              <a:gd name="connsiteY5" fmla="*/ 4572000 h 4572000"/>
              <a:gd name="connsiteX6" fmla="*/ 0 w 9144000"/>
              <a:gd name="connsiteY6" fmla="*/ 4572000 h 4572000"/>
              <a:gd name="connsiteX7" fmla="*/ 0 w 9144000"/>
              <a:gd name="connsiteY7" fmla="*/ 2973383 h 4572000"/>
              <a:gd name="connsiteX8" fmla="*/ 187532 w 9144000"/>
              <a:gd name="connsiteY8" fmla="*/ 3057835 h 4572000"/>
              <a:gd name="connsiteX9" fmla="*/ 902136 w 9144000"/>
              <a:gd name="connsiteY9" fmla="*/ 1471008 h 4572000"/>
              <a:gd name="connsiteX10" fmla="*/ 193890 w 9144000"/>
              <a:gd name="connsiteY10" fmla="*/ 1152061 h 4572000"/>
              <a:gd name="connsiteX11" fmla="*/ 0 w 9144000"/>
              <a:gd name="connsiteY11" fmla="*/ 1582607 h 4572000"/>
              <a:gd name="connsiteX12" fmla="*/ 0 w 9144000"/>
              <a:gd name="connsiteY12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572000">
                <a:moveTo>
                  <a:pt x="9144000" y="0"/>
                </a:moveTo>
                <a:lnTo>
                  <a:pt x="9144000" y="1221202"/>
                </a:lnTo>
                <a:lnTo>
                  <a:pt x="7538829" y="498338"/>
                </a:lnTo>
                <a:lnTo>
                  <a:pt x="7045951" y="1592806"/>
                </a:lnTo>
                <a:lnTo>
                  <a:pt x="9144000" y="2537630"/>
                </a:lnTo>
                <a:lnTo>
                  <a:pt x="9144000" y="4572000"/>
                </a:lnTo>
                <a:lnTo>
                  <a:pt x="0" y="4572000"/>
                </a:lnTo>
                <a:lnTo>
                  <a:pt x="0" y="2973383"/>
                </a:lnTo>
                <a:lnTo>
                  <a:pt x="187532" y="3057835"/>
                </a:lnTo>
                <a:lnTo>
                  <a:pt x="902136" y="1471008"/>
                </a:lnTo>
                <a:lnTo>
                  <a:pt x="193890" y="1152061"/>
                </a:lnTo>
                <a:lnTo>
                  <a:pt x="0" y="158260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D6753-6366-23BB-49A7-69141BAF4285}"/>
              </a:ext>
            </a:extLst>
          </p:cNvPr>
          <p:cNvSpPr txBox="1"/>
          <p:nvPr/>
        </p:nvSpPr>
        <p:spPr>
          <a:xfrm>
            <a:off x="0" y="43041"/>
            <a:ext cx="3748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Phân</a:t>
            </a:r>
            <a:r>
              <a:rPr lang="en-US" sz="3200" b="1" dirty="0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 </a:t>
            </a:r>
            <a:r>
              <a:rPr lang="en-US" sz="32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tích</a:t>
            </a:r>
            <a:r>
              <a:rPr lang="en-US" sz="3200" b="1" dirty="0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 bằng Power BI</a:t>
            </a:r>
          </a:p>
          <a:p>
            <a:endParaRPr lang="en-US" sz="3200" b="1" dirty="0">
              <a:solidFill>
                <a:srgbClr val="FFC32D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Montserrat" panose="02000505000000020004" pitchFamily="2" charset="0"/>
            </a:endParaRPr>
          </a:p>
        </p:txBody>
      </p:sp>
      <p:pic>
        <p:nvPicPr>
          <p:cNvPr id="16" name="Graphic 15" descr="Video camera with solid fill">
            <a:extLst>
              <a:ext uri="{FF2B5EF4-FFF2-40B4-BE49-F238E27FC236}">
                <a16:creationId xmlns:a16="http://schemas.microsoft.com/office/drawing/2014/main" id="{6A2F1B2E-E15F-215F-4409-E07399B7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248103" y="418956"/>
            <a:ext cx="817830" cy="81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4" name="Graphic 3" descr="Presentation with pie chart with solid fill">
            <a:extLst>
              <a:ext uri="{FF2B5EF4-FFF2-40B4-BE49-F238E27FC236}">
                <a16:creationId xmlns:a16="http://schemas.microsoft.com/office/drawing/2014/main" id="{F6B5CCAE-CF70-2C38-9BD0-B7AEC015E4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4420" y="1177752"/>
            <a:ext cx="679014" cy="6801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1AFBC-A523-25E8-E8B6-F96648F8DBAF}"/>
              </a:ext>
            </a:extLst>
          </p:cNvPr>
          <p:cNvSpPr txBox="1"/>
          <p:nvPr/>
        </p:nvSpPr>
        <p:spPr>
          <a:xfrm>
            <a:off x="4989458" y="392922"/>
            <a:ext cx="49384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Doanh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thu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&amp; độ dài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phim</a:t>
            </a:r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  <a:p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  <a:p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  <a:p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0B78E0-DD28-47B9-9052-00A321C4A3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3188" y="3050523"/>
            <a:ext cx="5448893" cy="29796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414E90A-E282-48C3-84B2-D81D193EEEE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79920" y="1174966"/>
            <a:ext cx="5812652" cy="301967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4E1B51B-3B99-9A15-254C-6BA1DF45811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71112" y="4286275"/>
            <a:ext cx="7010061" cy="2374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04732F-99BF-4420-D671-0DA1028AF9CF}"/>
              </a:ext>
            </a:extLst>
          </p:cNvPr>
          <p:cNvSpPr txBox="1"/>
          <p:nvPr/>
        </p:nvSpPr>
        <p:spPr>
          <a:xfrm>
            <a:off x="3748135" y="1670194"/>
            <a:ext cx="20562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600" b="1">
                <a:solidFill>
                  <a:schemeClr val="bg1"/>
                </a:solidFill>
                <a:latin typeface="Tw Cen MT" panose="020B0602020104020603" pitchFamily="34" charset="0"/>
                <a:cs typeface="Times New Roman" panose="02020603050405020304" pitchFamily="18" charset="0"/>
              </a:rPr>
              <a:t> </a:t>
            </a:r>
            <a:r>
              <a:rPr lang="en-US" sz="16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 dài trung bình phim: </a:t>
            </a:r>
            <a:r>
              <a:rPr lang="en-US" sz="1600" b="1">
                <a:solidFill>
                  <a:srgbClr val="E9EA2A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122.5 phút</a:t>
            </a:r>
            <a:endParaRPr lang="en-US" sz="1600" dirty="0">
              <a:solidFill>
                <a:srgbClr val="E9EA2A"/>
              </a:solidFill>
              <a:latin typeface="Tw Cen MT" panose="020B0602020104020603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59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Ảnh miễn phí của Cặp đôi">
            <a:extLst>
              <a:ext uri="{FF2B5EF4-FFF2-40B4-BE49-F238E27FC236}">
                <a16:creationId xmlns:a16="http://schemas.microsoft.com/office/drawing/2014/main" id="{75630F2B-9B84-E24C-5E5D-D35B1DF1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8" y="-65871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20105B-7E35-1E25-A8F9-123C7219799B}"/>
              </a:ext>
            </a:extLst>
          </p:cNvPr>
          <p:cNvSpPr/>
          <p:nvPr/>
        </p:nvSpPr>
        <p:spPr>
          <a:xfrm>
            <a:off x="-552261" y="-651850"/>
            <a:ext cx="13058798" cy="7795899"/>
          </a:xfrm>
          <a:custGeom>
            <a:avLst/>
            <a:gdLst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30295 w 12221497"/>
              <a:gd name="connsiteY4" fmla="*/ 3367153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497" h="6872748">
                <a:moveTo>
                  <a:pt x="6835542" y="0"/>
                </a:moveTo>
                <a:lnTo>
                  <a:pt x="12221497" y="0"/>
                </a:lnTo>
                <a:cubicBezTo>
                  <a:pt x="12218220" y="2290916"/>
                  <a:pt x="12214942" y="4581832"/>
                  <a:pt x="12211665" y="6872748"/>
                </a:cubicBezTo>
                <a:lnTo>
                  <a:pt x="0" y="6843252"/>
                </a:lnTo>
                <a:lnTo>
                  <a:pt x="88532" y="3310555"/>
                </a:lnTo>
                <a:cubicBezTo>
                  <a:pt x="2955189" y="2640254"/>
                  <a:pt x="4031327" y="649487"/>
                  <a:pt x="6835542" y="0"/>
                </a:cubicBezTo>
                <a:close/>
              </a:path>
            </a:pathLst>
          </a:custGeom>
          <a:gradFill flip="none" rotWithShape="1">
            <a:gsLst>
              <a:gs pos="0">
                <a:srgbClr val="0B1118"/>
              </a:gs>
              <a:gs pos="50000">
                <a:srgbClr val="9CAFCA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Đồ hoạ vector miễn phí của Trừu tượng">
            <a:extLst>
              <a:ext uri="{FF2B5EF4-FFF2-40B4-BE49-F238E27FC236}">
                <a16:creationId xmlns:a16="http://schemas.microsoft.com/office/drawing/2014/main" id="{AE19CD15-CFF3-B80C-9EE1-35FBB19C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4436">
            <a:off x="-1516253" y="-1298822"/>
            <a:ext cx="9144000" cy="4572000"/>
          </a:xfrm>
          <a:custGeom>
            <a:avLst/>
            <a:gdLst>
              <a:gd name="connsiteX0" fmla="*/ 9144000 w 9144000"/>
              <a:gd name="connsiteY0" fmla="*/ 0 h 4572000"/>
              <a:gd name="connsiteX1" fmla="*/ 9144000 w 9144000"/>
              <a:gd name="connsiteY1" fmla="*/ 1221202 h 4572000"/>
              <a:gd name="connsiteX2" fmla="*/ 7538829 w 9144000"/>
              <a:gd name="connsiteY2" fmla="*/ 498338 h 4572000"/>
              <a:gd name="connsiteX3" fmla="*/ 7045951 w 9144000"/>
              <a:gd name="connsiteY3" fmla="*/ 1592806 h 4572000"/>
              <a:gd name="connsiteX4" fmla="*/ 9144000 w 9144000"/>
              <a:gd name="connsiteY4" fmla="*/ 2537630 h 4572000"/>
              <a:gd name="connsiteX5" fmla="*/ 9144000 w 9144000"/>
              <a:gd name="connsiteY5" fmla="*/ 4572000 h 4572000"/>
              <a:gd name="connsiteX6" fmla="*/ 0 w 9144000"/>
              <a:gd name="connsiteY6" fmla="*/ 4572000 h 4572000"/>
              <a:gd name="connsiteX7" fmla="*/ 0 w 9144000"/>
              <a:gd name="connsiteY7" fmla="*/ 2973383 h 4572000"/>
              <a:gd name="connsiteX8" fmla="*/ 187532 w 9144000"/>
              <a:gd name="connsiteY8" fmla="*/ 3057835 h 4572000"/>
              <a:gd name="connsiteX9" fmla="*/ 902136 w 9144000"/>
              <a:gd name="connsiteY9" fmla="*/ 1471008 h 4572000"/>
              <a:gd name="connsiteX10" fmla="*/ 193890 w 9144000"/>
              <a:gd name="connsiteY10" fmla="*/ 1152061 h 4572000"/>
              <a:gd name="connsiteX11" fmla="*/ 0 w 9144000"/>
              <a:gd name="connsiteY11" fmla="*/ 1582607 h 4572000"/>
              <a:gd name="connsiteX12" fmla="*/ 0 w 9144000"/>
              <a:gd name="connsiteY12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572000">
                <a:moveTo>
                  <a:pt x="9144000" y="0"/>
                </a:moveTo>
                <a:lnTo>
                  <a:pt x="9144000" y="1221202"/>
                </a:lnTo>
                <a:lnTo>
                  <a:pt x="7538829" y="498338"/>
                </a:lnTo>
                <a:lnTo>
                  <a:pt x="7045951" y="1592806"/>
                </a:lnTo>
                <a:lnTo>
                  <a:pt x="9144000" y="2537630"/>
                </a:lnTo>
                <a:lnTo>
                  <a:pt x="9144000" y="4572000"/>
                </a:lnTo>
                <a:lnTo>
                  <a:pt x="0" y="4572000"/>
                </a:lnTo>
                <a:lnTo>
                  <a:pt x="0" y="2973383"/>
                </a:lnTo>
                <a:lnTo>
                  <a:pt x="187532" y="3057835"/>
                </a:lnTo>
                <a:lnTo>
                  <a:pt x="902136" y="1471008"/>
                </a:lnTo>
                <a:lnTo>
                  <a:pt x="193890" y="1152061"/>
                </a:lnTo>
                <a:lnTo>
                  <a:pt x="0" y="158260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D6753-6366-23BB-49A7-69141BAF4285}"/>
              </a:ext>
            </a:extLst>
          </p:cNvPr>
          <p:cNvSpPr txBox="1"/>
          <p:nvPr/>
        </p:nvSpPr>
        <p:spPr>
          <a:xfrm>
            <a:off x="0" y="43041"/>
            <a:ext cx="37481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Phân</a:t>
            </a:r>
            <a:r>
              <a:rPr lang="en-US" sz="3200" b="1" dirty="0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 </a:t>
            </a:r>
            <a:r>
              <a:rPr lang="en-US" sz="32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tích</a:t>
            </a:r>
            <a:r>
              <a:rPr lang="en-US" sz="3200" b="1" dirty="0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 bằng Power BI</a:t>
            </a:r>
          </a:p>
          <a:p>
            <a:endParaRPr lang="en-US" sz="3200" b="1" dirty="0">
              <a:solidFill>
                <a:srgbClr val="FFC32D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Montserrat" panose="02000505000000020004" pitchFamily="2" charset="0"/>
            </a:endParaRPr>
          </a:p>
        </p:txBody>
      </p:sp>
      <p:pic>
        <p:nvPicPr>
          <p:cNvPr id="16" name="Graphic 15" descr="Video camera with solid fill">
            <a:extLst>
              <a:ext uri="{FF2B5EF4-FFF2-40B4-BE49-F238E27FC236}">
                <a16:creationId xmlns:a16="http://schemas.microsoft.com/office/drawing/2014/main" id="{6A2F1B2E-E15F-215F-4409-E07399B7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248103" y="418956"/>
            <a:ext cx="817830" cy="81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4" name="Graphic 3" descr="Presentation with pie chart with solid fill">
            <a:extLst>
              <a:ext uri="{FF2B5EF4-FFF2-40B4-BE49-F238E27FC236}">
                <a16:creationId xmlns:a16="http://schemas.microsoft.com/office/drawing/2014/main" id="{F6B5CCAE-CF70-2C38-9BD0-B7AEC015E4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4420" y="1177752"/>
            <a:ext cx="679014" cy="68016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1AFBC-A523-25E8-E8B6-F96648F8DBAF}"/>
              </a:ext>
            </a:extLst>
          </p:cNvPr>
          <p:cNvSpPr txBox="1"/>
          <p:nvPr/>
        </p:nvSpPr>
        <p:spPr>
          <a:xfrm>
            <a:off x="4559367" y="450050"/>
            <a:ext cx="65381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Doanh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thu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toàn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cầu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-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Doanh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thu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tuần đầu công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chiếu</a:t>
            </a:r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  <a:p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  <a:p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BCD667-F185-40D7-81F4-34229B6C4C3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1289" y="3516755"/>
            <a:ext cx="5537196" cy="30459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654466-86ED-438C-0755-1A6C1D90185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35184" y="1342572"/>
            <a:ext cx="619125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7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Ảnh miễn phí của Cặp đôi">
            <a:extLst>
              <a:ext uri="{FF2B5EF4-FFF2-40B4-BE49-F238E27FC236}">
                <a16:creationId xmlns:a16="http://schemas.microsoft.com/office/drawing/2014/main" id="{75630F2B-9B84-E24C-5E5D-D35B1DF1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8" y="-65871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20105B-7E35-1E25-A8F9-123C7219799B}"/>
              </a:ext>
            </a:extLst>
          </p:cNvPr>
          <p:cNvSpPr/>
          <p:nvPr/>
        </p:nvSpPr>
        <p:spPr>
          <a:xfrm>
            <a:off x="-1440356" y="-1182028"/>
            <a:ext cx="13946893" cy="8326078"/>
          </a:xfrm>
          <a:custGeom>
            <a:avLst/>
            <a:gdLst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30295 w 12221497"/>
              <a:gd name="connsiteY4" fmla="*/ 3367153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497" h="6872748">
                <a:moveTo>
                  <a:pt x="6835542" y="0"/>
                </a:moveTo>
                <a:lnTo>
                  <a:pt x="12221497" y="0"/>
                </a:lnTo>
                <a:cubicBezTo>
                  <a:pt x="12218220" y="2290916"/>
                  <a:pt x="12214942" y="4581832"/>
                  <a:pt x="12211665" y="6872748"/>
                </a:cubicBezTo>
                <a:lnTo>
                  <a:pt x="0" y="6843252"/>
                </a:lnTo>
                <a:lnTo>
                  <a:pt x="88532" y="3310555"/>
                </a:lnTo>
                <a:cubicBezTo>
                  <a:pt x="2955189" y="2640254"/>
                  <a:pt x="4031327" y="649487"/>
                  <a:pt x="6835542" y="0"/>
                </a:cubicBezTo>
                <a:close/>
              </a:path>
            </a:pathLst>
          </a:custGeom>
          <a:gradFill flip="none" rotWithShape="1">
            <a:gsLst>
              <a:gs pos="0">
                <a:srgbClr val="0B1118"/>
              </a:gs>
              <a:gs pos="50000">
                <a:srgbClr val="9CAFCA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Đồ hoạ vector miễn phí của Trừu tượng">
            <a:extLst>
              <a:ext uri="{FF2B5EF4-FFF2-40B4-BE49-F238E27FC236}">
                <a16:creationId xmlns:a16="http://schemas.microsoft.com/office/drawing/2014/main" id="{AE19CD15-CFF3-B80C-9EE1-35FBB19C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4436">
            <a:off x="-1940000" y="-1738100"/>
            <a:ext cx="9144000" cy="4572000"/>
          </a:xfrm>
          <a:custGeom>
            <a:avLst/>
            <a:gdLst>
              <a:gd name="connsiteX0" fmla="*/ 9144000 w 9144000"/>
              <a:gd name="connsiteY0" fmla="*/ 0 h 4572000"/>
              <a:gd name="connsiteX1" fmla="*/ 9144000 w 9144000"/>
              <a:gd name="connsiteY1" fmla="*/ 1221202 h 4572000"/>
              <a:gd name="connsiteX2" fmla="*/ 7538829 w 9144000"/>
              <a:gd name="connsiteY2" fmla="*/ 498338 h 4572000"/>
              <a:gd name="connsiteX3" fmla="*/ 7045951 w 9144000"/>
              <a:gd name="connsiteY3" fmla="*/ 1592806 h 4572000"/>
              <a:gd name="connsiteX4" fmla="*/ 9144000 w 9144000"/>
              <a:gd name="connsiteY4" fmla="*/ 2537630 h 4572000"/>
              <a:gd name="connsiteX5" fmla="*/ 9144000 w 9144000"/>
              <a:gd name="connsiteY5" fmla="*/ 4572000 h 4572000"/>
              <a:gd name="connsiteX6" fmla="*/ 0 w 9144000"/>
              <a:gd name="connsiteY6" fmla="*/ 4572000 h 4572000"/>
              <a:gd name="connsiteX7" fmla="*/ 0 w 9144000"/>
              <a:gd name="connsiteY7" fmla="*/ 2973383 h 4572000"/>
              <a:gd name="connsiteX8" fmla="*/ 187532 w 9144000"/>
              <a:gd name="connsiteY8" fmla="*/ 3057835 h 4572000"/>
              <a:gd name="connsiteX9" fmla="*/ 902136 w 9144000"/>
              <a:gd name="connsiteY9" fmla="*/ 1471008 h 4572000"/>
              <a:gd name="connsiteX10" fmla="*/ 193890 w 9144000"/>
              <a:gd name="connsiteY10" fmla="*/ 1152061 h 4572000"/>
              <a:gd name="connsiteX11" fmla="*/ 0 w 9144000"/>
              <a:gd name="connsiteY11" fmla="*/ 1582607 h 4572000"/>
              <a:gd name="connsiteX12" fmla="*/ 0 w 9144000"/>
              <a:gd name="connsiteY12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572000">
                <a:moveTo>
                  <a:pt x="9144000" y="0"/>
                </a:moveTo>
                <a:lnTo>
                  <a:pt x="9144000" y="1221202"/>
                </a:lnTo>
                <a:lnTo>
                  <a:pt x="7538829" y="498338"/>
                </a:lnTo>
                <a:lnTo>
                  <a:pt x="7045951" y="1592806"/>
                </a:lnTo>
                <a:lnTo>
                  <a:pt x="9144000" y="2537630"/>
                </a:lnTo>
                <a:lnTo>
                  <a:pt x="9144000" y="4572000"/>
                </a:lnTo>
                <a:lnTo>
                  <a:pt x="0" y="4572000"/>
                </a:lnTo>
                <a:lnTo>
                  <a:pt x="0" y="2973383"/>
                </a:lnTo>
                <a:lnTo>
                  <a:pt x="187532" y="3057835"/>
                </a:lnTo>
                <a:lnTo>
                  <a:pt x="902136" y="1471008"/>
                </a:lnTo>
                <a:lnTo>
                  <a:pt x="193890" y="1152061"/>
                </a:lnTo>
                <a:lnTo>
                  <a:pt x="0" y="158260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D6753-6366-23BB-49A7-69141BAF4285}"/>
              </a:ext>
            </a:extLst>
          </p:cNvPr>
          <p:cNvSpPr txBox="1"/>
          <p:nvPr/>
        </p:nvSpPr>
        <p:spPr>
          <a:xfrm>
            <a:off x="0" y="43041"/>
            <a:ext cx="27320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Phân</a:t>
            </a:r>
            <a:r>
              <a:rPr lang="en-US" sz="2400" b="1" dirty="0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 </a:t>
            </a:r>
            <a:r>
              <a:rPr lang="en-US" sz="24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tích</a:t>
            </a:r>
            <a:r>
              <a:rPr lang="en-US" sz="2400" b="1" dirty="0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 bằng Power BI</a:t>
            </a:r>
          </a:p>
          <a:p>
            <a:endParaRPr lang="en-US" sz="2400" b="1" dirty="0">
              <a:solidFill>
                <a:srgbClr val="FFC32D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Montserrat" panose="02000505000000020004" pitchFamily="2" charset="0"/>
            </a:endParaRPr>
          </a:p>
        </p:txBody>
      </p:sp>
      <p:pic>
        <p:nvPicPr>
          <p:cNvPr id="16" name="Graphic 15" descr="Video camera with solid fill">
            <a:extLst>
              <a:ext uri="{FF2B5EF4-FFF2-40B4-BE49-F238E27FC236}">
                <a16:creationId xmlns:a16="http://schemas.microsoft.com/office/drawing/2014/main" id="{6A2F1B2E-E15F-215F-4409-E07399B7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0937720" y="196220"/>
            <a:ext cx="817830" cy="81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4" name="Graphic 3" descr="Presentation with pie chart with solid fill">
            <a:extLst>
              <a:ext uri="{FF2B5EF4-FFF2-40B4-BE49-F238E27FC236}">
                <a16:creationId xmlns:a16="http://schemas.microsoft.com/office/drawing/2014/main" id="{F6B5CCAE-CF70-2C38-9BD0-B7AEC015E4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3363" y="846643"/>
            <a:ext cx="504780" cy="5056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1AFBC-A523-25E8-E8B6-F96648F8DBAF}"/>
              </a:ext>
            </a:extLst>
          </p:cNvPr>
          <p:cNvSpPr txBox="1"/>
          <p:nvPr/>
        </p:nvSpPr>
        <p:spPr>
          <a:xfrm>
            <a:off x="4957191" y="499297"/>
            <a:ext cx="56075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Kết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luận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mối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tương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quan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giữa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các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biến</a:t>
            </a:r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  <a:p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  <a:p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B9D8CC-9B62-F178-C9EE-E7AAB681829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62686" y="1271810"/>
            <a:ext cx="9783364" cy="5483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352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Ảnh miễn phí của Cặp đôi">
            <a:extLst>
              <a:ext uri="{FF2B5EF4-FFF2-40B4-BE49-F238E27FC236}">
                <a16:creationId xmlns:a16="http://schemas.microsoft.com/office/drawing/2014/main" id="{75630F2B-9B84-E24C-5E5D-D35B1DF1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8" y="-65871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20105B-7E35-1E25-A8F9-123C7219799B}"/>
              </a:ext>
            </a:extLst>
          </p:cNvPr>
          <p:cNvSpPr/>
          <p:nvPr/>
        </p:nvSpPr>
        <p:spPr>
          <a:xfrm>
            <a:off x="-552261" y="-704655"/>
            <a:ext cx="13058798" cy="7795899"/>
          </a:xfrm>
          <a:custGeom>
            <a:avLst/>
            <a:gdLst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30295 w 12221497"/>
              <a:gd name="connsiteY4" fmla="*/ 3367153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88532 w 12221497"/>
              <a:gd name="connsiteY4" fmla="*/ 3310555 h 6872748"/>
              <a:gd name="connsiteX5" fmla="*/ 6835542 w 12221497"/>
              <a:gd name="connsiteY5" fmla="*/ 0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497" h="6872748">
                <a:moveTo>
                  <a:pt x="6835542" y="0"/>
                </a:moveTo>
                <a:lnTo>
                  <a:pt x="12221497" y="0"/>
                </a:lnTo>
                <a:cubicBezTo>
                  <a:pt x="12218220" y="2290916"/>
                  <a:pt x="12214942" y="4581832"/>
                  <a:pt x="12211665" y="6872748"/>
                </a:cubicBezTo>
                <a:lnTo>
                  <a:pt x="0" y="6843252"/>
                </a:lnTo>
                <a:lnTo>
                  <a:pt x="88532" y="3310555"/>
                </a:lnTo>
                <a:cubicBezTo>
                  <a:pt x="2955189" y="2640254"/>
                  <a:pt x="4031327" y="649487"/>
                  <a:pt x="6835542" y="0"/>
                </a:cubicBezTo>
                <a:close/>
              </a:path>
            </a:pathLst>
          </a:custGeom>
          <a:gradFill flip="none" rotWithShape="1">
            <a:gsLst>
              <a:gs pos="0">
                <a:srgbClr val="0B1118"/>
              </a:gs>
              <a:gs pos="50000">
                <a:srgbClr val="9CAFCA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Đồ hoạ vector miễn phí của Trừu tượng">
            <a:extLst>
              <a:ext uri="{FF2B5EF4-FFF2-40B4-BE49-F238E27FC236}">
                <a16:creationId xmlns:a16="http://schemas.microsoft.com/office/drawing/2014/main" id="{AE19CD15-CFF3-B80C-9EE1-35FBB19C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4436">
            <a:off x="-1516253" y="-1298822"/>
            <a:ext cx="9144000" cy="4572000"/>
          </a:xfrm>
          <a:custGeom>
            <a:avLst/>
            <a:gdLst>
              <a:gd name="connsiteX0" fmla="*/ 9144000 w 9144000"/>
              <a:gd name="connsiteY0" fmla="*/ 0 h 4572000"/>
              <a:gd name="connsiteX1" fmla="*/ 9144000 w 9144000"/>
              <a:gd name="connsiteY1" fmla="*/ 1221202 h 4572000"/>
              <a:gd name="connsiteX2" fmla="*/ 7538829 w 9144000"/>
              <a:gd name="connsiteY2" fmla="*/ 498338 h 4572000"/>
              <a:gd name="connsiteX3" fmla="*/ 7045951 w 9144000"/>
              <a:gd name="connsiteY3" fmla="*/ 1592806 h 4572000"/>
              <a:gd name="connsiteX4" fmla="*/ 9144000 w 9144000"/>
              <a:gd name="connsiteY4" fmla="*/ 2537630 h 4572000"/>
              <a:gd name="connsiteX5" fmla="*/ 9144000 w 9144000"/>
              <a:gd name="connsiteY5" fmla="*/ 4572000 h 4572000"/>
              <a:gd name="connsiteX6" fmla="*/ 0 w 9144000"/>
              <a:gd name="connsiteY6" fmla="*/ 4572000 h 4572000"/>
              <a:gd name="connsiteX7" fmla="*/ 0 w 9144000"/>
              <a:gd name="connsiteY7" fmla="*/ 2973383 h 4572000"/>
              <a:gd name="connsiteX8" fmla="*/ 187532 w 9144000"/>
              <a:gd name="connsiteY8" fmla="*/ 3057835 h 4572000"/>
              <a:gd name="connsiteX9" fmla="*/ 902136 w 9144000"/>
              <a:gd name="connsiteY9" fmla="*/ 1471008 h 4572000"/>
              <a:gd name="connsiteX10" fmla="*/ 193890 w 9144000"/>
              <a:gd name="connsiteY10" fmla="*/ 1152061 h 4572000"/>
              <a:gd name="connsiteX11" fmla="*/ 0 w 9144000"/>
              <a:gd name="connsiteY11" fmla="*/ 1582607 h 4572000"/>
              <a:gd name="connsiteX12" fmla="*/ 0 w 9144000"/>
              <a:gd name="connsiteY12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572000">
                <a:moveTo>
                  <a:pt x="9144000" y="0"/>
                </a:moveTo>
                <a:lnTo>
                  <a:pt x="9144000" y="1221202"/>
                </a:lnTo>
                <a:lnTo>
                  <a:pt x="7538829" y="498338"/>
                </a:lnTo>
                <a:lnTo>
                  <a:pt x="7045951" y="1592806"/>
                </a:lnTo>
                <a:lnTo>
                  <a:pt x="9144000" y="2537630"/>
                </a:lnTo>
                <a:lnTo>
                  <a:pt x="9144000" y="4572000"/>
                </a:lnTo>
                <a:lnTo>
                  <a:pt x="0" y="4572000"/>
                </a:lnTo>
                <a:lnTo>
                  <a:pt x="0" y="2973383"/>
                </a:lnTo>
                <a:lnTo>
                  <a:pt x="187532" y="3057835"/>
                </a:lnTo>
                <a:lnTo>
                  <a:pt x="902136" y="1471008"/>
                </a:lnTo>
                <a:lnTo>
                  <a:pt x="193890" y="1152061"/>
                </a:lnTo>
                <a:lnTo>
                  <a:pt x="0" y="158260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D6753-6366-23BB-49A7-69141BAF4285}"/>
              </a:ext>
            </a:extLst>
          </p:cNvPr>
          <p:cNvSpPr txBox="1"/>
          <p:nvPr/>
        </p:nvSpPr>
        <p:spPr>
          <a:xfrm>
            <a:off x="0" y="43041"/>
            <a:ext cx="3748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Kết</a:t>
            </a:r>
            <a:r>
              <a:rPr lang="en-US" sz="3200" b="1" dirty="0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 </a:t>
            </a:r>
            <a:r>
              <a:rPr lang="en-US" sz="3200" b="1" dirty="0" err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luận</a:t>
            </a:r>
            <a:endParaRPr lang="en-US" sz="3200" b="1" dirty="0">
              <a:solidFill>
                <a:srgbClr val="FFC32D"/>
              </a:solidFill>
              <a:effectLst>
                <a:innerShdw blurRad="63500" dist="50800" dir="10800000">
                  <a:prstClr val="black">
                    <a:alpha val="50000"/>
                  </a:prstClr>
                </a:innerShdw>
              </a:effectLst>
              <a:latin typeface="Montserrat" panose="02000505000000020004" pitchFamily="2" charset="0"/>
            </a:endParaRPr>
          </a:p>
        </p:txBody>
      </p:sp>
      <p:pic>
        <p:nvPicPr>
          <p:cNvPr id="16" name="Graphic 15" descr="Video camera with solid fill">
            <a:extLst>
              <a:ext uri="{FF2B5EF4-FFF2-40B4-BE49-F238E27FC236}">
                <a16:creationId xmlns:a16="http://schemas.microsoft.com/office/drawing/2014/main" id="{6A2F1B2E-E15F-215F-4409-E07399B7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248103" y="418956"/>
            <a:ext cx="817830" cy="81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1AFBC-A523-25E8-E8B6-F96648F8DBAF}"/>
              </a:ext>
            </a:extLst>
          </p:cNvPr>
          <p:cNvSpPr txBox="1"/>
          <p:nvPr/>
        </p:nvSpPr>
        <p:spPr>
          <a:xfrm>
            <a:off x="6686445" y="585678"/>
            <a:ext cx="2201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rgbClr val="FFFF25"/>
                </a:solidFill>
                <a:latin typeface="Tw Cen MT" panose="020B0602020104020603" pitchFamily="34" charset="0"/>
              </a:rPr>
              <a:t>Kết</a:t>
            </a:r>
            <a:r>
              <a:rPr lang="en-US" sz="36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3600" dirty="0" err="1">
                <a:solidFill>
                  <a:srgbClr val="FFFF25"/>
                </a:solidFill>
                <a:latin typeface="Tw Cen MT" panose="020B0602020104020603" pitchFamily="34" charset="0"/>
              </a:rPr>
              <a:t>luận</a:t>
            </a:r>
            <a:endParaRPr lang="en-US" sz="3600" dirty="0">
              <a:solidFill>
                <a:srgbClr val="FFFF25"/>
              </a:solidFill>
              <a:latin typeface="Tw Cen MT" panose="020B0602020104020603" pitchFamily="34" charset="0"/>
            </a:endParaRPr>
          </a:p>
        </p:txBody>
      </p:sp>
      <p:pic>
        <p:nvPicPr>
          <p:cNvPr id="2" name="Graphic 1" descr="Decision chart outline">
            <a:extLst>
              <a:ext uri="{FF2B5EF4-FFF2-40B4-BE49-F238E27FC236}">
                <a16:creationId xmlns:a16="http://schemas.microsoft.com/office/drawing/2014/main" id="{21CAF10B-7373-0EB3-3BBB-EB7D45B708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5609" y="736728"/>
            <a:ext cx="679014" cy="680169"/>
          </a:xfrm>
          <a:prstGeom prst="rect">
            <a:avLst/>
          </a:prstGeom>
        </p:spPr>
      </p:pic>
      <p:pic>
        <p:nvPicPr>
          <p:cNvPr id="1028" name="Picture 4" descr="Hình minh họa miễn phí về Oscar">
            <a:extLst>
              <a:ext uri="{FF2B5EF4-FFF2-40B4-BE49-F238E27FC236}">
                <a16:creationId xmlns:a16="http://schemas.microsoft.com/office/drawing/2014/main" id="{A701AD8C-3D0E-749E-DD24-AB6094A08D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alphaModFix amt="4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111" y="1448553"/>
            <a:ext cx="8586248" cy="536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78C5079-9BF1-4D50-7535-1172ABA43BE1}"/>
              </a:ext>
            </a:extLst>
          </p:cNvPr>
          <p:cNvSpPr txBox="1"/>
          <p:nvPr/>
        </p:nvSpPr>
        <p:spPr>
          <a:xfrm>
            <a:off x="4095048" y="1801300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Kịch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bản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 hay</a:t>
            </a:r>
            <a:endParaRPr lang="vi-VN" dirty="0">
              <a:solidFill>
                <a:srgbClr val="FFFF09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26BC1F-880E-9079-5F8C-3DBF2D7A2332}"/>
              </a:ext>
            </a:extLst>
          </p:cNvPr>
          <p:cNvSpPr txBox="1"/>
          <p:nvPr/>
        </p:nvSpPr>
        <p:spPr>
          <a:xfrm>
            <a:off x="4072913" y="2363815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Đạo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diễn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,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diễn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viên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giỏi</a:t>
            </a:r>
            <a:endParaRPr lang="vi-VN" dirty="0">
              <a:solidFill>
                <a:srgbClr val="FFFF0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E35EB7-78DD-742B-5FDF-8CEC3A6A254D}"/>
              </a:ext>
            </a:extLst>
          </p:cNvPr>
          <p:cNvSpPr txBox="1"/>
          <p:nvPr/>
        </p:nvSpPr>
        <p:spPr>
          <a:xfrm>
            <a:off x="4072912" y="2867258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Hậu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kỳ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tốt</a:t>
            </a:r>
            <a:endParaRPr lang="vi-VN" dirty="0">
              <a:solidFill>
                <a:srgbClr val="FFFF09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9783E3-B0C7-8869-4CC2-81C138746962}"/>
              </a:ext>
            </a:extLst>
          </p:cNvPr>
          <p:cNvSpPr txBox="1"/>
          <p:nvPr/>
        </p:nvSpPr>
        <p:spPr>
          <a:xfrm>
            <a:off x="4095048" y="3329250"/>
            <a:ext cx="3076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…..</a:t>
            </a:r>
            <a:endParaRPr lang="vi-VN" dirty="0">
              <a:solidFill>
                <a:srgbClr val="FFFF09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E3001D-774E-8E6C-E792-D9217F08C1B5}"/>
              </a:ext>
            </a:extLst>
          </p:cNvPr>
          <p:cNvSpPr txBox="1"/>
          <p:nvPr/>
        </p:nvSpPr>
        <p:spPr>
          <a:xfrm>
            <a:off x="8390406" y="1720399"/>
            <a:ext cx="321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Lựa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chọn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thời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điểm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công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chiếu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thích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hợp</a:t>
            </a:r>
            <a:endParaRPr lang="vi-VN" dirty="0">
              <a:solidFill>
                <a:srgbClr val="FFFF0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81AC11-99F2-8370-2E30-C5A0451E569E}"/>
              </a:ext>
            </a:extLst>
          </p:cNvPr>
          <p:cNvSpPr txBox="1"/>
          <p:nvPr/>
        </p:nvSpPr>
        <p:spPr>
          <a:xfrm>
            <a:off x="8390405" y="2485156"/>
            <a:ext cx="321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Marketing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đẩy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mạnh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doanh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số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tuần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công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chiều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đầu</a:t>
            </a:r>
            <a:r>
              <a:rPr lang="en-US" dirty="0">
                <a:solidFill>
                  <a:srgbClr val="FFFF09"/>
                </a:solidFill>
                <a:latin typeface="Tw Cen MT" panose="020B0602020104020603" pitchFamily="34" charset="0"/>
              </a:rPr>
              <a:t> </a:t>
            </a:r>
            <a:r>
              <a:rPr lang="en-US" dirty="0" err="1">
                <a:solidFill>
                  <a:srgbClr val="FFFF09"/>
                </a:solidFill>
                <a:latin typeface="Tw Cen MT" panose="020B0602020104020603" pitchFamily="34" charset="0"/>
              </a:rPr>
              <a:t>tiên</a:t>
            </a:r>
            <a:endParaRPr lang="vi-VN" dirty="0">
              <a:solidFill>
                <a:srgbClr val="FFFF0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287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7" grpId="0"/>
      <p:bldP spid="6" grpId="0"/>
      <p:bldP spid="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Đồ hoạ vector miễn phí của Cuộn phim">
            <a:extLst>
              <a:ext uri="{FF2B5EF4-FFF2-40B4-BE49-F238E27FC236}">
                <a16:creationId xmlns:a16="http://schemas.microsoft.com/office/drawing/2014/main" id="{A84AEC6D-3EBA-98E5-AD86-DFD790DEC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410" y="-108155"/>
            <a:ext cx="13477778" cy="798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A88A3464-2866-3195-6B81-161CCBF65C31}"/>
              </a:ext>
            </a:extLst>
          </p:cNvPr>
          <p:cNvSpPr txBox="1"/>
          <p:nvPr/>
        </p:nvSpPr>
        <p:spPr>
          <a:xfrm>
            <a:off x="5052625" y="2554734"/>
            <a:ext cx="42745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C0000"/>
                </a:solidFill>
                <a:latin typeface="Montserrat" panose="02000505000000020004" pitchFamily="2" charset="0"/>
              </a:rPr>
              <a:t>Thank You!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87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Đồ hoạ vector miễn phí của Cuộn phim">
            <a:extLst>
              <a:ext uri="{FF2B5EF4-FFF2-40B4-BE49-F238E27FC236}">
                <a16:creationId xmlns:a16="http://schemas.microsoft.com/office/drawing/2014/main" id="{A84AEC6D-3EBA-98E5-AD86-DFD790DEC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410" y="-108155"/>
            <a:ext cx="13477778" cy="798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17F5A246-6867-D006-3958-2997C33F2121}"/>
              </a:ext>
            </a:extLst>
          </p:cNvPr>
          <p:cNvGrpSpPr/>
          <p:nvPr/>
        </p:nvGrpSpPr>
        <p:grpSpPr>
          <a:xfrm>
            <a:off x="2871757" y="4579981"/>
            <a:ext cx="6260551" cy="936000"/>
            <a:chOff x="2871757" y="4579981"/>
            <a:chExt cx="6260551" cy="93600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B2249A2-00EC-630B-2A7B-420D939E1B0E}"/>
                </a:ext>
              </a:extLst>
            </p:cNvPr>
            <p:cNvGrpSpPr/>
            <p:nvPr/>
          </p:nvGrpSpPr>
          <p:grpSpPr>
            <a:xfrm>
              <a:off x="2871757" y="4579981"/>
              <a:ext cx="6260551" cy="936000"/>
              <a:chOff x="5427404" y="1362026"/>
              <a:chExt cx="5928854" cy="884904"/>
            </a:xfrm>
            <a:solidFill>
              <a:srgbClr val="DC8449"/>
            </a:solidFill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674BA4D1-7023-1391-3F5D-1BA378D20A13}"/>
                  </a:ext>
                </a:extLst>
              </p:cNvPr>
              <p:cNvSpPr/>
              <p:nvPr/>
            </p:nvSpPr>
            <p:spPr>
              <a:xfrm>
                <a:off x="5574890" y="1436030"/>
                <a:ext cx="5781368" cy="736899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: Rounded Corners 45">
                <a:extLst>
                  <a:ext uri="{FF2B5EF4-FFF2-40B4-BE49-F238E27FC236}">
                    <a16:creationId xmlns:a16="http://schemas.microsoft.com/office/drawing/2014/main" id="{96D1C453-BDB0-F75A-10C2-0B29336A7FD6}"/>
                  </a:ext>
                </a:extLst>
              </p:cNvPr>
              <p:cNvSpPr/>
              <p:nvPr/>
            </p:nvSpPr>
            <p:spPr>
              <a:xfrm rot="2660923">
                <a:off x="5427404" y="1362026"/>
                <a:ext cx="884904" cy="884904"/>
              </a:xfrm>
              <a:prstGeom prst="roundRect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AD7E8A-E6E6-C585-68CD-A8E89439152A}"/>
                  </a:ext>
                </a:extLst>
              </p:cNvPr>
              <p:cNvSpPr txBox="1"/>
              <p:nvPr/>
            </p:nvSpPr>
            <p:spPr>
              <a:xfrm>
                <a:off x="5574889" y="1599365"/>
                <a:ext cx="8013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Montserrat" panose="02000505000000020004" pitchFamily="2" charset="0"/>
                  </a:rPr>
                  <a:t>04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FCAC51A-804C-8925-F9B8-B0E2F6ADD3C8}"/>
                  </a:ext>
                </a:extLst>
              </p:cNvPr>
              <p:cNvSpPr txBox="1"/>
              <p:nvPr/>
            </p:nvSpPr>
            <p:spPr>
              <a:xfrm>
                <a:off x="6705600" y="1599365"/>
                <a:ext cx="4011561" cy="37891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>
                    <a:solidFill>
                      <a:schemeClr val="bg1"/>
                    </a:solidFill>
                    <a:latin typeface="Montserrat" panose="02000505000000020004" pitchFamily="2" charset="0"/>
                  </a:rPr>
                  <a:t>Kết luận</a:t>
                </a:r>
              </a:p>
            </p:txBody>
          </p:sp>
        </p:grpSp>
        <p:pic>
          <p:nvPicPr>
            <p:cNvPr id="60" name="Graphic 59" descr="Decision chart outline">
              <a:extLst>
                <a:ext uri="{FF2B5EF4-FFF2-40B4-BE49-F238E27FC236}">
                  <a16:creationId xmlns:a16="http://schemas.microsoft.com/office/drawing/2014/main" id="{C3749D4F-DE61-064E-5EFE-943A14964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835251" y="4679961"/>
              <a:ext cx="679014" cy="680169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6128E54-DF3C-FB77-A839-946E69A07468}"/>
              </a:ext>
            </a:extLst>
          </p:cNvPr>
          <p:cNvGrpSpPr/>
          <p:nvPr/>
        </p:nvGrpSpPr>
        <p:grpSpPr>
          <a:xfrm>
            <a:off x="-76410" y="1230917"/>
            <a:ext cx="2330245" cy="4575874"/>
            <a:chOff x="-98323" y="1141063"/>
            <a:chExt cx="2330245" cy="4575874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0000">
                <a:srgbClr val="FF6A47"/>
              </a:gs>
              <a:gs pos="58000">
                <a:srgbClr val="FF643F"/>
              </a:gs>
              <a:gs pos="100000">
                <a:srgbClr val="FF3300"/>
              </a:gs>
            </a:gsLst>
            <a:lin ang="5400000" scaled="1"/>
          </a:gra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5C5250-66D0-34F9-5886-424A5C1C13FA}"/>
                </a:ext>
              </a:extLst>
            </p:cNvPr>
            <p:cNvSpPr/>
            <p:nvPr/>
          </p:nvSpPr>
          <p:spPr>
            <a:xfrm>
              <a:off x="0" y="1141063"/>
              <a:ext cx="2231922" cy="4575874"/>
            </a:xfrm>
            <a:custGeom>
              <a:avLst/>
              <a:gdLst>
                <a:gd name="connsiteX0" fmla="*/ 0 w 2231922"/>
                <a:gd name="connsiteY0" fmla="*/ 0 h 4575874"/>
                <a:gd name="connsiteX1" fmla="*/ 175239 w 2231922"/>
                <a:gd name="connsiteY1" fmla="*/ 8849 h 4575874"/>
                <a:gd name="connsiteX2" fmla="*/ 2231922 w 2231922"/>
                <a:gd name="connsiteY2" fmla="*/ 2287937 h 4575874"/>
                <a:gd name="connsiteX3" fmla="*/ 175239 w 2231922"/>
                <a:gd name="connsiteY3" fmla="*/ 4567025 h 4575874"/>
                <a:gd name="connsiteX4" fmla="*/ 0 w 2231922"/>
                <a:gd name="connsiteY4" fmla="*/ 4575874 h 4575874"/>
                <a:gd name="connsiteX5" fmla="*/ 0 w 2231922"/>
                <a:gd name="connsiteY5" fmla="*/ 4385087 h 4575874"/>
                <a:gd name="connsiteX6" fmla="*/ 155732 w 2231922"/>
                <a:gd name="connsiteY6" fmla="*/ 4377224 h 4575874"/>
                <a:gd name="connsiteX7" fmla="*/ 2041135 w 2231922"/>
                <a:gd name="connsiteY7" fmla="*/ 2287937 h 4575874"/>
                <a:gd name="connsiteX8" fmla="*/ 155732 w 2231922"/>
                <a:gd name="connsiteY8" fmla="*/ 198651 h 4575874"/>
                <a:gd name="connsiteX9" fmla="*/ 0 w 2231922"/>
                <a:gd name="connsiteY9" fmla="*/ 190787 h 4575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31922" h="4575874">
                  <a:moveTo>
                    <a:pt x="0" y="0"/>
                  </a:moveTo>
                  <a:lnTo>
                    <a:pt x="175239" y="8849"/>
                  </a:lnTo>
                  <a:cubicBezTo>
                    <a:pt x="1330447" y="126167"/>
                    <a:pt x="2231922" y="1101777"/>
                    <a:pt x="2231922" y="2287937"/>
                  </a:cubicBezTo>
                  <a:cubicBezTo>
                    <a:pt x="2231922" y="3474098"/>
                    <a:pt x="1330447" y="4449708"/>
                    <a:pt x="175239" y="4567025"/>
                  </a:cubicBezTo>
                  <a:lnTo>
                    <a:pt x="0" y="4575874"/>
                  </a:lnTo>
                  <a:lnTo>
                    <a:pt x="0" y="4385087"/>
                  </a:lnTo>
                  <a:lnTo>
                    <a:pt x="155732" y="4377224"/>
                  </a:lnTo>
                  <a:cubicBezTo>
                    <a:pt x="1214735" y="4269676"/>
                    <a:pt x="2041135" y="3375314"/>
                    <a:pt x="2041135" y="2287937"/>
                  </a:cubicBezTo>
                  <a:cubicBezTo>
                    <a:pt x="2041135" y="1200560"/>
                    <a:pt x="1214735" y="306198"/>
                    <a:pt x="155732" y="198651"/>
                  </a:cubicBezTo>
                  <a:lnTo>
                    <a:pt x="0" y="19078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 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B7A108B-D636-9E2A-D030-F2F6A99F09F7}"/>
                </a:ext>
              </a:extLst>
            </p:cNvPr>
            <p:cNvSpPr/>
            <p:nvPr/>
          </p:nvSpPr>
          <p:spPr>
            <a:xfrm>
              <a:off x="-98323" y="1141063"/>
              <a:ext cx="196645" cy="1966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671E593-F98E-AA19-2563-D254ED727A69}"/>
                </a:ext>
              </a:extLst>
            </p:cNvPr>
            <p:cNvSpPr/>
            <p:nvPr/>
          </p:nvSpPr>
          <p:spPr>
            <a:xfrm>
              <a:off x="-98323" y="5520292"/>
              <a:ext cx="196645" cy="196645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51625BFD-71D7-36EC-CB01-549C9507ED2A}"/>
              </a:ext>
            </a:extLst>
          </p:cNvPr>
          <p:cNvSpPr/>
          <p:nvPr/>
        </p:nvSpPr>
        <p:spPr>
          <a:xfrm>
            <a:off x="639835" y="1230917"/>
            <a:ext cx="547200" cy="547200"/>
          </a:xfrm>
          <a:prstGeom prst="ellipse">
            <a:avLst/>
          </a:prstGeom>
          <a:solidFill>
            <a:srgbClr val="3F497F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3395C2-3707-99EC-14EE-D0B7F9396F2D}"/>
              </a:ext>
            </a:extLst>
          </p:cNvPr>
          <p:cNvSpPr/>
          <p:nvPr/>
        </p:nvSpPr>
        <p:spPr>
          <a:xfrm>
            <a:off x="1637809" y="2319503"/>
            <a:ext cx="547200" cy="547200"/>
          </a:xfrm>
          <a:prstGeom prst="ellipse">
            <a:avLst/>
          </a:prstGeom>
          <a:solidFill>
            <a:srgbClr val="0070C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CB93E6E-9A48-C313-5B13-7EC28D415A64}"/>
              </a:ext>
            </a:extLst>
          </p:cNvPr>
          <p:cNvSpPr/>
          <p:nvPr/>
        </p:nvSpPr>
        <p:spPr>
          <a:xfrm>
            <a:off x="1726299" y="3955289"/>
            <a:ext cx="547200" cy="547200"/>
          </a:xfrm>
          <a:prstGeom prst="ellipse">
            <a:avLst/>
          </a:prstGeom>
          <a:solidFill>
            <a:srgbClr val="E7B10A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A93CED-00D6-4F56-9914-E18C58FE8FDA}"/>
              </a:ext>
            </a:extLst>
          </p:cNvPr>
          <p:cNvSpPr/>
          <p:nvPr/>
        </p:nvSpPr>
        <p:spPr>
          <a:xfrm>
            <a:off x="385899" y="5259591"/>
            <a:ext cx="547200" cy="547200"/>
          </a:xfrm>
          <a:prstGeom prst="ellipse">
            <a:avLst/>
          </a:prstGeom>
          <a:solidFill>
            <a:srgbClr val="DC8449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77A3C37-4F81-824F-55FA-77CAE9F8C195}"/>
              </a:ext>
            </a:extLst>
          </p:cNvPr>
          <p:cNvGrpSpPr/>
          <p:nvPr/>
        </p:nvGrpSpPr>
        <p:grpSpPr>
          <a:xfrm>
            <a:off x="2871757" y="3508426"/>
            <a:ext cx="6260551" cy="936000"/>
            <a:chOff x="2871757" y="3508426"/>
            <a:chExt cx="6260551" cy="9360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391BE6C-0AFF-4C15-661B-7735B234896E}"/>
                </a:ext>
              </a:extLst>
            </p:cNvPr>
            <p:cNvGrpSpPr/>
            <p:nvPr/>
          </p:nvGrpSpPr>
          <p:grpSpPr>
            <a:xfrm>
              <a:off x="2871757" y="3508426"/>
              <a:ext cx="6260551" cy="936000"/>
              <a:chOff x="5427404" y="1362026"/>
              <a:chExt cx="5928854" cy="884904"/>
            </a:xfrm>
            <a:solidFill>
              <a:srgbClr val="E7B10A"/>
            </a:solidFill>
          </p:grpSpPr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D2744208-2C4D-9C4E-3730-BB7D5E52D2AF}"/>
                  </a:ext>
                </a:extLst>
              </p:cNvPr>
              <p:cNvSpPr/>
              <p:nvPr/>
            </p:nvSpPr>
            <p:spPr>
              <a:xfrm>
                <a:off x="5574890" y="1436030"/>
                <a:ext cx="5781368" cy="736899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9552DB22-7D22-B5A3-A34A-82824CFFB6CA}"/>
                  </a:ext>
                </a:extLst>
              </p:cNvPr>
              <p:cNvSpPr/>
              <p:nvPr/>
            </p:nvSpPr>
            <p:spPr>
              <a:xfrm rot="2660923">
                <a:off x="5427404" y="1362026"/>
                <a:ext cx="884904" cy="884904"/>
              </a:xfrm>
              <a:prstGeom prst="roundRect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023DAF3-BE16-AA70-9E92-C62C4248FBF9}"/>
                  </a:ext>
                </a:extLst>
              </p:cNvPr>
              <p:cNvSpPr txBox="1"/>
              <p:nvPr/>
            </p:nvSpPr>
            <p:spPr>
              <a:xfrm>
                <a:off x="5574889" y="1599365"/>
                <a:ext cx="78166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Montserrat" panose="02000505000000020004" pitchFamily="2" charset="0"/>
                  </a:rPr>
                  <a:t>03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B51CDC2F-06E9-99D3-6C0D-316BB1138C08}"/>
                  </a:ext>
                </a:extLst>
              </p:cNvPr>
              <p:cNvSpPr txBox="1"/>
              <p:nvPr/>
            </p:nvSpPr>
            <p:spPr>
              <a:xfrm>
                <a:off x="6705600" y="1599365"/>
                <a:ext cx="4011561" cy="37891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>
                    <a:solidFill>
                      <a:schemeClr val="bg1"/>
                    </a:solidFill>
                    <a:latin typeface="Montserrat" panose="02000505000000020004" pitchFamily="2" charset="0"/>
                  </a:rPr>
                  <a:t>Phân tích bằng Power BI</a:t>
                </a:r>
              </a:p>
            </p:txBody>
          </p:sp>
        </p:grpSp>
        <p:pic>
          <p:nvPicPr>
            <p:cNvPr id="58" name="Graphic 57" descr="Presentation with pie chart with solid fill">
              <a:extLst>
                <a:ext uri="{FF2B5EF4-FFF2-40B4-BE49-F238E27FC236}">
                  <a16:creationId xmlns:a16="http://schemas.microsoft.com/office/drawing/2014/main" id="{9D79107E-0241-83E0-C86E-D5279A100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35251" y="3607235"/>
              <a:ext cx="679014" cy="680169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7E8912A-76CD-0DDF-72B4-5DCD98E54076}"/>
              </a:ext>
            </a:extLst>
          </p:cNvPr>
          <p:cNvGrpSpPr/>
          <p:nvPr/>
        </p:nvGrpSpPr>
        <p:grpSpPr>
          <a:xfrm>
            <a:off x="2871757" y="2413426"/>
            <a:ext cx="6260551" cy="936000"/>
            <a:chOff x="2871757" y="2413426"/>
            <a:chExt cx="6260551" cy="93600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35B435A-2551-6EB2-A816-564F4BE5CB3D}"/>
                </a:ext>
              </a:extLst>
            </p:cNvPr>
            <p:cNvGrpSpPr/>
            <p:nvPr/>
          </p:nvGrpSpPr>
          <p:grpSpPr>
            <a:xfrm>
              <a:off x="2871757" y="2413426"/>
              <a:ext cx="6260551" cy="936000"/>
              <a:chOff x="5427404" y="1362026"/>
              <a:chExt cx="5928854" cy="884904"/>
            </a:xfrm>
            <a:solidFill>
              <a:srgbClr val="0070C0"/>
            </a:solidFill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ECDCB2CE-5722-2124-A979-B50B0676CCBF}"/>
                  </a:ext>
                </a:extLst>
              </p:cNvPr>
              <p:cNvSpPr/>
              <p:nvPr/>
            </p:nvSpPr>
            <p:spPr>
              <a:xfrm>
                <a:off x="5574890" y="1436030"/>
                <a:ext cx="5781368" cy="736899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04843BAE-ECD3-9795-AA6C-5D7F00247C07}"/>
                  </a:ext>
                </a:extLst>
              </p:cNvPr>
              <p:cNvSpPr/>
              <p:nvPr/>
            </p:nvSpPr>
            <p:spPr>
              <a:xfrm rot="2660923">
                <a:off x="5427404" y="1362026"/>
                <a:ext cx="884904" cy="884904"/>
              </a:xfrm>
              <a:prstGeom prst="roundRect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C3860FE-28AA-67BC-980E-DA904A18FFBB}"/>
                  </a:ext>
                </a:extLst>
              </p:cNvPr>
              <p:cNvSpPr txBox="1"/>
              <p:nvPr/>
            </p:nvSpPr>
            <p:spPr>
              <a:xfrm>
                <a:off x="5521091" y="1550970"/>
                <a:ext cx="73742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Montserrat" panose="02000505000000020004" pitchFamily="2" charset="0"/>
                  </a:rPr>
                  <a:t>02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7E4094B-D13F-D62E-B7BE-20AE91CCB731}"/>
                  </a:ext>
                </a:extLst>
              </p:cNvPr>
              <p:cNvSpPr txBox="1"/>
              <p:nvPr/>
            </p:nvSpPr>
            <p:spPr>
              <a:xfrm>
                <a:off x="6705600" y="1599365"/>
                <a:ext cx="4011561" cy="37891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>
                    <a:solidFill>
                      <a:schemeClr val="bg1"/>
                    </a:solidFill>
                    <a:latin typeface="Montserrat" panose="02000505000000020004" pitchFamily="2" charset="0"/>
                  </a:rPr>
                  <a:t>Xử lý bằng Python</a:t>
                </a:r>
              </a:p>
            </p:txBody>
          </p:sp>
        </p:grpSp>
        <p:pic>
          <p:nvPicPr>
            <p:cNvPr id="56" name="Graphic 55" descr="Programmer male with solid fill">
              <a:extLst>
                <a:ext uri="{FF2B5EF4-FFF2-40B4-BE49-F238E27FC236}">
                  <a16:creationId xmlns:a16="http://schemas.microsoft.com/office/drawing/2014/main" id="{ADFF6A9C-FDC4-351A-3580-F5AA7A355B5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835251" y="2511065"/>
              <a:ext cx="679014" cy="680169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D9EA45E-0EE6-3B5D-B90D-4E2D1A75C976}"/>
              </a:ext>
            </a:extLst>
          </p:cNvPr>
          <p:cNvGrpSpPr/>
          <p:nvPr/>
        </p:nvGrpSpPr>
        <p:grpSpPr>
          <a:xfrm>
            <a:off x="2871757" y="1376125"/>
            <a:ext cx="6260551" cy="936000"/>
            <a:chOff x="2871757" y="1376125"/>
            <a:chExt cx="6260551" cy="936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BDF0223-F41D-005D-2FA3-F606FDD61630}"/>
                </a:ext>
              </a:extLst>
            </p:cNvPr>
            <p:cNvGrpSpPr/>
            <p:nvPr/>
          </p:nvGrpSpPr>
          <p:grpSpPr>
            <a:xfrm>
              <a:off x="2871757" y="1376125"/>
              <a:ext cx="6260551" cy="936000"/>
              <a:chOff x="5427404" y="1362026"/>
              <a:chExt cx="5928854" cy="884904"/>
            </a:xfrm>
            <a:solidFill>
              <a:srgbClr val="3F497F"/>
            </a:solidFill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F95BF780-ABFD-75E0-CC4B-F52B99290A0E}"/>
                  </a:ext>
                </a:extLst>
              </p:cNvPr>
              <p:cNvSpPr/>
              <p:nvPr/>
            </p:nvSpPr>
            <p:spPr>
              <a:xfrm>
                <a:off x="5574890" y="1436030"/>
                <a:ext cx="5781368" cy="736899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A1CFA5E-948A-72D8-A7C1-A58C6AFF6A3A}"/>
                  </a:ext>
                </a:extLst>
              </p:cNvPr>
              <p:cNvSpPr/>
              <p:nvPr/>
            </p:nvSpPr>
            <p:spPr>
              <a:xfrm rot="2660923">
                <a:off x="5427404" y="1362026"/>
                <a:ext cx="884904" cy="884904"/>
              </a:xfrm>
              <a:prstGeom prst="roundRect">
                <a:avLst/>
              </a:prstGeom>
              <a:grp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C25A34B-A908-0DFF-434A-D4EC9B483141}"/>
                  </a:ext>
                </a:extLst>
              </p:cNvPr>
              <p:cNvSpPr txBox="1"/>
              <p:nvPr/>
            </p:nvSpPr>
            <p:spPr>
              <a:xfrm>
                <a:off x="5574889" y="1599365"/>
                <a:ext cx="68362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>
                    <a:solidFill>
                      <a:schemeClr val="bg1"/>
                    </a:solidFill>
                    <a:latin typeface="Montserrat" panose="02000505000000020004" pitchFamily="2" charset="0"/>
                  </a:rPr>
                  <a:t>01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A0E842C-FE5A-827C-8F31-79E1BF38A6D3}"/>
                  </a:ext>
                </a:extLst>
              </p:cNvPr>
              <p:cNvSpPr txBox="1"/>
              <p:nvPr/>
            </p:nvSpPr>
            <p:spPr>
              <a:xfrm>
                <a:off x="6705600" y="1599365"/>
                <a:ext cx="4011561" cy="378911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>
                    <a:solidFill>
                      <a:schemeClr val="bg1"/>
                    </a:solidFill>
                    <a:latin typeface="Montserrat" panose="02000505000000020004" pitchFamily="2" charset="0"/>
                  </a:rPr>
                  <a:t>Giới thiệu về Dataset</a:t>
                </a:r>
              </a:p>
            </p:txBody>
          </p:sp>
        </p:grpSp>
        <p:pic>
          <p:nvPicPr>
            <p:cNvPr id="52" name="Graphic 51" descr="Database with solid fill">
              <a:extLst>
                <a:ext uri="{FF2B5EF4-FFF2-40B4-BE49-F238E27FC236}">
                  <a16:creationId xmlns:a16="http://schemas.microsoft.com/office/drawing/2014/main" id="{28808857-F8C2-AC4A-06F1-737B0A7E7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7835251" y="1472594"/>
              <a:ext cx="679014" cy="680169"/>
            </a:xfrm>
            <a:prstGeom prst="rect">
              <a:avLst/>
            </a:prstGeom>
          </p:spPr>
        </p:pic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B8C5220-93B9-E66A-2EC9-DF5CCA80C9A7}"/>
              </a:ext>
            </a:extLst>
          </p:cNvPr>
          <p:cNvGrpSpPr/>
          <p:nvPr/>
        </p:nvGrpSpPr>
        <p:grpSpPr>
          <a:xfrm>
            <a:off x="74224" y="3120793"/>
            <a:ext cx="2225621" cy="1264955"/>
            <a:chOff x="74224" y="3120793"/>
            <a:chExt cx="2225621" cy="126495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88A3464-2866-3195-6B81-161CCBF65C31}"/>
                </a:ext>
              </a:extLst>
            </p:cNvPr>
            <p:cNvSpPr txBox="1"/>
            <p:nvPr/>
          </p:nvSpPr>
          <p:spPr>
            <a:xfrm>
              <a:off x="74224" y="3120793"/>
              <a:ext cx="222562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>
                  <a:solidFill>
                    <a:srgbClr val="CC0000"/>
                  </a:solidFill>
                  <a:latin typeface="Montserrat" panose="02000505000000020004" pitchFamily="2" charset="0"/>
                </a:rPr>
                <a:t>Mục lục</a:t>
              </a:r>
            </a:p>
          </p:txBody>
        </p:sp>
        <p:pic>
          <p:nvPicPr>
            <p:cNvPr id="71" name="Graphic 70" descr="Video camera with solid fill">
              <a:extLst>
                <a:ext uri="{FF2B5EF4-FFF2-40B4-BE49-F238E27FC236}">
                  <a16:creationId xmlns:a16="http://schemas.microsoft.com/office/drawing/2014/main" id="{DCEF7B09-099B-E8AA-DB57-E01706FD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44070" y="3471348"/>
              <a:ext cx="914400" cy="914400"/>
            </a:xfrm>
            <a:prstGeom prst="rect">
              <a:avLst/>
            </a:prstGeom>
          </p:spPr>
        </p:pic>
      </p:grpSp>
    </p:spTree>
    <p:custDataLst>
      <p:tags r:id="rId1"/>
    </p:custDataLst>
    <p:extLst>
      <p:ext uri="{BB962C8B-B14F-4D97-AF65-F5344CB8AC3E}">
        <p14:creationId xmlns:p14="http://schemas.microsoft.com/office/powerpoint/2010/main" val="3930173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500"/>
                            </p:stCondLst>
                            <p:childTnLst>
                              <p:par>
                                <p:cTn id="48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500"/>
                            </p:stCondLst>
                            <p:childTnLst>
                              <p:par>
                                <p:cTn id="5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6" grpId="0" animBg="1"/>
      <p:bldP spid="18" grpId="0" animBg="1"/>
      <p:bldP spid="1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Ảnh miễn phí của Cặp đôi">
            <a:extLst>
              <a:ext uri="{FF2B5EF4-FFF2-40B4-BE49-F238E27FC236}">
                <a16:creationId xmlns:a16="http://schemas.microsoft.com/office/drawing/2014/main" id="{75630F2B-9B84-E24C-5E5D-D35B1DF1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8" y="-65871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20105B-7E35-1E25-A8F9-123C7219799B}"/>
              </a:ext>
            </a:extLst>
          </p:cNvPr>
          <p:cNvSpPr/>
          <p:nvPr/>
        </p:nvSpPr>
        <p:spPr>
          <a:xfrm>
            <a:off x="-314537" y="-65871"/>
            <a:ext cx="12821074" cy="7209920"/>
          </a:xfrm>
          <a:custGeom>
            <a:avLst/>
            <a:gdLst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30295 w 12221497"/>
              <a:gd name="connsiteY4" fmla="*/ 3367153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497" h="6872748">
                <a:moveTo>
                  <a:pt x="6835542" y="0"/>
                </a:moveTo>
                <a:lnTo>
                  <a:pt x="12221497" y="0"/>
                </a:lnTo>
                <a:cubicBezTo>
                  <a:pt x="12218220" y="2290916"/>
                  <a:pt x="12214942" y="4581832"/>
                  <a:pt x="12211665" y="6872748"/>
                </a:cubicBezTo>
                <a:lnTo>
                  <a:pt x="0" y="6843252"/>
                </a:lnTo>
                <a:lnTo>
                  <a:pt x="60926" y="3405902"/>
                </a:lnTo>
                <a:cubicBezTo>
                  <a:pt x="2918382" y="2700930"/>
                  <a:pt x="4031327" y="649487"/>
                  <a:pt x="6835542" y="0"/>
                </a:cubicBezTo>
                <a:close/>
              </a:path>
            </a:pathLst>
          </a:custGeom>
          <a:gradFill flip="none" rotWithShape="1">
            <a:gsLst>
              <a:gs pos="0">
                <a:srgbClr val="0B1118"/>
              </a:gs>
              <a:gs pos="41000">
                <a:srgbClr val="9CAFCA"/>
              </a:gs>
              <a:gs pos="86000">
                <a:schemeClr val="bg1">
                  <a:lumMod val="9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Đồ hoạ vector miễn phí của Trừu tượng">
            <a:extLst>
              <a:ext uri="{FF2B5EF4-FFF2-40B4-BE49-F238E27FC236}">
                <a16:creationId xmlns:a16="http://schemas.microsoft.com/office/drawing/2014/main" id="{AE19CD15-CFF3-B80C-9EE1-35FBB19C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5379">
            <a:off x="-1367248" y="-809934"/>
            <a:ext cx="9144000" cy="4572000"/>
          </a:xfrm>
          <a:custGeom>
            <a:avLst/>
            <a:gdLst>
              <a:gd name="connsiteX0" fmla="*/ 9144000 w 9144000"/>
              <a:gd name="connsiteY0" fmla="*/ 0 h 4572000"/>
              <a:gd name="connsiteX1" fmla="*/ 9144000 w 9144000"/>
              <a:gd name="connsiteY1" fmla="*/ 1221202 h 4572000"/>
              <a:gd name="connsiteX2" fmla="*/ 7538829 w 9144000"/>
              <a:gd name="connsiteY2" fmla="*/ 498338 h 4572000"/>
              <a:gd name="connsiteX3" fmla="*/ 7045951 w 9144000"/>
              <a:gd name="connsiteY3" fmla="*/ 1592806 h 4572000"/>
              <a:gd name="connsiteX4" fmla="*/ 9144000 w 9144000"/>
              <a:gd name="connsiteY4" fmla="*/ 2537630 h 4572000"/>
              <a:gd name="connsiteX5" fmla="*/ 9144000 w 9144000"/>
              <a:gd name="connsiteY5" fmla="*/ 4572000 h 4572000"/>
              <a:gd name="connsiteX6" fmla="*/ 0 w 9144000"/>
              <a:gd name="connsiteY6" fmla="*/ 4572000 h 4572000"/>
              <a:gd name="connsiteX7" fmla="*/ 0 w 9144000"/>
              <a:gd name="connsiteY7" fmla="*/ 2973383 h 4572000"/>
              <a:gd name="connsiteX8" fmla="*/ 187532 w 9144000"/>
              <a:gd name="connsiteY8" fmla="*/ 3057835 h 4572000"/>
              <a:gd name="connsiteX9" fmla="*/ 902136 w 9144000"/>
              <a:gd name="connsiteY9" fmla="*/ 1471008 h 4572000"/>
              <a:gd name="connsiteX10" fmla="*/ 193890 w 9144000"/>
              <a:gd name="connsiteY10" fmla="*/ 1152061 h 4572000"/>
              <a:gd name="connsiteX11" fmla="*/ 0 w 9144000"/>
              <a:gd name="connsiteY11" fmla="*/ 1582607 h 4572000"/>
              <a:gd name="connsiteX12" fmla="*/ 0 w 9144000"/>
              <a:gd name="connsiteY12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572000">
                <a:moveTo>
                  <a:pt x="9144000" y="0"/>
                </a:moveTo>
                <a:lnTo>
                  <a:pt x="9144000" y="1221202"/>
                </a:lnTo>
                <a:lnTo>
                  <a:pt x="7538829" y="498338"/>
                </a:lnTo>
                <a:lnTo>
                  <a:pt x="7045951" y="1592806"/>
                </a:lnTo>
                <a:lnTo>
                  <a:pt x="9144000" y="2537630"/>
                </a:lnTo>
                <a:lnTo>
                  <a:pt x="9144000" y="4572000"/>
                </a:lnTo>
                <a:lnTo>
                  <a:pt x="0" y="4572000"/>
                </a:lnTo>
                <a:lnTo>
                  <a:pt x="0" y="2973383"/>
                </a:lnTo>
                <a:lnTo>
                  <a:pt x="187532" y="3057835"/>
                </a:lnTo>
                <a:lnTo>
                  <a:pt x="902136" y="1471008"/>
                </a:lnTo>
                <a:lnTo>
                  <a:pt x="193890" y="1152061"/>
                </a:lnTo>
                <a:lnTo>
                  <a:pt x="0" y="158260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D6753-6366-23BB-49A7-69141BAF4285}"/>
              </a:ext>
            </a:extLst>
          </p:cNvPr>
          <p:cNvSpPr txBox="1"/>
          <p:nvPr/>
        </p:nvSpPr>
        <p:spPr>
          <a:xfrm>
            <a:off x="19318" y="245144"/>
            <a:ext cx="5699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Giới thiệu về </a:t>
            </a:r>
          </a:p>
          <a:p>
            <a:r>
              <a:rPr lang="en-US" sz="4000" b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Dataset</a:t>
            </a:r>
          </a:p>
        </p:txBody>
      </p:sp>
      <p:pic>
        <p:nvPicPr>
          <p:cNvPr id="16" name="Graphic 15" descr="Video camera with solid fill">
            <a:extLst>
              <a:ext uri="{FF2B5EF4-FFF2-40B4-BE49-F238E27FC236}">
                <a16:creationId xmlns:a16="http://schemas.microsoft.com/office/drawing/2014/main" id="{6A2F1B2E-E15F-215F-4409-E07399B779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277600" y="96570"/>
            <a:ext cx="817830" cy="81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pic>
        <p:nvPicPr>
          <p:cNvPr id="4" name="Graphic 3" descr="Database with solid fill">
            <a:extLst>
              <a:ext uri="{FF2B5EF4-FFF2-40B4-BE49-F238E27FC236}">
                <a16:creationId xmlns:a16="http://schemas.microsoft.com/office/drawing/2014/main" id="{15C5F5F7-589E-3B36-3D4E-4C63E3F4A3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7119" y="1602794"/>
            <a:ext cx="442270" cy="443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F25BDC-06CD-5A8D-0D2B-BBF94E26D2BF}"/>
              </a:ext>
            </a:extLst>
          </p:cNvPr>
          <p:cNvSpPr txBox="1"/>
          <p:nvPr/>
        </p:nvSpPr>
        <p:spPr>
          <a:xfrm>
            <a:off x="5576685" y="609386"/>
            <a:ext cx="6623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3F327"/>
                </a:solidFill>
                <a:latin typeface="Tw Cen MT" panose="020B0602020104020603" pitchFamily="34" charset="0"/>
              </a:rPr>
              <a:t>Nguồn dữ liệu: </a:t>
            </a:r>
            <a:r>
              <a:rPr lang="en-US" sz="2400" i="1">
                <a:solidFill>
                  <a:srgbClr val="F3F327"/>
                </a:solidFill>
                <a:latin typeface="Tw Cen MT" panose="020B0602020104020603" pitchFamily="34" charset="0"/>
              </a:rPr>
              <a:t> </a:t>
            </a:r>
            <a:r>
              <a:rPr lang="en-US" sz="2400" i="1">
                <a:solidFill>
                  <a:srgbClr val="F3F327"/>
                </a:solidFill>
                <a:latin typeface="Tw Cen MT" panose="020B0602020104020603" pitchFamily="34" charset="0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https://kaggle.com/</a:t>
            </a:r>
            <a:endParaRPr lang="en-US" sz="2400" i="1">
              <a:solidFill>
                <a:srgbClr val="F3F327"/>
              </a:solidFill>
              <a:latin typeface="Tw Cen MT" panose="020B0602020104020603" pitchFamily="34" charset="0"/>
            </a:endParaRPr>
          </a:p>
          <a:p>
            <a:r>
              <a:rPr lang="en-US" sz="2400" i="1">
                <a:solidFill>
                  <a:srgbClr val="F3F327"/>
                </a:solidFill>
                <a:latin typeface="Tw Cen MT" panose="020B0602020104020603" pitchFamily="34" charset="0"/>
              </a:rPr>
              <a:t>Thời gian: 1991 - 2022</a:t>
            </a:r>
            <a:r>
              <a:rPr lang="en-US" sz="2400">
                <a:solidFill>
                  <a:srgbClr val="F3F327"/>
                </a:solidFill>
                <a:latin typeface="Tw Cen MT" panose="020B0602020104020603" pitchFamily="34" charset="0"/>
              </a:rPr>
              <a:t> </a:t>
            </a:r>
          </a:p>
        </p:txBody>
      </p:sp>
      <p:grpSp>
        <p:nvGrpSpPr>
          <p:cNvPr id="2048" name="Group 2047">
            <a:extLst>
              <a:ext uri="{FF2B5EF4-FFF2-40B4-BE49-F238E27FC236}">
                <a16:creationId xmlns:a16="http://schemas.microsoft.com/office/drawing/2014/main" id="{B3C7DD75-D10D-F659-87BD-EFFBDF0171B6}"/>
              </a:ext>
            </a:extLst>
          </p:cNvPr>
          <p:cNvGrpSpPr/>
          <p:nvPr/>
        </p:nvGrpSpPr>
        <p:grpSpPr>
          <a:xfrm>
            <a:off x="2675791" y="2334725"/>
            <a:ext cx="3026808" cy="1235917"/>
            <a:chOff x="2685689" y="2315630"/>
            <a:chExt cx="3026808" cy="123591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1C880C1-27E9-F562-AF33-8C4A74A5AEFC}"/>
                </a:ext>
              </a:extLst>
            </p:cNvPr>
            <p:cNvSpPr/>
            <p:nvPr/>
          </p:nvSpPr>
          <p:spPr>
            <a:xfrm>
              <a:off x="2685689" y="2315630"/>
              <a:ext cx="3026808" cy="1235917"/>
            </a:xfrm>
            <a:prstGeom prst="rect">
              <a:avLst/>
            </a:prstGeom>
            <a:solidFill>
              <a:srgbClr val="FFF1DC"/>
            </a:solidFill>
            <a:ln>
              <a:noFill/>
            </a:ln>
            <a:effectLst>
              <a:reflection blurRad="6350" stA="50000" endA="3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A173F5-19C4-6100-999F-6AFC70859D34}"/>
                </a:ext>
              </a:extLst>
            </p:cNvPr>
            <p:cNvSpPr/>
            <p:nvPr/>
          </p:nvSpPr>
          <p:spPr>
            <a:xfrm>
              <a:off x="2685689" y="2357855"/>
              <a:ext cx="474192" cy="918442"/>
            </a:xfrm>
            <a:custGeom>
              <a:avLst/>
              <a:gdLst>
                <a:gd name="connsiteX0" fmla="*/ 15639 w 495351"/>
                <a:gd name="connsiteY0" fmla="*/ 0 h 959424"/>
                <a:gd name="connsiteX1" fmla="*/ 495351 w 495351"/>
                <a:gd name="connsiteY1" fmla="*/ 479712 h 959424"/>
                <a:gd name="connsiteX2" fmla="*/ 15639 w 495351"/>
                <a:gd name="connsiteY2" fmla="*/ 959424 h 959424"/>
                <a:gd name="connsiteX3" fmla="*/ 0 w 495351"/>
                <a:gd name="connsiteY3" fmla="*/ 957848 h 959424"/>
                <a:gd name="connsiteX4" fmla="*/ 0 w 495351"/>
                <a:gd name="connsiteY4" fmla="*/ 1577 h 9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51" h="959424">
                  <a:moveTo>
                    <a:pt x="15639" y="0"/>
                  </a:moveTo>
                  <a:cubicBezTo>
                    <a:pt x="280577" y="0"/>
                    <a:pt x="495351" y="214774"/>
                    <a:pt x="495351" y="479712"/>
                  </a:cubicBezTo>
                  <a:cubicBezTo>
                    <a:pt x="495351" y="744650"/>
                    <a:pt x="280577" y="959424"/>
                    <a:pt x="15639" y="959424"/>
                  </a:cubicBezTo>
                  <a:lnTo>
                    <a:pt x="0" y="957848"/>
                  </a:lnTo>
                  <a:lnTo>
                    <a:pt x="0" y="157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13169C-5CD1-E42A-3611-9AD121F46D82}"/>
                </a:ext>
              </a:extLst>
            </p:cNvPr>
            <p:cNvSpPr txBox="1"/>
            <p:nvPr/>
          </p:nvSpPr>
          <p:spPr>
            <a:xfrm>
              <a:off x="2711748" y="2632410"/>
              <a:ext cx="3144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A29A59-4885-AFB9-8C72-7EC0FE51F77A}"/>
                </a:ext>
              </a:extLst>
            </p:cNvPr>
            <p:cNvSpPr txBox="1"/>
            <p:nvPr/>
          </p:nvSpPr>
          <p:spPr>
            <a:xfrm>
              <a:off x="3270229" y="2400274"/>
              <a:ext cx="1643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chemeClr val="accent4"/>
                  </a:solidFill>
                </a:rPr>
                <a:t>Top 500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DECD922-7682-4EFA-1593-F589077605B4}"/>
                </a:ext>
              </a:extLst>
            </p:cNvPr>
            <p:cNvSpPr txBox="1"/>
            <p:nvPr/>
          </p:nvSpPr>
          <p:spPr>
            <a:xfrm>
              <a:off x="3262080" y="2858692"/>
              <a:ext cx="2450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solidFill>
                    <a:srgbClr val="232525"/>
                  </a:solidFill>
                  <a:latin typeface="Tw Cen MT" panose="020B0602020104020603" pitchFamily="34" charset="0"/>
                </a:rPr>
                <a:t>phim có chi phí sản xuất cao nhất</a:t>
              </a:r>
              <a:endParaRPr lang="en-US">
                <a:solidFill>
                  <a:srgbClr val="232525"/>
                </a:solidFill>
              </a:endParaRPr>
            </a:p>
          </p:txBody>
        </p:sp>
      </p:grpSp>
      <p:grpSp>
        <p:nvGrpSpPr>
          <p:cNvPr id="2049" name="Group 2048">
            <a:extLst>
              <a:ext uri="{FF2B5EF4-FFF2-40B4-BE49-F238E27FC236}">
                <a16:creationId xmlns:a16="http://schemas.microsoft.com/office/drawing/2014/main" id="{281ACDD8-5AEB-37A4-C0E7-BC6C5D1C6147}"/>
              </a:ext>
            </a:extLst>
          </p:cNvPr>
          <p:cNvGrpSpPr/>
          <p:nvPr/>
        </p:nvGrpSpPr>
        <p:grpSpPr>
          <a:xfrm>
            <a:off x="7188961" y="2315630"/>
            <a:ext cx="3026808" cy="1235917"/>
            <a:chOff x="7188961" y="2315630"/>
            <a:chExt cx="3026808" cy="1235917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9B1B5BD-E38B-2105-66E6-36717FA36C7B}"/>
                </a:ext>
              </a:extLst>
            </p:cNvPr>
            <p:cNvSpPr/>
            <p:nvPr/>
          </p:nvSpPr>
          <p:spPr>
            <a:xfrm>
              <a:off x="7188961" y="2315630"/>
              <a:ext cx="3026808" cy="1235917"/>
            </a:xfrm>
            <a:prstGeom prst="rect">
              <a:avLst/>
            </a:prstGeom>
            <a:solidFill>
              <a:srgbClr val="FFF1DC"/>
            </a:solidFill>
            <a:ln>
              <a:noFill/>
            </a:ln>
            <a:effectLst>
              <a:reflection blurRad="6350" stA="53000" dir="5400000" sy="-100000" algn="bl" rotWithShape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C3110D2-B73F-D9D2-C028-7082A0F9E013}"/>
                </a:ext>
              </a:extLst>
            </p:cNvPr>
            <p:cNvSpPr/>
            <p:nvPr/>
          </p:nvSpPr>
          <p:spPr>
            <a:xfrm>
              <a:off x="7188961" y="2357855"/>
              <a:ext cx="474192" cy="918442"/>
            </a:xfrm>
            <a:custGeom>
              <a:avLst/>
              <a:gdLst>
                <a:gd name="connsiteX0" fmla="*/ 15639 w 495351"/>
                <a:gd name="connsiteY0" fmla="*/ 0 h 959424"/>
                <a:gd name="connsiteX1" fmla="*/ 495351 w 495351"/>
                <a:gd name="connsiteY1" fmla="*/ 479712 h 959424"/>
                <a:gd name="connsiteX2" fmla="*/ 15639 w 495351"/>
                <a:gd name="connsiteY2" fmla="*/ 959424 h 959424"/>
                <a:gd name="connsiteX3" fmla="*/ 0 w 495351"/>
                <a:gd name="connsiteY3" fmla="*/ 957848 h 959424"/>
                <a:gd name="connsiteX4" fmla="*/ 0 w 495351"/>
                <a:gd name="connsiteY4" fmla="*/ 1577 h 959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5351" h="959424">
                  <a:moveTo>
                    <a:pt x="15639" y="0"/>
                  </a:moveTo>
                  <a:cubicBezTo>
                    <a:pt x="280577" y="0"/>
                    <a:pt x="495351" y="214774"/>
                    <a:pt x="495351" y="479712"/>
                  </a:cubicBezTo>
                  <a:cubicBezTo>
                    <a:pt x="495351" y="744650"/>
                    <a:pt x="280577" y="959424"/>
                    <a:pt x="15639" y="959424"/>
                  </a:cubicBezTo>
                  <a:lnTo>
                    <a:pt x="0" y="957848"/>
                  </a:lnTo>
                  <a:lnTo>
                    <a:pt x="0" y="1577"/>
                  </a:lnTo>
                  <a:close/>
                </a:path>
              </a:pathLst>
            </a:custGeom>
            <a:solidFill>
              <a:srgbClr val="F3F32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9644D9-E656-F4B1-56D7-7A81759377B0}"/>
                </a:ext>
              </a:extLst>
            </p:cNvPr>
            <p:cNvSpPr txBox="1"/>
            <p:nvPr/>
          </p:nvSpPr>
          <p:spPr>
            <a:xfrm>
              <a:off x="7215020" y="2632410"/>
              <a:ext cx="3144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4661A70-AC1C-5F90-7291-17B39893A5CF}"/>
                </a:ext>
              </a:extLst>
            </p:cNvPr>
            <p:cNvSpPr txBox="1"/>
            <p:nvPr/>
          </p:nvSpPr>
          <p:spPr>
            <a:xfrm>
              <a:off x="7773501" y="2400274"/>
              <a:ext cx="16433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>
                  <a:solidFill>
                    <a:srgbClr val="D9C007"/>
                  </a:solidFill>
                </a:rPr>
                <a:t>Top 1,000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4A39F2-F930-F465-88B2-E8355899C23E}"/>
                </a:ext>
              </a:extLst>
            </p:cNvPr>
            <p:cNvSpPr txBox="1"/>
            <p:nvPr/>
          </p:nvSpPr>
          <p:spPr>
            <a:xfrm>
              <a:off x="7765352" y="2858692"/>
              <a:ext cx="245041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>
                  <a:solidFill>
                    <a:srgbClr val="232525"/>
                  </a:solidFill>
                  <a:latin typeface="Tw Cen MT" panose="020B0602020104020603" pitchFamily="34" charset="0"/>
                </a:rPr>
                <a:t>phim có doanh thu phòng vé cao nhất</a:t>
              </a:r>
              <a:endParaRPr lang="en-US">
                <a:solidFill>
                  <a:srgbClr val="232525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E8193CA-DC85-93A4-3C8F-08901FE5B8E6}"/>
              </a:ext>
            </a:extLst>
          </p:cNvPr>
          <p:cNvSpPr txBox="1"/>
          <p:nvPr/>
        </p:nvSpPr>
        <p:spPr>
          <a:xfrm>
            <a:off x="2607771" y="3760129"/>
            <a:ext cx="42454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1A222B"/>
                </a:solidFill>
                <a:latin typeface="Tw Cen MT" panose="020B0602020104020603" pitchFamily="34" charset="0"/>
              </a:rPr>
              <a:t>Tên phim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1A222B"/>
                </a:solidFill>
                <a:latin typeface="Tw Cen MT" panose="020B0602020104020603" pitchFamily="34" charset="0"/>
              </a:rPr>
              <a:t>Ngày công chiếu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1A222B"/>
                </a:solidFill>
                <a:latin typeface="Tw Cen MT" panose="020B0602020104020603" pitchFamily="34" charset="0"/>
              </a:rPr>
              <a:t>Chi phí sản xuất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1A222B"/>
                </a:solidFill>
                <a:latin typeface="Tw Cen MT" panose="020B0602020104020603" pitchFamily="34" charset="0"/>
              </a:rPr>
              <a:t>Doanh thu nội địa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1A222B"/>
                </a:solidFill>
                <a:latin typeface="Tw Cen MT" panose="020B0602020104020603" pitchFamily="34" charset="0"/>
              </a:rPr>
              <a:t>Doanh thu toàn cầu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1A222B"/>
                </a:solidFill>
                <a:latin typeface="Tw Cen MT" panose="020B0602020104020603" pitchFamily="34" charset="0"/>
              </a:rPr>
              <a:t>Doanh thu tuần mở bán đầu tiên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1A222B"/>
                </a:solidFill>
                <a:latin typeface="Tw Cen MT" panose="020B0602020104020603" pitchFamily="34" charset="0"/>
              </a:rPr>
              <a:t>Phân loại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1A222B"/>
                </a:solidFill>
                <a:latin typeface="Tw Cen MT" panose="020B0602020104020603" pitchFamily="34" charset="0"/>
              </a:rPr>
              <a:t>Thể loại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1A222B"/>
                </a:solidFill>
                <a:latin typeface="Tw Cen MT" panose="020B0602020104020603" pitchFamily="34" charset="0"/>
              </a:rPr>
              <a:t>Thời lượng phim</a:t>
            </a:r>
          </a:p>
        </p:txBody>
      </p:sp>
      <p:sp>
        <p:nvSpPr>
          <p:cNvPr id="2050" name="TextBox 2049">
            <a:extLst>
              <a:ext uri="{FF2B5EF4-FFF2-40B4-BE49-F238E27FC236}">
                <a16:creationId xmlns:a16="http://schemas.microsoft.com/office/drawing/2014/main" id="{4DDD6759-B425-D3AE-7E35-B5B4A574EDB1}"/>
              </a:ext>
            </a:extLst>
          </p:cNvPr>
          <p:cNvSpPr txBox="1"/>
          <p:nvPr/>
        </p:nvSpPr>
        <p:spPr>
          <a:xfrm>
            <a:off x="7188960" y="3710869"/>
            <a:ext cx="46217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1A222B"/>
                </a:solidFill>
                <a:latin typeface="Tw Cen MT" panose="020B0602020104020603" pitchFamily="34" charset="0"/>
              </a:rPr>
              <a:t>Tên phim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1A222B"/>
                </a:solidFill>
                <a:latin typeface="Tw Cen MT" panose="020B0602020104020603" pitchFamily="34" charset="0"/>
              </a:rPr>
              <a:t>Rating phim (do chuyên gia đánh giá)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>
                <a:solidFill>
                  <a:srgbClr val="1A222B"/>
                </a:solidFill>
                <a:latin typeface="Tw Cen MT" panose="020B0602020104020603" pitchFamily="34" charset="0"/>
              </a:rPr>
              <a:t>Lượt bình chọn của khán giả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160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7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1" grpId="0"/>
      <p:bldP spid="20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Ảnh miễn phí của Cặp đôi">
            <a:extLst>
              <a:ext uri="{FF2B5EF4-FFF2-40B4-BE49-F238E27FC236}">
                <a16:creationId xmlns:a16="http://schemas.microsoft.com/office/drawing/2014/main" id="{75630F2B-9B84-E24C-5E5D-D35B1DF1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8" y="-65871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20105B-7E35-1E25-A8F9-123C7219799B}"/>
              </a:ext>
            </a:extLst>
          </p:cNvPr>
          <p:cNvSpPr/>
          <p:nvPr/>
        </p:nvSpPr>
        <p:spPr>
          <a:xfrm>
            <a:off x="-314537" y="-65871"/>
            <a:ext cx="12821074" cy="7209920"/>
          </a:xfrm>
          <a:custGeom>
            <a:avLst/>
            <a:gdLst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30295 w 12221497"/>
              <a:gd name="connsiteY4" fmla="*/ 3367153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497" h="6872748">
                <a:moveTo>
                  <a:pt x="6835542" y="0"/>
                </a:moveTo>
                <a:lnTo>
                  <a:pt x="12221497" y="0"/>
                </a:lnTo>
                <a:cubicBezTo>
                  <a:pt x="12218220" y="2290916"/>
                  <a:pt x="12214942" y="4581832"/>
                  <a:pt x="12211665" y="6872748"/>
                </a:cubicBezTo>
                <a:lnTo>
                  <a:pt x="0" y="6843252"/>
                </a:lnTo>
                <a:lnTo>
                  <a:pt x="60926" y="3405902"/>
                </a:lnTo>
                <a:cubicBezTo>
                  <a:pt x="2918382" y="2700930"/>
                  <a:pt x="4031327" y="649487"/>
                  <a:pt x="6835542" y="0"/>
                </a:cubicBezTo>
                <a:close/>
              </a:path>
            </a:pathLst>
          </a:custGeom>
          <a:gradFill flip="none" rotWithShape="1">
            <a:gsLst>
              <a:gs pos="0">
                <a:srgbClr val="0B1118"/>
              </a:gs>
              <a:gs pos="50000">
                <a:srgbClr val="9CAFCA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Đồ hoạ vector miễn phí của Trừu tượng">
            <a:extLst>
              <a:ext uri="{FF2B5EF4-FFF2-40B4-BE49-F238E27FC236}">
                <a16:creationId xmlns:a16="http://schemas.microsoft.com/office/drawing/2014/main" id="{AE19CD15-CFF3-B80C-9EE1-35FBB19C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5379">
            <a:off x="-1367248" y="-782774"/>
            <a:ext cx="9144000" cy="4572000"/>
          </a:xfrm>
          <a:custGeom>
            <a:avLst/>
            <a:gdLst>
              <a:gd name="connsiteX0" fmla="*/ 9144000 w 9144000"/>
              <a:gd name="connsiteY0" fmla="*/ 0 h 4572000"/>
              <a:gd name="connsiteX1" fmla="*/ 9144000 w 9144000"/>
              <a:gd name="connsiteY1" fmla="*/ 1221202 h 4572000"/>
              <a:gd name="connsiteX2" fmla="*/ 7538829 w 9144000"/>
              <a:gd name="connsiteY2" fmla="*/ 498338 h 4572000"/>
              <a:gd name="connsiteX3" fmla="*/ 7045951 w 9144000"/>
              <a:gd name="connsiteY3" fmla="*/ 1592806 h 4572000"/>
              <a:gd name="connsiteX4" fmla="*/ 9144000 w 9144000"/>
              <a:gd name="connsiteY4" fmla="*/ 2537630 h 4572000"/>
              <a:gd name="connsiteX5" fmla="*/ 9144000 w 9144000"/>
              <a:gd name="connsiteY5" fmla="*/ 4572000 h 4572000"/>
              <a:gd name="connsiteX6" fmla="*/ 0 w 9144000"/>
              <a:gd name="connsiteY6" fmla="*/ 4572000 h 4572000"/>
              <a:gd name="connsiteX7" fmla="*/ 0 w 9144000"/>
              <a:gd name="connsiteY7" fmla="*/ 2973383 h 4572000"/>
              <a:gd name="connsiteX8" fmla="*/ 187532 w 9144000"/>
              <a:gd name="connsiteY8" fmla="*/ 3057835 h 4572000"/>
              <a:gd name="connsiteX9" fmla="*/ 902136 w 9144000"/>
              <a:gd name="connsiteY9" fmla="*/ 1471008 h 4572000"/>
              <a:gd name="connsiteX10" fmla="*/ 193890 w 9144000"/>
              <a:gd name="connsiteY10" fmla="*/ 1152061 h 4572000"/>
              <a:gd name="connsiteX11" fmla="*/ 0 w 9144000"/>
              <a:gd name="connsiteY11" fmla="*/ 1582607 h 4572000"/>
              <a:gd name="connsiteX12" fmla="*/ 0 w 9144000"/>
              <a:gd name="connsiteY12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572000">
                <a:moveTo>
                  <a:pt x="9144000" y="0"/>
                </a:moveTo>
                <a:lnTo>
                  <a:pt x="9144000" y="1221202"/>
                </a:lnTo>
                <a:lnTo>
                  <a:pt x="7538829" y="498338"/>
                </a:lnTo>
                <a:lnTo>
                  <a:pt x="7045951" y="1592806"/>
                </a:lnTo>
                <a:lnTo>
                  <a:pt x="9144000" y="2537630"/>
                </a:lnTo>
                <a:lnTo>
                  <a:pt x="9144000" y="4572000"/>
                </a:lnTo>
                <a:lnTo>
                  <a:pt x="0" y="4572000"/>
                </a:lnTo>
                <a:lnTo>
                  <a:pt x="0" y="2973383"/>
                </a:lnTo>
                <a:lnTo>
                  <a:pt x="187532" y="3057835"/>
                </a:lnTo>
                <a:lnTo>
                  <a:pt x="902136" y="1471008"/>
                </a:lnTo>
                <a:lnTo>
                  <a:pt x="193890" y="1152061"/>
                </a:lnTo>
                <a:lnTo>
                  <a:pt x="0" y="158260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D6753-6366-23BB-49A7-69141BAF4285}"/>
              </a:ext>
            </a:extLst>
          </p:cNvPr>
          <p:cNvSpPr txBox="1"/>
          <p:nvPr/>
        </p:nvSpPr>
        <p:spPr>
          <a:xfrm>
            <a:off x="0" y="191125"/>
            <a:ext cx="5699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Xử lý bằng </a:t>
            </a:r>
          </a:p>
          <a:p>
            <a:r>
              <a:rPr lang="en-US" sz="4000" b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Python</a:t>
            </a:r>
          </a:p>
        </p:txBody>
      </p:sp>
      <p:pic>
        <p:nvPicPr>
          <p:cNvPr id="16" name="Graphic 15" descr="Video camera with solid fill">
            <a:extLst>
              <a:ext uri="{FF2B5EF4-FFF2-40B4-BE49-F238E27FC236}">
                <a16:creationId xmlns:a16="http://schemas.microsoft.com/office/drawing/2014/main" id="{6A2F1B2E-E15F-215F-4409-E07399B779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277600" y="96570"/>
            <a:ext cx="817830" cy="81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75F1C0-ED67-D04F-D4DA-A4702D27B62C}"/>
              </a:ext>
            </a:extLst>
          </p:cNvPr>
          <p:cNvSpPr txBox="1"/>
          <p:nvPr/>
        </p:nvSpPr>
        <p:spPr>
          <a:xfrm>
            <a:off x="3991070" y="1750210"/>
            <a:ext cx="76954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FFFF25"/>
                </a:solidFill>
                <a:latin typeface="Tw Cen MT" panose="020B0602020104020603" pitchFamily="34" charset="0"/>
              </a:rPr>
              <a:t>Upload file dữ liệu lên colab.research.google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>
                <a:solidFill>
                  <a:srgbClr val="FFFF25"/>
                </a:solidFill>
                <a:latin typeface="Tw Cen MT" panose="020B0602020104020603" pitchFamily="34" charset="0"/>
              </a:rPr>
              <a:t>Đọc file dữ liệu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D5C6FE-CA32-0F85-CC29-22DB79F1870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2517" y="2834334"/>
            <a:ext cx="9973024" cy="3070554"/>
          </a:xfrm>
          <a:prstGeom prst="rect">
            <a:avLst/>
          </a:prstGeom>
          <a:ln>
            <a:solidFill>
              <a:schemeClr val="bg1"/>
            </a:solidFill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4" name="Graphic 3" descr="Programmer male with solid fill">
            <a:extLst>
              <a:ext uri="{FF2B5EF4-FFF2-40B4-BE49-F238E27FC236}">
                <a16:creationId xmlns:a16="http://schemas.microsoft.com/office/drawing/2014/main" id="{AAF8297A-D639-0FE2-6F38-982E39606A1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8709" y="1457062"/>
            <a:ext cx="679014" cy="6801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5839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Ảnh miễn phí của Cặp đôi">
            <a:extLst>
              <a:ext uri="{FF2B5EF4-FFF2-40B4-BE49-F238E27FC236}">
                <a16:creationId xmlns:a16="http://schemas.microsoft.com/office/drawing/2014/main" id="{75630F2B-9B84-E24C-5E5D-D35B1DF1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8" y="-65871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20105B-7E35-1E25-A8F9-123C7219799B}"/>
              </a:ext>
            </a:extLst>
          </p:cNvPr>
          <p:cNvSpPr/>
          <p:nvPr/>
        </p:nvSpPr>
        <p:spPr>
          <a:xfrm>
            <a:off x="-314537" y="-65871"/>
            <a:ext cx="12821074" cy="7209920"/>
          </a:xfrm>
          <a:custGeom>
            <a:avLst/>
            <a:gdLst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30295 w 12221497"/>
              <a:gd name="connsiteY4" fmla="*/ 3367153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497" h="6872748">
                <a:moveTo>
                  <a:pt x="6835542" y="0"/>
                </a:moveTo>
                <a:lnTo>
                  <a:pt x="12221497" y="0"/>
                </a:lnTo>
                <a:cubicBezTo>
                  <a:pt x="12218220" y="2290916"/>
                  <a:pt x="12214942" y="4581832"/>
                  <a:pt x="12211665" y="6872748"/>
                </a:cubicBezTo>
                <a:lnTo>
                  <a:pt x="0" y="6843252"/>
                </a:lnTo>
                <a:lnTo>
                  <a:pt x="60926" y="3405902"/>
                </a:lnTo>
                <a:cubicBezTo>
                  <a:pt x="2918382" y="2700930"/>
                  <a:pt x="4031327" y="649487"/>
                  <a:pt x="6835542" y="0"/>
                </a:cubicBezTo>
                <a:close/>
              </a:path>
            </a:pathLst>
          </a:custGeom>
          <a:gradFill flip="none" rotWithShape="1">
            <a:gsLst>
              <a:gs pos="0">
                <a:srgbClr val="0B1118"/>
              </a:gs>
              <a:gs pos="50000">
                <a:srgbClr val="9CAFCA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Đồ hoạ vector miễn phí của Trừu tượng">
            <a:extLst>
              <a:ext uri="{FF2B5EF4-FFF2-40B4-BE49-F238E27FC236}">
                <a16:creationId xmlns:a16="http://schemas.microsoft.com/office/drawing/2014/main" id="{AE19CD15-CFF3-B80C-9EE1-35FBB19C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5379">
            <a:off x="-1339257" y="-771436"/>
            <a:ext cx="9144000" cy="4572000"/>
          </a:xfrm>
          <a:custGeom>
            <a:avLst/>
            <a:gdLst>
              <a:gd name="connsiteX0" fmla="*/ 9144000 w 9144000"/>
              <a:gd name="connsiteY0" fmla="*/ 0 h 4572000"/>
              <a:gd name="connsiteX1" fmla="*/ 9144000 w 9144000"/>
              <a:gd name="connsiteY1" fmla="*/ 1221202 h 4572000"/>
              <a:gd name="connsiteX2" fmla="*/ 7538829 w 9144000"/>
              <a:gd name="connsiteY2" fmla="*/ 498338 h 4572000"/>
              <a:gd name="connsiteX3" fmla="*/ 7045951 w 9144000"/>
              <a:gd name="connsiteY3" fmla="*/ 1592806 h 4572000"/>
              <a:gd name="connsiteX4" fmla="*/ 9144000 w 9144000"/>
              <a:gd name="connsiteY4" fmla="*/ 2537630 h 4572000"/>
              <a:gd name="connsiteX5" fmla="*/ 9144000 w 9144000"/>
              <a:gd name="connsiteY5" fmla="*/ 4572000 h 4572000"/>
              <a:gd name="connsiteX6" fmla="*/ 0 w 9144000"/>
              <a:gd name="connsiteY6" fmla="*/ 4572000 h 4572000"/>
              <a:gd name="connsiteX7" fmla="*/ 0 w 9144000"/>
              <a:gd name="connsiteY7" fmla="*/ 2973383 h 4572000"/>
              <a:gd name="connsiteX8" fmla="*/ 187532 w 9144000"/>
              <a:gd name="connsiteY8" fmla="*/ 3057835 h 4572000"/>
              <a:gd name="connsiteX9" fmla="*/ 902136 w 9144000"/>
              <a:gd name="connsiteY9" fmla="*/ 1471008 h 4572000"/>
              <a:gd name="connsiteX10" fmla="*/ 193890 w 9144000"/>
              <a:gd name="connsiteY10" fmla="*/ 1152061 h 4572000"/>
              <a:gd name="connsiteX11" fmla="*/ 0 w 9144000"/>
              <a:gd name="connsiteY11" fmla="*/ 1582607 h 4572000"/>
              <a:gd name="connsiteX12" fmla="*/ 0 w 9144000"/>
              <a:gd name="connsiteY12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572000">
                <a:moveTo>
                  <a:pt x="9144000" y="0"/>
                </a:moveTo>
                <a:lnTo>
                  <a:pt x="9144000" y="1221202"/>
                </a:lnTo>
                <a:lnTo>
                  <a:pt x="7538829" y="498338"/>
                </a:lnTo>
                <a:lnTo>
                  <a:pt x="7045951" y="1592806"/>
                </a:lnTo>
                <a:lnTo>
                  <a:pt x="9144000" y="2537630"/>
                </a:lnTo>
                <a:lnTo>
                  <a:pt x="9144000" y="4572000"/>
                </a:lnTo>
                <a:lnTo>
                  <a:pt x="0" y="4572000"/>
                </a:lnTo>
                <a:lnTo>
                  <a:pt x="0" y="2973383"/>
                </a:lnTo>
                <a:lnTo>
                  <a:pt x="187532" y="3057835"/>
                </a:lnTo>
                <a:lnTo>
                  <a:pt x="902136" y="1471008"/>
                </a:lnTo>
                <a:lnTo>
                  <a:pt x="193890" y="1152061"/>
                </a:lnTo>
                <a:lnTo>
                  <a:pt x="0" y="158260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D6753-6366-23BB-49A7-69141BAF4285}"/>
              </a:ext>
            </a:extLst>
          </p:cNvPr>
          <p:cNvSpPr txBox="1"/>
          <p:nvPr/>
        </p:nvSpPr>
        <p:spPr>
          <a:xfrm>
            <a:off x="0" y="191125"/>
            <a:ext cx="5699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Xử lý bằng </a:t>
            </a:r>
          </a:p>
          <a:p>
            <a:r>
              <a:rPr lang="en-US" sz="4000" b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Python</a:t>
            </a:r>
          </a:p>
        </p:txBody>
      </p:sp>
      <p:pic>
        <p:nvPicPr>
          <p:cNvPr id="16" name="Graphic 15" descr="Video camera with solid fill">
            <a:extLst>
              <a:ext uri="{FF2B5EF4-FFF2-40B4-BE49-F238E27FC236}">
                <a16:creationId xmlns:a16="http://schemas.microsoft.com/office/drawing/2014/main" id="{6A2F1B2E-E15F-215F-4409-E07399B779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flipH="1">
            <a:off x="11277600" y="96570"/>
            <a:ext cx="817830" cy="81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75F1C0-ED67-D04F-D4DA-A4702D27B62C}"/>
              </a:ext>
            </a:extLst>
          </p:cNvPr>
          <p:cNvSpPr txBox="1"/>
          <p:nvPr/>
        </p:nvSpPr>
        <p:spPr>
          <a:xfrm>
            <a:off x="5779226" y="343586"/>
            <a:ext cx="4938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3.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Xử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lý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file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dữ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liệu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top 500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phim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có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chi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phí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sản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xuất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cao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nhất</a:t>
            </a:r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  <a:p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FEEC16-DE19-159B-B26B-DE083CE330F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73045" y="2773595"/>
            <a:ext cx="6155816" cy="3462647"/>
          </a:xfrm>
          <a:prstGeom prst="rect">
            <a:avLst/>
          </a:prstGeom>
          <a:ln>
            <a:solidFill>
              <a:schemeClr val="bg1"/>
            </a:solidFill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D03F657-5495-5A04-D7AC-2707FC826FA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28552" y="1233403"/>
            <a:ext cx="5474830" cy="4925778"/>
          </a:xfrm>
          <a:prstGeom prst="rect">
            <a:avLst/>
          </a:prstGeom>
          <a:ln>
            <a:solidFill>
              <a:schemeClr val="bg1"/>
            </a:solidFill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6" name="Graphic 5" descr="Programmer male with solid fill">
            <a:extLst>
              <a:ext uri="{FF2B5EF4-FFF2-40B4-BE49-F238E27FC236}">
                <a16:creationId xmlns:a16="http://schemas.microsoft.com/office/drawing/2014/main" id="{F5AC73F8-12AF-362A-38D8-544F8ED9515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98709" y="1457062"/>
            <a:ext cx="679014" cy="6801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6606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Ảnh miễn phí của Cặp đôi">
            <a:extLst>
              <a:ext uri="{FF2B5EF4-FFF2-40B4-BE49-F238E27FC236}">
                <a16:creationId xmlns:a16="http://schemas.microsoft.com/office/drawing/2014/main" id="{75630F2B-9B84-E24C-5E5D-D35B1DF1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8" y="-65871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20105B-7E35-1E25-A8F9-123C7219799B}"/>
              </a:ext>
            </a:extLst>
          </p:cNvPr>
          <p:cNvSpPr/>
          <p:nvPr/>
        </p:nvSpPr>
        <p:spPr>
          <a:xfrm>
            <a:off x="-314537" y="-65871"/>
            <a:ext cx="12821074" cy="7209920"/>
          </a:xfrm>
          <a:custGeom>
            <a:avLst/>
            <a:gdLst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30295 w 12221497"/>
              <a:gd name="connsiteY4" fmla="*/ 3367153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497" h="6872748">
                <a:moveTo>
                  <a:pt x="6835542" y="0"/>
                </a:moveTo>
                <a:lnTo>
                  <a:pt x="12221497" y="0"/>
                </a:lnTo>
                <a:cubicBezTo>
                  <a:pt x="12218220" y="2290916"/>
                  <a:pt x="12214942" y="4581832"/>
                  <a:pt x="12211665" y="6872748"/>
                </a:cubicBezTo>
                <a:lnTo>
                  <a:pt x="0" y="6843252"/>
                </a:lnTo>
                <a:lnTo>
                  <a:pt x="60926" y="3405902"/>
                </a:lnTo>
                <a:cubicBezTo>
                  <a:pt x="2918382" y="2700930"/>
                  <a:pt x="4031327" y="649487"/>
                  <a:pt x="6835542" y="0"/>
                </a:cubicBezTo>
                <a:close/>
              </a:path>
            </a:pathLst>
          </a:custGeom>
          <a:gradFill flip="none" rotWithShape="1">
            <a:gsLst>
              <a:gs pos="0">
                <a:srgbClr val="0B1118"/>
              </a:gs>
              <a:gs pos="50000">
                <a:srgbClr val="9CAFCA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Đồ hoạ vector miễn phí của Trừu tượng">
            <a:extLst>
              <a:ext uri="{FF2B5EF4-FFF2-40B4-BE49-F238E27FC236}">
                <a16:creationId xmlns:a16="http://schemas.microsoft.com/office/drawing/2014/main" id="{AE19CD15-CFF3-B80C-9EE1-35FBB19C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5379">
            <a:off x="-1367248" y="-782774"/>
            <a:ext cx="9144000" cy="4572000"/>
          </a:xfrm>
          <a:custGeom>
            <a:avLst/>
            <a:gdLst>
              <a:gd name="connsiteX0" fmla="*/ 9144000 w 9144000"/>
              <a:gd name="connsiteY0" fmla="*/ 0 h 4572000"/>
              <a:gd name="connsiteX1" fmla="*/ 9144000 w 9144000"/>
              <a:gd name="connsiteY1" fmla="*/ 1221202 h 4572000"/>
              <a:gd name="connsiteX2" fmla="*/ 7538829 w 9144000"/>
              <a:gd name="connsiteY2" fmla="*/ 498338 h 4572000"/>
              <a:gd name="connsiteX3" fmla="*/ 7045951 w 9144000"/>
              <a:gd name="connsiteY3" fmla="*/ 1592806 h 4572000"/>
              <a:gd name="connsiteX4" fmla="*/ 9144000 w 9144000"/>
              <a:gd name="connsiteY4" fmla="*/ 2537630 h 4572000"/>
              <a:gd name="connsiteX5" fmla="*/ 9144000 w 9144000"/>
              <a:gd name="connsiteY5" fmla="*/ 4572000 h 4572000"/>
              <a:gd name="connsiteX6" fmla="*/ 0 w 9144000"/>
              <a:gd name="connsiteY6" fmla="*/ 4572000 h 4572000"/>
              <a:gd name="connsiteX7" fmla="*/ 0 w 9144000"/>
              <a:gd name="connsiteY7" fmla="*/ 2973383 h 4572000"/>
              <a:gd name="connsiteX8" fmla="*/ 187532 w 9144000"/>
              <a:gd name="connsiteY8" fmla="*/ 3057835 h 4572000"/>
              <a:gd name="connsiteX9" fmla="*/ 902136 w 9144000"/>
              <a:gd name="connsiteY9" fmla="*/ 1471008 h 4572000"/>
              <a:gd name="connsiteX10" fmla="*/ 193890 w 9144000"/>
              <a:gd name="connsiteY10" fmla="*/ 1152061 h 4572000"/>
              <a:gd name="connsiteX11" fmla="*/ 0 w 9144000"/>
              <a:gd name="connsiteY11" fmla="*/ 1582607 h 4572000"/>
              <a:gd name="connsiteX12" fmla="*/ 0 w 9144000"/>
              <a:gd name="connsiteY12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572000">
                <a:moveTo>
                  <a:pt x="9144000" y="0"/>
                </a:moveTo>
                <a:lnTo>
                  <a:pt x="9144000" y="1221202"/>
                </a:lnTo>
                <a:lnTo>
                  <a:pt x="7538829" y="498338"/>
                </a:lnTo>
                <a:lnTo>
                  <a:pt x="7045951" y="1592806"/>
                </a:lnTo>
                <a:lnTo>
                  <a:pt x="9144000" y="2537630"/>
                </a:lnTo>
                <a:lnTo>
                  <a:pt x="9144000" y="4572000"/>
                </a:lnTo>
                <a:lnTo>
                  <a:pt x="0" y="4572000"/>
                </a:lnTo>
                <a:lnTo>
                  <a:pt x="0" y="2973383"/>
                </a:lnTo>
                <a:lnTo>
                  <a:pt x="187532" y="3057835"/>
                </a:lnTo>
                <a:lnTo>
                  <a:pt x="902136" y="1471008"/>
                </a:lnTo>
                <a:lnTo>
                  <a:pt x="193890" y="1152061"/>
                </a:lnTo>
                <a:lnTo>
                  <a:pt x="0" y="158260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D6753-6366-23BB-49A7-69141BAF4285}"/>
              </a:ext>
            </a:extLst>
          </p:cNvPr>
          <p:cNvSpPr txBox="1"/>
          <p:nvPr/>
        </p:nvSpPr>
        <p:spPr>
          <a:xfrm>
            <a:off x="0" y="191125"/>
            <a:ext cx="5699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Xử lý bằng </a:t>
            </a:r>
          </a:p>
          <a:p>
            <a:r>
              <a:rPr lang="en-US" sz="4000" b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Python</a:t>
            </a:r>
          </a:p>
        </p:txBody>
      </p:sp>
      <p:pic>
        <p:nvPicPr>
          <p:cNvPr id="16" name="Graphic 15" descr="Video camera with solid fill">
            <a:extLst>
              <a:ext uri="{FF2B5EF4-FFF2-40B4-BE49-F238E27FC236}">
                <a16:creationId xmlns:a16="http://schemas.microsoft.com/office/drawing/2014/main" id="{6A2F1B2E-E15F-215F-4409-E07399B7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277600" y="96570"/>
            <a:ext cx="817830" cy="81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75F1C0-ED67-D04F-D4DA-A4702D27B62C}"/>
              </a:ext>
            </a:extLst>
          </p:cNvPr>
          <p:cNvSpPr txBox="1"/>
          <p:nvPr/>
        </p:nvSpPr>
        <p:spPr>
          <a:xfrm>
            <a:off x="5779226" y="343586"/>
            <a:ext cx="4938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25"/>
                </a:solidFill>
                <a:latin typeface="Tw Cen MT" panose="020B0602020104020603" pitchFamily="34" charset="0"/>
              </a:rPr>
              <a:t>3. Xử lý file dữ liệu top 500 phim có chi phí sản xuất cao nhất</a:t>
            </a:r>
          </a:p>
          <a:p>
            <a:endParaRPr lang="en-US" sz="2400">
              <a:solidFill>
                <a:srgbClr val="FFFF25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49CB6E-8BC4-4896-76F7-DF05967346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42944" y="1495852"/>
            <a:ext cx="5705475" cy="3676650"/>
          </a:xfrm>
          <a:prstGeom prst="rect">
            <a:avLst/>
          </a:prstGeom>
          <a:ln>
            <a:solidFill>
              <a:schemeClr val="bg1"/>
            </a:solidFill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5" name="Graphic 4" descr="Programmer male with solid fill">
            <a:extLst>
              <a:ext uri="{FF2B5EF4-FFF2-40B4-BE49-F238E27FC236}">
                <a16:creationId xmlns:a16="http://schemas.microsoft.com/office/drawing/2014/main" id="{369EE9D6-FDF4-490A-A438-7F0DDF48C61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8709" y="1457062"/>
            <a:ext cx="679014" cy="6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Ảnh miễn phí của Cặp đôi">
            <a:extLst>
              <a:ext uri="{FF2B5EF4-FFF2-40B4-BE49-F238E27FC236}">
                <a16:creationId xmlns:a16="http://schemas.microsoft.com/office/drawing/2014/main" id="{75630F2B-9B84-E24C-5E5D-D35B1DF1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8" y="-65871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20105B-7E35-1E25-A8F9-123C7219799B}"/>
              </a:ext>
            </a:extLst>
          </p:cNvPr>
          <p:cNvSpPr/>
          <p:nvPr/>
        </p:nvSpPr>
        <p:spPr>
          <a:xfrm>
            <a:off x="-314537" y="-65871"/>
            <a:ext cx="12821074" cy="7209920"/>
          </a:xfrm>
          <a:custGeom>
            <a:avLst/>
            <a:gdLst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30295 w 12221497"/>
              <a:gd name="connsiteY4" fmla="*/ 3367153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497" h="6872748">
                <a:moveTo>
                  <a:pt x="6835542" y="0"/>
                </a:moveTo>
                <a:lnTo>
                  <a:pt x="12221497" y="0"/>
                </a:lnTo>
                <a:cubicBezTo>
                  <a:pt x="12218220" y="2290916"/>
                  <a:pt x="12214942" y="4581832"/>
                  <a:pt x="12211665" y="6872748"/>
                </a:cubicBezTo>
                <a:lnTo>
                  <a:pt x="0" y="6843252"/>
                </a:lnTo>
                <a:lnTo>
                  <a:pt x="60926" y="3405902"/>
                </a:lnTo>
                <a:cubicBezTo>
                  <a:pt x="2918382" y="2700930"/>
                  <a:pt x="4031327" y="649487"/>
                  <a:pt x="6835542" y="0"/>
                </a:cubicBezTo>
                <a:close/>
              </a:path>
            </a:pathLst>
          </a:custGeom>
          <a:gradFill flip="none" rotWithShape="1">
            <a:gsLst>
              <a:gs pos="0">
                <a:srgbClr val="0B1118"/>
              </a:gs>
              <a:gs pos="50000">
                <a:srgbClr val="9CAFCA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Đồ hoạ vector miễn phí của Trừu tượng">
            <a:extLst>
              <a:ext uri="{FF2B5EF4-FFF2-40B4-BE49-F238E27FC236}">
                <a16:creationId xmlns:a16="http://schemas.microsoft.com/office/drawing/2014/main" id="{AE19CD15-CFF3-B80C-9EE1-35FBB19C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5379">
            <a:off x="-1367248" y="-782774"/>
            <a:ext cx="9144000" cy="4572000"/>
          </a:xfrm>
          <a:custGeom>
            <a:avLst/>
            <a:gdLst>
              <a:gd name="connsiteX0" fmla="*/ 9144000 w 9144000"/>
              <a:gd name="connsiteY0" fmla="*/ 0 h 4572000"/>
              <a:gd name="connsiteX1" fmla="*/ 9144000 w 9144000"/>
              <a:gd name="connsiteY1" fmla="*/ 1221202 h 4572000"/>
              <a:gd name="connsiteX2" fmla="*/ 7538829 w 9144000"/>
              <a:gd name="connsiteY2" fmla="*/ 498338 h 4572000"/>
              <a:gd name="connsiteX3" fmla="*/ 7045951 w 9144000"/>
              <a:gd name="connsiteY3" fmla="*/ 1592806 h 4572000"/>
              <a:gd name="connsiteX4" fmla="*/ 9144000 w 9144000"/>
              <a:gd name="connsiteY4" fmla="*/ 2537630 h 4572000"/>
              <a:gd name="connsiteX5" fmla="*/ 9144000 w 9144000"/>
              <a:gd name="connsiteY5" fmla="*/ 4572000 h 4572000"/>
              <a:gd name="connsiteX6" fmla="*/ 0 w 9144000"/>
              <a:gd name="connsiteY6" fmla="*/ 4572000 h 4572000"/>
              <a:gd name="connsiteX7" fmla="*/ 0 w 9144000"/>
              <a:gd name="connsiteY7" fmla="*/ 2973383 h 4572000"/>
              <a:gd name="connsiteX8" fmla="*/ 187532 w 9144000"/>
              <a:gd name="connsiteY8" fmla="*/ 3057835 h 4572000"/>
              <a:gd name="connsiteX9" fmla="*/ 902136 w 9144000"/>
              <a:gd name="connsiteY9" fmla="*/ 1471008 h 4572000"/>
              <a:gd name="connsiteX10" fmla="*/ 193890 w 9144000"/>
              <a:gd name="connsiteY10" fmla="*/ 1152061 h 4572000"/>
              <a:gd name="connsiteX11" fmla="*/ 0 w 9144000"/>
              <a:gd name="connsiteY11" fmla="*/ 1582607 h 4572000"/>
              <a:gd name="connsiteX12" fmla="*/ 0 w 9144000"/>
              <a:gd name="connsiteY12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572000">
                <a:moveTo>
                  <a:pt x="9144000" y="0"/>
                </a:moveTo>
                <a:lnTo>
                  <a:pt x="9144000" y="1221202"/>
                </a:lnTo>
                <a:lnTo>
                  <a:pt x="7538829" y="498338"/>
                </a:lnTo>
                <a:lnTo>
                  <a:pt x="7045951" y="1592806"/>
                </a:lnTo>
                <a:lnTo>
                  <a:pt x="9144000" y="2537630"/>
                </a:lnTo>
                <a:lnTo>
                  <a:pt x="9144000" y="4572000"/>
                </a:lnTo>
                <a:lnTo>
                  <a:pt x="0" y="4572000"/>
                </a:lnTo>
                <a:lnTo>
                  <a:pt x="0" y="2973383"/>
                </a:lnTo>
                <a:lnTo>
                  <a:pt x="187532" y="3057835"/>
                </a:lnTo>
                <a:lnTo>
                  <a:pt x="902136" y="1471008"/>
                </a:lnTo>
                <a:lnTo>
                  <a:pt x="193890" y="1152061"/>
                </a:lnTo>
                <a:lnTo>
                  <a:pt x="0" y="158260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D6753-6366-23BB-49A7-69141BAF4285}"/>
              </a:ext>
            </a:extLst>
          </p:cNvPr>
          <p:cNvSpPr txBox="1"/>
          <p:nvPr/>
        </p:nvSpPr>
        <p:spPr>
          <a:xfrm>
            <a:off x="0" y="191125"/>
            <a:ext cx="5699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Xử lý bằng </a:t>
            </a:r>
          </a:p>
          <a:p>
            <a:r>
              <a:rPr lang="en-US" sz="4000" b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Python</a:t>
            </a:r>
          </a:p>
        </p:txBody>
      </p:sp>
      <p:pic>
        <p:nvPicPr>
          <p:cNvPr id="16" name="Graphic 15" descr="Video camera with solid fill">
            <a:extLst>
              <a:ext uri="{FF2B5EF4-FFF2-40B4-BE49-F238E27FC236}">
                <a16:creationId xmlns:a16="http://schemas.microsoft.com/office/drawing/2014/main" id="{6A2F1B2E-E15F-215F-4409-E07399B7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277600" y="96570"/>
            <a:ext cx="817830" cy="81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75F1C0-ED67-D04F-D4DA-A4702D27B62C}"/>
              </a:ext>
            </a:extLst>
          </p:cNvPr>
          <p:cNvSpPr txBox="1"/>
          <p:nvPr/>
        </p:nvSpPr>
        <p:spPr>
          <a:xfrm>
            <a:off x="5779226" y="343586"/>
            <a:ext cx="4938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FFFF25"/>
                </a:solidFill>
                <a:latin typeface="Tw Cen MT" panose="020B0602020104020603" pitchFamily="34" charset="0"/>
              </a:rPr>
              <a:t>3. Xử lý file dữ liệu top 500 phim có chi phí sản xuất cao nhất</a:t>
            </a:r>
          </a:p>
          <a:p>
            <a:endParaRPr lang="en-US" sz="2400">
              <a:solidFill>
                <a:srgbClr val="FFFF25"/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B23A91-1834-A500-DCA0-115A398637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6734" y="1436226"/>
            <a:ext cx="6059653" cy="4977255"/>
          </a:xfrm>
          <a:prstGeom prst="rect">
            <a:avLst/>
          </a:prstGeom>
          <a:ln>
            <a:solidFill>
              <a:schemeClr val="bg1"/>
            </a:solidFill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3" name="Graphic 2" descr="Programmer male with solid fill">
            <a:extLst>
              <a:ext uri="{FF2B5EF4-FFF2-40B4-BE49-F238E27FC236}">
                <a16:creationId xmlns:a16="http://schemas.microsoft.com/office/drawing/2014/main" id="{06AA5C1D-611E-19A5-A343-E909FDE3BF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98709" y="1457062"/>
            <a:ext cx="679014" cy="6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696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Ảnh miễn phí của Cặp đôi">
            <a:extLst>
              <a:ext uri="{FF2B5EF4-FFF2-40B4-BE49-F238E27FC236}">
                <a16:creationId xmlns:a16="http://schemas.microsoft.com/office/drawing/2014/main" id="{75630F2B-9B84-E24C-5E5D-D35B1DF18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24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5638" y="-65871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C20105B-7E35-1E25-A8F9-123C7219799B}"/>
              </a:ext>
            </a:extLst>
          </p:cNvPr>
          <p:cNvSpPr/>
          <p:nvPr/>
        </p:nvSpPr>
        <p:spPr>
          <a:xfrm>
            <a:off x="-314537" y="-65871"/>
            <a:ext cx="12821074" cy="7209920"/>
          </a:xfrm>
          <a:custGeom>
            <a:avLst/>
            <a:gdLst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19665 w 12221497"/>
              <a:gd name="connsiteY4" fmla="*/ 3175819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30295 w 12221497"/>
              <a:gd name="connsiteY4" fmla="*/ 3367153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40924 w 12221497"/>
              <a:gd name="connsiteY4" fmla="*/ 3505340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51554 w 12221497"/>
              <a:gd name="connsiteY4" fmla="*/ 3377784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7079226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7079226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  <a:gd name="connsiteX0" fmla="*/ 6835542 w 12221497"/>
              <a:gd name="connsiteY0" fmla="*/ 0 h 6872748"/>
              <a:gd name="connsiteX1" fmla="*/ 12221497 w 12221497"/>
              <a:gd name="connsiteY1" fmla="*/ 0 h 6872748"/>
              <a:gd name="connsiteX2" fmla="*/ 12211665 w 12221497"/>
              <a:gd name="connsiteY2" fmla="*/ 6872748 h 6872748"/>
              <a:gd name="connsiteX3" fmla="*/ 0 w 12221497"/>
              <a:gd name="connsiteY3" fmla="*/ 6843252 h 6872748"/>
              <a:gd name="connsiteX4" fmla="*/ 60926 w 12221497"/>
              <a:gd name="connsiteY4" fmla="*/ 3405902 h 6872748"/>
              <a:gd name="connsiteX5" fmla="*/ 6835542 w 12221497"/>
              <a:gd name="connsiteY5" fmla="*/ 0 h 687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221497" h="6872748">
                <a:moveTo>
                  <a:pt x="6835542" y="0"/>
                </a:moveTo>
                <a:lnTo>
                  <a:pt x="12221497" y="0"/>
                </a:lnTo>
                <a:cubicBezTo>
                  <a:pt x="12218220" y="2290916"/>
                  <a:pt x="12214942" y="4581832"/>
                  <a:pt x="12211665" y="6872748"/>
                </a:cubicBezTo>
                <a:lnTo>
                  <a:pt x="0" y="6843252"/>
                </a:lnTo>
                <a:lnTo>
                  <a:pt x="60926" y="3405902"/>
                </a:lnTo>
                <a:cubicBezTo>
                  <a:pt x="2918382" y="2700930"/>
                  <a:pt x="4031327" y="649487"/>
                  <a:pt x="6835542" y="0"/>
                </a:cubicBezTo>
                <a:close/>
              </a:path>
            </a:pathLst>
          </a:custGeom>
          <a:gradFill flip="none" rotWithShape="1">
            <a:gsLst>
              <a:gs pos="0">
                <a:srgbClr val="0B1118"/>
              </a:gs>
              <a:gs pos="50000">
                <a:srgbClr val="9CAFCA"/>
              </a:gs>
              <a:gs pos="100000">
                <a:schemeClr val="bg2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Đồ hoạ vector miễn phí của Trừu tượng">
            <a:extLst>
              <a:ext uri="{FF2B5EF4-FFF2-40B4-BE49-F238E27FC236}">
                <a16:creationId xmlns:a16="http://schemas.microsoft.com/office/drawing/2014/main" id="{AE19CD15-CFF3-B80C-9EE1-35FBB19C1F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4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9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145379">
            <a:off x="-1367248" y="-782774"/>
            <a:ext cx="9144000" cy="4572000"/>
          </a:xfrm>
          <a:custGeom>
            <a:avLst/>
            <a:gdLst>
              <a:gd name="connsiteX0" fmla="*/ 9144000 w 9144000"/>
              <a:gd name="connsiteY0" fmla="*/ 0 h 4572000"/>
              <a:gd name="connsiteX1" fmla="*/ 9144000 w 9144000"/>
              <a:gd name="connsiteY1" fmla="*/ 1221202 h 4572000"/>
              <a:gd name="connsiteX2" fmla="*/ 7538829 w 9144000"/>
              <a:gd name="connsiteY2" fmla="*/ 498338 h 4572000"/>
              <a:gd name="connsiteX3" fmla="*/ 7045951 w 9144000"/>
              <a:gd name="connsiteY3" fmla="*/ 1592806 h 4572000"/>
              <a:gd name="connsiteX4" fmla="*/ 9144000 w 9144000"/>
              <a:gd name="connsiteY4" fmla="*/ 2537630 h 4572000"/>
              <a:gd name="connsiteX5" fmla="*/ 9144000 w 9144000"/>
              <a:gd name="connsiteY5" fmla="*/ 4572000 h 4572000"/>
              <a:gd name="connsiteX6" fmla="*/ 0 w 9144000"/>
              <a:gd name="connsiteY6" fmla="*/ 4572000 h 4572000"/>
              <a:gd name="connsiteX7" fmla="*/ 0 w 9144000"/>
              <a:gd name="connsiteY7" fmla="*/ 2973383 h 4572000"/>
              <a:gd name="connsiteX8" fmla="*/ 187532 w 9144000"/>
              <a:gd name="connsiteY8" fmla="*/ 3057835 h 4572000"/>
              <a:gd name="connsiteX9" fmla="*/ 902136 w 9144000"/>
              <a:gd name="connsiteY9" fmla="*/ 1471008 h 4572000"/>
              <a:gd name="connsiteX10" fmla="*/ 193890 w 9144000"/>
              <a:gd name="connsiteY10" fmla="*/ 1152061 h 4572000"/>
              <a:gd name="connsiteX11" fmla="*/ 0 w 9144000"/>
              <a:gd name="connsiteY11" fmla="*/ 1582607 h 4572000"/>
              <a:gd name="connsiteX12" fmla="*/ 0 w 9144000"/>
              <a:gd name="connsiteY12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144000" h="4572000">
                <a:moveTo>
                  <a:pt x="9144000" y="0"/>
                </a:moveTo>
                <a:lnTo>
                  <a:pt x="9144000" y="1221202"/>
                </a:lnTo>
                <a:lnTo>
                  <a:pt x="7538829" y="498338"/>
                </a:lnTo>
                <a:lnTo>
                  <a:pt x="7045951" y="1592806"/>
                </a:lnTo>
                <a:lnTo>
                  <a:pt x="9144000" y="2537630"/>
                </a:lnTo>
                <a:lnTo>
                  <a:pt x="9144000" y="4572000"/>
                </a:lnTo>
                <a:lnTo>
                  <a:pt x="0" y="4572000"/>
                </a:lnTo>
                <a:lnTo>
                  <a:pt x="0" y="2973383"/>
                </a:lnTo>
                <a:lnTo>
                  <a:pt x="187532" y="3057835"/>
                </a:lnTo>
                <a:lnTo>
                  <a:pt x="902136" y="1471008"/>
                </a:lnTo>
                <a:lnTo>
                  <a:pt x="193890" y="1152061"/>
                </a:lnTo>
                <a:lnTo>
                  <a:pt x="0" y="1582607"/>
                </a:lnTo>
                <a:lnTo>
                  <a:pt x="0" y="0"/>
                </a:lnTo>
                <a:close/>
              </a:path>
            </a:pathLst>
          </a:cu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2D6753-6366-23BB-49A7-69141BAF4285}"/>
              </a:ext>
            </a:extLst>
          </p:cNvPr>
          <p:cNvSpPr txBox="1"/>
          <p:nvPr/>
        </p:nvSpPr>
        <p:spPr>
          <a:xfrm>
            <a:off x="0" y="191125"/>
            <a:ext cx="56992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Xử lý bằng </a:t>
            </a:r>
          </a:p>
          <a:p>
            <a:r>
              <a:rPr lang="en-US" sz="4000" b="1">
                <a:solidFill>
                  <a:srgbClr val="FFC32D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Montserrat" panose="02000505000000020004" pitchFamily="2" charset="0"/>
              </a:rPr>
              <a:t>Python</a:t>
            </a:r>
          </a:p>
        </p:txBody>
      </p:sp>
      <p:pic>
        <p:nvPicPr>
          <p:cNvPr id="16" name="Graphic 15" descr="Video camera with solid fill">
            <a:extLst>
              <a:ext uri="{FF2B5EF4-FFF2-40B4-BE49-F238E27FC236}">
                <a16:creationId xmlns:a16="http://schemas.microsoft.com/office/drawing/2014/main" id="{6A2F1B2E-E15F-215F-4409-E07399B779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11277600" y="96570"/>
            <a:ext cx="817830" cy="817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5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75F1C0-ED67-D04F-D4DA-A4702D27B62C}"/>
              </a:ext>
            </a:extLst>
          </p:cNvPr>
          <p:cNvSpPr txBox="1"/>
          <p:nvPr/>
        </p:nvSpPr>
        <p:spPr>
          <a:xfrm>
            <a:off x="5779226" y="343586"/>
            <a:ext cx="49384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4.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Xử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lý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file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dữ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liệu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top 1,000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phim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có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doanh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thu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phòng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vé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cao</a:t>
            </a:r>
            <a:r>
              <a:rPr lang="en-US" sz="2400" dirty="0">
                <a:solidFill>
                  <a:srgbClr val="FFFF25"/>
                </a:solidFill>
                <a:latin typeface="Tw Cen MT" panose="020B0602020104020603" pitchFamily="34" charset="0"/>
              </a:rPr>
              <a:t> </a:t>
            </a:r>
            <a:r>
              <a:rPr lang="en-US" sz="2400" dirty="0" err="1">
                <a:solidFill>
                  <a:srgbClr val="FFFF25"/>
                </a:solidFill>
                <a:latin typeface="Tw Cen MT" panose="020B0602020104020603" pitchFamily="34" charset="0"/>
              </a:rPr>
              <a:t>nhất</a:t>
            </a:r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  <a:p>
            <a:endParaRPr lang="en-US" sz="2400" dirty="0">
              <a:solidFill>
                <a:srgbClr val="FFFF25"/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5D6E59-366A-C015-4595-508D73FB09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7883" y="3123715"/>
            <a:ext cx="9140001" cy="3009427"/>
          </a:xfrm>
          <a:prstGeom prst="rect">
            <a:avLst/>
          </a:prstGeom>
          <a:ln>
            <a:solidFill>
              <a:schemeClr val="bg1"/>
            </a:solidFill>
          </a:ln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C0414E-5743-3E04-C26B-AE8A54560BF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62203" y="1273661"/>
            <a:ext cx="4665681" cy="384857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4" name="Graphic 3" descr="Programmer male with solid fill">
            <a:extLst>
              <a:ext uri="{FF2B5EF4-FFF2-40B4-BE49-F238E27FC236}">
                <a16:creationId xmlns:a16="http://schemas.microsoft.com/office/drawing/2014/main" id="{CED28022-1D42-E97F-CCC3-9D5755E38F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98709" y="1457062"/>
            <a:ext cx="679014" cy="680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4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.6|1.6|1.3|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|1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8|1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1314</TotalTime>
  <Words>637</Words>
  <Application>Microsoft Office PowerPoint</Application>
  <PresentationFormat>Widescreen</PresentationFormat>
  <Paragraphs>124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Arial</vt:lpstr>
      <vt:lpstr>Calibri</vt:lpstr>
      <vt:lpstr>Calibri Light</vt:lpstr>
      <vt:lpstr>Montserrat</vt:lpstr>
      <vt:lpstr>Times New Roman</vt:lpstr>
      <vt:lpstr>Tw Cen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Quyen Tran</dc:creator>
  <cp:lastModifiedBy>2164</cp:lastModifiedBy>
  <cp:revision>20</cp:revision>
  <dcterms:created xsi:type="dcterms:W3CDTF">2023-03-22T12:50:07Z</dcterms:created>
  <dcterms:modified xsi:type="dcterms:W3CDTF">2023-03-27T13:56:43Z</dcterms:modified>
</cp:coreProperties>
</file>