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9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李皓婷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5C6BF6F-6777-4452-9278-A2BB896F85EB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7-06-01T08:10:23.285" idx="1">
    <p:pos x="6000" y="0"/>
    <p:text>SQL*Plus commands in original slide are not supported in SQL developer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Shape 1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Shape 1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Shape 1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Shape 21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Shape 2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Shape 2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Shape 23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Shape 25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Shape 2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Shape 2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Shape 2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Shape 2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Shape 29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Shape 30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Shape 3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Shape 3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Shape 3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Shape 3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686097" y="4343702"/>
            <a:ext cx="5485800" cy="4113899"/>
          </a:xfrm>
          <a:prstGeom prst="rect">
            <a:avLst/>
          </a:prstGeom>
          <a:noFill/>
          <a:ln>
            <a:noFill/>
          </a:ln>
        </p:spPr>
        <p:txBody>
          <a:bodyPr lIns="86175" tIns="86175" rIns="86175" bIns="8617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 sz="1300"/>
          </a:p>
        </p:txBody>
      </p:sp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574675" y="228600"/>
            <a:ext cx="8001000" cy="91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800" b="0" i="0" u="none" strike="noStrike" cap="none">
                <a:solidFill>
                  <a:schemeClr val="dk2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566737" y="1314450"/>
            <a:ext cx="8001000" cy="320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469900" marR="0" lvl="0" indent="-279400" algn="l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3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08050" marR="0" lvl="1" indent="-273050" algn="l" rtl="0"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04925" marR="0" lvl="2" indent="-257175" algn="l" rtl="0"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□"/>
              <a:defRPr sz="23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693545" marR="0" lvl="3" indent="-271145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093595" marR="0" lvl="4" indent="-27749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550795" marR="0" lvl="5" indent="-27749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3007995" marR="0" lvl="6" indent="-27749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3465195" marR="0" lvl="7" indent="-27749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3922395" marR="0" lvl="8" indent="-277495" algn="l" rtl="0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dt" idx="10"/>
          </p:nvPr>
        </p:nvSpPr>
        <p:spPr>
          <a:xfrm>
            <a:off x="609600" y="4683918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ftr" idx="11"/>
          </p:nvPr>
        </p:nvSpPr>
        <p:spPr>
          <a:xfrm>
            <a:off x="3124200" y="4683918"/>
            <a:ext cx="2895600" cy="357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1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6553200" y="4683918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 panose="020B0604030504040204"/>
              <a:buNone/>
            </a:pPr>
            <a:fld id="{00000000-1234-1234-1234-123412341234}" type="slidenum">
              <a:rPr lang="en-US" altLang="zh-TW" sz="1200" b="0" i="0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‹#›</a:t>
            </a:fld>
            <a:endParaRPr lang="zh-TW" sz="1200" b="0" i="0" u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 altLang="zh-TW"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altLang="zh-TW" sz="1000">
                <a:solidFill>
                  <a:schemeClr val="dk2"/>
                </a:solidFill>
              </a:rPr>
              <a:t>‹#›</a:t>
            </a:fld>
            <a:endParaRPr lang="zh-TW"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database/sqldeveloper/technologies/download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oracle.com/en/database/oracle/sql-developer/19.2/rptug/sql-developer-concepts-usage.html#GUID-464C045C-FBDF-417A-A20B-037D294B3BDA" TargetMode="External"/><Relationship Id="rId4" Type="http://schemas.openxmlformats.org/officeDocument/2006/relationships/hyperlink" Target="https://www.oracle.com/tools/sqldev/sqldev-relnotes-23.1.0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tsc.ust.hk/apps/vpn/client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tsc.ust.hk/apps/vpn/conn_win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COMP 3311 Database Management Systems</a:t>
            </a:r>
          </a:p>
        </p:txBody>
      </p:sp>
      <p:sp>
        <p:nvSpPr>
          <p:cNvPr id="61" name="Shape 6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Lab 1. Introduction to Oracle and Oracle SQL Developer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000"/>
              <a:buFont typeface="Arial" panose="020B0604020202090204"/>
              <a:buNone/>
            </a:pPr>
            <a:r>
              <a:rPr lang="zh-TW" dirty="0"/>
              <a:t>Appendix 1: Installing SQL Developer 1</a:t>
            </a:r>
          </a:p>
        </p:txBody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2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342900" indent="-342900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the information and Download SQL Developer Release 23.1 from Oracle: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dirty="0">
                <a:hlinkClick r:id="rId3"/>
              </a:rPr>
              <a:t>Oracle SQL Developer Downloads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 License Agreement and download suitable SQL Developer in your machine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(Optional) Download JDK if it is not installed</a:t>
            </a:r>
          </a:p>
          <a:p>
            <a:pPr marL="342900" lvl="1" indent="-342900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altLang="zh-HK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References: </a:t>
            </a:r>
          </a:p>
          <a:p>
            <a:pPr marL="342900" lvl="1" indent="-342900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sz="1800" dirty="0">
                <a:hlinkClick r:id="rId4"/>
              </a:rPr>
              <a:t>SQL Developer 23.1.0 Release Notes (oracle.com)</a:t>
            </a:r>
            <a:endParaRPr lang="en-US" sz="1800" dirty="0">
              <a:solidFill>
                <a:schemeClr val="dk1"/>
              </a:solidFill>
              <a:latin typeface="Calibri"/>
              <a:cs typeface="Calibri"/>
              <a:sym typeface="Calibri"/>
              <a:hlinkClick r:id="rId5"/>
            </a:endParaRPr>
          </a:p>
          <a:p>
            <a:pPr marL="342900" lvl="1" indent="-342900">
              <a:lnSpc>
                <a:spcPct val="150000"/>
              </a:lnSpc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en-US" sz="1800" dirty="0">
                <a:hlinkClick r:id="rId5"/>
              </a:rPr>
              <a:t>SQL Developer Concepts and Usage (oracle.com)</a:t>
            </a:r>
            <a:endParaRPr lang="zh-HK" alt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9000"/>
              <a:buFont typeface="Arial" panose="020B0604020202090204"/>
              <a:buNone/>
            </a:pPr>
            <a:r>
              <a:rPr lang="zh-TW"/>
              <a:t>Appendix 1: Installing SQL Developer 2</a:t>
            </a:r>
          </a:p>
        </p:txBody>
      </p:sp>
      <p:pic>
        <p:nvPicPr>
          <p:cNvPr id="138" name="Shape 138" descr="install_01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11800" y="3695542"/>
            <a:ext cx="4248150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Shape 139" descr="install_03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4891100" y="2330400"/>
            <a:ext cx="3664349" cy="271667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247325" y="1128925"/>
            <a:ext cx="4577100" cy="254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 pitchFamily="34" charset="0"/>
              <a:buChar char="•"/>
            </a:pP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Unzip SQL Developer folder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 pitchFamily="34" charset="0"/>
              <a:buChar char="•"/>
            </a:pPr>
            <a:r>
              <a:rPr 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sqldeveloper.exe (on windows) or sh sqldeveloper.sh (on Linux and Mac OS X)</a:t>
            </a:r>
          </a:p>
          <a:p>
            <a:pPr marL="457200" lvl="0" indent="-355600" rtl="0">
              <a:spcBef>
                <a:spcPts val="0"/>
              </a:spcBef>
              <a:buClr>
                <a:schemeClr val="dk1"/>
              </a:buClr>
              <a:buSzPct val="100000"/>
              <a:buFont typeface="Arial" panose="020B0604020202090204" pitchFamily="34" charset="0"/>
              <a:buChar char="•"/>
            </a:pPr>
            <a:r>
              <a:rPr lang="en-US" altLang="zh-TW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 Settings:</a:t>
            </a:r>
          </a:p>
          <a:p>
            <a:pPr marL="101600" lvl="5">
              <a:buClr>
                <a:schemeClr val="dk1"/>
              </a:buClr>
              <a:buSzPct val="100000"/>
            </a:pPr>
            <a:r>
              <a:rPr 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the path of java JDK home</a:t>
            </a:r>
          </a:p>
          <a:p>
            <a:pPr marL="101600" lvl="7">
              <a:buClr>
                <a:schemeClr val="dk1"/>
              </a:buClr>
              <a:buSzPct val="100000"/>
            </a:pPr>
            <a:r>
              <a:rPr lang="zh-TW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No for Confirm Import Preferences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Appendix 2: Connecting to UST network 1</a:t>
            </a:r>
          </a:p>
        </p:txBody>
      </p:sp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000" dirty="0"/>
              <a:t>Only computer connected to the UST network can access the CSE Oracle server.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000" dirty="0"/>
              <a:t>To connect to UST network</a:t>
            </a:r>
            <a:r>
              <a:rPr lang="en-US" altLang="zh-TW" sz="2000" dirty="0"/>
              <a:t> outside the campus</a:t>
            </a:r>
            <a:r>
              <a:rPr lang="zh-TW" sz="2000" dirty="0"/>
              <a:t>, you </a:t>
            </a:r>
            <a:r>
              <a:rPr lang="en-US" altLang="zh-TW" sz="2000" dirty="0"/>
              <a:t>should</a:t>
            </a:r>
            <a:r>
              <a:rPr lang="zh-TW" sz="2000" dirty="0"/>
              <a:t> use VPN</a:t>
            </a:r>
            <a:r>
              <a:rPr lang="en-US" altLang="zh-TW" sz="2000" dirty="0"/>
              <a:t> (Pulse Secure) </a:t>
            </a:r>
            <a:endParaRPr lang="zh-TW" sz="2000" dirty="0"/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000" dirty="0"/>
              <a:t>Install Secure Remote Access ( SSL VPN Service ) client provided by ITSC</a:t>
            </a:r>
            <a:br>
              <a:rPr lang="zh-TW" sz="2000" dirty="0"/>
            </a:br>
            <a:r>
              <a:rPr lang="zh-TW" sz="2000" u="sng" dirty="0">
                <a:solidFill>
                  <a:schemeClr val="hlink"/>
                </a:solidFill>
                <a:hlinkClick r:id="rId3"/>
              </a:rPr>
              <a:t>https://itsc.ust.hk/apps/vpn/client.html</a:t>
            </a:r>
            <a:endParaRPr lang="zh-TW" sz="2000" u="sng" dirty="0">
              <a:solidFill>
                <a:schemeClr val="hlink"/>
              </a:solidFill>
            </a:endParaRP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000" dirty="0"/>
              <a:t>Connection Establishment</a:t>
            </a:r>
            <a:br>
              <a:rPr lang="zh-TW" sz="2000" dirty="0"/>
            </a:br>
            <a:r>
              <a:rPr lang="zh-TW" sz="2000" u="sng" dirty="0">
                <a:solidFill>
                  <a:schemeClr val="hlink"/>
                </a:solidFill>
                <a:hlinkClick r:id="rId4"/>
              </a:rPr>
              <a:t>https://itsc.ust.hk/apps/vpn/conn_win.html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hape 1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Appendix 2: Connecting to UST network 2</a:t>
            </a:r>
          </a:p>
        </p:txBody>
      </p:sp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52389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zh-TW" sz="1400"/>
              <a:t>Double-click Pulse icon in the notification area to launch the SSL VPN client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zh-TW" sz="1400"/>
              <a:t>Click Connect to connect to the SSL VPN gateway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zh-TW" sz="1400"/>
              <a:t>Enter your ITSC Network Account information</a:t>
            </a:r>
            <a:br>
              <a:rPr lang="zh-TW" sz="1400"/>
            </a:br>
            <a:r>
              <a:rPr lang="zh-TW" sz="1400"/>
              <a:t>User Name: </a:t>
            </a:r>
            <a:r>
              <a:rPr lang="zh-TW" sz="1400">
                <a:solidFill>
                  <a:srgbClr val="0000FF"/>
                </a:solidFill>
              </a:rPr>
              <a:t>ITSC Network Account</a:t>
            </a:r>
            <a:br>
              <a:rPr lang="zh-TW" sz="1400"/>
            </a:br>
            <a:r>
              <a:rPr lang="zh-TW" sz="1400"/>
              <a:t>Password:</a:t>
            </a:r>
            <a:r>
              <a:rPr lang="zh-TW" sz="1400">
                <a:solidFill>
                  <a:srgbClr val="0000FF"/>
                </a:solidFill>
              </a:rPr>
              <a:t> ITSC Network Account Password</a:t>
            </a:r>
          </a:p>
          <a:p>
            <a:pPr marL="457200" lvl="0" indent="-317500" rtl="0">
              <a:spcBef>
                <a:spcPts val="0"/>
              </a:spcBef>
              <a:buSzPct val="100000"/>
              <a:buAutoNum type="arabicPeriod"/>
            </a:pPr>
            <a:r>
              <a:rPr lang="zh-TW" sz="1400"/>
              <a:t>Press Connect to connect</a:t>
            </a:r>
            <a:br>
              <a:rPr lang="zh-TW" sz="1400"/>
            </a:br>
            <a:r>
              <a:rPr lang="zh-TW" sz="1400"/>
              <a:t>(Press Approve on your phone if you have enrolled in Two-Factor Authentication (2FA))</a:t>
            </a:r>
          </a:p>
          <a:p>
            <a:pPr marL="457200" lvl="0" indent="-317500">
              <a:spcBef>
                <a:spcPts val="0"/>
              </a:spcBef>
              <a:buSzPct val="100000"/>
              <a:buAutoNum type="arabicPeriod"/>
            </a:pPr>
            <a:r>
              <a:rPr lang="zh-TW" sz="1400"/>
              <a:t>You can press Disconnect to end your connection</a:t>
            </a:r>
          </a:p>
        </p:txBody>
      </p:sp>
      <p:pic>
        <p:nvPicPr>
          <p:cNvPr id="153" name="Shape 153" descr="VPN05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784300" y="1104900"/>
            <a:ext cx="3048000" cy="413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SQL Developer User Interface 1</a:t>
            </a:r>
          </a:p>
        </p:txBody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711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TW" dirty="0"/>
              <a:t>Icons under the menus perform various actions, including the following:</a:t>
            </a:r>
          </a:p>
          <a:p>
            <a:pPr marL="971550" lvl="1" indent="-285750" rtl="0"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TW" b="1" dirty="0"/>
              <a:t>New </a:t>
            </a:r>
            <a:r>
              <a:rPr lang="zh-TW" dirty="0"/>
              <a:t>creates a new a new database object.</a:t>
            </a:r>
          </a:p>
          <a:p>
            <a:pPr marL="971550" lvl="1" indent="-285750" rtl="0"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TW" b="1" dirty="0"/>
              <a:t>Open</a:t>
            </a:r>
            <a:r>
              <a:rPr lang="zh-TW" dirty="0"/>
              <a:t> opens a file.</a:t>
            </a:r>
          </a:p>
          <a:p>
            <a:pPr marL="971550" lvl="1" indent="-285750" rtl="0"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TW" b="1" dirty="0"/>
              <a:t>Save </a:t>
            </a:r>
            <a:r>
              <a:rPr lang="zh-TW" dirty="0"/>
              <a:t>saves any changes to the currently selected object.</a:t>
            </a:r>
          </a:p>
          <a:p>
            <a:pPr marL="971550" lvl="1" indent="-285750" rtl="0"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TW" b="1" dirty="0"/>
              <a:t>Save All </a:t>
            </a:r>
            <a:r>
              <a:rPr lang="zh-TW" dirty="0"/>
              <a:t>saves any changes to all open objects.</a:t>
            </a:r>
          </a:p>
          <a:p>
            <a:pPr marL="971550" lvl="1" indent="-285750" rtl="0"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TW" b="1" dirty="0"/>
              <a:t>Back </a:t>
            </a:r>
            <a:r>
              <a:rPr lang="zh-TW" dirty="0"/>
              <a:t>moves to the pane that you most recently visited.</a:t>
            </a:r>
          </a:p>
          <a:p>
            <a:pPr marL="971550" lvl="1" indent="-285750" rtl="0"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TW" b="1" dirty="0"/>
              <a:t>Forward </a:t>
            </a:r>
            <a:r>
              <a:rPr lang="zh-TW" dirty="0"/>
              <a:t>moves to the pane after the current one in the list of visited panes. (Or use the drop-down arrow to specify a tab view.)</a:t>
            </a:r>
          </a:p>
          <a:p>
            <a:pPr marL="971550" lvl="1" indent="-285750" rtl="0"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</a:pPr>
            <a:r>
              <a:rPr lang="zh-TW" b="1" dirty="0"/>
              <a:t>Open SQL Worksheet </a:t>
            </a:r>
            <a:r>
              <a:rPr lang="zh-TW" dirty="0"/>
              <a:t>opens the SQL Worksheet. If you do not use the drop-down arrow to specify the database connection to use, you are asked to select a connection.</a:t>
            </a:r>
          </a:p>
        </p:txBody>
      </p:sp>
      <p:pic>
        <p:nvPicPr>
          <p:cNvPr id="160" name="Shape 16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34437" y="4142650"/>
            <a:ext cx="8075114" cy="70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SQL Developer User Interface 2</a:t>
            </a:r>
          </a:p>
        </p:txBody>
      </p:sp>
      <p:sp>
        <p:nvSpPr>
          <p:cNvPr id="166" name="Shape 1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525000" cy="2327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/>
              <a:t>The </a:t>
            </a:r>
            <a:r>
              <a:rPr lang="zh-TW" sz="2400" b="1" dirty="0">
                <a:solidFill>
                  <a:srgbClr val="0000FF"/>
                </a:solidFill>
              </a:rPr>
              <a:t>Connections navigator</a:t>
            </a:r>
            <a:r>
              <a:rPr lang="zh-TW" sz="2400" b="1" dirty="0"/>
              <a:t> </a:t>
            </a:r>
            <a:r>
              <a:rPr lang="zh-TW" sz="2400" dirty="0"/>
              <a:t>lists database connections that have been created. 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/>
              <a:t>The </a:t>
            </a:r>
            <a:r>
              <a:rPr lang="zh-TW" sz="2400" b="1" dirty="0">
                <a:solidFill>
                  <a:srgbClr val="0000FF"/>
                </a:solidFill>
              </a:rPr>
              <a:t>Files navigator</a:t>
            </a:r>
            <a:r>
              <a:rPr lang="zh-TW" sz="2400" dirty="0"/>
              <a:t> displays your local file system using a standard hierarchy of folders and files. You can double-click or drag and drop files to open them, and you can edit and save the files. </a:t>
            </a:r>
          </a:p>
        </p:txBody>
      </p:sp>
      <p:pic>
        <p:nvPicPr>
          <p:cNvPr id="167" name="Shape 167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836700" y="1017725"/>
            <a:ext cx="2181225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Shape 168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962762" y="3985000"/>
            <a:ext cx="1609725" cy="56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SQL Developer User Interface 3</a:t>
            </a:r>
          </a:p>
        </p:txBody>
      </p:sp>
      <p:sp>
        <p:nvSpPr>
          <p:cNvPr id="174" name="Shape 1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TW" sz="2000" dirty="0"/>
              <a:t>Icons under the Connections tab perform the following actions on the currently selected object: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TW" sz="1600" b="1" dirty="0"/>
              <a:t>Refresh </a:t>
            </a:r>
            <a:r>
              <a:rPr lang="zh-TW" sz="1600" dirty="0"/>
              <a:t>queries the database for the current details about the selected object (for example, a connection or just a table).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TW" sz="1600" b="1" dirty="0"/>
              <a:t>Apply Filter</a:t>
            </a:r>
            <a:r>
              <a:rPr lang="zh-TW" sz="1600" dirty="0"/>
              <a:t> restricts the display of objects using a filter that you specify. To remove the effects of applying a filter, right-click the node and select </a:t>
            </a:r>
            <a:r>
              <a:rPr lang="zh-TW" sz="1600" b="1" dirty="0"/>
              <a:t>Clear Filter</a:t>
            </a:r>
          </a:p>
          <a:p>
            <a:pPr marL="742950" lvl="0" indent="-285750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sz="2000" b="1" dirty="0"/>
          </a:p>
          <a:p>
            <a:pPr marL="742950" lvl="0" indent="-285750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endParaRPr sz="2000" b="1" dirty="0"/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TW" sz="2000" dirty="0"/>
              <a:t>The right side of the SQL Developer window has tabs and panes for objects that you select or open.</a:t>
            </a:r>
          </a:p>
        </p:txBody>
      </p:sp>
      <p:pic>
        <p:nvPicPr>
          <p:cNvPr id="175" name="Shape 175"/>
          <p:cNvPicPr preferRelativeResize="0"/>
          <p:nvPr/>
        </p:nvPicPr>
        <p:blipFill rotWithShape="1">
          <a:blip r:embed="rId3"/>
          <a:srcRect b="76664"/>
          <a:stretch>
            <a:fillRect/>
          </a:stretch>
        </p:blipFill>
        <p:spPr>
          <a:xfrm>
            <a:off x="3639917" y="3126833"/>
            <a:ext cx="2181225" cy="488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Connecting to Oracle database server 1</a:t>
            </a:r>
          </a:p>
        </p:txBody>
      </p:sp>
      <p:sp>
        <p:nvSpPr>
          <p:cNvPr id="181" name="Shape 18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7136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Create new database connection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Get your Oracle username and password from the following URL</a:t>
            </a:r>
          </a:p>
          <a:p>
            <a:pPr marL="2857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altLang="zh-TW" dirty="0"/>
              <a:t>Will be provided in the lab class</a:t>
            </a:r>
            <a:r>
              <a:rPr lang="zh-TW" dirty="0"/>
              <a:t>*</a:t>
            </a:r>
            <a:r>
              <a:rPr lang="en-US" altLang="zh-TW" dirty="0"/>
              <a:t>- (</a:t>
            </a:r>
            <a:r>
              <a:rPr lang="zh-TW" dirty="0"/>
              <a:t>need update)</a:t>
            </a:r>
          </a:p>
        </p:txBody>
      </p:sp>
      <p:graphicFrame>
        <p:nvGraphicFramePr>
          <p:cNvPr id="182" name="Shape 182"/>
          <p:cNvGraphicFramePr/>
          <p:nvPr/>
        </p:nvGraphicFramePr>
        <p:xfrm>
          <a:off x="384575" y="2866075"/>
          <a:ext cx="4956550" cy="1524000"/>
        </p:xfrm>
        <a:graphic>
          <a:graphicData uri="http://schemas.openxmlformats.org/drawingml/2006/table">
            <a:tbl>
              <a:tblPr>
                <a:noFill/>
                <a:tableStyleId>{55C6BF6F-6777-4452-9278-A2BB896F85EB}</a:tableStyleId>
              </a:tblPr>
              <a:tblGrid>
                <a:gridCol w="1260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Connection type</a:t>
                      </a: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Basic</a:t>
                      </a: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Hostname</a:t>
                      </a: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dbsvr1.cse.ust.hk</a:t>
                      </a: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Port</a:t>
                      </a: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1521</a:t>
                      </a: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Service name</a:t>
                      </a: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rtl="0">
                        <a:spcBef>
                          <a:spcPts val="0"/>
                        </a:spcBef>
                        <a:buNone/>
                      </a:pPr>
                      <a:r>
                        <a:rPr lang="zh-TW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comp3311.cse.ust.hk</a:t>
                      </a:r>
                    </a:p>
                  </a:txBody>
                  <a:tcPr marL="73025" marR="7302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3" name="Shape 18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25800" y="2572070"/>
            <a:ext cx="1783500" cy="257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/>
          <p:nvPr/>
        </p:nvSpPr>
        <p:spPr>
          <a:xfrm>
            <a:off x="5925800" y="3294800"/>
            <a:ext cx="278700" cy="1608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000"/>
              <a:buFont typeface="Arial" panose="020B0604020202090204"/>
              <a:buNone/>
            </a:pPr>
            <a:r>
              <a:rPr lang="zh-TW"/>
              <a:t>Connecting to Oracle database server 2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41" y="1017725"/>
            <a:ext cx="5832683" cy="374594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Oval 1"/>
          <p:cNvSpPr/>
          <p:nvPr/>
        </p:nvSpPr>
        <p:spPr>
          <a:xfrm>
            <a:off x="5133527" y="4305045"/>
            <a:ext cx="880647" cy="65051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本框 3"/>
          <p:cNvSpPr txBox="1"/>
          <p:nvPr/>
        </p:nvSpPr>
        <p:spPr>
          <a:xfrm>
            <a:off x="6465570" y="2049780"/>
            <a:ext cx="25469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Find your account/password in oracle_account.xlsx</a:t>
            </a:r>
          </a:p>
        </p:txBody>
      </p:sp>
      <p:cxnSp>
        <p:nvCxnSpPr>
          <p:cNvPr id="5" name="直接箭头连接符 4"/>
          <p:cNvCxnSpPr>
            <a:stCxn id="4" idx="1"/>
          </p:cNvCxnSpPr>
          <p:nvPr/>
        </p:nvCxnSpPr>
        <p:spPr>
          <a:xfrm flipH="1">
            <a:off x="4337050" y="2310765"/>
            <a:ext cx="2128520" cy="12255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TW" dirty="0"/>
              <a:t>Appendix: </a:t>
            </a:r>
            <a:r>
              <a:rPr lang="zh-TW" dirty="0"/>
              <a:t>Connecting to Oracle database server 3</a:t>
            </a:r>
          </a:p>
        </p:txBody>
      </p:sp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400"/>
              <a:t>Role:		This is the set of privileges to be associated with the connection. Accept default for this connection.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400"/>
              <a:t>OS Authentication: 	Leave this unchecked for this connection.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400"/>
              <a:t>Proxy Connection: 	Leave this unchecked for this connection.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400"/>
              <a:t>Hostname: 	This is the host system for the Oracle Database instance. Enter an IP address, a machine name, or localhost (when connecting to a database on the same machine as Oracle SQL Developer). The default is localhost 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400"/>
              <a:t>Port: 		This is the listener port for the database. The default port for Oracle Database is 1521.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400"/>
              <a:t>SID: 		This is the system identifier, such as orcl (the default for Oracle Database 10g and Oracle Database 11g) or xe (the default for Oracle Database 10g Express Edition).</a:t>
            </a:r>
          </a:p>
          <a:p>
            <a:pPr marL="457200" lvl="0" indent="-317500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400"/>
              <a:t>Service name: 	This is the network service name of the database. Select either SID or Service name.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/>
              <a:t>For database 12c, we use service name (comp3311.cse.ust.hk)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Objectives of the Lab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800" dirty="0"/>
              <a:t>After this lab you should be able to  </a:t>
            </a:r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000" dirty="0"/>
              <a:t>Know </a:t>
            </a:r>
            <a:r>
              <a:rPr lang="en-US" altLang="zh-TW" sz="2000" dirty="0"/>
              <a:t>some</a:t>
            </a:r>
            <a:r>
              <a:rPr lang="zh-TW" sz="2000" dirty="0"/>
              <a:t> </a:t>
            </a:r>
            <a:r>
              <a:rPr lang="en-US" altLang="zh-TW" sz="2000" dirty="0"/>
              <a:t>basics of </a:t>
            </a:r>
            <a:r>
              <a:rPr lang="zh-TW" sz="2000" dirty="0"/>
              <a:t>Oracle DBMS.  </a:t>
            </a:r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000" dirty="0"/>
              <a:t>Know how </a:t>
            </a:r>
            <a:r>
              <a:rPr lang="en-US" altLang="zh-TW" sz="2000" dirty="0"/>
              <a:t>to </a:t>
            </a:r>
            <a:r>
              <a:rPr lang="zh-TW" sz="2000" dirty="0"/>
              <a:t>connect Oracle DBMS</a:t>
            </a:r>
            <a:r>
              <a:rPr lang="en-US" altLang="zh-TW" sz="2000" dirty="0"/>
              <a:t> with SQL Developer</a:t>
            </a:r>
            <a:r>
              <a:rPr lang="zh-TW" sz="2000" dirty="0"/>
              <a:t>. </a:t>
            </a:r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000" dirty="0"/>
              <a:t>Run script files on the Oracle DBMS through the SQL Developer.</a:t>
            </a:r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000" dirty="0"/>
              <a:t>Issue simple SQL commands to Oracle DBMS through SQL Developer. 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000"/>
              <a:buFont typeface="Arial" panose="020B0604020202090204"/>
              <a:buNone/>
            </a:pPr>
            <a:r>
              <a:rPr lang="zh-TW" dirty="0"/>
              <a:t>Connecting to Oracle database server 4</a:t>
            </a:r>
          </a:p>
        </p:txBody>
      </p:sp>
      <p:sp>
        <p:nvSpPr>
          <p:cNvPr id="203" name="Shape 20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test connection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if status: Sucess, click Connect.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if status: Failure - Test failed: ORA-01017: invalid username/password; login denied, check your username and password. Make sure use the username provided in this lab.</a:t>
            </a:r>
          </a:p>
          <a:p>
            <a:pPr marL="514350" lvl="0" indent="-2857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if status: Status: Failure - Test failed: IO Error: The Network Adapter could not establish the connection, check if the computer connect to UST network. To connect to UST network, you can use the VPN mentioned in Appendix 2.</a:t>
            </a:r>
          </a:p>
        </p:txBody>
      </p:sp>
      <p:pic>
        <p:nvPicPr>
          <p:cNvPr id="204" name="Shape 204"/>
          <p:cNvPicPr preferRelativeResize="0"/>
          <p:nvPr/>
        </p:nvPicPr>
        <p:blipFill rotWithShape="1">
          <a:blip r:embed="rId3"/>
          <a:srcRect t="85263"/>
          <a:stretch>
            <a:fillRect/>
          </a:stretch>
        </p:blipFill>
        <p:spPr>
          <a:xfrm>
            <a:off x="831050" y="4331224"/>
            <a:ext cx="70104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Shape 205"/>
          <p:cNvSpPr/>
          <p:nvPr/>
        </p:nvSpPr>
        <p:spPr>
          <a:xfrm>
            <a:off x="5089975" y="4568875"/>
            <a:ext cx="805800" cy="279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6" name="Shape 206"/>
          <p:cNvSpPr/>
          <p:nvPr/>
        </p:nvSpPr>
        <p:spPr>
          <a:xfrm>
            <a:off x="6140125" y="4568875"/>
            <a:ext cx="610800" cy="2796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000"/>
              <a:buFont typeface="Arial" panose="020B0604020202090204"/>
              <a:buNone/>
            </a:pPr>
            <a:r>
              <a:rPr lang="zh-TW"/>
              <a:t>Connecting to Oracle database server 5</a:t>
            </a:r>
          </a:p>
        </p:txBody>
      </p:sp>
      <p:sp>
        <p:nvSpPr>
          <p:cNvPr id="212" name="Shape 2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You will see something like this:</a:t>
            </a:r>
          </a:p>
        </p:txBody>
      </p:sp>
      <p:pic>
        <p:nvPicPr>
          <p:cNvPr id="213" name="Shape 213" descr="connect_03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2729" y="0"/>
            <a:ext cx="907854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Shape 2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Changing your password 1</a:t>
            </a:r>
          </a:p>
        </p:txBody>
      </p:sp>
      <p:sp>
        <p:nvSpPr>
          <p:cNvPr id="219" name="Shape 2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800" dirty="0"/>
              <a:t>You are using the passwords from account20</a:t>
            </a:r>
            <a:r>
              <a:rPr lang="en-US" altLang="zh-TW" sz="2800" dirty="0"/>
              <a:t>2</a:t>
            </a:r>
            <a:r>
              <a:rPr lang="en-US" altLang="zh-CN" sz="2800" dirty="0"/>
              <a:t>4</a:t>
            </a:r>
            <a:r>
              <a:rPr lang="zh-TW" sz="2800" dirty="0"/>
              <a:t>.pdf, so you know one another’s passwords!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800" dirty="0"/>
              <a:t>But you </a:t>
            </a:r>
            <a:r>
              <a:rPr lang="zh-TW" sz="2800" b="1" dirty="0"/>
              <a:t>don’t</a:t>
            </a:r>
            <a:r>
              <a:rPr lang="zh-TW" sz="2800" dirty="0"/>
              <a:t> want others to alter your database! 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800" dirty="0"/>
              <a:t>Please do not use others’ accounts and try to change others’ passwords.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Changing your password 2</a:t>
            </a:r>
          </a:p>
        </p:txBody>
      </p:sp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4251833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800" dirty="0"/>
              <a:t>Right click connection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800" dirty="0"/>
              <a:t>click Reset Password</a:t>
            </a:r>
          </a:p>
          <a:p>
            <a:pPr marL="2857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endParaRPr sz="2800" dirty="0"/>
          </a:p>
        </p:txBody>
      </p:sp>
      <p:pic>
        <p:nvPicPr>
          <p:cNvPr id="226" name="Shape 226" descr="reset_password_01.png"/>
          <p:cNvPicPr preferRelativeResize="0"/>
          <p:nvPr/>
        </p:nvPicPr>
        <p:blipFill rotWithShape="1">
          <a:blip r:embed="rId3"/>
          <a:srcRect r="56636" b="13397"/>
          <a:stretch>
            <a:fillRect/>
          </a:stretch>
        </p:blipFill>
        <p:spPr>
          <a:xfrm>
            <a:off x="5111350" y="1017725"/>
            <a:ext cx="3523548" cy="398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hape 2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Changing your password 3</a:t>
            </a:r>
          </a:p>
        </p:txBody>
      </p:sp>
      <p:sp>
        <p:nvSpPr>
          <p:cNvPr id="232" name="Shape 2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000" dirty="0"/>
              <a:t>Enter current password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000" dirty="0"/>
              <a:t>Enter new password twice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000" dirty="0"/>
              <a:t>Click OK</a:t>
            </a:r>
          </a:p>
          <a:p>
            <a:pPr marL="2857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endParaRPr sz="2000" dirty="0"/>
          </a:p>
          <a:p>
            <a:pPr marL="2857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endParaRPr sz="2000" dirty="0"/>
          </a:p>
          <a:p>
            <a:pPr marL="457200" lvl="0" indent="-45720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3200" dirty="0">
                <a:solidFill>
                  <a:srgbClr val="990000"/>
                </a:solidFill>
              </a:rPr>
              <a:t>Please remember the new password!</a:t>
            </a:r>
          </a:p>
          <a:p>
            <a:pPr marL="2857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endParaRPr sz="2000" dirty="0"/>
          </a:p>
        </p:txBody>
      </p:sp>
      <p:pic>
        <p:nvPicPr>
          <p:cNvPr id="233" name="Shape 233" descr="reset_password_02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4600550" y="1427575"/>
            <a:ext cx="37147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000"/>
              <a:buFont typeface="Arial" panose="020B0604020202090204"/>
              <a:buNone/>
            </a:pPr>
            <a:r>
              <a:rPr lang="zh-TW" dirty="0"/>
              <a:t>Changing your password: SQL statement</a:t>
            </a:r>
          </a:p>
        </p:txBody>
      </p:sp>
      <p:sp>
        <p:nvSpPr>
          <p:cNvPr id="239" name="Shape 2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Clr>
                <a:srgbClr val="0000FF"/>
              </a:buClr>
              <a:buFont typeface="Arial" panose="020B0604020202090204" pitchFamily="34" charset="0"/>
              <a:buChar char="•"/>
            </a:pPr>
            <a:r>
              <a:rPr lang="zh-TW" dirty="0">
                <a:solidFill>
                  <a:srgbClr val="0000FF"/>
                </a:solidFill>
              </a:rPr>
              <a:t>alter user &lt;</a:t>
            </a:r>
            <a:r>
              <a:rPr lang="zh-TW" i="1" dirty="0">
                <a:solidFill>
                  <a:srgbClr val="0000FF"/>
                </a:solidFill>
              </a:rPr>
              <a:t>Oracle account</a:t>
            </a:r>
            <a:r>
              <a:rPr lang="zh-TW" dirty="0">
                <a:solidFill>
                  <a:srgbClr val="0000FF"/>
                </a:solidFill>
              </a:rPr>
              <a:t>&gt; identified by &lt;</a:t>
            </a:r>
            <a:r>
              <a:rPr lang="zh-TW" i="1" dirty="0">
                <a:solidFill>
                  <a:srgbClr val="0000FF"/>
                </a:solidFill>
              </a:rPr>
              <a:t>new_password</a:t>
            </a:r>
            <a:r>
              <a:rPr lang="zh-TW" dirty="0">
                <a:solidFill>
                  <a:srgbClr val="0000FF"/>
                </a:solidFill>
              </a:rPr>
              <a:t>&gt;; </a:t>
            </a:r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replace </a:t>
            </a:r>
            <a:r>
              <a:rPr lang="zh-TW" dirty="0">
                <a:solidFill>
                  <a:srgbClr val="0000FF"/>
                </a:solidFill>
              </a:rPr>
              <a:t>&lt;</a:t>
            </a:r>
            <a:r>
              <a:rPr lang="zh-TW" i="1" dirty="0">
                <a:solidFill>
                  <a:srgbClr val="0000FF"/>
                </a:solidFill>
              </a:rPr>
              <a:t>Oracle account</a:t>
            </a:r>
            <a:r>
              <a:rPr lang="zh-TW" dirty="0">
                <a:solidFill>
                  <a:srgbClr val="0000FF"/>
                </a:solidFill>
              </a:rPr>
              <a:t>&gt;</a:t>
            </a:r>
            <a:r>
              <a:rPr lang="zh-TW" dirty="0"/>
              <a:t> and </a:t>
            </a:r>
            <a:r>
              <a:rPr lang="zh-TW" dirty="0">
                <a:solidFill>
                  <a:srgbClr val="0000FF"/>
                </a:solidFill>
              </a:rPr>
              <a:t>&lt;</a:t>
            </a:r>
            <a:r>
              <a:rPr lang="zh-TW" i="1" dirty="0">
                <a:solidFill>
                  <a:srgbClr val="0000FF"/>
                </a:solidFill>
              </a:rPr>
              <a:t>new_password</a:t>
            </a:r>
            <a:r>
              <a:rPr lang="zh-TW" dirty="0">
                <a:solidFill>
                  <a:srgbClr val="0000FF"/>
                </a:solidFill>
              </a:rPr>
              <a:t>&gt; </a:t>
            </a:r>
            <a:r>
              <a:rPr lang="zh-TW" dirty="0"/>
              <a:t>with your Oracle account name and the new password. </a:t>
            </a:r>
          </a:p>
          <a:p>
            <a:pPr marL="971550" lvl="1" indent="-2857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Remember adding a “ </a:t>
            </a:r>
            <a:r>
              <a:rPr lang="zh-TW" dirty="0">
                <a:solidFill>
                  <a:srgbClr val="0000FF"/>
                </a:solidFill>
              </a:rPr>
              <a:t>;</a:t>
            </a:r>
            <a:r>
              <a:rPr lang="zh-TW" dirty="0"/>
              <a:t> ” at the end of the SQL statement, because all SQL statement ends in a “</a:t>
            </a:r>
            <a:r>
              <a:rPr lang="zh-TW" dirty="0">
                <a:solidFill>
                  <a:srgbClr val="0000FF"/>
                </a:solidFill>
              </a:rPr>
              <a:t> ;</a:t>
            </a:r>
            <a:r>
              <a:rPr lang="zh-TW" dirty="0"/>
              <a:t> ”. </a:t>
            </a:r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Here is an example: </a:t>
            </a:r>
            <a:br>
              <a:rPr lang="zh-TW" dirty="0"/>
            </a:br>
            <a:r>
              <a:rPr lang="zh-TW" dirty="0">
                <a:solidFill>
                  <a:srgbClr val="0000FF"/>
                </a:solidFill>
              </a:rPr>
              <a:t>alter user comp3311ta2 identified by “123456” 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Script vs Query</a:t>
            </a:r>
          </a:p>
        </p:txBody>
      </p:sp>
      <p:sp>
        <p:nvSpPr>
          <p:cNvPr id="245" name="Shape 24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068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55600" rtl="0"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</a:pPr>
            <a:r>
              <a:rPr lang="zh-TW" sz="2000" dirty="0">
                <a:solidFill>
                  <a:srgbClr val="073763"/>
                </a:solidFill>
              </a:rPr>
              <a:t>Run Statement</a:t>
            </a:r>
            <a:r>
              <a:rPr lang="zh-TW" sz="2000" dirty="0"/>
              <a:t> will give you a list of all the results in a sortable table. It will also only run the statement under the cursor (or highlighted).</a:t>
            </a:r>
          </a:p>
          <a:p>
            <a:pPr marL="457200" lvl="0" indent="-355600"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</a:pPr>
            <a:r>
              <a:rPr lang="zh-TW" sz="2000" dirty="0">
                <a:solidFill>
                  <a:srgbClr val="073763"/>
                </a:solidFill>
              </a:rPr>
              <a:t>Run Script</a:t>
            </a:r>
            <a:r>
              <a:rPr lang="zh-TW" sz="2000" dirty="0"/>
              <a:t> will execute all statements in the worksheet, and give a text readout of the results. </a:t>
            </a:r>
          </a:p>
          <a:p>
            <a:pPr marL="457200" lvl="0" indent="-355600" rtl="0"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</a:pPr>
            <a:r>
              <a:rPr lang="zh-TW" sz="2000" dirty="0"/>
              <a:t>The result will be shown in </a:t>
            </a:r>
            <a:r>
              <a:rPr lang="zh-TW" sz="2000" dirty="0">
                <a:solidFill>
                  <a:srgbClr val="4A86E8"/>
                </a:solidFill>
              </a:rPr>
              <a:t>Query Result </a:t>
            </a:r>
            <a:r>
              <a:rPr lang="zh-TW" sz="2000" dirty="0"/>
              <a:t>or </a:t>
            </a:r>
            <a:r>
              <a:rPr lang="zh-TW" sz="2000" dirty="0">
                <a:solidFill>
                  <a:srgbClr val="4A86E8"/>
                </a:solidFill>
              </a:rPr>
              <a:t>Script Output</a:t>
            </a:r>
            <a:r>
              <a:rPr lang="zh-TW" sz="2000" dirty="0"/>
              <a:t>.</a:t>
            </a:r>
          </a:p>
        </p:txBody>
      </p:sp>
      <p:pic>
        <p:nvPicPr>
          <p:cNvPr id="246" name="Shape 246"/>
          <p:cNvPicPr preferRelativeResize="0"/>
          <p:nvPr/>
        </p:nvPicPr>
        <p:blipFill rotWithShape="1">
          <a:blip r:embed="rId3"/>
          <a:srcRect r="72109"/>
          <a:stretch>
            <a:fillRect/>
          </a:stretch>
        </p:blipFill>
        <p:spPr>
          <a:xfrm>
            <a:off x="6174775" y="520850"/>
            <a:ext cx="2550374" cy="435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Shape 247"/>
          <p:cNvSpPr/>
          <p:nvPr/>
        </p:nvSpPr>
        <p:spPr>
          <a:xfrm>
            <a:off x="6225850" y="712350"/>
            <a:ext cx="192900" cy="225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8" name="Shape 248"/>
          <p:cNvSpPr/>
          <p:nvPr/>
        </p:nvSpPr>
        <p:spPr>
          <a:xfrm>
            <a:off x="6418750" y="712350"/>
            <a:ext cx="192900" cy="225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9" name="Shape 249"/>
          <p:cNvSpPr/>
          <p:nvPr/>
        </p:nvSpPr>
        <p:spPr>
          <a:xfrm>
            <a:off x="6225850" y="2849525"/>
            <a:ext cx="825000" cy="225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0" name="Shape 250"/>
          <p:cNvSpPr/>
          <p:nvPr/>
        </p:nvSpPr>
        <p:spPr>
          <a:xfrm>
            <a:off x="7050850" y="2849525"/>
            <a:ext cx="825000" cy="225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51" name="Shape 251"/>
          <p:cNvSpPr txBox="1"/>
          <p:nvPr/>
        </p:nvSpPr>
        <p:spPr>
          <a:xfrm>
            <a:off x="4803175" y="579775"/>
            <a:ext cx="1371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run </a:t>
            </a:r>
          </a:p>
          <a:p>
            <a:pPr lvl="0" algn="r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statement</a:t>
            </a:r>
          </a:p>
        </p:txBody>
      </p:sp>
      <p:sp>
        <p:nvSpPr>
          <p:cNvPr id="252" name="Shape 252"/>
          <p:cNvSpPr txBox="1"/>
          <p:nvPr/>
        </p:nvSpPr>
        <p:spPr>
          <a:xfrm>
            <a:off x="6675825" y="669750"/>
            <a:ext cx="685800" cy="348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run script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Shape 2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Running a SQL script file 1</a:t>
            </a:r>
          </a:p>
        </p:txBody>
      </p:sp>
      <p:sp>
        <p:nvSpPr>
          <p:cNvPr id="258" name="Shape 2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664200" cy="25281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Download (save) the lab1.sql file to </a:t>
            </a:r>
            <a:r>
              <a:rPr lang="en-AU" altLang="zh-TW" dirty="0"/>
              <a:t>the </a:t>
            </a:r>
            <a:r>
              <a:rPr lang="zh-TW" dirty="0"/>
              <a:t>local file system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Canvas</a:t>
            </a:r>
            <a:r>
              <a:rPr lang="zh-TW" dirty="0"/>
              <a:t> 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Open file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Run script</a:t>
            </a:r>
          </a:p>
          <a:p>
            <a:pPr marL="514350" lvl="0" indent="-2857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Choose connection</a:t>
            </a:r>
          </a:p>
        </p:txBody>
      </p:sp>
      <p:pic>
        <p:nvPicPr>
          <p:cNvPr id="259" name="Shape 259" descr="open_sql_file.PNG"/>
          <p:cNvPicPr preferRelativeResize="0"/>
          <p:nvPr/>
        </p:nvPicPr>
        <p:blipFill rotWithShape="1">
          <a:blip r:embed="rId3"/>
          <a:srcRect r="28428"/>
          <a:stretch>
            <a:fillRect/>
          </a:stretch>
        </p:blipFill>
        <p:spPr>
          <a:xfrm>
            <a:off x="5287625" y="1885825"/>
            <a:ext cx="4335075" cy="325767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Shape 260"/>
          <p:cNvSpPr/>
          <p:nvPr/>
        </p:nvSpPr>
        <p:spPr>
          <a:xfrm>
            <a:off x="5422100" y="2137525"/>
            <a:ext cx="117900" cy="1071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1" name="Shape 261"/>
          <p:cNvSpPr/>
          <p:nvPr/>
        </p:nvSpPr>
        <p:spPr>
          <a:xfrm>
            <a:off x="7447350" y="2694725"/>
            <a:ext cx="1478700" cy="2895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2" name="Shape 262"/>
          <p:cNvSpPr/>
          <p:nvPr/>
        </p:nvSpPr>
        <p:spPr>
          <a:xfrm>
            <a:off x="8743950" y="4347300"/>
            <a:ext cx="399900" cy="1584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3" name="Shape 263"/>
          <p:cNvSpPr/>
          <p:nvPr/>
        </p:nvSpPr>
        <p:spPr>
          <a:xfrm>
            <a:off x="6590100" y="2427000"/>
            <a:ext cx="214200" cy="2034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64" name="Shape 264"/>
          <p:cNvSpPr txBox="1"/>
          <p:nvPr/>
        </p:nvSpPr>
        <p:spPr>
          <a:xfrm>
            <a:off x="5172075" y="1974725"/>
            <a:ext cx="574500" cy="3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5" name="Shape 265"/>
          <p:cNvSpPr txBox="1"/>
          <p:nvPr/>
        </p:nvSpPr>
        <p:spPr>
          <a:xfrm>
            <a:off x="7167550" y="2555750"/>
            <a:ext cx="279900" cy="3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6" name="Shape 266"/>
          <p:cNvSpPr txBox="1"/>
          <p:nvPr/>
        </p:nvSpPr>
        <p:spPr>
          <a:xfrm>
            <a:off x="8464050" y="4202575"/>
            <a:ext cx="279900" cy="3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67" name="Shape 267"/>
          <p:cNvSpPr txBox="1"/>
          <p:nvPr/>
        </p:nvSpPr>
        <p:spPr>
          <a:xfrm>
            <a:off x="6357925" y="2312400"/>
            <a:ext cx="279900" cy="366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268" name="Shape 268" descr="run_script_02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1138225" y="3531725"/>
            <a:ext cx="2962275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Running a SQL script file 2</a:t>
            </a:r>
          </a:p>
        </p:txBody>
      </p:sp>
      <p:sp>
        <p:nvSpPr>
          <p:cNvPr id="274" name="Shape 27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/>
              <a:t>Basically lab1.sql creates a table called ‘students’ with 6 attributes. 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/>
              <a:t>And lab1.sql inserts 3 different instances of students into the table.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/>
              <a:t>Don’t worry if you do not understand the SQL statements for the time being. We shall cover them in details in the future labs.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Shape 2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Running a SQL script file 3</a:t>
            </a:r>
          </a:p>
        </p:txBody>
      </p:sp>
      <p:sp>
        <p:nvSpPr>
          <p:cNvPr id="280" name="Shape 28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You should get below result in Script Output after successfully run lab1.sql</a:t>
            </a:r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Table STUDENTS dropped.</a:t>
            </a:r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Table STUDENTS created.</a:t>
            </a:r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1 row inserted.</a:t>
            </a:r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1 row inserted.</a:t>
            </a:r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1 row inserted.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Why Oracle?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</a:pPr>
            <a:r>
              <a:rPr lang="zh-TW" sz="2400" dirty="0"/>
              <a:t>Oracle database system is the one of the most widely used commercial </a:t>
            </a:r>
            <a:r>
              <a:rPr lang="zh-TW" sz="2400" b="1" dirty="0">
                <a:solidFill>
                  <a:srgbClr val="073763"/>
                </a:solidFill>
              </a:rPr>
              <a:t>D</a:t>
            </a:r>
            <a:r>
              <a:rPr lang="zh-TW" sz="2400" dirty="0"/>
              <a:t>ata</a:t>
            </a:r>
            <a:r>
              <a:rPr lang="zh-TW" sz="2400" b="1" dirty="0">
                <a:solidFill>
                  <a:srgbClr val="073763"/>
                </a:solidFill>
              </a:rPr>
              <a:t>B</a:t>
            </a:r>
            <a:r>
              <a:rPr lang="zh-TW" sz="2400" dirty="0"/>
              <a:t>ase </a:t>
            </a:r>
            <a:r>
              <a:rPr lang="zh-TW" sz="2400" b="1" dirty="0">
                <a:solidFill>
                  <a:srgbClr val="073763"/>
                </a:solidFill>
              </a:rPr>
              <a:t>M</a:t>
            </a:r>
            <a:r>
              <a:rPr lang="zh-TW" sz="2400" dirty="0"/>
              <a:t>anagement </a:t>
            </a:r>
            <a:r>
              <a:rPr lang="zh-TW" sz="2400" b="1" dirty="0">
                <a:solidFill>
                  <a:srgbClr val="073763"/>
                </a:solidFill>
              </a:rPr>
              <a:t>S</a:t>
            </a:r>
            <a:r>
              <a:rPr lang="zh-TW" sz="2400" dirty="0"/>
              <a:t>ystems (</a:t>
            </a:r>
            <a:r>
              <a:rPr lang="zh-TW" sz="2400" dirty="0">
                <a:solidFill>
                  <a:srgbClr val="073763"/>
                </a:solidFill>
              </a:rPr>
              <a:t>DBMS</a:t>
            </a:r>
            <a:r>
              <a:rPr lang="zh-TW" sz="2400" dirty="0"/>
              <a:t>).  </a:t>
            </a:r>
          </a:p>
          <a:p>
            <a:pPr marL="457200" lvl="0" indent="-381000"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</a:pPr>
            <a:r>
              <a:rPr lang="zh-TW" sz="2400" dirty="0"/>
              <a:t>Other DBMSs are similar to the Oracle database system - you should be able to program with other DBMSs, if you are familiar with the Oracle system.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Shape 28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Browsing Database Objects 1</a:t>
            </a:r>
          </a:p>
        </p:txBody>
      </p:sp>
      <p:sp>
        <p:nvSpPr>
          <p:cNvPr id="286" name="Shape 28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55887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Expand the connection objects under current connection in connection navigator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Expand “Tables”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Refresh if no table is shown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Select “STUDENTS”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dirty="0"/>
              <a:t>the table structure is shown</a:t>
            </a:r>
          </a:p>
        </p:txBody>
      </p:sp>
      <p:pic>
        <p:nvPicPr>
          <p:cNvPr id="287" name="Shape 287" descr="tables_columns.PNG"/>
          <p:cNvPicPr preferRelativeResize="0"/>
          <p:nvPr/>
        </p:nvPicPr>
        <p:blipFill rotWithShape="1">
          <a:blip r:embed="rId3"/>
          <a:srcRect r="74859" b="27113"/>
          <a:stretch>
            <a:fillRect/>
          </a:stretch>
        </p:blipFill>
        <p:spPr>
          <a:xfrm>
            <a:off x="6191050" y="1152475"/>
            <a:ext cx="2303672" cy="3783824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Shape 288"/>
          <p:cNvSpPr/>
          <p:nvPr/>
        </p:nvSpPr>
        <p:spPr>
          <a:xfrm>
            <a:off x="6316013" y="2345520"/>
            <a:ext cx="1652999" cy="13185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89" name="Shape 289"/>
          <p:cNvSpPr/>
          <p:nvPr/>
        </p:nvSpPr>
        <p:spPr>
          <a:xfrm>
            <a:off x="6520313" y="2029775"/>
            <a:ext cx="222900" cy="296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Browsing Database Objects 2</a:t>
            </a:r>
          </a:p>
        </p:txBody>
      </p:sp>
      <p:pic>
        <p:nvPicPr>
          <p:cNvPr id="295" name="Shape 295" descr="tables_data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44087" y="919325"/>
            <a:ext cx="7455825" cy="422417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Shape 296"/>
          <p:cNvSpPr/>
          <p:nvPr/>
        </p:nvSpPr>
        <p:spPr>
          <a:xfrm>
            <a:off x="2945025" y="1627975"/>
            <a:ext cx="246600" cy="171300"/>
          </a:xfrm>
          <a:prstGeom prst="rect">
            <a:avLst/>
          </a:prstGeom>
          <a:noFill/>
          <a:ln w="28575" cap="flat" cmpd="sng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SQL Worksheet</a:t>
            </a:r>
          </a:p>
        </p:txBody>
      </p:sp>
      <p:sp>
        <p:nvSpPr>
          <p:cNvPr id="302" name="Shape 30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</a:pPr>
            <a:r>
              <a:rPr lang="zh-TW" sz="2400" dirty="0"/>
              <a:t>You can use the SQL Worksheet to enter and execute 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</a:pPr>
            <a:r>
              <a:rPr lang="zh-TW" sz="2400" dirty="0"/>
              <a:t>SQL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</a:pPr>
            <a:r>
              <a:rPr lang="zh-TW" sz="2400" dirty="0"/>
              <a:t>PL/SQL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</a:pPr>
            <a:r>
              <a:rPr lang="zh-TW" sz="2400" dirty="0"/>
              <a:t>SQL*Plus statements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hape 30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zh-TW"/>
              <a:t>Using the SQL Worksheet</a:t>
            </a:r>
          </a:p>
        </p:txBody>
      </p:sp>
      <p:sp>
        <p:nvSpPr>
          <p:cNvPr id="308" name="Shape 30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</a:pPr>
            <a:r>
              <a:rPr lang="zh-TW" sz="2400" dirty="0"/>
              <a:t>You can display a SQL Worksheet by 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</a:pPr>
            <a:r>
              <a:rPr lang="zh-TW" sz="2400" dirty="0"/>
              <a:t>right-clicking a connection in the Connections navigator and selecting Open SQL Worksheet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</a:pPr>
            <a:r>
              <a:rPr lang="zh-TW" sz="2400" dirty="0"/>
              <a:t>by selecting Tools and then SQL Worksheet, or </a:t>
            </a:r>
          </a:p>
          <a:p>
            <a:pPr marL="914400" lvl="1" indent="-381000" rtl="0">
              <a:spcBef>
                <a:spcPts val="0"/>
              </a:spcBef>
              <a:buSzPct val="100000"/>
              <a:buFont typeface="Arial" panose="020B0604020202090204" pitchFamily="34" charset="0"/>
              <a:buChar char="•"/>
            </a:pPr>
            <a:r>
              <a:rPr lang="zh-TW" sz="2400" dirty="0"/>
              <a:t>by clicking the Use SQL Worksheet icon under the menu bar.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Displaying the table structure with SQL statement </a:t>
            </a:r>
          </a:p>
        </p:txBody>
      </p:sp>
      <p:sp>
        <p:nvSpPr>
          <p:cNvPr id="314" name="Shape 3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TW" dirty="0"/>
              <a:t>Command: </a:t>
            </a:r>
            <a:r>
              <a:rPr lang="zh-TW" dirty="0">
                <a:solidFill>
                  <a:srgbClr val="0000FF"/>
                </a:solidFill>
              </a:rPr>
              <a:t>DESC[RIBE] &lt;</a:t>
            </a:r>
            <a:r>
              <a:rPr lang="zh-TW" i="1" dirty="0">
                <a:solidFill>
                  <a:srgbClr val="0000FF"/>
                </a:solidFill>
              </a:rPr>
              <a:t>tablename</a:t>
            </a:r>
            <a:r>
              <a:rPr lang="zh-TW" dirty="0">
                <a:solidFill>
                  <a:srgbClr val="0000FF"/>
                </a:solidFill>
              </a:rPr>
              <a:t>&gt;</a:t>
            </a:r>
          </a:p>
          <a:p>
            <a:pPr marL="514350" lvl="0" indent="-285750" rtl="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TW" dirty="0">
                <a:solidFill>
                  <a:srgbClr val="434343"/>
                </a:solidFill>
              </a:rPr>
              <a:t>example: </a:t>
            </a:r>
            <a:r>
              <a:rPr lang="zh-TW" dirty="0">
                <a:solidFill>
                  <a:srgbClr val="0000FF"/>
                </a:solidFill>
              </a:rPr>
              <a:t>desc students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 panose="020B0604020202090204" pitchFamily="34" charset="0"/>
              <a:buChar char="•"/>
            </a:pPr>
            <a:r>
              <a:rPr lang="zh-TW" dirty="0">
                <a:solidFill>
                  <a:srgbClr val="434343"/>
                </a:solidFill>
              </a:rPr>
              <a:t>switch to worksheet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 panose="020B0604020202090204" pitchFamily="34" charset="0"/>
              <a:buChar char="•"/>
            </a:pPr>
            <a:r>
              <a:rPr lang="zh-TW" dirty="0">
                <a:solidFill>
                  <a:srgbClr val="434343"/>
                </a:solidFill>
              </a:rPr>
              <a:t>type desc students in worksheet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 panose="020B0604020202090204" pitchFamily="34" charset="0"/>
              <a:buChar char="•"/>
            </a:pPr>
            <a:r>
              <a:rPr lang="zh-TW" dirty="0">
                <a:solidFill>
                  <a:srgbClr val="434343"/>
                </a:solidFill>
              </a:rPr>
              <a:t>keep the cursor on this line</a:t>
            </a:r>
          </a:p>
          <a:p>
            <a:pPr marL="971550" lvl="1" indent="-28575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 panose="020B0604020202090204" pitchFamily="34" charset="0"/>
              <a:buChar char="•"/>
            </a:pPr>
            <a:r>
              <a:rPr lang="zh-TW" dirty="0">
                <a:solidFill>
                  <a:srgbClr val="434343"/>
                </a:solidFill>
              </a:rPr>
              <a:t>run statement</a:t>
            </a:r>
          </a:p>
          <a:p>
            <a:pPr marL="971550" lvl="1" indent="-28575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Font typeface="Arial" panose="020B0604020202090204" pitchFamily="34" charset="0"/>
              <a:buChar char="•"/>
            </a:pPr>
            <a:r>
              <a:rPr lang="zh-TW" dirty="0">
                <a:solidFill>
                  <a:srgbClr val="434343"/>
                </a:solidFill>
              </a:rPr>
              <a:t>result will be shown in Script Output</a:t>
            </a:r>
          </a:p>
          <a:p>
            <a:pPr marL="514350" lvl="0" indent="-28575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TW" dirty="0"/>
              <a:t>What you see?  </a:t>
            </a:r>
          </a:p>
          <a:p>
            <a:pPr marL="971550" lvl="1" indent="-28575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TW" dirty="0"/>
              <a:t>Null?			–	Means whether a column must contain data  </a:t>
            </a:r>
          </a:p>
          <a:p>
            <a:pPr marL="971550" lvl="1" indent="-28575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TW" dirty="0"/>
              <a:t>Type 			–	The data type of the column  </a:t>
            </a:r>
          </a:p>
          <a:p>
            <a:pPr marL="971550" lvl="1" indent="-28575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TW" dirty="0"/>
              <a:t>NUMBER(p, s) 	– 	A number of p digits, s decimal points  </a:t>
            </a:r>
          </a:p>
          <a:p>
            <a:pPr marL="971550" lvl="1" indent="-285750"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Char char="•"/>
            </a:pPr>
            <a:r>
              <a:rPr lang="zh-TW" dirty="0"/>
              <a:t>VARCHAR(s) 	–	Variable characters of max. length s</a:t>
            </a:r>
          </a:p>
        </p:txBody>
      </p:sp>
      <p:pic>
        <p:nvPicPr>
          <p:cNvPr id="315" name="Shape 315" descr="run_statement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932875" y="1329937"/>
            <a:ext cx="3086100" cy="16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hape 3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About notations in this Lab</a:t>
            </a:r>
          </a:p>
        </p:txBody>
      </p:sp>
      <p:sp>
        <p:nvSpPr>
          <p:cNvPr id="321" name="Shape 3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/>
              <a:t>Command: </a:t>
            </a:r>
            <a:r>
              <a:rPr lang="zh-TW" sz="2400" dirty="0">
                <a:solidFill>
                  <a:srgbClr val="0000FF"/>
                </a:solidFill>
              </a:rPr>
              <a:t>DESC[RIBE]  &lt;</a:t>
            </a:r>
            <a:r>
              <a:rPr lang="zh-TW" sz="2400" i="1" dirty="0">
                <a:solidFill>
                  <a:srgbClr val="0000FF"/>
                </a:solidFill>
              </a:rPr>
              <a:t>tablename</a:t>
            </a:r>
            <a:r>
              <a:rPr lang="zh-TW" sz="2400" dirty="0">
                <a:solidFill>
                  <a:srgbClr val="0000FF"/>
                </a:solidFill>
              </a:rPr>
              <a:t>&gt;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>
                <a:solidFill>
                  <a:srgbClr val="0000FF"/>
                </a:solidFill>
              </a:rPr>
              <a:t>&lt;</a:t>
            </a:r>
            <a:r>
              <a:rPr lang="zh-TW" sz="2400" i="1" dirty="0">
                <a:solidFill>
                  <a:srgbClr val="0000FF"/>
                </a:solidFill>
              </a:rPr>
              <a:t>tablename</a:t>
            </a:r>
            <a:r>
              <a:rPr lang="zh-TW" sz="2400" dirty="0">
                <a:solidFill>
                  <a:srgbClr val="0000FF"/>
                </a:solidFill>
              </a:rPr>
              <a:t>&gt;</a:t>
            </a:r>
            <a:r>
              <a:rPr lang="zh-TW" sz="2400" dirty="0"/>
              <a:t> represents the name of the table, no need to type </a:t>
            </a:r>
            <a:r>
              <a:rPr lang="zh-TW" sz="2400" dirty="0">
                <a:solidFill>
                  <a:srgbClr val="0000FF"/>
                </a:solidFill>
              </a:rPr>
              <a:t>&lt;&gt;</a:t>
            </a:r>
            <a:r>
              <a:rPr lang="zh-TW" sz="2400" dirty="0"/>
              <a:t>  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>
                <a:solidFill>
                  <a:srgbClr val="0000FF"/>
                </a:solidFill>
              </a:rPr>
              <a:t>DESC[RIBE]</a:t>
            </a:r>
            <a:r>
              <a:rPr lang="zh-TW" sz="2400" dirty="0"/>
              <a:t> indicates that you can either type describe or desc for short. You can omit the characters in the </a:t>
            </a:r>
            <a:r>
              <a:rPr lang="zh-TW" sz="2400" dirty="0">
                <a:solidFill>
                  <a:srgbClr val="0000FF"/>
                </a:solidFill>
              </a:rPr>
              <a:t>[]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Shape 3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Conclusions 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/>
              <a:t>We covered the following topics in this lab:  </a:t>
            </a:r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1800" dirty="0"/>
              <a:t>Introduction to </a:t>
            </a:r>
            <a:r>
              <a:rPr lang="en-US" altLang="zh-TW" sz="1800" dirty="0"/>
              <a:t>some</a:t>
            </a:r>
            <a:r>
              <a:rPr lang="zh-TW" sz="1800" dirty="0"/>
              <a:t> </a:t>
            </a:r>
            <a:r>
              <a:rPr lang="en-US" altLang="zh-TW" sz="1800" dirty="0"/>
              <a:t>background of </a:t>
            </a:r>
            <a:r>
              <a:rPr lang="zh-TW" sz="1800" dirty="0"/>
              <a:t>Oracle DBMS  </a:t>
            </a:r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1800" dirty="0"/>
              <a:t>Introduction to SQL Developer</a:t>
            </a:r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1800" dirty="0"/>
              <a:t>Connecting to the Oracle DBMS through SQL Developer</a:t>
            </a:r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1800" dirty="0"/>
              <a:t>Running simple SQL scripts</a:t>
            </a:r>
            <a:r>
              <a:rPr lang="en-US" altLang="zh-TW" sz="1800" dirty="0"/>
              <a:t> in SQL Developer</a:t>
            </a:r>
            <a:r>
              <a:rPr lang="zh-TW" sz="1800" dirty="0"/>
              <a:t>  </a:t>
            </a:r>
          </a:p>
          <a:p>
            <a:pPr marL="971550" lvl="1" indent="-2857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1800" dirty="0"/>
              <a:t>Editing SQL statements in SQL Developer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39000"/>
              <a:buFont typeface="Arial" panose="020B0604020202090204"/>
              <a:buNone/>
            </a:pPr>
            <a:r>
              <a:rPr lang="zh-TW"/>
              <a:t>Why Oracle?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altLang="zh-TW" sz="2400" dirty="0"/>
              <a:t>Knowing</a:t>
            </a:r>
            <a:r>
              <a:rPr lang="zh-TW" sz="2400" dirty="0"/>
              <a:t> Oracle</a:t>
            </a:r>
            <a:r>
              <a:rPr lang="en-US" altLang="zh-TW" sz="2400" dirty="0"/>
              <a:t>,</a:t>
            </a:r>
            <a:r>
              <a:rPr lang="zh-TW" sz="2400" dirty="0"/>
              <a:t> </a:t>
            </a:r>
            <a:r>
              <a:rPr lang="en-US" altLang="zh-TW" sz="2400" dirty="0"/>
              <a:t>you will find it easier to</a:t>
            </a:r>
            <a:r>
              <a:rPr lang="zh-TW" sz="2400" dirty="0"/>
              <a:t> switch to any other database products, e.g. SQL server, MySQL.  </a:t>
            </a:r>
          </a:p>
          <a:p>
            <a:pPr marL="514350" lvl="0" indent="-2857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/>
              <a:t>Oracle has the most sophisticated functions</a:t>
            </a:r>
            <a:r>
              <a:rPr lang="en-US" altLang="zh-TW" sz="2400" dirty="0"/>
              <a:t> such as PL/SQL.</a:t>
            </a:r>
          </a:p>
          <a:p>
            <a:pPr marL="514350" lvl="0" indent="-2857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altLang="zh-TW" sz="2400" dirty="0"/>
              <a:t>Oracle has many supports for database users.</a:t>
            </a:r>
            <a:endParaRPr lang="zh-TW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 dirty="0"/>
              <a:t>Getting the Oracle </a:t>
            </a:r>
          </a:p>
        </p:txBody>
      </p:sp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/>
              <a:t>We recommend you to use the Oracle server provided by </a:t>
            </a:r>
            <a:r>
              <a:rPr lang="en-US" altLang="zh-TW" sz="2400" dirty="0"/>
              <a:t>CSE</a:t>
            </a:r>
            <a:r>
              <a:rPr lang="zh-TW" sz="2400" dirty="0"/>
              <a:t> department </a:t>
            </a:r>
            <a:r>
              <a:rPr lang="en-US" altLang="zh-TW" sz="2400" dirty="0"/>
              <a:t>– account and password will be given now.</a:t>
            </a:r>
            <a:endParaRPr lang="zh-TW" sz="2400" dirty="0"/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/>
              <a:t>It could be tricky to install and uninstall Oracle </a:t>
            </a:r>
            <a:r>
              <a:rPr lang="en-US" altLang="zh-TW" sz="2400" dirty="0"/>
              <a:t>DBMS </a:t>
            </a:r>
            <a:r>
              <a:rPr lang="zh-TW" sz="2400" dirty="0"/>
              <a:t>on your laptop</a:t>
            </a:r>
            <a:r>
              <a:rPr lang="en-US" altLang="zh-TW" sz="2400" dirty="0"/>
              <a:t>.</a:t>
            </a:r>
            <a:endParaRPr lang="zh-TW" sz="2400" dirty="0"/>
          </a:p>
          <a:p>
            <a:pPr marL="514350" lvl="0" indent="-2857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/>
              <a:t>You can connect to Oracle server provided by CSE through Oracle </a:t>
            </a:r>
            <a:r>
              <a:rPr lang="en-US" altLang="zh-TW" sz="2400" dirty="0"/>
              <a:t>SQL </a:t>
            </a:r>
            <a:r>
              <a:rPr lang="zh-TW" sz="2400" dirty="0"/>
              <a:t>Developer</a:t>
            </a:r>
            <a:r>
              <a:rPr lang="en-US" altLang="zh-TW" sz="2400" dirty="0"/>
              <a:t>.</a:t>
            </a:r>
            <a:endParaRPr lang="zh-TW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altLang="zh-TW" dirty="0"/>
              <a:t>M</a:t>
            </a:r>
            <a:r>
              <a:rPr lang="zh-TW" dirty="0"/>
              <a:t>ore about Oracle database </a:t>
            </a:r>
          </a:p>
        </p:txBody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/>
              <a:t>Based on the relational model </a:t>
            </a:r>
            <a:r>
              <a:rPr lang="en-US" altLang="zh-TW" sz="2400" dirty="0"/>
              <a:t>proposed</a:t>
            </a:r>
            <a:r>
              <a:rPr lang="zh-TW" sz="2400" dirty="0"/>
              <a:t> by E.F Codd. 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/>
              <a:t>The first commercially available SQL based database</a:t>
            </a:r>
            <a:r>
              <a:rPr lang="en-US" altLang="zh-TW" sz="2400" dirty="0"/>
              <a:t> system</a:t>
            </a:r>
            <a:r>
              <a:rPr lang="zh-TW" sz="2400" dirty="0"/>
              <a:t>.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/>
              <a:t>Having supported the Client-Server model (will discuss) since version 5.</a:t>
            </a:r>
          </a:p>
          <a:p>
            <a:pPr marL="514350" lvl="0" indent="-28575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zh-TW" sz="2400" dirty="0"/>
              <a:t>The latest stable version is Oracle Database 1</a:t>
            </a:r>
            <a:r>
              <a:rPr lang="en-US" altLang="zh-TW" sz="2400" dirty="0"/>
              <a:t>9</a:t>
            </a:r>
            <a:r>
              <a:rPr lang="zh-TW" sz="2400" dirty="0"/>
              <a:t>c (c for cloud).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/>
          <p:nvPr/>
        </p:nvSpPr>
        <p:spPr>
          <a:xfrm>
            <a:off x="6553200" y="4683918"/>
            <a:ext cx="1981200" cy="357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Verdana" panose="020B0604030504040204"/>
              <a:buNone/>
            </a:pPr>
            <a:fld id="{00000000-1234-1234-1234-123412341234}" type="slidenum">
              <a:rPr lang="en-US" altLang="zh-TW" sz="1200" b="0" i="0" u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7</a:t>
            </a:fld>
            <a:endParaRPr lang="zh-TW" sz="1200" b="0" i="0" u="none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xfrm>
            <a:off x="609600" y="171450"/>
            <a:ext cx="8001000" cy="912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2"/>
              </a:buClr>
              <a:buSzPct val="25000"/>
              <a:buFont typeface="Verdana" panose="020B0604030504040204"/>
              <a:buNone/>
            </a:pPr>
            <a:r>
              <a:rPr lang="zh-TW"/>
              <a:t>The Oracle Client/Server model</a:t>
            </a:r>
          </a:p>
        </p:txBody>
      </p:sp>
      <p:pic>
        <p:nvPicPr>
          <p:cNvPr id="104" name="Shape 104" descr="MCj03963360000[1]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052848" y="1284956"/>
            <a:ext cx="683400" cy="67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Shape 105" descr="BD18200_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4842273" y="3086872"/>
            <a:ext cx="639900" cy="68946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2735949" y="1931089"/>
            <a:ext cx="1863600" cy="432300"/>
          </a:xfrm>
          <a:prstGeom prst="rect">
            <a:avLst/>
          </a:prstGeom>
          <a:noFill/>
          <a:ln w="57150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90204"/>
              <a:buNone/>
            </a:pPr>
            <a:r>
              <a:rPr lang="zh-TW" sz="1800" b="0" i="0" u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SQL</a:t>
            </a:r>
            <a:r>
              <a:rPr lang="zh-TW" sz="1800">
                <a:solidFill>
                  <a:schemeClr val="dk1"/>
                </a:solidFill>
              </a:rPr>
              <a:t> Developer</a:t>
            </a:r>
          </a:p>
        </p:txBody>
      </p:sp>
      <p:pic>
        <p:nvPicPr>
          <p:cNvPr id="107" name="Shape 107" descr="MCj04041590000[1]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036543" y="1903721"/>
            <a:ext cx="652500" cy="65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Shape 108"/>
          <p:cNvCxnSpPr/>
          <p:nvPr/>
        </p:nvCxnSpPr>
        <p:spPr>
          <a:xfrm>
            <a:off x="6399899" y="1652356"/>
            <a:ext cx="0" cy="27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09" name="Shape 109"/>
          <p:cNvCxnSpPr/>
          <p:nvPr/>
        </p:nvCxnSpPr>
        <p:spPr>
          <a:xfrm rot="10800000">
            <a:off x="3605679" y="2422850"/>
            <a:ext cx="0" cy="32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0" name="Shape 110"/>
          <p:cNvCxnSpPr/>
          <p:nvPr/>
        </p:nvCxnSpPr>
        <p:spPr>
          <a:xfrm>
            <a:off x="3520174" y="1652356"/>
            <a:ext cx="0" cy="270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1" name="Shape 111"/>
          <p:cNvCxnSpPr/>
          <p:nvPr/>
        </p:nvCxnSpPr>
        <p:spPr>
          <a:xfrm>
            <a:off x="3520174" y="1652356"/>
            <a:ext cx="2879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2" name="Shape 112"/>
          <p:cNvCxnSpPr/>
          <p:nvPr/>
        </p:nvCxnSpPr>
        <p:spPr>
          <a:xfrm>
            <a:off x="3599549" y="2741910"/>
            <a:ext cx="273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13" name="Shape 113"/>
          <p:cNvCxnSpPr/>
          <p:nvPr/>
        </p:nvCxnSpPr>
        <p:spPr>
          <a:xfrm rot="10800000">
            <a:off x="6336399" y="2579910"/>
            <a:ext cx="0" cy="162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14" name="Shape 114"/>
          <p:cNvSpPr txBox="1"/>
          <p:nvPr/>
        </p:nvSpPr>
        <p:spPr>
          <a:xfrm>
            <a:off x="5315373" y="3351233"/>
            <a:ext cx="1863600" cy="2751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90204"/>
              <a:buNone/>
            </a:pPr>
            <a:r>
              <a:rPr lang="zh-TW" sz="1800" b="0" i="0" u="none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SQL script file</a:t>
            </a:r>
            <a:r>
              <a:rPr lang="en-US" altLang="zh-TW" sz="1800" b="0" i="0" u="none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</a:t>
            </a:r>
            <a:endParaRPr lang="zh-TW" sz="1800" b="0" i="0" u="none" dirty="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15" name="Shape 115"/>
          <p:cNvSpPr txBox="1"/>
          <p:nvPr/>
        </p:nvSpPr>
        <p:spPr>
          <a:xfrm>
            <a:off x="6596767" y="1787506"/>
            <a:ext cx="1555065" cy="6870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90204"/>
              <a:buNone/>
            </a:pPr>
            <a:r>
              <a:rPr lang="zh-TW" sz="1800" b="0" i="0" u="none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Oracle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90204"/>
              <a:buNone/>
            </a:pPr>
            <a:r>
              <a:rPr lang="zh-TW" sz="1800" b="0" i="0" u="none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Database</a:t>
            </a:r>
            <a:br>
              <a:rPr lang="zh-TW" sz="1800" b="0" i="0" u="none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br>
            <a:r>
              <a:rPr lang="zh-TW" sz="1800" b="0" i="0" u="none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server</a:t>
            </a:r>
          </a:p>
        </p:txBody>
      </p:sp>
      <p:sp>
        <p:nvSpPr>
          <p:cNvPr id="116" name="Shape 116"/>
          <p:cNvSpPr txBox="1"/>
          <p:nvPr/>
        </p:nvSpPr>
        <p:spPr>
          <a:xfrm>
            <a:off x="4094849" y="1327104"/>
            <a:ext cx="1819200" cy="2751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90204"/>
              <a:buNone/>
            </a:pPr>
            <a:r>
              <a:rPr lang="zh-TW" sz="1800" b="0" i="0" u="none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SQL statements</a:t>
            </a:r>
          </a:p>
        </p:txBody>
      </p:sp>
      <p:sp>
        <p:nvSpPr>
          <p:cNvPr id="117" name="Shape 117"/>
          <p:cNvSpPr txBox="1"/>
          <p:nvPr/>
        </p:nvSpPr>
        <p:spPr>
          <a:xfrm>
            <a:off x="3526224" y="2673822"/>
            <a:ext cx="1539900" cy="275100"/>
          </a:xfrm>
          <a:prstGeom prst="rect">
            <a:avLst/>
          </a:prstGeom>
          <a:noFill/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90204"/>
              <a:buNone/>
            </a:pPr>
            <a:r>
              <a:rPr lang="zh-TW" sz="1800" b="0" i="0" u="none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Query results</a:t>
            </a:r>
          </a:p>
        </p:txBody>
      </p:sp>
      <p:cxnSp>
        <p:nvCxnSpPr>
          <p:cNvPr id="118" name="Shape 118"/>
          <p:cNvCxnSpPr/>
          <p:nvPr/>
        </p:nvCxnSpPr>
        <p:spPr>
          <a:xfrm rot="-5400000">
            <a:off x="2108134" y="2420889"/>
            <a:ext cx="907200" cy="3747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cxnSp>
        <p:nvCxnSpPr>
          <p:cNvPr id="119" name="Shape 119"/>
          <p:cNvCxnSpPr/>
          <p:nvPr/>
        </p:nvCxnSpPr>
        <p:spPr>
          <a:xfrm rot="5400000" flipH="1">
            <a:off x="4424023" y="2318945"/>
            <a:ext cx="900000" cy="5715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miter/>
            <a:headEnd type="none" w="med" len="med"/>
            <a:tailEnd type="triangle" w="lg" len="lg"/>
          </a:ln>
        </p:spPr>
      </p:cxnSp>
      <p:sp>
        <p:nvSpPr>
          <p:cNvPr id="120" name="Shape 120"/>
          <p:cNvSpPr txBox="1"/>
          <p:nvPr/>
        </p:nvSpPr>
        <p:spPr>
          <a:xfrm>
            <a:off x="1624984" y="3163033"/>
            <a:ext cx="1435200" cy="480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lIns="90000" tIns="46800" rIns="90000" bIns="468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 panose="020B0604020202090204"/>
              <a:buNone/>
            </a:pPr>
            <a:r>
              <a:rPr lang="zh-TW" sz="1800" b="0" i="0" u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SQL </a:t>
            </a:r>
            <a:br>
              <a:rPr lang="zh-TW" sz="1800" b="0" i="0" u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</a:br>
            <a:r>
              <a:rPr lang="zh-TW" sz="1800" b="0" i="0" u="none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statements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76250" y="4223536"/>
            <a:ext cx="5856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We have installed SQL Developer in our Labs</a:t>
            </a:r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dirty="0"/>
              <a:t>You are encouraged to install SQL Developer in your own machines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zh-TW"/>
              <a:t>SQL Developer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105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altLang="zh-TW" sz="2000" dirty="0"/>
              <a:t>A</a:t>
            </a:r>
            <a:r>
              <a:rPr lang="zh-TW" sz="2000" dirty="0"/>
              <a:t> free integrated development environment that simplifies the development and management of Database in traditional and </a:t>
            </a:r>
            <a:r>
              <a:rPr lang="en-US" altLang="zh-TW" sz="2000" dirty="0"/>
              <a:t>c</a:t>
            </a:r>
            <a:r>
              <a:rPr lang="zh-TW" sz="2000" dirty="0"/>
              <a:t>loud deployments. </a:t>
            </a:r>
          </a:p>
          <a:p>
            <a:pPr marL="514350" lvl="0" indent="-285750" rtl="0"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zh-TW" sz="2000" dirty="0"/>
              <a:t>SQL Developer offers </a:t>
            </a:r>
          </a:p>
          <a:p>
            <a:pPr marL="971550" lvl="1" indent="-285750" rtl="0"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TW" sz="1600" dirty="0"/>
              <a:t>A </a:t>
            </a:r>
            <a:r>
              <a:rPr lang="zh-TW" sz="1600" dirty="0"/>
              <a:t>complete end-to-end development of your PL/SQL applications, </a:t>
            </a:r>
          </a:p>
          <a:p>
            <a:pPr marL="971550" lvl="1" indent="-285750" rtl="0"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TW" sz="1600" dirty="0"/>
              <a:t>A</a:t>
            </a:r>
            <a:r>
              <a:rPr lang="zh-TW" sz="1600" dirty="0"/>
              <a:t> worksheet for running queries and scripts, </a:t>
            </a:r>
          </a:p>
          <a:p>
            <a:pPr marL="971550" lvl="1" indent="-285750" rtl="0"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TW" sz="1600" dirty="0"/>
              <a:t>A</a:t>
            </a:r>
            <a:r>
              <a:rPr lang="zh-TW" sz="1600" dirty="0"/>
              <a:t> DBA console for managing the database, </a:t>
            </a:r>
          </a:p>
          <a:p>
            <a:pPr marL="971550" lvl="1" indent="-285750" rtl="0"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TW" sz="1600" dirty="0"/>
              <a:t>A</a:t>
            </a:r>
            <a:r>
              <a:rPr lang="zh-TW" sz="1600" dirty="0"/>
              <a:t> reports interface, </a:t>
            </a:r>
          </a:p>
          <a:p>
            <a:pPr marL="971550" lvl="1" indent="-285750" rtl="0"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TW" sz="1600" dirty="0"/>
              <a:t>A</a:t>
            </a:r>
            <a:r>
              <a:rPr lang="zh-TW" sz="1600" dirty="0"/>
              <a:t> complete data modeling solution, and </a:t>
            </a:r>
          </a:p>
          <a:p>
            <a:pPr marL="971550" lvl="1" indent="-285750"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•"/>
            </a:pPr>
            <a:r>
              <a:rPr lang="en-US" altLang="zh-TW" sz="1600" dirty="0"/>
              <a:t>A</a:t>
            </a:r>
            <a:r>
              <a:rPr lang="zh-TW" sz="1600" dirty="0"/>
              <a:t> migration platform for moving your 3rd party databases</a:t>
            </a:r>
            <a:r>
              <a:rPr lang="en-US" altLang="zh-TW" sz="1600" dirty="0"/>
              <a:t>/excel</a:t>
            </a:r>
            <a:r>
              <a:rPr lang="zh-TW" sz="1600" dirty="0"/>
              <a:t> to Oracle.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Instructions </a:t>
            </a:r>
          </a:p>
        </p:txBody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91059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altLang="zh-TW" sz="2000" dirty="0"/>
              <a:t>You need to do the followings for the lab:</a:t>
            </a:r>
            <a:r>
              <a:rPr lang="zh-TW" sz="2000" dirty="0"/>
              <a:t> </a:t>
            </a:r>
            <a:r>
              <a:rPr lang="en-US" altLang="zh-TW" sz="2000" dirty="0"/>
              <a:t>	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altLang="zh-TW" sz="2000" dirty="0"/>
              <a:t>1. Download SQL Developer. (Appendix 1)</a:t>
            </a:r>
          </a:p>
          <a:p>
            <a:pPr marL="971550" lvl="1" indent="-285750" algn="l" rtl="0">
              <a:spcBef>
                <a:spcPts val="0"/>
              </a:spcBef>
              <a:buSzTx/>
              <a:buFont typeface="Arial" panose="020B0604020202090204" pitchFamily="34" charset="0"/>
              <a:buChar char="•"/>
            </a:pPr>
            <a:r>
              <a:rPr lang="en-US" altLang="zh-TW" sz="1555" dirty="0"/>
              <a:t> Register your own account at oracle.com with your own email.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altLang="zh-TW" sz="2000" dirty="0">
                <a:sym typeface="+mn-ea"/>
              </a:rPr>
              <a:t>2. Connect to UST network via HKUST VPN. (Appendix 2)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altLang="zh-TW" sz="2000" dirty="0">
                <a:sym typeface="+mn-ea"/>
              </a:rPr>
              <a:t>3. Connect to COMP3311 database in SQL Developer interface. (Appendix 3)</a:t>
            </a:r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altLang="zh-TW" sz="1555" dirty="0"/>
              <a:t>Use the provided account/password in oracle account.xlsx</a:t>
            </a:r>
          </a:p>
          <a:p>
            <a:pPr marL="514350" lvl="0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r>
              <a:rPr lang="en-US" altLang="zh-TW" sz="1995" dirty="0"/>
              <a:t>4. Run the script file (lab1.sql) </a:t>
            </a:r>
            <a:r>
              <a:rPr lang="en-US" altLang="zh-TW" sz="1995" dirty="0">
                <a:sym typeface="+mn-ea"/>
              </a:rPr>
              <a:t>in SQL Developer interface.</a:t>
            </a:r>
            <a:endParaRPr lang="en-US" altLang="zh-TW" sz="1995" dirty="0"/>
          </a:p>
          <a:p>
            <a:pPr marL="971550" lvl="1" indent="-285750" rtl="0">
              <a:spcBef>
                <a:spcPts val="0"/>
              </a:spcBef>
              <a:buFont typeface="Arial" panose="020B0604020202090204" pitchFamily="34" charset="0"/>
              <a:buChar char="•"/>
            </a:pPr>
            <a:endParaRPr lang="en-US" altLang="zh-TW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2063</Words>
  <Application>Microsoft Macintosh PowerPoint</Application>
  <PresentationFormat>On-screen Show (16:9)</PresentationFormat>
  <Paragraphs>213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Noto Sans Symbols</vt:lpstr>
      <vt:lpstr>Arial</vt:lpstr>
      <vt:lpstr>Calibri</vt:lpstr>
      <vt:lpstr>Verdana</vt:lpstr>
      <vt:lpstr>simple-light-2</vt:lpstr>
      <vt:lpstr>COMP 3311 Database Management Systems</vt:lpstr>
      <vt:lpstr>Objectives of the Lab</vt:lpstr>
      <vt:lpstr>Why Oracle?</vt:lpstr>
      <vt:lpstr>Why Oracle?</vt:lpstr>
      <vt:lpstr>Getting the Oracle </vt:lpstr>
      <vt:lpstr>More about Oracle database </vt:lpstr>
      <vt:lpstr>The Oracle Client/Server model</vt:lpstr>
      <vt:lpstr>SQL Developer</vt:lpstr>
      <vt:lpstr>Instructions </vt:lpstr>
      <vt:lpstr>Appendix 1: Installing SQL Developer 1</vt:lpstr>
      <vt:lpstr>Appendix 1: Installing SQL Developer 2</vt:lpstr>
      <vt:lpstr>Appendix 2: Connecting to UST network 1</vt:lpstr>
      <vt:lpstr>Appendix 2: Connecting to UST network 2</vt:lpstr>
      <vt:lpstr>SQL Developer User Interface 1</vt:lpstr>
      <vt:lpstr>SQL Developer User Interface 2</vt:lpstr>
      <vt:lpstr>SQL Developer User Interface 3</vt:lpstr>
      <vt:lpstr>Connecting to Oracle database server 1</vt:lpstr>
      <vt:lpstr>Connecting to Oracle database server 2</vt:lpstr>
      <vt:lpstr>Appendix: Connecting to Oracle database server 3</vt:lpstr>
      <vt:lpstr>Connecting to Oracle database server 4</vt:lpstr>
      <vt:lpstr>Connecting to Oracle database server 5</vt:lpstr>
      <vt:lpstr>Changing your password 1</vt:lpstr>
      <vt:lpstr>Changing your password 2</vt:lpstr>
      <vt:lpstr>Changing your password 3</vt:lpstr>
      <vt:lpstr>Changing your password: SQL statement</vt:lpstr>
      <vt:lpstr>Script vs Query</vt:lpstr>
      <vt:lpstr>Running a SQL script file 1</vt:lpstr>
      <vt:lpstr>Running a SQL script file 2</vt:lpstr>
      <vt:lpstr>Running a SQL script file 3</vt:lpstr>
      <vt:lpstr>Browsing Database Objects 1</vt:lpstr>
      <vt:lpstr>Browsing Database Objects 2</vt:lpstr>
      <vt:lpstr>SQL Worksheet</vt:lpstr>
      <vt:lpstr>Using the SQL Worksheet</vt:lpstr>
      <vt:lpstr>Displaying the table structure with SQL statement </vt:lpstr>
      <vt:lpstr>About notations in this Lab</vt:lpstr>
      <vt:lpstr>Conclusions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3311 Database Management Systems</dc:title>
  <dc:creator>Wilfred Ng</dc:creator>
  <cp:lastModifiedBy>Ziyi Liu</cp:lastModifiedBy>
  <cp:revision>25</cp:revision>
  <dcterms:created xsi:type="dcterms:W3CDTF">2024-09-11T07:22:52Z</dcterms:created>
  <dcterms:modified xsi:type="dcterms:W3CDTF">2024-09-12T05:52:11Z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1E37ACDB988A6E2E2930E16617917B45_42</vt:lpwstr>
  </property>
  <property fmtid="{D5CDD505-2E9C-101B-9397-08002B2CF9AE}" pid="3" name="KSOProductBuildVer">
    <vt:lpwstr>2052-6.2.1.8344</vt:lpwstr>
  </property>
</Properties>
</file>