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李皓婷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ED0C2-AC77-7BA1-DB2E-16772964A4F7}" v="26" dt="2023-09-23T09:00:23.491"/>
    <p1510:client id="{5880ACFE-565F-4291-A79D-8D9CEED26275}" v="3" dt="2023-09-25T02:00:34.169"/>
    <p1510:client id="{B08BD693-49D0-6A22-F262-3EEA38473D48}" v="24" dt="2023-09-22T11:35:14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.cs.ust.hk/comp3311/labs/lab2.sq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COMP 3311 Database Management Systems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Lab 2. Basic SQL statements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Changing the name of a column using Alias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/>
              <a:t>We can change the column name of a table in the returned results by using the </a:t>
            </a:r>
            <a:r>
              <a:rPr lang="zh-TW" dirty="0">
                <a:solidFill>
                  <a:srgbClr val="FF0000"/>
                </a:solidFill>
              </a:rPr>
              <a:t>AS</a:t>
            </a:r>
            <a:r>
              <a:rPr lang="zh-TW" dirty="0"/>
              <a:t> operator. </a:t>
            </a:r>
            <a:br>
              <a:rPr lang="zh-TW" dirty="0"/>
            </a:br>
            <a:r>
              <a:rPr lang="zh-TW" dirty="0"/>
              <a:t>	</a:t>
            </a:r>
            <a:r>
              <a:rPr lang="zh-TW" dirty="0">
                <a:solidFill>
                  <a:srgbClr val="0000FF"/>
                </a:solidFill>
              </a:rPr>
              <a:t>SELECT last_name AS ln FROM students;  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/>
              <a:t>Use the SELECT statement to output a column named “ Quarter CGA ” which displays the result CGA/4. </a:t>
            </a:r>
            <a:br>
              <a:rPr lang="zh-TW" dirty="0"/>
            </a:br>
            <a:r>
              <a:rPr lang="zh-TW" dirty="0">
                <a:solidFill>
                  <a:srgbClr val="0000FF"/>
                </a:solidFill>
              </a:rPr>
              <a:t>	SELECT CGA/4 AS "Quarter CGA" FROM Students;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Removing duplicates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/>
              <a:t>The default setting for the SELECT statement is to return all the relevant records – including duplicated ones. For example, the following statement will return all the </a:t>
            </a:r>
            <a:r>
              <a:rPr lang="zh-TW" dirty="0">
                <a:solidFill>
                  <a:srgbClr val="FF0000"/>
                </a:solidFill>
              </a:rPr>
              <a:t>department_ids </a:t>
            </a:r>
            <a:r>
              <a:rPr lang="zh-TW" dirty="0"/>
              <a:t>from the </a:t>
            </a:r>
            <a:r>
              <a:rPr lang="zh-TW" dirty="0">
                <a:solidFill>
                  <a:srgbClr val="FF0000"/>
                </a:solidFill>
              </a:rPr>
              <a:t>students </a:t>
            </a:r>
            <a:r>
              <a:rPr lang="zh-TW" dirty="0"/>
              <a:t>table: </a:t>
            </a:r>
            <a:br>
              <a:rPr lang="zh-TW" dirty="0"/>
            </a:br>
            <a:r>
              <a:rPr lang="zh-TW" dirty="0"/>
              <a:t>	</a:t>
            </a:r>
            <a:r>
              <a:rPr lang="zh-TW" dirty="0">
                <a:solidFill>
                  <a:srgbClr val="0000FF"/>
                </a:solidFill>
              </a:rPr>
              <a:t>SELECT department_id FROM students;  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/>
              <a:t>To remove duplications, we can add the “ </a:t>
            </a:r>
            <a:r>
              <a:rPr lang="zh-TW" dirty="0">
                <a:solidFill>
                  <a:srgbClr val="FF0000"/>
                </a:solidFill>
              </a:rPr>
              <a:t>DISTINCT </a:t>
            </a:r>
            <a:r>
              <a:rPr lang="zh-TW" dirty="0"/>
              <a:t>” switch to the SELECT statement: </a:t>
            </a:r>
            <a:br>
              <a:rPr lang="zh-TW" dirty="0"/>
            </a:br>
            <a:r>
              <a:rPr lang="zh-TW" dirty="0"/>
              <a:t>	</a:t>
            </a:r>
            <a:r>
              <a:rPr lang="zh-TW" dirty="0">
                <a:solidFill>
                  <a:srgbClr val="0000FF"/>
                </a:solidFill>
              </a:rPr>
              <a:t>SELECT DISTINCT department_id FROM students;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Concatenating results in the SELECT statements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/>
              <a:t>Concatenating two columns in a select statement by using the “ </a:t>
            </a:r>
            <a:r>
              <a:rPr lang="zh-TW" dirty="0">
                <a:solidFill>
                  <a:srgbClr val="FF0000"/>
                </a:solidFill>
              </a:rPr>
              <a:t>||</a:t>
            </a:r>
            <a:r>
              <a:rPr lang="zh-TW" dirty="0"/>
              <a:t> ” operator.</a:t>
            </a:r>
            <a:br>
              <a:rPr lang="zh-TW" dirty="0"/>
            </a:br>
            <a:r>
              <a:rPr lang="zh-TW" dirty="0"/>
              <a:t>	</a:t>
            </a:r>
            <a:r>
              <a:rPr lang="zh-TW" dirty="0">
                <a:solidFill>
                  <a:srgbClr val="0000FF"/>
                </a:solidFill>
              </a:rPr>
              <a:t>SELECT first_name || last_name AS "Full Name" FROM students;  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/>
              <a:t>Adding a string to the results. </a:t>
            </a:r>
            <a:br>
              <a:rPr lang="zh-TW" dirty="0"/>
            </a:br>
            <a:r>
              <a:rPr lang="zh-TW" dirty="0"/>
              <a:t>	</a:t>
            </a:r>
            <a:r>
              <a:rPr lang="zh-TW" dirty="0">
                <a:solidFill>
                  <a:srgbClr val="0000FF"/>
                </a:solidFill>
              </a:rPr>
              <a:t>SELECT last_name|| ' studies in ' || department_id AS "Description" FROM students;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Example of concatenations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/>
              <a:t>By using concatenations, we can express the results from a query in a more easy-to-comprehend form.  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/>
              <a:t>For example we can artificially make an output from the table </a:t>
            </a:r>
            <a:r>
              <a:rPr lang="zh-TW" dirty="0">
                <a:solidFill>
                  <a:srgbClr val="FF0000"/>
                </a:solidFill>
              </a:rPr>
              <a:t>students </a:t>
            </a:r>
            <a:r>
              <a:rPr lang="zh-TW" dirty="0"/>
              <a:t>to be:</a:t>
            </a:r>
          </a:p>
          <a:p>
            <a:pPr marL="12001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>
                <a:solidFill>
                  <a:srgbClr val="FF0000"/>
                </a:solidFill>
              </a:rPr>
              <a:t>Rita Lai(3456789) from the COMP department obtains CGA 10.5. His/Her email is cs_lrx@stu.ust.hk .  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/>
              <a:t>What is the corresponding SELECT statement? </a:t>
            </a:r>
          </a:p>
          <a:p>
            <a:pPr marL="12001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>
                <a:solidFill>
                  <a:srgbClr val="0000FF"/>
                </a:solidFill>
              </a:rPr>
              <a:t>SELECT first_name||' '|| last_name || '(' || student_id || ') ' || 'from the ' || department_id || ' department obtains CGA ' || CGA ||'.' ||' His/Her email is ' || email || '@stu.ust.hk .' AS lab2 FROM students;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Specifying the output by using the WHERE clause 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/>
              <a:t>The WHERE clause does not exist by itself, it is almost always in connection with the </a:t>
            </a:r>
            <a:r>
              <a:rPr lang="zh-TW" dirty="0">
                <a:solidFill>
                  <a:srgbClr val="FF0000"/>
                </a:solidFill>
              </a:rPr>
              <a:t>SELECT </a:t>
            </a:r>
            <a:r>
              <a:rPr lang="zh-TW" dirty="0"/>
              <a:t>statement.  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/>
              <a:t>Syntax: </a:t>
            </a:r>
          </a:p>
          <a:p>
            <a:pPr marL="12001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>
                <a:solidFill>
                  <a:srgbClr val="0000FF"/>
                </a:solidFill>
              </a:rPr>
              <a:t>SELECT * | { [DISTINCT] </a:t>
            </a:r>
            <a:r>
              <a:rPr lang="zh-TW" i="1" dirty="0">
                <a:solidFill>
                  <a:srgbClr val="0000FF"/>
                </a:solidFill>
              </a:rPr>
              <a:t>column </a:t>
            </a:r>
            <a:r>
              <a:rPr lang="zh-TW" dirty="0">
                <a:solidFill>
                  <a:srgbClr val="0000FF"/>
                </a:solidFill>
              </a:rPr>
              <a:t>| </a:t>
            </a:r>
            <a:r>
              <a:rPr lang="zh-TW" i="1" dirty="0">
                <a:solidFill>
                  <a:srgbClr val="0000FF"/>
                </a:solidFill>
              </a:rPr>
              <a:t>expression </a:t>
            </a:r>
            <a:r>
              <a:rPr lang="zh-TW" dirty="0">
                <a:solidFill>
                  <a:srgbClr val="0000FF"/>
                </a:solidFill>
              </a:rPr>
              <a:t>[alias],..} FROM </a:t>
            </a:r>
            <a:r>
              <a:rPr lang="zh-TW" i="1" dirty="0">
                <a:solidFill>
                  <a:srgbClr val="0000FF"/>
                </a:solidFill>
              </a:rPr>
              <a:t>table </a:t>
            </a:r>
            <a:r>
              <a:rPr lang="zh-TW" dirty="0">
                <a:solidFill>
                  <a:srgbClr val="0000FF"/>
                </a:solidFill>
              </a:rPr>
              <a:t>WHERE </a:t>
            </a:r>
            <a:r>
              <a:rPr lang="zh-TW" i="1" dirty="0">
                <a:solidFill>
                  <a:srgbClr val="0000FF"/>
                </a:solidFill>
              </a:rPr>
              <a:t>conditions</a:t>
            </a:r>
            <a:r>
              <a:rPr lang="zh-TW" dirty="0">
                <a:solidFill>
                  <a:srgbClr val="0000FF"/>
                </a:solidFill>
              </a:rPr>
              <a:t>;  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/>
              <a:t>For example, we can retrieve only the information from the COMP department. </a:t>
            </a:r>
            <a:br>
              <a:rPr lang="zh-TW" dirty="0"/>
            </a:br>
            <a:r>
              <a:rPr lang="zh-TW" dirty="0">
                <a:solidFill>
                  <a:srgbClr val="0000FF"/>
                </a:solidFill>
              </a:rPr>
              <a:t>	SELECT * FROM departments WHERE department_id = 'COMP'; </a:t>
            </a:r>
            <a:br>
              <a:rPr lang="zh-TW" dirty="0"/>
            </a:br>
            <a:r>
              <a:rPr lang="zh-TW" dirty="0"/>
              <a:t>The string </a:t>
            </a:r>
            <a:r>
              <a:rPr lang="zh-TW" dirty="0">
                <a:solidFill>
                  <a:srgbClr val="0000FF"/>
                </a:solidFill>
              </a:rPr>
              <a:t>‘COMP’ </a:t>
            </a:r>
            <a:r>
              <a:rPr lang="zh-TW" dirty="0"/>
              <a:t>in the condition clause is </a:t>
            </a:r>
            <a:r>
              <a:rPr lang="zh-TW" dirty="0">
                <a:solidFill>
                  <a:srgbClr val="FF0000"/>
                </a:solidFill>
              </a:rPr>
              <a:t>case sensitive</a:t>
            </a:r>
            <a:r>
              <a:rPr lang="zh-TW"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Using Comparison Operator with the WHERE clause 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311700" y="16296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dirty="0">
                <a:solidFill>
                  <a:srgbClr val="0000FF"/>
                </a:solidFill>
              </a:rPr>
              <a:t>=,&gt;,&gt;=,&lt;,&lt;=,&lt;&gt;</a:t>
            </a:r>
            <a:endParaRPr lang="en-US" altLang="zh-TW" dirty="0"/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zh-TW" dirty="0"/>
              <a:t>Examples: </a:t>
            </a:r>
            <a:endParaRPr lang="en-US" altLang="zh-TW" dirty="0"/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zh-TW" dirty="0">
                <a:solidFill>
                  <a:srgbClr val="0000FF"/>
                </a:solidFill>
              </a:rPr>
              <a:t>SELECT * from students WHERE CGA&lt;&gt;10.5; </a:t>
            </a:r>
            <a:endParaRPr lang="en-US" altLang="zh-TW" dirty="0">
              <a:solidFill>
                <a:srgbClr val="595959"/>
              </a:solidFill>
            </a:endParaRPr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0000FF"/>
                </a:solidFill>
              </a:rPr>
              <a:t>SELECT</a:t>
            </a:r>
            <a:r>
              <a:rPr lang="zh-TW" altLang="en-US" dirty="0">
                <a:solidFill>
                  <a:srgbClr val="0000FF"/>
                </a:solidFill>
              </a:rPr>
              <a:t> * </a:t>
            </a:r>
            <a:r>
              <a:rPr lang="en-US" altLang="zh-TW" dirty="0">
                <a:solidFill>
                  <a:srgbClr val="0000FF"/>
                </a:solidFill>
              </a:rPr>
              <a:t>from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students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WHERE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CGA&gt;</a:t>
            </a:r>
            <a:r>
              <a:rPr lang="en-US" altLang="zh-CN" dirty="0">
                <a:solidFill>
                  <a:srgbClr val="0000FF"/>
                </a:solidFill>
              </a:rPr>
              <a:t>=</a:t>
            </a:r>
            <a:r>
              <a:rPr lang="en-US" altLang="zh-TW" dirty="0">
                <a:solidFill>
                  <a:srgbClr val="0000FF"/>
                </a:solidFill>
              </a:rPr>
              <a:t>10.5;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endParaRPr lang="en-US" altLang="zh-TW" dirty="0">
              <a:solidFill>
                <a:srgbClr val="0000FF"/>
              </a:solidFill>
            </a:endParaRPr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0000FF"/>
                </a:solidFill>
              </a:rPr>
              <a:t>SELECT</a:t>
            </a:r>
            <a:r>
              <a:rPr lang="zh-TW" altLang="en-US" dirty="0">
                <a:solidFill>
                  <a:srgbClr val="0000FF"/>
                </a:solidFill>
              </a:rPr>
              <a:t> * </a:t>
            </a:r>
            <a:r>
              <a:rPr lang="en-US" altLang="zh-TW" dirty="0">
                <a:solidFill>
                  <a:srgbClr val="0000FF"/>
                </a:solidFill>
              </a:rPr>
              <a:t>from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students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WHERE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CGA&lt;</a:t>
            </a:r>
            <a:r>
              <a:rPr lang="en-US" altLang="zh-CN" dirty="0">
                <a:solidFill>
                  <a:srgbClr val="0000FF"/>
                </a:solidFill>
              </a:rPr>
              <a:t>=</a:t>
            </a:r>
            <a:r>
              <a:rPr lang="en-US" altLang="zh-TW" dirty="0">
                <a:solidFill>
                  <a:srgbClr val="0000FF"/>
                </a:solidFill>
              </a:rPr>
              <a:t>10.5;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endParaRPr lang="en-US" altLang="zh-TW" dirty="0">
              <a:solidFill>
                <a:srgbClr val="0000FF"/>
              </a:solidFill>
            </a:endParaRPr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zh-TW" dirty="0">
                <a:solidFill>
                  <a:srgbClr val="0000FF"/>
                </a:solidFill>
              </a:rPr>
              <a:t>SELECT * from students WHERE department_id='COMP';</a:t>
            </a:r>
            <a:endParaRPr lang="en-US" altLang="zh-TW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Logical conditions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dirty="0"/>
              <a:t>AND</a:t>
            </a:r>
          </a:p>
          <a:p>
            <a:pPr marL="971550" lvl="1" indent="-28575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zh-TW" dirty="0">
                <a:solidFill>
                  <a:srgbClr val="0000FF"/>
                </a:solidFill>
              </a:rPr>
              <a:t>WHERE cga&gt;=10 AND department_id ='MATH'  </a:t>
            </a:r>
          </a:p>
          <a:p>
            <a:pPr marL="51435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dirty="0"/>
              <a:t>OR  </a:t>
            </a:r>
          </a:p>
          <a:p>
            <a:pPr marL="971550" lvl="1" indent="-28575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zh-TW" dirty="0">
                <a:solidFill>
                  <a:srgbClr val="0000FF"/>
                </a:solidFill>
              </a:rPr>
              <a:t>WHERE cga&gt;10 OR department_id='MATH'  </a:t>
            </a:r>
          </a:p>
          <a:p>
            <a:pPr marL="51435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dirty="0"/>
              <a:t>NOT  </a:t>
            </a:r>
          </a:p>
          <a:p>
            <a:pPr marL="971550" lvl="1" indent="-28575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zh-TW" dirty="0">
                <a:solidFill>
                  <a:srgbClr val="0000FF"/>
                </a:solidFill>
              </a:rPr>
              <a:t>WHERE department_id NOT IN ('COMP' , 'ELEC')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More conditions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dirty="0"/>
              <a:t>BETWEEN</a:t>
            </a:r>
          </a:p>
          <a:p>
            <a:pPr marL="97155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dirty="0">
                <a:solidFill>
                  <a:srgbClr val="0000FF"/>
                </a:solidFill>
              </a:rPr>
              <a:t>WHERE cga BETWEEN 10 AND 12 </a:t>
            </a:r>
            <a:br>
              <a:rPr lang="zh-TW" dirty="0">
                <a:solidFill>
                  <a:srgbClr val="0000FF"/>
                </a:solidFill>
              </a:rPr>
            </a:br>
            <a:r>
              <a:rPr lang="zh-TW" dirty="0"/>
              <a:t>(reversing the order of 10 and 12 will give you nothing)  </a:t>
            </a:r>
          </a:p>
          <a:p>
            <a:pPr marL="51435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dirty="0"/>
              <a:t>IN</a:t>
            </a:r>
          </a:p>
          <a:p>
            <a:pPr marL="971550" lvl="1" indent="-28575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zh-TW" dirty="0">
                <a:solidFill>
                  <a:srgbClr val="0000FF"/>
                </a:solidFill>
              </a:rPr>
              <a:t>WHERE department_id in ('ELEC' , 'MATH')  </a:t>
            </a:r>
          </a:p>
          <a:p>
            <a:pPr marL="51435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dirty="0"/>
              <a:t>LIKE </a:t>
            </a:r>
          </a:p>
          <a:p>
            <a:pPr marL="971550" lvl="1" indent="-285750">
              <a:spcAft>
                <a:spcPts val="0"/>
              </a:spcAft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0000FF"/>
                </a:solidFill>
              </a:rPr>
              <a:t>WHERE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first_name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LIKE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'%i%</a:t>
            </a:r>
            <a:r>
              <a:rPr lang="zh-TW" altLang="en-US" dirty="0">
                <a:solidFill>
                  <a:srgbClr val="0000FF"/>
                </a:solidFill>
              </a:rPr>
              <a:t>’</a:t>
            </a:r>
            <a:r>
              <a:rPr lang="zh-TW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i.e. ‘Linear’, ‘ill’ and ‘waive’ will be matched</a:t>
            </a:r>
            <a:endParaRPr lang="zh-TW" dirty="0">
              <a:solidFill>
                <a:srgbClr val="0000FF"/>
              </a:solidFill>
            </a:endParaRPr>
          </a:p>
          <a:p>
            <a:pPr marL="9715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dirty="0">
                <a:solidFill>
                  <a:srgbClr val="0000FF"/>
                </a:solidFill>
              </a:rPr>
              <a:t>WHERE first_name LIKE '_i%’</a:t>
            </a:r>
            <a:r>
              <a:rPr lang="zh-TW" altLang="en-US" dirty="0">
                <a:solidFill>
                  <a:srgbClr val="0000FF"/>
                </a:solidFill>
              </a:rPr>
              <a:t> </a:t>
            </a:r>
            <a:r>
              <a:rPr lang="en-US" altLang="zh-TW" dirty="0">
                <a:solidFill>
                  <a:srgbClr val="0000FF"/>
                </a:solidFill>
              </a:rPr>
              <a:t> i.e. only ‘Linear’ will be matched but not ‘ill’ and ‘waive’</a:t>
            </a:r>
            <a:br>
              <a:rPr lang="zh-TW" dirty="0"/>
            </a:br>
            <a:r>
              <a:rPr lang="zh-TW" dirty="0">
                <a:solidFill>
                  <a:srgbClr val="FF0000"/>
                </a:solidFill>
              </a:rPr>
              <a:t>%</a:t>
            </a:r>
            <a:r>
              <a:rPr lang="zh-TW" dirty="0"/>
              <a:t>: can have zero or more characters </a:t>
            </a:r>
            <a:br>
              <a:rPr lang="zh-TW" dirty="0"/>
            </a:br>
            <a:r>
              <a:rPr lang="zh-TW" dirty="0">
                <a:solidFill>
                  <a:srgbClr val="FF0000"/>
                </a:solidFill>
              </a:rPr>
              <a:t>_</a:t>
            </a:r>
            <a:r>
              <a:rPr lang="zh-TW" dirty="0"/>
              <a:t>: exactly one character.</a:t>
            </a:r>
            <a:r>
              <a:rPr lang="zh-TW" altLang="en-US" dirty="0"/>
              <a:t>  </a:t>
            </a:r>
            <a:endParaRPr lang="zh-TW" dirty="0"/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dirty="0"/>
              <a:t>IS NULL  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zh-TW" dirty="0">
                <a:solidFill>
                  <a:srgbClr val="0000FF"/>
                </a:solidFill>
              </a:rPr>
              <a:t>WHERE last_name IS NULL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Changing precedence using Parentheses 1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/>
              <a:t>THE </a:t>
            </a:r>
            <a:r>
              <a:rPr lang="zh-TW" dirty="0">
                <a:solidFill>
                  <a:srgbClr val="FF0000"/>
                </a:solidFill>
              </a:rPr>
              <a:t>AND </a:t>
            </a:r>
            <a:r>
              <a:rPr lang="zh-TW" dirty="0"/>
              <a:t>condition has higher precedence than the </a:t>
            </a:r>
            <a:r>
              <a:rPr lang="zh-TW" dirty="0">
                <a:solidFill>
                  <a:srgbClr val="FF0000"/>
                </a:solidFill>
              </a:rPr>
              <a:t>OR </a:t>
            </a:r>
            <a:r>
              <a:rPr lang="zh-TW" dirty="0"/>
              <a:t>condition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/>
              <a:t>The following selects students from the COMP department plus the students from the MATH department with CGA&gt;11: </a:t>
            </a:r>
          </a:p>
          <a:p>
            <a:pPr marL="12001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>
                <a:solidFill>
                  <a:srgbClr val="0000FF"/>
                </a:solidFill>
              </a:rPr>
              <a:t>SELECT * FROM students WHERE department_id= 'COMP' OR department_id= 'MATH' AND CGA&gt;11;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Changing precedence using Parentheses 2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/>
              <a:t>What if we want to select students with CGA &gt;11, from either the ‘COMP’ or the ‘MATH’ departments? (Add a pair of parentheses) </a:t>
            </a:r>
          </a:p>
          <a:p>
            <a:pPr marL="12001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>
                <a:solidFill>
                  <a:srgbClr val="0000FF"/>
                </a:solidFill>
              </a:rPr>
              <a:t>SELECT * FROM students WHERE </a:t>
            </a:r>
            <a:r>
              <a:rPr lang="zh-TW" dirty="0">
                <a:solidFill>
                  <a:srgbClr val="FF0000"/>
                </a:solidFill>
              </a:rPr>
              <a:t>(</a:t>
            </a:r>
            <a:r>
              <a:rPr lang="zh-TW" dirty="0">
                <a:solidFill>
                  <a:srgbClr val="0000FF"/>
                </a:solidFill>
              </a:rPr>
              <a:t>department_id= 'COMP' OR department_id= 'MATH'</a:t>
            </a:r>
            <a:r>
              <a:rPr lang="zh-TW" dirty="0">
                <a:solidFill>
                  <a:srgbClr val="FF0000"/>
                </a:solidFill>
              </a:rPr>
              <a:t>)</a:t>
            </a:r>
            <a:r>
              <a:rPr lang="zh-TW" dirty="0">
                <a:solidFill>
                  <a:srgbClr val="0000FF"/>
                </a:solidFill>
              </a:rPr>
              <a:t> AND CGA&gt;11;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Objectives of the Lab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sz="2400" dirty="0"/>
              <a:t>After this lab you should be able to  </a:t>
            </a:r>
          </a:p>
          <a:p>
            <a:pPr marL="9715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sz="1800" dirty="0"/>
              <a:t>Know how to issue simple SQL commands to the SQL Developer  </a:t>
            </a:r>
          </a:p>
          <a:p>
            <a:pPr marL="9715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sz="1800" dirty="0"/>
              <a:t>Know how to use the SELECT-FROM</a:t>
            </a:r>
            <a:r>
              <a:rPr lang="en-HK" altLang="zh-TW" sz="1800" dirty="0"/>
              <a:t>-</a:t>
            </a:r>
            <a:r>
              <a:rPr lang="zh-TW" sz="1800" dirty="0"/>
              <a:t>WHERE SQL clause.  </a:t>
            </a:r>
          </a:p>
          <a:p>
            <a:pPr marL="9715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sz="1800" dirty="0"/>
              <a:t>Know how to use the ORDER BY options in SQL clauses.  </a:t>
            </a:r>
          </a:p>
          <a:p>
            <a:pPr marL="9715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sz="1800" dirty="0"/>
              <a:t>Know how to use simple Join clauses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The ORDER BY clause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/>
              <a:t>Sort the result by one or more columns 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>
                <a:solidFill>
                  <a:srgbClr val="FF0000"/>
                </a:solidFill>
              </a:rPr>
              <a:t>ASC </a:t>
            </a:r>
            <a:r>
              <a:rPr lang="zh-TW" dirty="0"/>
              <a:t>: ascending order (default )  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>
                <a:solidFill>
                  <a:srgbClr val="FF0000"/>
                </a:solidFill>
              </a:rPr>
              <a:t>DESC</a:t>
            </a:r>
            <a:r>
              <a:rPr lang="zh-TW" dirty="0"/>
              <a:t>: descending order  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/>
              <a:t>Examples: </a:t>
            </a:r>
            <a:br>
              <a:rPr lang="zh-TW" dirty="0"/>
            </a:br>
            <a:r>
              <a:rPr lang="zh-TW" dirty="0"/>
              <a:t>	</a:t>
            </a:r>
            <a:r>
              <a:rPr lang="zh-TW" dirty="0">
                <a:solidFill>
                  <a:srgbClr val="0000FF"/>
                </a:solidFill>
              </a:rPr>
              <a:t>SELECT * FROM students ORDER BY cga; </a:t>
            </a:r>
            <a:br>
              <a:rPr lang="zh-TW" dirty="0">
                <a:solidFill>
                  <a:srgbClr val="0000FF"/>
                </a:solidFill>
              </a:rPr>
            </a:br>
            <a:r>
              <a:rPr lang="zh-TW" dirty="0">
                <a:solidFill>
                  <a:srgbClr val="0000FF"/>
                </a:solidFill>
              </a:rPr>
              <a:t>	SELECT * FROM students ORDER BY cga DESC;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More about the ORDER BY clause 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/>
              <a:t>Sort by an alias </a:t>
            </a:r>
            <a:br>
              <a:rPr lang="zh-TW" dirty="0"/>
            </a:br>
            <a:r>
              <a:rPr lang="zh-TW" dirty="0">
                <a:solidFill>
                  <a:srgbClr val="0000FF"/>
                </a:solidFill>
              </a:rPr>
              <a:t>SELECT first_name, CGA*0.8 AS wCGA FROM students ORDER BY wCGA;  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/>
              <a:t>Sort by multiple columns </a:t>
            </a:r>
            <a:br>
              <a:rPr lang="zh-TW" dirty="0"/>
            </a:br>
            <a:r>
              <a:rPr lang="zh-TW" dirty="0">
                <a:solidFill>
                  <a:srgbClr val="0000FF"/>
                </a:solidFill>
              </a:rPr>
              <a:t>SELECT * FROM students ORDER BY department_id ASC, first_name DESC;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SQL JOINS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/>
              <a:t>CROSS product in the absence of JOIN predicate: </a:t>
            </a:r>
            <a:br>
              <a:rPr lang="zh-TW" dirty="0"/>
            </a:br>
            <a:r>
              <a:rPr lang="zh-TW" dirty="0">
                <a:solidFill>
                  <a:srgbClr val="0000FF"/>
                </a:solidFill>
              </a:rPr>
              <a:t>SELECT first_name, last_name FROM students, departments; </a:t>
            </a:r>
            <a:br>
              <a:rPr lang="zh-TW" dirty="0"/>
            </a:br>
            <a:r>
              <a:rPr lang="zh-TW" dirty="0"/>
              <a:t>The </a:t>
            </a:r>
            <a:r>
              <a:rPr lang="zh-TW" dirty="0">
                <a:solidFill>
                  <a:srgbClr val="FF0000"/>
                </a:solidFill>
              </a:rPr>
              <a:t>students </a:t>
            </a:r>
            <a:r>
              <a:rPr lang="zh-TW" dirty="0"/>
              <a:t>table has 5 entries, the </a:t>
            </a:r>
            <a:r>
              <a:rPr lang="zh-TW" dirty="0">
                <a:solidFill>
                  <a:srgbClr val="FF0000"/>
                </a:solidFill>
              </a:rPr>
              <a:t>departments </a:t>
            </a:r>
            <a:r>
              <a:rPr lang="zh-TW" dirty="0"/>
              <a:t>table has 3 entries, and we have 15 entries for this query.  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/>
              <a:t>JOIN </a:t>
            </a:r>
          </a:p>
          <a:p>
            <a:pPr marL="12001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>
                <a:solidFill>
                  <a:srgbClr val="0000FF"/>
                </a:solidFill>
              </a:rPr>
              <a:t>SELECT first_name, last_name from students, departments where students.department_id=departments.department_id;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SQL JOINS : Natural Join 1 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/>
              <a:t>Joins two tables.  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/>
              <a:t>The Natural-Join operation matches the rows of the two tables by looking at the column(s) with identical name(s).  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/>
              <a:t>The rows from the two tables are merged if the column entry/entries match(es).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SQL JOINS : Natural Join 2 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/>
              <a:t>For the tables </a:t>
            </a:r>
            <a:r>
              <a:rPr lang="zh-TW" dirty="0">
                <a:solidFill>
                  <a:srgbClr val="FF0000"/>
                </a:solidFill>
              </a:rPr>
              <a:t>students </a:t>
            </a:r>
            <a:r>
              <a:rPr lang="zh-TW" dirty="0"/>
              <a:t>and </a:t>
            </a:r>
            <a:r>
              <a:rPr lang="zh-TW" dirty="0">
                <a:solidFill>
                  <a:srgbClr val="FF0000"/>
                </a:solidFill>
              </a:rPr>
              <a:t>departments</a:t>
            </a:r>
            <a:r>
              <a:rPr lang="zh-TW" dirty="0"/>
              <a:t>, there is one such column </a:t>
            </a:r>
            <a:r>
              <a:rPr lang="zh-TW" dirty="0">
                <a:solidFill>
                  <a:srgbClr val="FF0000"/>
                </a:solidFill>
              </a:rPr>
              <a:t>department_id </a:t>
            </a:r>
            <a:r>
              <a:rPr lang="zh-TW" dirty="0"/>
              <a:t> 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/>
              <a:t>Only rows with identical entries in the column </a:t>
            </a:r>
            <a:r>
              <a:rPr lang="zh-TW" dirty="0">
                <a:solidFill>
                  <a:srgbClr val="FF0000"/>
                </a:solidFill>
              </a:rPr>
              <a:t>department_id </a:t>
            </a:r>
            <a:r>
              <a:rPr lang="zh-TW" dirty="0"/>
              <a:t>will be merged, so students with department_id=‘COMP’ will merge with the department with department_id=‘COMP’. </a:t>
            </a:r>
            <a:br>
              <a:rPr lang="zh-TW" dirty="0"/>
            </a:br>
            <a:r>
              <a:rPr lang="zh-TW" dirty="0">
                <a:solidFill>
                  <a:srgbClr val="0000FF"/>
                </a:solidFill>
              </a:rPr>
              <a:t>SELECT first_name, department_id, name from students NATURAL JOIN departments;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Saving SQL worksheet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00" y="1017725"/>
            <a:ext cx="4087942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/>
          <p:nvPr/>
        </p:nvSpPr>
        <p:spPr>
          <a:xfrm>
            <a:off x="514400" y="1441000"/>
            <a:ext cx="235800" cy="267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15" name="Shape 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6442" y="1170125"/>
            <a:ext cx="4695157" cy="369363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/>
          <p:nvPr/>
        </p:nvSpPr>
        <p:spPr>
          <a:xfrm>
            <a:off x="5432875" y="4044900"/>
            <a:ext cx="3493200" cy="214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7522425" y="4569975"/>
            <a:ext cx="717900" cy="267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Conclusions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/>
              <a:t>We covered the following topics in this lab:  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/>
              <a:t>The </a:t>
            </a:r>
            <a:r>
              <a:rPr lang="zh-TW" dirty="0">
                <a:solidFill>
                  <a:srgbClr val="FF0000"/>
                </a:solidFill>
              </a:rPr>
              <a:t>SELECT </a:t>
            </a:r>
            <a:r>
              <a:rPr lang="zh-TW" dirty="0"/>
              <a:t>statement.  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>
                <a:solidFill>
                  <a:srgbClr val="FF0000"/>
                </a:solidFill>
              </a:rPr>
              <a:t>Arithmetic operations</a:t>
            </a:r>
            <a:r>
              <a:rPr lang="zh-TW" dirty="0"/>
              <a:t> in the SELECT statement.  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>
                <a:solidFill>
                  <a:srgbClr val="FF0000"/>
                </a:solidFill>
              </a:rPr>
              <a:t>Alias </a:t>
            </a:r>
            <a:r>
              <a:rPr lang="zh-TW" dirty="0"/>
              <a:t>and </a:t>
            </a:r>
            <a:r>
              <a:rPr lang="zh-TW" dirty="0">
                <a:solidFill>
                  <a:srgbClr val="FF0000"/>
                </a:solidFill>
              </a:rPr>
              <a:t>Concatenation </a:t>
            </a:r>
            <a:r>
              <a:rPr lang="zh-TW" dirty="0"/>
              <a:t>of results.  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/>
              <a:t>The </a:t>
            </a:r>
            <a:r>
              <a:rPr lang="zh-TW" dirty="0">
                <a:solidFill>
                  <a:srgbClr val="FF0000"/>
                </a:solidFill>
              </a:rPr>
              <a:t>WHERE </a:t>
            </a:r>
            <a:r>
              <a:rPr lang="zh-TW" dirty="0"/>
              <a:t>clause, the </a:t>
            </a:r>
            <a:r>
              <a:rPr lang="zh-TW" dirty="0">
                <a:solidFill>
                  <a:srgbClr val="FF0000"/>
                </a:solidFill>
              </a:rPr>
              <a:t>comparison operators </a:t>
            </a:r>
            <a:r>
              <a:rPr lang="zh-TW" dirty="0"/>
              <a:t>and the</a:t>
            </a:r>
            <a:r>
              <a:rPr lang="zh-TW" dirty="0">
                <a:solidFill>
                  <a:srgbClr val="FF0000"/>
                </a:solidFill>
              </a:rPr>
              <a:t> logical operators</a:t>
            </a:r>
            <a:r>
              <a:rPr lang="zh-TW" dirty="0"/>
              <a:t>.  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/>
              <a:t>The </a:t>
            </a:r>
            <a:r>
              <a:rPr lang="zh-TW" dirty="0">
                <a:solidFill>
                  <a:srgbClr val="FF0000"/>
                </a:solidFill>
              </a:rPr>
              <a:t>ORDER BY</a:t>
            </a:r>
            <a:r>
              <a:rPr lang="zh-TW" dirty="0"/>
              <a:t> clause.  </a:t>
            </a:r>
          </a:p>
          <a:p>
            <a:pPr marL="9715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/>
              <a:t>The </a:t>
            </a:r>
            <a:r>
              <a:rPr lang="zh-TW" dirty="0">
                <a:solidFill>
                  <a:srgbClr val="FF0000"/>
                </a:solidFill>
              </a:rPr>
              <a:t>JOINs</a:t>
            </a:r>
            <a:r>
              <a:rPr lang="zh-TW" dirty="0"/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Exercise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/>
              <a:t>Create queries according to the following requirement</a:t>
            </a:r>
            <a:r>
              <a:rPr lang="en-US" altLang="zh-TW" dirty="0"/>
              <a:t>s</a:t>
            </a:r>
            <a:r>
              <a:rPr lang="zh-TW" dirty="0"/>
              <a:t>:  </a:t>
            </a:r>
          </a:p>
          <a:p>
            <a:pPr marL="1028700" lvl="1" indent="-342900" rtl="0">
              <a:spcBef>
                <a:spcPts val="0"/>
              </a:spcBef>
              <a:buFont typeface="+mj-lt"/>
              <a:buAutoNum type="arabicPeriod"/>
            </a:pPr>
            <a:r>
              <a:rPr lang="zh-TW" dirty="0"/>
              <a:t>Display the first_name and email of the students from the COMP department.  </a:t>
            </a:r>
          </a:p>
          <a:p>
            <a:pPr marL="1028700" lvl="1" indent="-342900" rtl="0">
              <a:spcBef>
                <a:spcPts val="0"/>
              </a:spcBef>
              <a:buFont typeface="+mj-lt"/>
              <a:buAutoNum type="arabicPeriod"/>
            </a:pPr>
            <a:r>
              <a:rPr lang="zh-TW" dirty="0"/>
              <a:t>Display the first_name of all the students whose first_name contains ‘ r ’ as the 4th character.  </a:t>
            </a:r>
          </a:p>
          <a:p>
            <a:pPr marL="1028700" lvl="1" indent="-342900" rtl="0">
              <a:spcBef>
                <a:spcPts val="0"/>
              </a:spcBef>
              <a:buFont typeface="+mj-lt"/>
              <a:buAutoNum type="arabicPeriod"/>
            </a:pPr>
            <a:r>
              <a:rPr lang="zh-TW" dirty="0"/>
              <a:t>Display the first_name of all the students whose first_name contains either an ‘ a’ or an ‘e’.  </a:t>
            </a:r>
          </a:p>
          <a:p>
            <a:pPr marL="1028700" lvl="1" indent="-342900">
              <a:spcBef>
                <a:spcPts val="0"/>
              </a:spcBef>
              <a:buFont typeface="+mj-lt"/>
              <a:buAutoNum type="arabicPeriod"/>
            </a:pPr>
            <a:r>
              <a:rPr lang="zh-TW" dirty="0"/>
              <a:t>Display the information for the students who are from (the COMP or the ELEC department) and the CGA is not 8.34 or 12.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Re-connect to database server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531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zh-TW" sz="2400"/>
              <a:t>Connect to UST network if </a:t>
            </a:r>
            <a:r>
              <a:rPr lang="en-US" altLang="zh-TW" sz="2400" dirty="0" err="1"/>
              <a:t>usi</a:t>
            </a:r>
            <a:r>
              <a:rPr lang="zh-TW" sz="2400"/>
              <a:t>n</a:t>
            </a:r>
            <a:r>
              <a:rPr lang="en-US" altLang="zh-TW" sz="2400" dirty="0"/>
              <a:t>g</a:t>
            </a:r>
            <a:r>
              <a:rPr lang="zh-TW" sz="2400"/>
              <a:t> y</a:t>
            </a:r>
            <a:r>
              <a:rPr lang="en-US" altLang="zh-TW" sz="2400" dirty="0"/>
              <a:t>our</a:t>
            </a:r>
            <a:r>
              <a:rPr lang="zh-TW" altLang="en-US" sz="2400"/>
              <a:t> own laptop</a:t>
            </a:r>
            <a:endParaRPr lang="zh-TW" sz="2400"/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sz="2400" dirty="0"/>
              <a:t>Right click on the connection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sz="2400" dirty="0"/>
              <a:t>Click Connect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sz="2400" dirty="0"/>
              <a:t>Enter your Oracle username and password</a:t>
            </a:r>
          </a:p>
        </p:txBody>
      </p:sp>
      <p:pic>
        <p:nvPicPr>
          <p:cNvPr id="68" name="Shape 68" descr="reconnect_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400" y="933900"/>
            <a:ext cx="4019550" cy="37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C270790-2D89-4CEB-967E-A8541FD22C5D}"/>
              </a:ext>
            </a:extLst>
          </p:cNvPr>
          <p:cNvSpPr/>
          <p:nvPr/>
        </p:nvSpPr>
        <p:spPr>
          <a:xfrm>
            <a:off x="6036733" y="3200400"/>
            <a:ext cx="1032934" cy="211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Running a SQL script file 1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664200" cy="252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/>
              <a:t>Download (save) the lab2.sql file to local file system </a:t>
            </a:r>
            <a:endParaRPr lang="zh-TW" u="sng" dirty="0">
              <a:solidFill>
                <a:schemeClr val="hlink"/>
              </a:solidFill>
              <a:hlinkClick r:id="rId3"/>
            </a:endParaRP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/>
              <a:t>Open file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/>
              <a:t>Run script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/>
              <a:t>Choose connection</a:t>
            </a:r>
          </a:p>
        </p:txBody>
      </p:sp>
      <p:pic>
        <p:nvPicPr>
          <p:cNvPr id="75" name="Shape 75" descr="open_sql_file.PNG"/>
          <p:cNvPicPr preferRelativeResize="0"/>
          <p:nvPr/>
        </p:nvPicPr>
        <p:blipFill rotWithShape="1">
          <a:blip r:embed="rId4">
            <a:alphaModFix/>
          </a:blip>
          <a:srcRect r="28428"/>
          <a:stretch/>
        </p:blipFill>
        <p:spPr>
          <a:xfrm>
            <a:off x="5287625" y="1885825"/>
            <a:ext cx="4335075" cy="32576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/>
          <p:nvPr/>
        </p:nvSpPr>
        <p:spPr>
          <a:xfrm>
            <a:off x="5422100" y="2137525"/>
            <a:ext cx="117900" cy="1071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7447350" y="2694725"/>
            <a:ext cx="1478700" cy="2895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8743950" y="4347300"/>
            <a:ext cx="399900" cy="1584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590100" y="2427000"/>
            <a:ext cx="214200" cy="2034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5172075" y="1974725"/>
            <a:ext cx="279900" cy="36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7167550" y="2555750"/>
            <a:ext cx="279900" cy="36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8464050" y="4202575"/>
            <a:ext cx="279900" cy="36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6357925" y="2312400"/>
            <a:ext cx="279900" cy="36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84" name="Shape 84" descr="run_script_0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8225" y="3531725"/>
            <a:ext cx="296227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Running a SQL script file 2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zh-TW" dirty="0"/>
              <a:t>The table </a:t>
            </a:r>
            <a:r>
              <a:rPr lang="zh-TW" altLang="en-US" dirty="0"/>
              <a:t>‘</a:t>
            </a:r>
            <a:r>
              <a:rPr lang="en-US" altLang="zh-TW" dirty="0"/>
              <a:t>students’</a:t>
            </a:r>
            <a:r>
              <a:rPr lang="en-HK" altLang="zh-TW" dirty="0"/>
              <a:t> (if any)</a:t>
            </a:r>
            <a:r>
              <a:rPr lang="zh-TW" dirty="0"/>
              <a:t> created last time </a:t>
            </a:r>
            <a:r>
              <a:rPr lang="en-HK" altLang="zh-TW" dirty="0"/>
              <a:t>in your database </a:t>
            </a:r>
            <a:r>
              <a:rPr lang="zh-TW" dirty="0"/>
              <a:t>was dropped</a:t>
            </a:r>
            <a:r>
              <a:rPr lang="en-HK" altLang="zh-TW" dirty="0"/>
              <a:t> (i.e. deleted)</a:t>
            </a:r>
            <a:r>
              <a:rPr lang="zh-TW" dirty="0"/>
              <a:t>, a new </a:t>
            </a:r>
            <a:r>
              <a:rPr lang="en-HK" altLang="zh-TW" dirty="0"/>
              <a:t>‘</a:t>
            </a:r>
            <a:r>
              <a:rPr lang="zh-TW" dirty="0"/>
              <a:t>students</a:t>
            </a:r>
            <a:r>
              <a:rPr lang="en-HK" altLang="zh-TW" dirty="0"/>
              <a:t>’</a:t>
            </a:r>
            <a:r>
              <a:rPr lang="zh-TW" dirty="0"/>
              <a:t> and a </a:t>
            </a:r>
            <a:r>
              <a:rPr lang="en-HK" altLang="zh-TW" dirty="0"/>
              <a:t>‘</a:t>
            </a:r>
            <a:r>
              <a:rPr lang="zh-TW" dirty="0"/>
              <a:t>departments</a:t>
            </a:r>
            <a:r>
              <a:rPr lang="en-HK" altLang="zh-TW" dirty="0"/>
              <a:t>’</a:t>
            </a:r>
            <a:r>
              <a:rPr lang="zh-TW" dirty="0"/>
              <a:t> table</a:t>
            </a:r>
            <a:r>
              <a:rPr lang="en-HK" altLang="zh-TW" dirty="0"/>
              <a:t>s</a:t>
            </a:r>
            <a:r>
              <a:rPr lang="zh-TW" dirty="0"/>
              <a:t> </a:t>
            </a:r>
            <a:r>
              <a:rPr lang="en-HK" altLang="zh-TW" dirty="0"/>
              <a:t>are</a:t>
            </a:r>
            <a:r>
              <a:rPr lang="zh-TW" dirty="0"/>
              <a:t> created.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HK" altLang="zh-TW" dirty="0"/>
              <a:t>First, </a:t>
            </a:r>
            <a:r>
              <a:rPr lang="zh-TW" dirty="0"/>
              <a:t>lab2.sql creates a table called ‘students’ with 7 attributes and a table called department with 3 attributes. </a:t>
            </a:r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-HK" altLang="zh-TW" dirty="0"/>
              <a:t>Then, </a:t>
            </a:r>
            <a:r>
              <a:rPr lang="zh-TW" dirty="0"/>
              <a:t>lab2.sql inserts 5 different student </a:t>
            </a:r>
            <a:r>
              <a:rPr lang="en-HK" altLang="zh-TW" dirty="0"/>
              <a:t>records </a:t>
            </a:r>
            <a:r>
              <a:rPr lang="zh-TW" dirty="0"/>
              <a:t>into the table </a:t>
            </a:r>
            <a:r>
              <a:rPr lang="en-HK" altLang="zh-TW" dirty="0"/>
              <a:t>‘</a:t>
            </a:r>
            <a:r>
              <a:rPr lang="en-US" altLang="zh-TW" dirty="0"/>
              <a:t>students</a:t>
            </a:r>
            <a:r>
              <a:rPr lang="en-HK" altLang="zh-TW" dirty="0"/>
              <a:t>’ </a:t>
            </a:r>
            <a:r>
              <a:rPr lang="zh-TW" dirty="0"/>
              <a:t>and 3 different </a:t>
            </a:r>
            <a:r>
              <a:rPr lang="en-HK" altLang="zh-TW" dirty="0"/>
              <a:t>record</a:t>
            </a:r>
            <a:r>
              <a:rPr lang="zh-TW" dirty="0"/>
              <a:t>s of departments into the table</a:t>
            </a:r>
            <a:r>
              <a:rPr lang="en-HK" altLang="zh-TW" dirty="0"/>
              <a:t> ‘</a:t>
            </a:r>
            <a:r>
              <a:rPr lang="en-US" altLang="zh-TW" dirty="0"/>
              <a:t>departments</a:t>
            </a:r>
            <a:r>
              <a:rPr lang="en-HK" altLang="zh-TW" dirty="0"/>
              <a:t>’</a:t>
            </a:r>
            <a:r>
              <a:rPr lang="zh-TW" dirty="0"/>
              <a:t>.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/>
              <a:t>We </a:t>
            </a:r>
            <a:r>
              <a:rPr lang="en-HK" altLang="zh-TW" dirty="0"/>
              <a:t>will</a:t>
            </a:r>
            <a:r>
              <a:rPr lang="zh-TW" dirty="0"/>
              <a:t> cover </a:t>
            </a:r>
            <a:r>
              <a:rPr lang="en-HK" altLang="zh-TW" dirty="0"/>
              <a:t>more SQL</a:t>
            </a:r>
            <a:r>
              <a:rPr lang="zh-TW" dirty="0"/>
              <a:t> details in the future labs.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Running a SQL script file 3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TW" dirty="0"/>
              <a:t>You should get below result in Script Output after successfully run lab2.sql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535850" y="1676750"/>
            <a:ext cx="3729000" cy="34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zh-TW" dirty="0">
                <a:solidFill>
                  <a:schemeClr val="dk2"/>
                </a:solidFill>
              </a:rPr>
              <a:t>Table STUDENTS dropped.</a:t>
            </a:r>
            <a:r>
              <a:rPr lang="en-HK" altLang="zh-TW" dirty="0">
                <a:solidFill>
                  <a:schemeClr val="dk2"/>
                </a:solidFill>
              </a:rPr>
              <a:t>*</a:t>
            </a:r>
            <a:endParaRPr lang="zh-TW" dirty="0">
              <a:solidFill>
                <a:schemeClr val="dk2"/>
              </a:solidFill>
            </a:endParaRP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zh-TW" dirty="0">
                <a:solidFill>
                  <a:schemeClr val="dk2"/>
                </a:solidFill>
              </a:rPr>
              <a:t>Table DEPARTMENTS dropped.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zh-TW" dirty="0">
                <a:solidFill>
                  <a:schemeClr val="dk2"/>
                </a:solidFill>
              </a:rPr>
              <a:t>Table STUDENTS created.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zh-TW" dirty="0">
                <a:solidFill>
                  <a:schemeClr val="dk2"/>
                </a:solidFill>
              </a:rPr>
              <a:t>1 row inserted. 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zh-TW" dirty="0">
                <a:solidFill>
                  <a:schemeClr val="dk2"/>
                </a:solidFill>
              </a:rPr>
              <a:t>1 row inserted.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zh-TW" dirty="0">
                <a:solidFill>
                  <a:schemeClr val="dk2"/>
                </a:solidFill>
              </a:rPr>
              <a:t>1 row inserted.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4168425" y="1676750"/>
            <a:ext cx="4061100" cy="30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zh-TW">
                <a:solidFill>
                  <a:schemeClr val="dk2"/>
                </a:solidFill>
              </a:rPr>
              <a:t>1 row inserted.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zh-TW">
                <a:solidFill>
                  <a:schemeClr val="dk2"/>
                </a:solidFill>
              </a:rPr>
              <a:t>1 row inserted.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zh-TW">
                <a:solidFill>
                  <a:schemeClr val="dk2"/>
                </a:solidFill>
              </a:rPr>
              <a:t>Table DEPARTMENTS created.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zh-TW">
                <a:solidFill>
                  <a:schemeClr val="dk2"/>
                </a:solidFill>
              </a:rPr>
              <a:t>1 row inserted.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zh-TW">
                <a:solidFill>
                  <a:schemeClr val="dk2"/>
                </a:solidFill>
              </a:rPr>
              <a:t>1 row inserted.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zh-TW">
                <a:solidFill>
                  <a:schemeClr val="dk2"/>
                </a:solidFill>
              </a:rPr>
              <a:t>1 row inserted.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6E389-092E-40D9-A68D-C670E4249041}"/>
              </a:ext>
            </a:extLst>
          </p:cNvPr>
          <p:cNvSpPr txBox="1"/>
          <p:nvPr/>
        </p:nvSpPr>
        <p:spPr>
          <a:xfrm>
            <a:off x="2275474" y="4430623"/>
            <a:ext cx="3971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200" dirty="0"/>
              <a:t>* If no STUDENTS table in the database before, warning message may appear. But no worry!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Run SQL statement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92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Clr>
                <a:srgbClr val="434343"/>
              </a:buClr>
              <a:buFont typeface="Arial" panose="020B0604020202020204" pitchFamily="34" charset="0"/>
              <a:buChar char="•"/>
            </a:pPr>
            <a:r>
              <a:rPr lang="en-HK" altLang="zh-TW" sz="2000" dirty="0">
                <a:solidFill>
                  <a:srgbClr val="434343"/>
                </a:solidFill>
              </a:rPr>
              <a:t>S</a:t>
            </a:r>
            <a:r>
              <a:rPr lang="zh-TW" sz="2000" dirty="0">
                <a:solidFill>
                  <a:srgbClr val="434343"/>
                </a:solidFill>
              </a:rPr>
              <a:t>witch to worksheet or open new worksheet</a:t>
            </a:r>
          </a:p>
          <a:p>
            <a:pPr marL="514350" lvl="0" indent="-285750" rtl="0">
              <a:spcBef>
                <a:spcPts val="0"/>
              </a:spcBef>
              <a:buClr>
                <a:srgbClr val="434343"/>
              </a:buClr>
              <a:buFont typeface="Arial" panose="020B0604020202020204" pitchFamily="34" charset="0"/>
              <a:buChar char="•"/>
            </a:pPr>
            <a:r>
              <a:rPr lang="en-HK" altLang="zh-TW" sz="2000" dirty="0">
                <a:solidFill>
                  <a:srgbClr val="434343"/>
                </a:solidFill>
              </a:rPr>
              <a:t>T</a:t>
            </a:r>
            <a:r>
              <a:rPr lang="zh-TW" sz="2000" dirty="0">
                <a:solidFill>
                  <a:srgbClr val="434343"/>
                </a:solidFill>
              </a:rPr>
              <a:t>ype statements in worksheet</a:t>
            </a:r>
          </a:p>
          <a:p>
            <a:pPr marL="514350" lvl="0" indent="-285750" rtl="0">
              <a:spcBef>
                <a:spcPts val="0"/>
              </a:spcBef>
              <a:buClr>
                <a:srgbClr val="434343"/>
              </a:buClr>
              <a:buFont typeface="Arial" panose="020B0604020202020204" pitchFamily="34" charset="0"/>
              <a:buChar char="•"/>
            </a:pPr>
            <a:r>
              <a:rPr lang="en-HK" altLang="zh-TW" sz="2000" dirty="0">
                <a:solidFill>
                  <a:srgbClr val="434343"/>
                </a:solidFill>
              </a:rPr>
              <a:t>K</a:t>
            </a:r>
            <a:r>
              <a:rPr lang="zh-TW" sz="2000" dirty="0">
                <a:solidFill>
                  <a:srgbClr val="434343"/>
                </a:solidFill>
              </a:rPr>
              <a:t>eep the cursor on this line and run statement</a:t>
            </a:r>
          </a:p>
          <a:p>
            <a:pPr marL="514350" lvl="0" indent="-285750" rtl="0">
              <a:spcBef>
                <a:spcPts val="0"/>
              </a:spcBef>
              <a:buClr>
                <a:srgbClr val="434343"/>
              </a:buClr>
              <a:buFont typeface="Arial" panose="020B0604020202020204" pitchFamily="34" charset="0"/>
              <a:buChar char="•"/>
            </a:pPr>
            <a:r>
              <a:rPr lang="en-HK" altLang="zh-TW" sz="2000" dirty="0">
                <a:solidFill>
                  <a:srgbClr val="434343"/>
                </a:solidFill>
              </a:rPr>
              <a:t>R</a:t>
            </a:r>
            <a:r>
              <a:rPr lang="zh-TW" sz="2000" dirty="0">
                <a:solidFill>
                  <a:srgbClr val="434343"/>
                </a:solidFill>
              </a:rPr>
              <a:t>esult will be shown in Query Result or Script Output 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875" y="859350"/>
            <a:ext cx="24823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Retrieving records using the SELECT statement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/>
              <a:t>Syntax: </a:t>
            </a:r>
            <a:br>
              <a:rPr lang="zh-TW" dirty="0"/>
            </a:br>
            <a:r>
              <a:rPr lang="zh-TW" dirty="0"/>
              <a:t>	</a:t>
            </a:r>
            <a:r>
              <a:rPr lang="zh-TW" dirty="0">
                <a:solidFill>
                  <a:srgbClr val="0000FF"/>
                </a:solidFill>
              </a:rPr>
              <a:t>SELECT * | { [DISTINCT] </a:t>
            </a:r>
            <a:r>
              <a:rPr lang="zh-TW" i="1" dirty="0">
                <a:solidFill>
                  <a:srgbClr val="0000FF"/>
                </a:solidFill>
              </a:rPr>
              <a:t>column </a:t>
            </a:r>
            <a:r>
              <a:rPr lang="zh-TW" dirty="0">
                <a:solidFill>
                  <a:srgbClr val="0000FF"/>
                </a:solidFill>
              </a:rPr>
              <a:t>| </a:t>
            </a:r>
            <a:r>
              <a:rPr lang="zh-TW" i="1" dirty="0">
                <a:solidFill>
                  <a:srgbClr val="0000FF"/>
                </a:solidFill>
              </a:rPr>
              <a:t>expression </a:t>
            </a:r>
            <a:r>
              <a:rPr lang="zh-TW" dirty="0">
                <a:solidFill>
                  <a:srgbClr val="0000FF"/>
                </a:solidFill>
              </a:rPr>
              <a:t>[alias],..} FROM </a:t>
            </a:r>
            <a:r>
              <a:rPr lang="zh-TW" i="1" dirty="0">
                <a:solidFill>
                  <a:srgbClr val="0000FF"/>
                </a:solidFill>
              </a:rPr>
              <a:t>table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/>
              <a:t>Example, select all the columns from a table: </a:t>
            </a:r>
            <a:br>
              <a:rPr lang="zh-TW" dirty="0"/>
            </a:br>
            <a:r>
              <a:rPr lang="zh-TW" dirty="0"/>
              <a:t>	</a:t>
            </a:r>
            <a:r>
              <a:rPr lang="zh-TW" dirty="0">
                <a:solidFill>
                  <a:srgbClr val="0000FF"/>
                </a:solidFill>
              </a:rPr>
              <a:t>SELECT * FROM departments;  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/>
              <a:t>Example, select some specified columns </a:t>
            </a:r>
            <a:br>
              <a:rPr lang="zh-TW" dirty="0"/>
            </a:br>
            <a:r>
              <a:rPr lang="zh-TW" dirty="0"/>
              <a:t>	</a:t>
            </a:r>
            <a:r>
              <a:rPr lang="zh-TW" dirty="0">
                <a:solidFill>
                  <a:srgbClr val="0000FF"/>
                </a:solidFill>
              </a:rPr>
              <a:t>SELECT department_id, name FROM departments;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Incorporating arithmetic operations to the SELECT statement 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1569600"/>
            <a:ext cx="8520600" cy="299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/>
              <a:t>It is possible to include arithmetic operations like </a:t>
            </a:r>
            <a:r>
              <a:rPr lang="zh-TW" dirty="0">
                <a:solidFill>
                  <a:srgbClr val="FF0000"/>
                </a:solidFill>
              </a:rPr>
              <a:t>*</a:t>
            </a:r>
            <a:r>
              <a:rPr lang="zh-TW" dirty="0">
                <a:solidFill>
                  <a:srgbClr val="0000FF"/>
                </a:solidFill>
              </a:rPr>
              <a:t> </a:t>
            </a:r>
            <a:r>
              <a:rPr lang="zh-TW" dirty="0"/>
              <a:t>, </a:t>
            </a:r>
            <a:r>
              <a:rPr lang="zh-TW" dirty="0">
                <a:solidFill>
                  <a:srgbClr val="FF0000"/>
                </a:solidFill>
              </a:rPr>
              <a:t>/</a:t>
            </a:r>
            <a:r>
              <a:rPr lang="zh-TW" dirty="0"/>
              <a:t> , </a:t>
            </a:r>
            <a:r>
              <a:rPr lang="zh-TW" dirty="0">
                <a:solidFill>
                  <a:srgbClr val="FF0000"/>
                </a:solidFill>
              </a:rPr>
              <a:t>+</a:t>
            </a:r>
            <a:r>
              <a:rPr lang="zh-TW" dirty="0"/>
              <a:t> ,</a:t>
            </a:r>
            <a:r>
              <a:rPr lang="zh-TW" dirty="0">
                <a:solidFill>
                  <a:srgbClr val="FF0000"/>
                </a:solidFill>
              </a:rPr>
              <a:t> -</a:t>
            </a:r>
            <a:r>
              <a:rPr lang="zh-TW" dirty="0"/>
              <a:t> to the SELECT statement.  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dirty="0"/>
              <a:t>For example: </a:t>
            </a:r>
            <a:br>
              <a:rPr lang="zh-TW" dirty="0"/>
            </a:br>
            <a:r>
              <a:rPr lang="zh-TW" dirty="0"/>
              <a:t>	</a:t>
            </a:r>
            <a:r>
              <a:rPr lang="zh-TW" dirty="0">
                <a:solidFill>
                  <a:srgbClr val="0000FF"/>
                </a:solidFill>
              </a:rPr>
              <a:t>SELECT last_name, CGA, CGA+2.0 FROM students; </a:t>
            </a:r>
            <a:br>
              <a:rPr lang="zh-TW" dirty="0">
                <a:solidFill>
                  <a:srgbClr val="0000FF"/>
                </a:solidFill>
              </a:rPr>
            </a:br>
            <a:r>
              <a:rPr lang="zh-TW" dirty="0">
                <a:solidFill>
                  <a:srgbClr val="0000FF"/>
                </a:solidFill>
              </a:rPr>
              <a:t>	SELECT last_name, CGA, CGA/2.0 FROM students; 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sz="1400" dirty="0"/>
          </a:p>
          <a:p>
            <a:pPr marL="457200" lvl="0" indent="-3175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zh-TW" sz="1400" dirty="0"/>
              <a:t>Note that CGA/2.0 will return the same result as CGA/2 in SQL, this is different from some higher level languages like C++.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1676</Words>
  <Application>Microsoft Macintosh PowerPoint</Application>
  <PresentationFormat>On-screen Show (16:9)</PresentationFormat>
  <Paragraphs>141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Arial</vt:lpstr>
      <vt:lpstr>simple-light-2</vt:lpstr>
      <vt:lpstr>COMP 3311 Database Management Systems</vt:lpstr>
      <vt:lpstr>Objectives of the Lab</vt:lpstr>
      <vt:lpstr>Re-connect to database server</vt:lpstr>
      <vt:lpstr>Running a SQL script file 1</vt:lpstr>
      <vt:lpstr>Running a SQL script file 2</vt:lpstr>
      <vt:lpstr>Running a SQL script file 3</vt:lpstr>
      <vt:lpstr>Run SQL statement</vt:lpstr>
      <vt:lpstr>Retrieving records using the SELECT statement</vt:lpstr>
      <vt:lpstr>Incorporating arithmetic operations to the SELECT statement </vt:lpstr>
      <vt:lpstr>Changing the name of a column using Alias</vt:lpstr>
      <vt:lpstr>Removing duplicates</vt:lpstr>
      <vt:lpstr>Concatenating results in the SELECT statements</vt:lpstr>
      <vt:lpstr>Example of concatenations</vt:lpstr>
      <vt:lpstr>Specifying the output by using the WHERE clause </vt:lpstr>
      <vt:lpstr>Using Comparison Operator with the WHERE clause </vt:lpstr>
      <vt:lpstr>Logical conditions</vt:lpstr>
      <vt:lpstr>More conditions</vt:lpstr>
      <vt:lpstr>Changing precedence using Parentheses 1</vt:lpstr>
      <vt:lpstr>Changing precedence using Parentheses 2</vt:lpstr>
      <vt:lpstr>The ORDER BY clause</vt:lpstr>
      <vt:lpstr>More about the ORDER BY clause </vt:lpstr>
      <vt:lpstr>SQL JOINS</vt:lpstr>
      <vt:lpstr>SQL JOINS : Natural Join 1 </vt:lpstr>
      <vt:lpstr>SQL JOINS : Natural Join 2 </vt:lpstr>
      <vt:lpstr>Saving SQL worksheet</vt:lpstr>
      <vt:lpstr>Conclusions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3311 Database Management Systems</dc:title>
  <dc:creator>Wilfred Ng</dc:creator>
  <cp:lastModifiedBy>Ziyi Liu</cp:lastModifiedBy>
  <cp:revision>32</cp:revision>
  <dcterms:modified xsi:type="dcterms:W3CDTF">2024-09-18T07:52:19Z</dcterms:modified>
</cp:coreProperties>
</file>