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86F1E7-F055-CB5C-719E-3E9C7DB24B17}" v="235" dt="2023-10-01T11:25:52.450"/>
    <p1510:client id="{E5344495-23E1-D850-B566-D64167720E49}" v="1" dt="2023-10-05T08:48:40.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rtl="0">
              <a:spcBef>
                <a:spcPts val="0"/>
              </a:spcBef>
              <a:buNone/>
            </a:pPr>
            <a:endParaRPr sz="1300"/>
          </a:p>
        </p:txBody>
      </p:sp>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rtl="0">
              <a:spcBef>
                <a:spcPts val="0"/>
              </a:spcBef>
              <a:buNone/>
            </a:pPr>
            <a:endParaRPr sz="1300"/>
          </a:p>
        </p:txBody>
      </p:sp>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marL="469900" indent="-469900">
              <a:lnSpc>
                <a:spcPct val="90000"/>
              </a:lnSpc>
              <a:spcBef>
                <a:spcPts val="320"/>
              </a:spcBef>
            </a:pPr>
            <a:r>
              <a:rPr lang="en-US" altLang="zh-TW" b="1" dirty="0">
                <a:ea typeface="新細明體"/>
                <a:cs typeface="Arial"/>
              </a:rPr>
              <a:t>SELECT</a:t>
            </a:r>
            <a:r>
              <a:rPr lang="zh-TW" altLang="en-US" b="1" dirty="0">
                <a:ea typeface="新細明體"/>
                <a:cs typeface="Arial"/>
              </a:rPr>
              <a:t> </a:t>
            </a:r>
            <a:r>
              <a:rPr lang="en-US" altLang="zh-TW" b="1" err="1">
                <a:ea typeface="新細明體"/>
                <a:cs typeface="Arial"/>
              </a:rPr>
              <a:t>temp_table.department_id</a:t>
            </a:r>
            <a:r>
              <a:rPr lang="en-US" altLang="zh-TW" b="1" dirty="0">
                <a:ea typeface="新細明體"/>
                <a:cs typeface="Arial"/>
              </a:rPr>
              <a:t>,</a:t>
            </a:r>
            <a:r>
              <a:rPr lang="zh-TW" altLang="en-US" b="1" dirty="0">
                <a:ea typeface="新細明體"/>
                <a:cs typeface="Arial"/>
              </a:rPr>
              <a:t> </a:t>
            </a:r>
            <a:r>
              <a:rPr lang="en-US" altLang="zh-TW" b="1" err="1">
                <a:ea typeface="新細明體"/>
                <a:cs typeface="Arial"/>
              </a:rPr>
              <a:t>temp_table.AVG_CGA</a:t>
            </a:r>
            <a:r>
              <a:rPr lang="en-US" altLang="zh-TW" b="1" dirty="0">
                <a:ea typeface="新細明體"/>
                <a:cs typeface="Arial"/>
              </a:rPr>
              <a:t> FROM</a:t>
            </a:r>
            <a:r>
              <a:rPr lang="zh-TW" altLang="en-US" b="1" dirty="0">
                <a:ea typeface="新細明體"/>
                <a:cs typeface="Arial"/>
              </a:rPr>
              <a:t> </a:t>
            </a:r>
            <a:r>
              <a:rPr lang="en-US" altLang="zh-TW" b="1" dirty="0">
                <a:ea typeface="新細明體"/>
                <a:cs typeface="Arial"/>
              </a:rPr>
              <a:t>(SELECT</a:t>
            </a:r>
            <a:r>
              <a:rPr lang="zh-TW" altLang="en-US" b="1" dirty="0">
                <a:ea typeface="新細明體"/>
                <a:cs typeface="Arial"/>
              </a:rPr>
              <a:t> </a:t>
            </a:r>
            <a:r>
              <a:rPr lang="en-US" altLang="zh-TW" b="1" err="1">
                <a:ea typeface="新細明體"/>
                <a:cs typeface="Arial"/>
              </a:rPr>
              <a:t>department_id,avg</a:t>
            </a:r>
            <a:r>
              <a:rPr lang="en-US" altLang="zh-TW" b="1" dirty="0">
                <a:ea typeface="新細明體"/>
                <a:cs typeface="Arial"/>
              </a:rPr>
              <a:t>(CGA)</a:t>
            </a:r>
            <a:r>
              <a:rPr lang="zh-TW" altLang="en-US" b="1" dirty="0">
                <a:ea typeface="新細明體"/>
                <a:cs typeface="Arial"/>
              </a:rPr>
              <a:t> </a:t>
            </a:r>
            <a:r>
              <a:rPr lang="en-US" altLang="zh-TW" b="1" dirty="0">
                <a:ea typeface="新細明體"/>
                <a:cs typeface="Arial"/>
              </a:rPr>
              <a:t>AS</a:t>
            </a:r>
            <a:r>
              <a:rPr lang="zh-TW" altLang="en-US" b="1" dirty="0">
                <a:ea typeface="新細明體"/>
                <a:cs typeface="Arial"/>
              </a:rPr>
              <a:t> </a:t>
            </a:r>
            <a:r>
              <a:rPr lang="en-US" altLang="zh-TW" b="1" dirty="0">
                <a:ea typeface="新細明體"/>
                <a:cs typeface="Arial"/>
              </a:rPr>
              <a:t>AVG_CGA FROM</a:t>
            </a:r>
            <a:r>
              <a:rPr lang="zh-TW" altLang="en-US" b="1" dirty="0">
                <a:ea typeface="新細明體"/>
                <a:cs typeface="Arial"/>
              </a:rPr>
              <a:t> </a:t>
            </a:r>
            <a:r>
              <a:rPr lang="en-US" altLang="zh-TW" b="1" dirty="0">
                <a:ea typeface="新細明體"/>
                <a:cs typeface="Arial"/>
              </a:rPr>
              <a:t>students GROUP</a:t>
            </a:r>
            <a:r>
              <a:rPr lang="zh-TW" altLang="en-US" b="1" dirty="0">
                <a:ea typeface="新細明體"/>
                <a:cs typeface="Arial"/>
              </a:rPr>
              <a:t> </a:t>
            </a:r>
            <a:r>
              <a:rPr lang="en-US" altLang="zh-TW" b="1" dirty="0">
                <a:ea typeface="新細明體"/>
                <a:cs typeface="Arial"/>
              </a:rPr>
              <a:t>BY</a:t>
            </a:r>
            <a:r>
              <a:rPr lang="zh-TW" altLang="en-US" b="1" dirty="0">
                <a:ea typeface="新細明體"/>
                <a:cs typeface="Arial"/>
              </a:rPr>
              <a:t> </a:t>
            </a:r>
            <a:r>
              <a:rPr lang="en-US" altLang="zh-TW" b="1" err="1">
                <a:ea typeface="新細明體"/>
                <a:cs typeface="Arial"/>
              </a:rPr>
              <a:t>department_ID</a:t>
            </a:r>
            <a:r>
              <a:rPr lang="en-US" altLang="zh-TW" b="1" dirty="0">
                <a:ea typeface="新細明體"/>
                <a:cs typeface="Arial"/>
              </a:rPr>
              <a:t>)</a:t>
            </a:r>
            <a:r>
              <a:rPr lang="zh-TW" altLang="en-US" b="1" dirty="0">
                <a:ea typeface="新細明體"/>
                <a:cs typeface="Arial"/>
              </a:rPr>
              <a:t> </a:t>
            </a:r>
            <a:r>
              <a:rPr lang="en-US" altLang="zh-TW" b="1" err="1">
                <a:ea typeface="新細明體"/>
                <a:cs typeface="Arial"/>
              </a:rPr>
              <a:t>temp_table</a:t>
            </a:r>
            <a:r>
              <a:rPr lang="en-US" altLang="zh-TW" b="1" dirty="0">
                <a:ea typeface="新細明體"/>
                <a:cs typeface="Arial"/>
              </a:rPr>
              <a:t> WHERE</a:t>
            </a:r>
            <a:r>
              <a:rPr lang="zh-TW" altLang="en-US" b="1" dirty="0">
                <a:ea typeface="新細明體"/>
                <a:cs typeface="Arial"/>
              </a:rPr>
              <a:t> </a:t>
            </a:r>
            <a:r>
              <a:rPr lang="en-US" altLang="zh-TW" b="1" err="1">
                <a:ea typeface="新細明體"/>
                <a:cs typeface="Arial"/>
              </a:rPr>
              <a:t>temp_table.AVG_CGA</a:t>
            </a:r>
            <a:r>
              <a:rPr lang="zh-TW" altLang="en-US" b="1" dirty="0">
                <a:ea typeface="新細明體"/>
                <a:cs typeface="Arial"/>
              </a:rPr>
              <a:t> </a:t>
            </a:r>
            <a:r>
              <a:rPr lang="en-US" altLang="zh-TW" b="1" dirty="0">
                <a:ea typeface="新細明體"/>
                <a:cs typeface="Arial"/>
              </a:rPr>
              <a:t>&gt;</a:t>
            </a:r>
            <a:r>
              <a:rPr lang="zh-TW" altLang="en-US" b="1" dirty="0">
                <a:ea typeface="新細明體"/>
                <a:cs typeface="Arial"/>
              </a:rPr>
              <a:t> </a:t>
            </a:r>
            <a:r>
              <a:rPr lang="en-US" altLang="zh-TW" b="1" dirty="0">
                <a:ea typeface="新細明體"/>
                <a:cs typeface="Arial"/>
              </a:rPr>
              <a:t>(SELECT</a:t>
            </a:r>
            <a:r>
              <a:rPr lang="zh-TW" altLang="en-US" b="1" dirty="0">
                <a:ea typeface="新細明體"/>
                <a:cs typeface="Arial"/>
              </a:rPr>
              <a:t> </a:t>
            </a:r>
            <a:r>
              <a:rPr lang="en-US" altLang="zh-TW" b="1" err="1">
                <a:ea typeface="新細明體"/>
                <a:cs typeface="Arial"/>
              </a:rPr>
              <a:t>temp_cga.overall_avg_cga</a:t>
            </a:r>
            <a:r>
              <a:rPr lang="zh-TW" altLang="en-US" b="1" dirty="0">
                <a:ea typeface="新細明體"/>
                <a:cs typeface="Arial"/>
              </a:rPr>
              <a:t> </a:t>
            </a:r>
            <a:r>
              <a:rPr lang="en-US" altLang="zh-TW" b="1" dirty="0">
                <a:ea typeface="新細明體"/>
                <a:cs typeface="Arial"/>
              </a:rPr>
              <a:t>FROM</a:t>
            </a:r>
            <a:r>
              <a:rPr lang="zh-TW" altLang="en-US" b="1" dirty="0">
                <a:ea typeface="新細明體"/>
                <a:cs typeface="Arial"/>
              </a:rPr>
              <a:t> </a:t>
            </a:r>
            <a:r>
              <a:rPr lang="en-US" altLang="zh-TW" b="1" dirty="0">
                <a:ea typeface="新細明體"/>
                <a:cs typeface="Arial"/>
              </a:rPr>
              <a:t>(SELECT</a:t>
            </a:r>
            <a:r>
              <a:rPr lang="zh-TW" altLang="en-US" b="1" dirty="0">
                <a:ea typeface="新細明體"/>
                <a:cs typeface="Arial"/>
              </a:rPr>
              <a:t> </a:t>
            </a:r>
            <a:r>
              <a:rPr lang="en-US" altLang="zh-TW" b="1" dirty="0">
                <a:ea typeface="新細明體"/>
                <a:cs typeface="Arial"/>
              </a:rPr>
              <a:t>AVG(CGA)</a:t>
            </a:r>
            <a:r>
              <a:rPr lang="zh-TW" altLang="en-US" b="1" dirty="0">
                <a:ea typeface="新細明體"/>
                <a:cs typeface="Arial"/>
              </a:rPr>
              <a:t> </a:t>
            </a:r>
            <a:r>
              <a:rPr lang="en-US" altLang="zh-TW" b="1" dirty="0">
                <a:ea typeface="新細明體"/>
                <a:cs typeface="Arial"/>
              </a:rPr>
              <a:t>as</a:t>
            </a:r>
            <a:r>
              <a:rPr lang="zh-TW" altLang="en-US" b="1" dirty="0">
                <a:ea typeface="新細明體"/>
                <a:cs typeface="Arial"/>
              </a:rPr>
              <a:t> </a:t>
            </a:r>
            <a:r>
              <a:rPr lang="en-US" altLang="zh-TW" b="1">
                <a:ea typeface="新細明體"/>
                <a:cs typeface="Arial"/>
              </a:rPr>
              <a:t>overall_avg_cga FROM</a:t>
            </a:r>
            <a:r>
              <a:rPr lang="zh-TW" altLang="en-US" b="1" dirty="0">
                <a:ea typeface="新細明體"/>
                <a:cs typeface="Arial"/>
              </a:rPr>
              <a:t> </a:t>
            </a:r>
            <a:r>
              <a:rPr lang="en-US" altLang="zh-TW" b="1" dirty="0">
                <a:ea typeface="新細明體"/>
                <a:cs typeface="Arial"/>
              </a:rPr>
              <a:t>students</a:t>
            </a:r>
            <a:r>
              <a:rPr lang="zh-TW" altLang="en-US" b="1" dirty="0">
                <a:ea typeface="新細明體"/>
                <a:cs typeface="Arial"/>
              </a:rPr>
              <a:t> </a:t>
            </a:r>
            <a:r>
              <a:rPr lang="en-US" altLang="zh-TW" b="1" dirty="0">
                <a:ea typeface="新細明體"/>
                <a:cs typeface="Arial"/>
              </a:rPr>
              <a:t>)</a:t>
            </a:r>
            <a:r>
              <a:rPr lang="zh-TW" altLang="en-US" b="1" dirty="0">
                <a:ea typeface="新細明體"/>
                <a:cs typeface="Arial"/>
              </a:rPr>
              <a:t> </a:t>
            </a:r>
            <a:r>
              <a:rPr lang="en-US" altLang="zh-TW" b="1" err="1">
                <a:ea typeface="新細明體"/>
                <a:cs typeface="Arial"/>
              </a:rPr>
              <a:t>temp_cga</a:t>
            </a:r>
            <a:r>
              <a:rPr lang="zh-TW" altLang="en-US" b="1" dirty="0">
                <a:ea typeface="新細明體"/>
                <a:cs typeface="Arial"/>
              </a:rPr>
              <a:t> </a:t>
            </a:r>
            <a:r>
              <a:rPr lang="en-US" altLang="zh-TW" b="1" dirty="0">
                <a:ea typeface="新細明體"/>
                <a:cs typeface="Arial"/>
              </a:rPr>
              <a:t>);</a:t>
            </a:r>
            <a:endParaRPr lang="en-US">
              <a:ea typeface="新細明體"/>
              <a:cs typeface="Arial"/>
            </a:endParaRPr>
          </a:p>
        </p:txBody>
      </p:sp>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marL="469900" indent="-469900">
              <a:lnSpc>
                <a:spcPct val="90000"/>
              </a:lnSpc>
              <a:spcBef>
                <a:spcPts val="320"/>
              </a:spcBef>
            </a:pPr>
            <a:r>
              <a:rPr lang="en-US" dirty="0"/>
              <a:t>select </a:t>
            </a:r>
            <a:r>
              <a:rPr lang="en-US" dirty="0" err="1"/>
              <a:t>s.first_name</a:t>
            </a:r>
            <a:r>
              <a:rPr lang="en-US" dirty="0"/>
              <a:t> from students s where not exists ( (select </a:t>
            </a:r>
            <a:r>
              <a:rPr lang="en-US" dirty="0" err="1"/>
              <a:t>course_id</a:t>
            </a:r>
            <a:r>
              <a:rPr lang="en-US" dirty="0"/>
              <a:t> from courses) minus (select </a:t>
            </a:r>
            <a:r>
              <a:rPr lang="en-US" dirty="0" err="1"/>
              <a:t>course_id</a:t>
            </a:r>
            <a:r>
              <a:rPr lang="en-US" dirty="0"/>
              <a:t> from enroll e where </a:t>
            </a:r>
            <a:r>
              <a:rPr lang="en-US" dirty="0" err="1"/>
              <a:t>e.student_id</a:t>
            </a:r>
            <a:r>
              <a:rPr lang="en-US" dirty="0"/>
              <a:t>=</a:t>
            </a:r>
            <a:r>
              <a:rPr lang="en-US" dirty="0" err="1"/>
              <a:t>s.student_id</a:t>
            </a:r>
            <a:r>
              <a:rPr lang="en-US" dirty="0"/>
              <a:t>));</a:t>
            </a: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rtl="0">
              <a:spcBef>
                <a:spcPts val="0"/>
              </a:spcBef>
              <a:buNone/>
            </a:pPr>
            <a:endParaRPr sz="1300"/>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endParaRPr lang="en-US" dirty="0">
              <a:cs typeface="Arial"/>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1508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574675" y="228600"/>
            <a:ext cx="8001000" cy="9120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chemeClr val="dk2"/>
                </a:solidFill>
                <a:latin typeface="Verdana"/>
                <a:ea typeface="Verdana"/>
                <a:cs typeface="Verdana"/>
                <a:sym typeface="Verdana"/>
              </a:defRPr>
            </a:lvl1pPr>
            <a:lvl2pPr marL="0" marR="0" lvl="1" indent="0" algn="l" rtl="0">
              <a:spcBef>
                <a:spcPts val="0"/>
              </a:spcBef>
              <a:spcAft>
                <a:spcPts val="0"/>
              </a:spcAft>
              <a:buNone/>
              <a:defRPr sz="3800" b="0" i="0" u="none" strike="noStrike" cap="none">
                <a:solidFill>
                  <a:schemeClr val="dk2"/>
                </a:solidFill>
                <a:latin typeface="Verdana"/>
                <a:ea typeface="Verdana"/>
                <a:cs typeface="Verdana"/>
                <a:sym typeface="Verdana"/>
              </a:defRPr>
            </a:lvl2pPr>
            <a:lvl3pPr marL="0" marR="0" lvl="2" indent="0" algn="l" rtl="0">
              <a:spcBef>
                <a:spcPts val="0"/>
              </a:spcBef>
              <a:spcAft>
                <a:spcPts val="0"/>
              </a:spcAft>
              <a:buNone/>
              <a:defRPr sz="3800" b="0" i="0" u="none" strike="noStrike" cap="none">
                <a:solidFill>
                  <a:schemeClr val="dk2"/>
                </a:solidFill>
                <a:latin typeface="Verdana"/>
                <a:ea typeface="Verdana"/>
                <a:cs typeface="Verdana"/>
                <a:sym typeface="Verdana"/>
              </a:defRPr>
            </a:lvl3pPr>
            <a:lvl4pPr marL="0" marR="0" lvl="3" indent="0" algn="l" rtl="0">
              <a:spcBef>
                <a:spcPts val="0"/>
              </a:spcBef>
              <a:spcAft>
                <a:spcPts val="0"/>
              </a:spcAft>
              <a:buNone/>
              <a:defRPr sz="3800" b="0" i="0" u="none" strike="noStrike" cap="none">
                <a:solidFill>
                  <a:schemeClr val="dk2"/>
                </a:solidFill>
                <a:latin typeface="Verdana"/>
                <a:ea typeface="Verdana"/>
                <a:cs typeface="Verdana"/>
                <a:sym typeface="Verdana"/>
              </a:defRPr>
            </a:lvl4pPr>
            <a:lvl5pPr marL="0" marR="0" lvl="4" indent="0" algn="l" rtl="0">
              <a:spcBef>
                <a:spcPts val="0"/>
              </a:spcBef>
              <a:spcAft>
                <a:spcPts val="0"/>
              </a:spcAft>
              <a:buNone/>
              <a:defRPr sz="3800" b="0" i="0" u="none" strike="noStrike" cap="none">
                <a:solidFill>
                  <a:schemeClr val="dk2"/>
                </a:solidFill>
                <a:latin typeface="Verdana"/>
                <a:ea typeface="Verdana"/>
                <a:cs typeface="Verdana"/>
                <a:sym typeface="Verdana"/>
              </a:defRPr>
            </a:lvl5pPr>
            <a:lvl6pPr marL="457200" marR="0" lvl="5" indent="0" algn="l" rtl="0">
              <a:spcBef>
                <a:spcPts val="0"/>
              </a:spcBef>
              <a:spcAft>
                <a:spcPts val="0"/>
              </a:spcAft>
              <a:buNone/>
              <a:defRPr sz="3800" b="0"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None/>
              <a:defRPr sz="3800" b="0"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None/>
              <a:defRPr sz="3800" b="0"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None/>
              <a:defRPr sz="3800" b="0" i="0" u="none" strike="noStrike" cap="none">
                <a:solidFill>
                  <a:schemeClr val="dk2"/>
                </a:solidFill>
                <a:latin typeface="Verdana"/>
                <a:ea typeface="Verdana"/>
                <a:cs typeface="Verdana"/>
                <a:sym typeface="Verdana"/>
              </a:defRPr>
            </a:lvl9pPr>
          </a:lstStyle>
          <a:p>
            <a:endParaRPr/>
          </a:p>
        </p:txBody>
      </p:sp>
      <p:sp>
        <p:nvSpPr>
          <p:cNvPr id="52" name="Shape 52"/>
          <p:cNvSpPr txBox="1">
            <a:spLocks noGrp="1"/>
          </p:cNvSpPr>
          <p:nvPr>
            <p:ph type="body" idx="1"/>
          </p:nvPr>
        </p:nvSpPr>
        <p:spPr>
          <a:xfrm>
            <a:off x="566737" y="1314450"/>
            <a:ext cx="8001000" cy="3200400"/>
          </a:xfrm>
          <a:prstGeom prst="rect">
            <a:avLst/>
          </a:prstGeom>
          <a:noFill/>
          <a:ln>
            <a:noFill/>
          </a:ln>
        </p:spPr>
        <p:txBody>
          <a:bodyPr lIns="91425" tIns="91425" rIns="91425" bIns="91425" anchor="t" anchorCtr="0"/>
          <a:lstStyle>
            <a:lvl1pPr marL="469900" marR="0" lvl="0" indent="-279400" algn="l" rtl="0">
              <a:spcBef>
                <a:spcPts val="600"/>
              </a:spcBef>
              <a:spcAft>
                <a:spcPts val="0"/>
              </a:spcAft>
              <a:buClr>
                <a:schemeClr val="accent2"/>
              </a:buClr>
              <a:buSzPct val="100000"/>
              <a:buFont typeface="Noto Sans Symbols"/>
              <a:buChar char="□"/>
              <a:defRPr sz="3000" b="0" i="0" u="none" strike="noStrike" cap="none">
                <a:solidFill>
                  <a:schemeClr val="dk1"/>
                </a:solidFill>
                <a:latin typeface="Verdana"/>
                <a:ea typeface="Verdana"/>
                <a:cs typeface="Verdana"/>
                <a:sym typeface="Verdana"/>
              </a:defRPr>
            </a:lvl1pPr>
            <a:lvl2pPr marL="908050" marR="0" lvl="1" indent="-273050" algn="l" rtl="0">
              <a:spcBef>
                <a:spcPts val="520"/>
              </a:spcBef>
              <a:spcAft>
                <a:spcPts val="0"/>
              </a:spcAft>
              <a:buClr>
                <a:schemeClr val="accent2"/>
              </a:buClr>
              <a:buSzPct val="100000"/>
              <a:buFont typeface="Noto Sans Symbols"/>
              <a:buChar char="■"/>
              <a:defRPr sz="2600" b="0" i="0" u="none" strike="noStrike" cap="none">
                <a:solidFill>
                  <a:schemeClr val="dk1"/>
                </a:solidFill>
                <a:latin typeface="Verdana"/>
                <a:ea typeface="Verdana"/>
                <a:cs typeface="Verdana"/>
                <a:sym typeface="Verdana"/>
              </a:defRPr>
            </a:lvl2pPr>
            <a:lvl3pPr marL="1304925" marR="0" lvl="2" indent="-257175" algn="l" rtl="0">
              <a:spcBef>
                <a:spcPts val="460"/>
              </a:spcBef>
              <a:spcAft>
                <a:spcPts val="0"/>
              </a:spcAft>
              <a:buClr>
                <a:schemeClr val="accent2"/>
              </a:buClr>
              <a:buSzPct val="100000"/>
              <a:buFont typeface="Noto Sans Symbols"/>
              <a:buChar char="□"/>
              <a:defRPr sz="2300" b="0" i="0" u="none" strike="noStrike" cap="none">
                <a:solidFill>
                  <a:schemeClr val="dk1"/>
                </a:solidFill>
                <a:latin typeface="Verdana"/>
                <a:ea typeface="Verdana"/>
                <a:cs typeface="Verdana"/>
                <a:sym typeface="Verdana"/>
              </a:defRPr>
            </a:lvl3pPr>
            <a:lvl4pPr marL="1693862" marR="0" lvl="3" indent="-271462" algn="l" rtl="0">
              <a:spcBef>
                <a:spcPts val="4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4pPr>
            <a:lvl5pPr marL="2093912" marR="0" lvl="4"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5pPr>
            <a:lvl6pPr marL="2551112" marR="0" lvl="5"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6pPr>
            <a:lvl7pPr marL="3008312" marR="0" lvl="6"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7pPr>
            <a:lvl8pPr marL="3465512" marR="0" lvl="7"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8pPr>
            <a:lvl9pPr marL="3922712" marR="0" lvl="8"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53" name="Shape 53"/>
          <p:cNvSpPr txBox="1">
            <a:spLocks noGrp="1"/>
          </p:cNvSpPr>
          <p:nvPr>
            <p:ph type="dt" idx="10"/>
          </p:nvPr>
        </p:nvSpPr>
        <p:spPr>
          <a:xfrm>
            <a:off x="609600" y="4683918"/>
            <a:ext cx="1981200" cy="3573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1" u="none">
                <a:solidFill>
                  <a:schemeClr val="dk1"/>
                </a:solidFill>
                <a:latin typeface="Verdana"/>
                <a:ea typeface="Verdana"/>
                <a:cs typeface="Verdana"/>
                <a:sym typeface="Verdana"/>
              </a:defRPr>
            </a:lvl1pPr>
            <a:lvl2pPr marL="457200" marR="0" lvl="1"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2pPr>
            <a:lvl3pPr marL="914400" marR="0" lvl="2"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3pPr>
            <a:lvl4pPr marL="1371600" marR="0" lvl="3"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4pPr>
            <a:lvl5pPr marL="1828800" marR="0" lvl="4"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5pPr>
            <a:lvl6pPr marL="2286000" marR="0" lvl="5"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6pPr>
            <a:lvl7pPr marL="3200400" marR="0" lvl="6"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7pPr>
            <a:lvl8pPr marL="4572000" marR="0" lvl="7"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8pPr>
            <a:lvl9pPr marL="6400800" marR="0" lvl="8"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9pPr>
          </a:lstStyle>
          <a:p>
            <a:endParaRPr/>
          </a:p>
        </p:txBody>
      </p:sp>
      <p:sp>
        <p:nvSpPr>
          <p:cNvPr id="54" name="Shape 54"/>
          <p:cNvSpPr txBox="1">
            <a:spLocks noGrp="1"/>
          </p:cNvSpPr>
          <p:nvPr>
            <p:ph type="ftr" idx="11"/>
          </p:nvPr>
        </p:nvSpPr>
        <p:spPr>
          <a:xfrm>
            <a:off x="3124200" y="4683918"/>
            <a:ext cx="2895600" cy="3573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1" u="none">
                <a:solidFill>
                  <a:schemeClr val="dk1"/>
                </a:solidFill>
                <a:latin typeface="Verdana"/>
                <a:ea typeface="Verdana"/>
                <a:cs typeface="Verdana"/>
                <a:sym typeface="Verdana"/>
              </a:defRPr>
            </a:lvl1pPr>
            <a:lvl2pPr marL="457200" marR="0" lvl="1"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2pPr>
            <a:lvl3pPr marL="914400" marR="0" lvl="2"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3pPr>
            <a:lvl4pPr marL="1371600" marR="0" lvl="3"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4pPr>
            <a:lvl5pPr marL="1828800" marR="0" lvl="4"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5pPr>
            <a:lvl6pPr marL="2286000" marR="0" lvl="5"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6pPr>
            <a:lvl7pPr marL="3200400" marR="0" lvl="6"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7pPr>
            <a:lvl8pPr marL="4572000" marR="0" lvl="7"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8pPr>
            <a:lvl9pPr marL="6400800" marR="0" lvl="8"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9pPr>
          </a:lstStyle>
          <a:p>
            <a:endParaRPr/>
          </a:p>
        </p:txBody>
      </p:sp>
      <p:sp>
        <p:nvSpPr>
          <p:cNvPr id="55" name="Shape 55"/>
          <p:cNvSpPr txBox="1">
            <a:spLocks noGrp="1"/>
          </p:cNvSpPr>
          <p:nvPr>
            <p:ph type="sldNum" idx="12"/>
          </p:nvPr>
        </p:nvSpPr>
        <p:spPr>
          <a:xfrm>
            <a:off x="6553200" y="4683918"/>
            <a:ext cx="1981200" cy="3573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zh-TW" sz="1200" b="0" i="0" u="none">
                <a:solidFill>
                  <a:schemeClr val="dk1"/>
                </a:solidFill>
                <a:latin typeface="Verdana"/>
                <a:ea typeface="Verdana"/>
                <a:cs typeface="Verdana"/>
                <a:sym typeface="Verdana"/>
              </a:rPr>
              <a:t>‹#›</a:t>
            </a:fld>
            <a:endParaRPr lang="zh-TW" sz="1200" b="0" i="0" u="none">
              <a:solidFill>
                <a:schemeClr val="dk1"/>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zh-TW" sz="1000">
                <a:solidFill>
                  <a:schemeClr val="dk2"/>
                </a:solidFill>
              </a:rPr>
              <a:t>‹#›</a:t>
            </a:fld>
            <a:endParaRPr lang="zh-TW"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zh-TW"/>
              <a:t>COMP 3311 Database Management Systems</a:t>
            </a:r>
          </a:p>
        </p:txBody>
      </p:sp>
      <p:sp>
        <p:nvSpPr>
          <p:cNvPr id="61" name="Shape 61"/>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zh-TW"/>
              <a:t>Lab 3. SQL aggregate</a:t>
            </a:r>
          </a:p>
          <a:p>
            <a:pPr lvl="0">
              <a:spcBef>
                <a:spcPts val="0"/>
              </a:spcBef>
              <a:buNone/>
            </a:pPr>
            <a:r>
              <a:rPr lang="zh-TW"/>
              <a:t>functions and sub-queries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10</a:t>
            </a:fld>
            <a:endParaRPr lang="zh-TW" sz="1200" b="0" i="0" u="none">
              <a:solidFill>
                <a:schemeClr val="dk1"/>
              </a:solidFill>
              <a:latin typeface="Verdana"/>
              <a:ea typeface="Verdana"/>
              <a:cs typeface="Verdana"/>
              <a:sym typeface="Verdana"/>
            </a:endParaRPr>
          </a:p>
        </p:txBody>
      </p:sp>
      <p:sp>
        <p:nvSpPr>
          <p:cNvPr id="130" name="Shape 130"/>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10</a:t>
            </a:fld>
            <a:endParaRPr lang="zh-TW" sz="1200" b="0" i="0" u="none">
              <a:solidFill>
                <a:schemeClr val="dk1"/>
              </a:solidFill>
              <a:latin typeface="Verdana"/>
              <a:ea typeface="Verdana"/>
              <a:cs typeface="Verdana"/>
              <a:sym typeface="Verdana"/>
            </a:endParaRPr>
          </a:p>
        </p:txBody>
      </p:sp>
      <p:sp>
        <p:nvSpPr>
          <p:cNvPr id="131" name="Shape 131"/>
          <p:cNvSpPr txBox="1">
            <a:spLocks noGrp="1"/>
          </p:cNvSpPr>
          <p:nvPr>
            <p:ph type="title"/>
          </p:nvPr>
        </p:nvSpPr>
        <p:spPr>
          <a:xfrm>
            <a:off x="311700" y="445025"/>
            <a:ext cx="8520600" cy="572700"/>
          </a:xfrm>
          <a:prstGeom prst="rect">
            <a:avLst/>
          </a:prstGeom>
          <a:noFill/>
          <a:ln>
            <a:noFill/>
          </a:ln>
        </p:spPr>
        <p:txBody>
          <a:bodyPr lIns="91425" tIns="45700" rIns="91425" bIns="45700" anchor="b" anchorCtr="0">
            <a:noAutofit/>
          </a:bodyPr>
          <a:lstStyle/>
          <a:p>
            <a:pPr lvl="0" rtl="0">
              <a:spcBef>
                <a:spcPts val="0"/>
              </a:spcBef>
              <a:buClr>
                <a:schemeClr val="dk2"/>
              </a:buClr>
              <a:buSzPct val="25000"/>
              <a:buFont typeface="Verdana"/>
              <a:buNone/>
            </a:pPr>
            <a:r>
              <a:rPr lang="zh-TW" dirty="0"/>
              <a:t>SQL String functions 1</a:t>
            </a:r>
          </a:p>
        </p:txBody>
      </p:sp>
      <p:sp>
        <p:nvSpPr>
          <p:cNvPr id="132" name="Shape 132"/>
          <p:cNvSpPr txBox="1">
            <a:spLocks noGrp="1"/>
          </p:cNvSpPr>
          <p:nvPr>
            <p:ph type="body" idx="1"/>
          </p:nvPr>
        </p:nvSpPr>
        <p:spPr>
          <a:xfrm>
            <a:off x="311700" y="1152475"/>
            <a:ext cx="8520600" cy="3416400"/>
          </a:xfrm>
          <a:prstGeom prst="rect">
            <a:avLst/>
          </a:prstGeom>
          <a:noFill/>
          <a:ln>
            <a:noFill/>
          </a:ln>
        </p:spPr>
        <p:txBody>
          <a:bodyPr lIns="91425" tIns="45700" rIns="91425" bIns="45700" anchor="t" anchorCtr="0">
            <a:noAutofit/>
          </a:bodyPr>
          <a:lstStyle/>
          <a:p>
            <a:pPr marL="469900" marR="0" lvl="0" indent="-469900" algn="just" rtl="0">
              <a:lnSpc>
                <a:spcPct val="100000"/>
              </a:lnSpc>
              <a:spcBef>
                <a:spcPts val="0"/>
              </a:spcBef>
              <a:spcAft>
                <a:spcPts val="0"/>
              </a:spcAft>
              <a:buClr>
                <a:schemeClr val="accent2"/>
              </a:buClr>
              <a:buSzPct val="100000"/>
              <a:buFont typeface="Noto Sans Symbols"/>
              <a:buChar char="□"/>
            </a:pPr>
            <a:r>
              <a:rPr lang="zh-TW" sz="2600" b="0" i="0" u="none" strike="noStrike" cap="none">
                <a:solidFill>
                  <a:schemeClr val="dk1"/>
                </a:solidFill>
                <a:latin typeface="Verdana"/>
                <a:ea typeface="Verdana"/>
                <a:cs typeface="Verdana"/>
                <a:sym typeface="Verdana"/>
              </a:rPr>
              <a:t>String functions take strings as input and give either strings or numerical values as output</a:t>
            </a:r>
          </a:p>
          <a:p>
            <a:pPr marL="469900" marR="0" lvl="0" indent="-469900" algn="just" rtl="0">
              <a:lnSpc>
                <a:spcPct val="100000"/>
              </a:lnSpc>
              <a:spcBef>
                <a:spcPts val="520"/>
              </a:spcBef>
              <a:spcAft>
                <a:spcPts val="0"/>
              </a:spcAft>
              <a:buClr>
                <a:schemeClr val="accent2"/>
              </a:buClr>
              <a:buSzPct val="100000"/>
              <a:buFont typeface="Noto Sans Symbols"/>
              <a:buChar char="□"/>
            </a:pPr>
            <a:r>
              <a:rPr lang="zh-TW" sz="2600" b="0" i="0" u="none" strike="noStrike" cap="none">
                <a:solidFill>
                  <a:schemeClr val="dk1"/>
                </a:solidFill>
                <a:latin typeface="Verdana"/>
                <a:ea typeface="Verdana"/>
                <a:cs typeface="Verdana"/>
                <a:sym typeface="Verdana"/>
              </a:rPr>
              <a:t>Examples:</a:t>
            </a:r>
          </a:p>
          <a:p>
            <a:pPr marL="908050" marR="0" lvl="1" indent="-438150" algn="just" rtl="0">
              <a:lnSpc>
                <a:spcPct val="100000"/>
              </a:lnSpc>
              <a:spcBef>
                <a:spcPts val="440"/>
              </a:spcBef>
              <a:spcAft>
                <a:spcPts val="0"/>
              </a:spcAft>
              <a:buClr>
                <a:schemeClr val="accent2"/>
              </a:buClr>
              <a:buSzPct val="100000"/>
              <a:buFont typeface="Noto Sans Symbols"/>
              <a:buChar char="■"/>
            </a:pPr>
            <a:r>
              <a:rPr lang="zh-TW" sz="2200" b="0" i="0" u="none" strike="noStrike" cap="none">
                <a:solidFill>
                  <a:schemeClr val="dk1"/>
                </a:solidFill>
                <a:latin typeface="Verdana"/>
                <a:ea typeface="Verdana"/>
                <a:cs typeface="Verdana"/>
                <a:sym typeface="Verdana"/>
              </a:rPr>
              <a:t>LOWER(string) – converts all the characters in the string to lowercase</a:t>
            </a:r>
          </a:p>
          <a:p>
            <a:pPr marL="1304925" marR="0" lvl="2" indent="-403225" algn="just" rtl="0">
              <a:lnSpc>
                <a:spcPct val="100000"/>
              </a:lnSpc>
              <a:spcBef>
                <a:spcPts val="460"/>
              </a:spcBef>
              <a:spcAft>
                <a:spcPts val="0"/>
              </a:spcAft>
              <a:buClr>
                <a:schemeClr val="accent2"/>
              </a:buClr>
              <a:buSzPct val="25000"/>
              <a:buFont typeface="Noto Sans Symbols"/>
              <a:buNone/>
            </a:pPr>
            <a:r>
              <a:rPr lang="zh-TW" sz="2300" b="0" i="0" u="none" strike="noStrike" cap="none">
                <a:solidFill>
                  <a:srgbClr val="0000FF"/>
                </a:solidFill>
                <a:latin typeface="Verdana"/>
                <a:ea typeface="Verdana"/>
                <a:cs typeface="Verdana"/>
                <a:sym typeface="Verdana"/>
              </a:rPr>
              <a:t>SELECT LOWER(last_name) FROM students;</a:t>
            </a:r>
          </a:p>
          <a:p>
            <a:pPr marL="908050" marR="0" lvl="1" indent="-438150" algn="just" rtl="0">
              <a:lnSpc>
                <a:spcPct val="100000"/>
              </a:lnSpc>
              <a:spcBef>
                <a:spcPts val="440"/>
              </a:spcBef>
              <a:spcAft>
                <a:spcPts val="0"/>
              </a:spcAft>
              <a:buClr>
                <a:schemeClr val="accent2"/>
              </a:buClr>
              <a:buSzPct val="100000"/>
              <a:buFont typeface="Noto Sans Symbols"/>
              <a:buChar char="■"/>
            </a:pPr>
            <a:r>
              <a:rPr lang="zh-TW" sz="2200" b="0" i="0" u="none" strike="noStrike" cap="none">
                <a:solidFill>
                  <a:schemeClr val="dk1"/>
                </a:solidFill>
                <a:latin typeface="Verdana"/>
                <a:ea typeface="Verdana"/>
                <a:cs typeface="Verdana"/>
                <a:sym typeface="Verdana"/>
              </a:rPr>
              <a:t>UPPER(string) -converts all the characters in the string to uppercase</a:t>
            </a:r>
          </a:p>
          <a:p>
            <a:pPr marL="908050" marR="0" lvl="1" indent="-438150" algn="just" rtl="0">
              <a:lnSpc>
                <a:spcPct val="100000"/>
              </a:lnSpc>
              <a:spcBef>
                <a:spcPts val="500"/>
              </a:spcBef>
              <a:spcAft>
                <a:spcPts val="0"/>
              </a:spcAft>
              <a:buClr>
                <a:schemeClr val="accent2"/>
              </a:buClr>
              <a:buSzPct val="25000"/>
              <a:buFont typeface="Noto Sans Symbols"/>
              <a:buNone/>
            </a:pPr>
            <a:r>
              <a:rPr lang="zh-TW" sz="2200" b="0" i="0" u="none" strike="noStrike" cap="none">
                <a:solidFill>
                  <a:schemeClr val="dk1"/>
                </a:solidFill>
                <a:latin typeface="Verdana"/>
                <a:ea typeface="Verdana"/>
                <a:cs typeface="Verdana"/>
                <a:sym typeface="Verdana"/>
              </a:rPr>
              <a:t>     </a:t>
            </a:r>
            <a:r>
              <a:rPr lang="zh-TW" sz="2200" b="0" i="0" u="none" strike="noStrike" cap="none">
                <a:solidFill>
                  <a:srgbClr val="0000FF"/>
                </a:solidFill>
                <a:latin typeface="Verdana"/>
                <a:ea typeface="Verdana"/>
                <a:cs typeface="Verdana"/>
                <a:sym typeface="Verdana"/>
              </a:rPr>
              <a:t>SELECT UPPER(last_name) </a:t>
            </a:r>
            <a:r>
              <a:rPr lang="zh-TW" sz="2500" b="0" i="0" u="none" strike="noStrike" cap="none">
                <a:solidFill>
                  <a:srgbClr val="0000FF"/>
                </a:solidFill>
                <a:latin typeface="Verdana"/>
                <a:ea typeface="Verdana"/>
                <a:cs typeface="Verdana"/>
                <a:sym typeface="Verdana"/>
              </a:rPr>
              <a:t>FROM</a:t>
            </a:r>
            <a:r>
              <a:rPr lang="zh-TW" sz="2200" b="0" i="0" u="none" strike="noStrike" cap="none">
                <a:solidFill>
                  <a:srgbClr val="0000FF"/>
                </a:solidFill>
                <a:latin typeface="Verdana"/>
                <a:ea typeface="Verdana"/>
                <a:cs typeface="Verdana"/>
                <a:sym typeface="Verdana"/>
              </a:rPr>
              <a:t> students;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11</a:t>
            </a:fld>
            <a:endParaRPr lang="zh-TW" sz="1200" b="0" i="0" u="none">
              <a:solidFill>
                <a:schemeClr val="dk1"/>
              </a:solidFill>
              <a:latin typeface="Verdana"/>
              <a:ea typeface="Verdana"/>
              <a:cs typeface="Verdana"/>
              <a:sym typeface="Verdana"/>
            </a:endParaRPr>
          </a:p>
        </p:txBody>
      </p:sp>
      <p:sp>
        <p:nvSpPr>
          <p:cNvPr id="138" name="Shape 138"/>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11</a:t>
            </a:fld>
            <a:endParaRPr lang="zh-TW" sz="1200" b="0" i="0" u="none">
              <a:solidFill>
                <a:schemeClr val="dk1"/>
              </a:solidFill>
              <a:latin typeface="Verdana"/>
              <a:ea typeface="Verdana"/>
              <a:cs typeface="Verdana"/>
              <a:sym typeface="Verdana"/>
            </a:endParaRPr>
          </a:p>
        </p:txBody>
      </p:sp>
      <p:sp>
        <p:nvSpPr>
          <p:cNvPr id="139" name="Shape 139"/>
          <p:cNvSpPr txBox="1">
            <a:spLocks noGrp="1"/>
          </p:cNvSpPr>
          <p:nvPr>
            <p:ph type="title"/>
          </p:nvPr>
        </p:nvSpPr>
        <p:spPr>
          <a:xfrm>
            <a:off x="574675" y="228600"/>
            <a:ext cx="8001000" cy="912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strike="noStrike" cap="none" dirty="0">
                <a:solidFill>
                  <a:schemeClr val="dk2"/>
                </a:solidFill>
                <a:latin typeface="Verdana"/>
                <a:ea typeface="Verdana"/>
                <a:cs typeface="Verdana"/>
                <a:sym typeface="Verdana"/>
              </a:rPr>
              <a:t>SQL String functions 2</a:t>
            </a:r>
          </a:p>
        </p:txBody>
      </p:sp>
      <p:sp>
        <p:nvSpPr>
          <p:cNvPr id="140" name="Shape 140"/>
          <p:cNvSpPr txBox="1">
            <a:spLocks noGrp="1"/>
          </p:cNvSpPr>
          <p:nvPr>
            <p:ph type="body" idx="1"/>
          </p:nvPr>
        </p:nvSpPr>
        <p:spPr>
          <a:xfrm>
            <a:off x="570179" y="1314450"/>
            <a:ext cx="8001000" cy="3730586"/>
          </a:xfrm>
          <a:prstGeom prst="rect">
            <a:avLst/>
          </a:prstGeom>
          <a:noFill/>
          <a:ln>
            <a:noFill/>
          </a:ln>
        </p:spPr>
        <p:txBody>
          <a:bodyPr lIns="91425" tIns="45700" rIns="91425" bIns="45700" anchor="t" anchorCtr="0">
            <a:noAutofit/>
          </a:bodyPr>
          <a:lstStyle/>
          <a:p>
            <a:pPr marL="908050" marR="0" lvl="1" indent="-412750" algn="just" rtl="0">
              <a:lnSpc>
                <a:spcPct val="90000"/>
              </a:lnSpc>
              <a:spcBef>
                <a:spcPts val="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INITCAP(string) – set the first character of each word to be in uppercase.</a:t>
            </a:r>
          </a:p>
          <a:p>
            <a:pPr marL="908050" marR="0" lvl="1" indent="-438150" algn="just" rtl="0">
              <a:lnSpc>
                <a:spcPct val="90000"/>
              </a:lnSpc>
              <a:spcBef>
                <a:spcPts val="500"/>
              </a:spcBef>
              <a:spcAft>
                <a:spcPts val="0"/>
              </a:spcAft>
              <a:buClr>
                <a:schemeClr val="accent2"/>
              </a:buClr>
              <a:buSzPct val="25000"/>
              <a:buFont typeface="Noto Sans Symbols"/>
              <a:buNone/>
            </a:pPr>
            <a:r>
              <a:rPr lang="zh-TW" sz="1800" b="0" i="0" u="none" strike="noStrike" cap="none">
                <a:solidFill>
                  <a:srgbClr val="0000FF"/>
                </a:solidFill>
                <a:latin typeface="Verdana"/>
                <a:ea typeface="Verdana"/>
                <a:cs typeface="Verdana"/>
                <a:sym typeface="Verdana"/>
              </a:rPr>
              <a:t>    SELECT INITCAP(name) FROM courses;</a:t>
            </a:r>
          </a:p>
          <a:p>
            <a:pPr lvl="1" indent="-438150" algn="just">
              <a:lnSpc>
                <a:spcPct val="90000"/>
              </a:lnSpc>
              <a:spcBef>
                <a:spcPts val="500"/>
              </a:spcBef>
              <a:buNone/>
            </a:pPr>
            <a:r>
              <a:rPr lang="zh-TW" altLang="en-US" sz="1800">
                <a:solidFill>
                  <a:srgbClr val="0000FF"/>
                </a:solidFill>
              </a:rPr>
              <a:t>    e.g. bob-&gt;Bob</a:t>
            </a:r>
            <a:endParaRPr lang="zh-TW" altLang="en-US" sz="1800" dirty="0">
              <a:solidFill>
                <a:srgbClr val="0000FF"/>
              </a:solidFill>
            </a:endParaRPr>
          </a:p>
          <a:p>
            <a:pPr marL="908050" marR="0" lvl="1" indent="-412750" algn="l" rtl="0">
              <a:lnSpc>
                <a:spcPct val="9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SUBSTR(string,position,length) – returns a particular portion of a string.</a:t>
            </a:r>
          </a:p>
          <a:p>
            <a:pPr marL="908050" marR="0" lvl="1" indent="-438150" algn="l" rtl="0">
              <a:lnSpc>
                <a:spcPct val="90000"/>
              </a:lnSpc>
              <a:spcBef>
                <a:spcPts val="500"/>
              </a:spcBef>
              <a:spcAft>
                <a:spcPts val="0"/>
              </a:spcAft>
              <a:buClr>
                <a:schemeClr val="accent2"/>
              </a:buClr>
              <a:buSzPct val="25000"/>
              <a:buFont typeface="Noto Sans Symbols"/>
              <a:buNone/>
            </a:pPr>
            <a:r>
              <a:rPr lang="zh-TW" sz="1800" b="0" i="0" u="none" strike="noStrike" cap="none">
                <a:solidFill>
                  <a:srgbClr val="0000FF"/>
                </a:solidFill>
                <a:latin typeface="Verdana"/>
                <a:ea typeface="Verdana"/>
                <a:cs typeface="Verdana"/>
                <a:sym typeface="Verdana"/>
              </a:rPr>
              <a:t>    SELECT SUBSTR(first_name,2,3) FROM students;</a:t>
            </a:r>
          </a:p>
          <a:p>
            <a:pPr lvl="1" indent="-438150">
              <a:lnSpc>
                <a:spcPct val="90000"/>
              </a:lnSpc>
              <a:spcBef>
                <a:spcPts val="500"/>
              </a:spcBef>
              <a:buNone/>
            </a:pPr>
            <a:r>
              <a:rPr lang="zh-TW" sz="1800" dirty="0">
                <a:solidFill>
                  <a:srgbClr val="0000FF"/>
                </a:solidFill>
              </a:rPr>
              <a:t>    </a:t>
            </a:r>
            <a:r>
              <a:rPr lang="en-US" altLang="zh-TW" sz="1800" dirty="0">
                <a:solidFill>
                  <a:srgbClr val="0000FF"/>
                </a:solidFill>
              </a:rPr>
              <a:t>e.g.</a:t>
            </a:r>
            <a:r>
              <a:rPr lang="zh-TW" altLang="en-US" sz="1800">
                <a:solidFill>
                  <a:srgbClr val="0000FF"/>
                </a:solidFill>
              </a:rPr>
              <a:t> Harry-&gt;arr</a:t>
            </a:r>
            <a:endParaRPr lang="zh-TW" sz="1800" dirty="0">
              <a:solidFill>
                <a:srgbClr val="0000FF"/>
              </a:solidFill>
            </a:endParaRPr>
          </a:p>
          <a:p>
            <a:pPr marL="908050" marR="0" lvl="1" indent="-412750" algn="l" rtl="0">
              <a:lnSpc>
                <a:spcPct val="9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CONCAT(string1,string2) – concatenates two strings. </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 on the other hand can concatenate more than 2 strings.</a:t>
            </a:r>
          </a:p>
          <a:p>
            <a:pPr lvl="1" indent="-438150">
              <a:lnSpc>
                <a:spcPct val="90000"/>
              </a:lnSpc>
              <a:spcBef>
                <a:spcPts val="500"/>
              </a:spcBef>
              <a:buSzPct val="25000"/>
              <a:buNone/>
            </a:pPr>
            <a:r>
              <a:rPr lang="zh-TW" sz="1800" b="0" i="0" u="none" strike="noStrike" cap="none" dirty="0">
                <a:latin typeface="Verdana"/>
                <a:ea typeface="Verdana"/>
                <a:cs typeface="Verdana"/>
                <a:sym typeface="Verdana"/>
              </a:rPr>
              <a:t>	</a:t>
            </a:r>
            <a:r>
              <a:rPr lang="zh-TW" sz="1800" b="0" i="0" u="none" strike="noStrike" cap="none">
                <a:solidFill>
                  <a:srgbClr val="0000FF"/>
                </a:solidFill>
                <a:latin typeface="Verdana"/>
                <a:ea typeface="Verdana"/>
                <a:cs typeface="Verdana"/>
                <a:sym typeface="Verdana"/>
              </a:rPr>
              <a:t>SELECT CONCAT(last_name, first_name) FROM students</a:t>
            </a:r>
            <a:r>
              <a:rPr lang="en-US" altLang="zh-TW" sz="1800">
                <a:solidFill>
                  <a:srgbClr val="0000FF"/>
                </a:solidFill>
              </a:rPr>
              <a:t>;</a:t>
            </a:r>
            <a:endParaRPr lang="zh-TW" altLang="en-US" sz="1800">
              <a:solidFill>
                <a:srgbClr val="0000FF"/>
              </a:solidFill>
            </a:endParaRPr>
          </a:p>
          <a:p>
            <a:pPr lvl="1" indent="-438150">
              <a:lnSpc>
                <a:spcPct val="90000"/>
              </a:lnSpc>
              <a:spcBef>
                <a:spcPts val="500"/>
              </a:spcBef>
              <a:buNone/>
            </a:pPr>
            <a:r>
              <a:rPr lang="zh-TW" sz="1400" dirty="0">
                <a:solidFill>
                  <a:srgbClr val="0000FF"/>
                </a:solidFill>
              </a:rPr>
              <a:t>       </a:t>
            </a:r>
            <a:r>
              <a:rPr lang="en-US" altLang="zh-TW" sz="1400" dirty="0">
                <a:solidFill>
                  <a:srgbClr val="0000FF"/>
                </a:solidFill>
              </a:rPr>
              <a:t>SELECT</a:t>
            </a:r>
            <a:r>
              <a:rPr lang="zh-TW" altLang="en-US" sz="1400" dirty="0">
                <a:solidFill>
                  <a:srgbClr val="0000FF"/>
                </a:solidFill>
              </a:rPr>
              <a:t> </a:t>
            </a:r>
            <a:r>
              <a:rPr lang="en-US" altLang="zh-TW" sz="1400" dirty="0" err="1">
                <a:solidFill>
                  <a:srgbClr val="0000FF"/>
                </a:solidFill>
              </a:rPr>
              <a:t>last_name</a:t>
            </a:r>
            <a:r>
              <a:rPr lang="en-US" altLang="zh-TW" sz="1400" dirty="0">
                <a:solidFill>
                  <a:srgbClr val="0000FF"/>
                </a:solidFill>
              </a:rPr>
              <a:t>||</a:t>
            </a:r>
            <a:r>
              <a:rPr lang="en-US" altLang="zh-TW" sz="1400" dirty="0" err="1">
                <a:solidFill>
                  <a:srgbClr val="0000FF"/>
                </a:solidFill>
              </a:rPr>
              <a:t>first_name</a:t>
            </a:r>
            <a:r>
              <a:rPr lang="zh-TW" altLang="en-US" sz="1400" dirty="0">
                <a:solidFill>
                  <a:srgbClr val="0000FF"/>
                </a:solidFill>
              </a:rPr>
              <a:t> </a:t>
            </a:r>
            <a:r>
              <a:rPr lang="en-US" altLang="zh-TW" sz="1400" dirty="0">
                <a:solidFill>
                  <a:srgbClr val="0000FF"/>
                </a:solidFill>
              </a:rPr>
              <a:t>FROM</a:t>
            </a:r>
            <a:r>
              <a:rPr lang="zh-TW" altLang="en-US" sz="1400" dirty="0">
                <a:solidFill>
                  <a:srgbClr val="0000FF"/>
                </a:solidFill>
              </a:rPr>
              <a:t> </a:t>
            </a:r>
            <a:r>
              <a:rPr lang="en-US" altLang="zh-TW" sz="1400" dirty="0">
                <a:solidFill>
                  <a:srgbClr val="0000FF"/>
                </a:solidFill>
              </a:rPr>
              <a:t>students;</a:t>
            </a:r>
            <a:endParaRPr lang="zh-TW" sz="1400" dirty="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12</a:t>
            </a:fld>
            <a:endParaRPr lang="zh-TW" sz="1200" b="0" i="0" u="none">
              <a:solidFill>
                <a:schemeClr val="dk1"/>
              </a:solidFill>
              <a:latin typeface="Verdana"/>
              <a:ea typeface="Verdana"/>
              <a:cs typeface="Verdana"/>
              <a:sym typeface="Verdana"/>
            </a:endParaRPr>
          </a:p>
        </p:txBody>
      </p:sp>
      <p:sp>
        <p:nvSpPr>
          <p:cNvPr id="146" name="Shape 146"/>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12</a:t>
            </a:fld>
            <a:endParaRPr lang="zh-TW" sz="1200" b="0" i="0" u="none">
              <a:solidFill>
                <a:schemeClr val="dk1"/>
              </a:solidFill>
              <a:latin typeface="Verdana"/>
              <a:ea typeface="Verdana"/>
              <a:cs typeface="Verdana"/>
              <a:sym typeface="Verdana"/>
            </a:endParaRPr>
          </a:p>
        </p:txBody>
      </p:sp>
      <p:sp>
        <p:nvSpPr>
          <p:cNvPr id="147" name="Shape 147"/>
          <p:cNvSpPr txBox="1">
            <a:spLocks noGrp="1"/>
          </p:cNvSpPr>
          <p:nvPr>
            <p:ph type="title"/>
          </p:nvPr>
        </p:nvSpPr>
        <p:spPr>
          <a:xfrm>
            <a:off x="574675" y="228600"/>
            <a:ext cx="8001000" cy="912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strike="noStrike" cap="none">
                <a:solidFill>
                  <a:schemeClr val="dk2"/>
                </a:solidFill>
                <a:latin typeface="Verdana"/>
                <a:ea typeface="Verdana"/>
                <a:cs typeface="Verdana"/>
                <a:sym typeface="Verdana"/>
              </a:rPr>
              <a:t>SQL String functions 3</a:t>
            </a:r>
          </a:p>
        </p:txBody>
      </p:sp>
      <p:sp>
        <p:nvSpPr>
          <p:cNvPr id="148" name="Shape 148"/>
          <p:cNvSpPr txBox="1">
            <a:spLocks noGrp="1"/>
          </p:cNvSpPr>
          <p:nvPr>
            <p:ph type="body" idx="1"/>
          </p:nvPr>
        </p:nvSpPr>
        <p:spPr>
          <a:xfrm>
            <a:off x="570179" y="1314450"/>
            <a:ext cx="8001000" cy="3579104"/>
          </a:xfrm>
          <a:prstGeom prst="rect">
            <a:avLst/>
          </a:prstGeom>
          <a:noFill/>
          <a:ln>
            <a:noFill/>
          </a:ln>
        </p:spPr>
        <p:txBody>
          <a:bodyPr lIns="91425" tIns="45700" rIns="91425" bIns="45700" anchor="t" anchorCtr="0">
            <a:noAutofit/>
          </a:bodyPr>
          <a:lstStyle/>
          <a:p>
            <a:pPr marL="908050" marR="0" lvl="1" indent="-412750" algn="l" rtl="0">
              <a:lnSpc>
                <a:spcPct val="80000"/>
              </a:lnSpc>
              <a:spcBef>
                <a:spcPts val="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INSTR(string1, length, string2) – returns the location of string2 in string1.</a:t>
            </a:r>
          </a:p>
          <a:p>
            <a:pPr marL="908050" marR="0" lvl="1" indent="-438150" algn="l" rtl="0">
              <a:lnSpc>
                <a:spcPct val="80000"/>
              </a:lnSpc>
              <a:spcBef>
                <a:spcPts val="440"/>
              </a:spcBef>
              <a:spcAft>
                <a:spcPts val="0"/>
              </a:spcAft>
              <a:buClr>
                <a:schemeClr val="accent2"/>
              </a:buClr>
              <a:buSzPct val="25000"/>
              <a:buFont typeface="Noto Sans Symbols"/>
              <a:buNone/>
            </a:pPr>
            <a:r>
              <a:rPr lang="zh-TW" sz="1800" b="0" i="0" u="none" strike="noStrike" cap="none">
                <a:solidFill>
                  <a:schemeClr val="dk1"/>
                </a:solidFill>
                <a:latin typeface="Verdana"/>
                <a:ea typeface="Verdana"/>
                <a:cs typeface="Verdana"/>
                <a:sym typeface="Verdana"/>
              </a:rPr>
              <a:t>    </a:t>
            </a:r>
            <a:r>
              <a:rPr lang="zh-TW" sz="1800" b="0" i="0" u="none" strike="noStrike" cap="none">
                <a:solidFill>
                  <a:srgbClr val="0000FF"/>
                </a:solidFill>
                <a:latin typeface="Verdana"/>
                <a:ea typeface="Verdana"/>
                <a:cs typeface="Verdana"/>
                <a:sym typeface="Verdana"/>
              </a:rPr>
              <a:t>SELECT INSTR(last_name,</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or</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 FROM students;</a:t>
            </a:r>
          </a:p>
          <a:p>
            <a:pPr lvl="1" indent="-438150">
              <a:lnSpc>
                <a:spcPct val="80000"/>
              </a:lnSpc>
              <a:spcBef>
                <a:spcPts val="440"/>
              </a:spcBef>
              <a:buNone/>
            </a:pPr>
            <a:r>
              <a:rPr lang="zh-TW" altLang="en-US" sz="1800">
                <a:solidFill>
                  <a:srgbClr val="0000FF"/>
                </a:solidFill>
              </a:rPr>
              <a:t>    E.g. Porter-&gt; 2, Da Vinci-&gt; 0, null-&gt;null</a:t>
            </a:r>
            <a:endParaRPr lang="zh-TW" altLang="en-US" sz="1800" dirty="0">
              <a:solidFill>
                <a:srgbClr val="0000FF"/>
              </a:solidFill>
            </a:endParaRPr>
          </a:p>
          <a:p>
            <a:pPr marL="908050" marR="0" lvl="1" indent="-412750" algn="l" rtl="0">
              <a:lnSpc>
                <a:spcPct val="8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LENGTH(string) – returns the length of a string.</a:t>
            </a:r>
          </a:p>
          <a:p>
            <a:pPr marL="908050" marR="0" lvl="1" indent="-438150" algn="l" rtl="0">
              <a:lnSpc>
                <a:spcPct val="80000"/>
              </a:lnSpc>
              <a:spcBef>
                <a:spcPts val="440"/>
              </a:spcBef>
              <a:spcAft>
                <a:spcPts val="0"/>
              </a:spcAft>
              <a:buClr>
                <a:schemeClr val="accent2"/>
              </a:buClr>
              <a:buSzPct val="25000"/>
              <a:buFont typeface="Noto Sans Symbols"/>
              <a:buNone/>
            </a:pPr>
            <a:r>
              <a:rPr lang="zh-TW" sz="1800" b="0" i="0" u="none" strike="noStrike" cap="none">
                <a:solidFill>
                  <a:srgbClr val="0000FF"/>
                </a:solidFill>
                <a:latin typeface="Verdana"/>
                <a:ea typeface="Verdana"/>
                <a:cs typeface="Verdana"/>
                <a:sym typeface="Verdana"/>
              </a:rPr>
              <a:t>    SELECT LENGTH(last_name) FROM students;</a:t>
            </a:r>
          </a:p>
          <a:p>
            <a:pPr lvl="1" indent="-438150">
              <a:lnSpc>
                <a:spcPct val="80000"/>
              </a:lnSpc>
              <a:spcBef>
                <a:spcPts val="440"/>
              </a:spcBef>
              <a:buNone/>
            </a:pPr>
            <a:r>
              <a:rPr lang="zh-TW" sz="1800">
                <a:solidFill>
                  <a:srgbClr val="0000FF"/>
                </a:solidFill>
              </a:rPr>
              <a:t>    E.</a:t>
            </a:r>
            <a:r>
              <a:rPr lang="en-US" altLang="zh-TW" sz="1800" dirty="0">
                <a:solidFill>
                  <a:srgbClr val="0000FF"/>
                </a:solidFill>
              </a:rPr>
              <a:t>g.</a:t>
            </a:r>
            <a:r>
              <a:rPr lang="zh-TW" altLang="en-US" sz="1800">
                <a:solidFill>
                  <a:srgbClr val="0000FF"/>
                </a:solidFill>
              </a:rPr>
              <a:t> Porter-&gt;6</a:t>
            </a:r>
            <a:endParaRPr lang="zh-TW" altLang="en-US" sz="1800" dirty="0">
              <a:solidFill>
                <a:srgbClr val="0000FF"/>
              </a:solidFill>
            </a:endParaRPr>
          </a:p>
          <a:p>
            <a:pPr marL="908050" marR="0" lvl="1" indent="-412750" algn="l" rtl="0">
              <a:lnSpc>
                <a:spcPct val="8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LPAD(string1,length,string2) – pads string2 to the left of string1 so that  the new string</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s length equals to length.</a:t>
            </a:r>
          </a:p>
          <a:p>
            <a:pPr lvl="1" indent="-438150">
              <a:lnSpc>
                <a:spcPct val="80000"/>
              </a:lnSpc>
              <a:spcBef>
                <a:spcPts val="440"/>
              </a:spcBef>
              <a:buSzPct val="25000"/>
              <a:buNone/>
            </a:pPr>
            <a:r>
              <a:rPr lang="zh-TW" sz="1800" b="0" i="0" u="none" strike="noStrike" cap="none">
                <a:solidFill>
                  <a:srgbClr val="0000FF"/>
                </a:solidFill>
                <a:latin typeface="Verdana"/>
                <a:ea typeface="Verdana"/>
                <a:cs typeface="Verdana"/>
                <a:sym typeface="Verdana"/>
              </a:rPr>
              <a:t>	SELECT</a:t>
            </a:r>
            <a:r>
              <a:rPr lang="zh-TW" sz="1800">
                <a:solidFill>
                  <a:srgbClr val="0000FF"/>
                </a:solidFill>
              </a:rPr>
              <a:t> </a:t>
            </a:r>
            <a:r>
              <a:rPr lang="zh-TW" sz="1800" b="0" i="0" u="none" strike="noStrike" cap="none">
                <a:solidFill>
                  <a:srgbClr val="0000FF"/>
                </a:solidFill>
                <a:latin typeface="Verdana"/>
                <a:ea typeface="Verdana"/>
                <a:cs typeface="Verdana"/>
                <a:sym typeface="Verdana"/>
              </a:rPr>
              <a:t> LPAD(</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a</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,10,</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b</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 FROM students;</a:t>
            </a:r>
            <a:r>
              <a:rPr lang="zh-TW" sz="1800">
                <a:solidFill>
                  <a:srgbClr val="0000FF"/>
                </a:solidFill>
              </a:rPr>
              <a:t> </a:t>
            </a:r>
            <a:r>
              <a:rPr lang="en-US" altLang="zh-TW" sz="1800" dirty="0">
                <a:solidFill>
                  <a:srgbClr val="0000FF"/>
                </a:solidFill>
              </a:rPr>
              <a:t>e.g.</a:t>
            </a:r>
            <a:r>
              <a:rPr lang="zh-TW" altLang="en-US" sz="1800">
                <a:solidFill>
                  <a:srgbClr val="0000FF"/>
                </a:solidFill>
              </a:rPr>
              <a:t> bbbbbbbbbba</a:t>
            </a:r>
            <a:endParaRPr lang="zh-TW" sz="1800" b="0" i="0" u="none" strike="noStrike" cap="none">
              <a:solidFill>
                <a:srgbClr val="0000FF"/>
              </a:solidFill>
              <a:latin typeface="Verdana"/>
              <a:ea typeface="Verdana"/>
              <a:cs typeface="Verdana"/>
              <a:sym typeface="Verdana"/>
            </a:endParaRPr>
          </a:p>
          <a:p>
            <a:pPr marL="908050" marR="0" lvl="1" indent="-412750" algn="l" rtl="0">
              <a:lnSpc>
                <a:spcPct val="8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RPAD(string1,length,string2) – pads string2 to the right of string1 so that the new string</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s length equal to length.</a:t>
            </a:r>
          </a:p>
          <a:p>
            <a:pPr lvl="1" indent="-438150">
              <a:lnSpc>
                <a:spcPct val="80000"/>
              </a:lnSpc>
              <a:spcBef>
                <a:spcPts val="440"/>
              </a:spcBef>
              <a:buSzPct val="25000"/>
              <a:buNone/>
            </a:pPr>
            <a:r>
              <a:rPr lang="zh-TW" sz="1800"/>
              <a:t>    </a:t>
            </a:r>
            <a:r>
              <a:rPr lang="zh-TW" sz="1800">
                <a:solidFill>
                  <a:srgbClr val="0000FF"/>
                </a:solidFill>
              </a:rPr>
              <a:t>	</a:t>
            </a:r>
            <a:r>
              <a:rPr lang="zh-TW" sz="1800" b="0" i="0" u="none" strike="noStrike" cap="none">
                <a:solidFill>
                  <a:srgbClr val="0000FF"/>
                </a:solidFill>
                <a:latin typeface="Verdana"/>
                <a:ea typeface="Verdana"/>
                <a:cs typeface="Verdana"/>
                <a:sym typeface="Verdana"/>
              </a:rPr>
              <a:t>SELECT</a:t>
            </a:r>
            <a:r>
              <a:rPr lang="zh-TW" sz="1800">
                <a:solidFill>
                  <a:srgbClr val="0000FF"/>
                </a:solidFill>
              </a:rPr>
              <a:t> </a:t>
            </a:r>
            <a:r>
              <a:rPr lang="zh-TW" sz="1800" b="0" i="0" u="none" strike="noStrike" cap="none">
                <a:solidFill>
                  <a:srgbClr val="0000FF"/>
                </a:solidFill>
                <a:latin typeface="Verdana"/>
                <a:ea typeface="Verdana"/>
                <a:cs typeface="Verdana"/>
                <a:sym typeface="Verdana"/>
              </a:rPr>
              <a:t> RPAD(</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a</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,10,</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b</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 FROM students;</a:t>
            </a:r>
            <a:r>
              <a:rPr lang="zh-TW" sz="1800">
                <a:solidFill>
                  <a:srgbClr val="0000FF"/>
                </a:solidFill>
              </a:rPr>
              <a:t> e</a:t>
            </a:r>
            <a:r>
              <a:rPr lang="en-US" altLang="zh-TW" sz="1800" dirty="0">
                <a:solidFill>
                  <a:srgbClr val="0000FF"/>
                </a:solidFill>
              </a:rPr>
              <a:t>.g.</a:t>
            </a:r>
            <a:r>
              <a:rPr lang="zh-TW" altLang="en-US" sz="1800">
                <a:solidFill>
                  <a:srgbClr val="0000FF"/>
                </a:solidFill>
              </a:rPr>
              <a:t> abbbbbbbbbb</a:t>
            </a:r>
            <a:endParaRPr lang="zh-TW" altLang="en-US" sz="1800" b="0" i="0" u="none" strike="noStrike" cap="none">
              <a:solidFill>
                <a:srgbClr val="0000FF"/>
              </a:solidFill>
              <a:latin typeface="Verdana"/>
              <a:ea typeface="Verdana"/>
              <a:cs typeface="Verdana"/>
              <a:sym typeface="Verdana"/>
            </a:endParaRPr>
          </a:p>
          <a:p>
            <a:pPr marL="469900" marR="0" lvl="0" indent="-469900" algn="l" rtl="0">
              <a:spcBef>
                <a:spcPts val="440"/>
              </a:spcBef>
              <a:spcAft>
                <a:spcPts val="0"/>
              </a:spcAft>
              <a:buClr>
                <a:schemeClr val="accent2"/>
              </a:buClr>
              <a:buSzPct val="122222"/>
              <a:buFont typeface="Noto Sans Symbols"/>
              <a:buNone/>
            </a:pPr>
            <a:endParaRPr sz="1800" b="0" i="0" u="none" strike="noStrike" cap="none">
              <a:solidFill>
                <a:srgbClr val="0000FF"/>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13</a:t>
            </a:fld>
            <a:endParaRPr lang="zh-TW" sz="1200" b="0" i="0" u="none">
              <a:solidFill>
                <a:schemeClr val="dk1"/>
              </a:solidFill>
              <a:latin typeface="Verdana"/>
              <a:ea typeface="Verdana"/>
              <a:cs typeface="Verdana"/>
              <a:sym typeface="Verdana"/>
            </a:endParaRPr>
          </a:p>
        </p:txBody>
      </p:sp>
      <p:sp>
        <p:nvSpPr>
          <p:cNvPr id="154" name="Shape 154"/>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13</a:t>
            </a:fld>
            <a:endParaRPr lang="zh-TW" sz="1200" b="0" i="0" u="none">
              <a:solidFill>
                <a:schemeClr val="dk1"/>
              </a:solidFill>
              <a:latin typeface="Verdana"/>
              <a:ea typeface="Verdana"/>
              <a:cs typeface="Verdana"/>
              <a:sym typeface="Verdana"/>
            </a:endParaRPr>
          </a:p>
        </p:txBody>
      </p:sp>
      <p:sp>
        <p:nvSpPr>
          <p:cNvPr id="155" name="Shape 155"/>
          <p:cNvSpPr txBox="1">
            <a:spLocks noGrp="1"/>
          </p:cNvSpPr>
          <p:nvPr>
            <p:ph type="title"/>
          </p:nvPr>
        </p:nvSpPr>
        <p:spPr>
          <a:xfrm>
            <a:off x="574675" y="228600"/>
            <a:ext cx="8001000" cy="912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strike="noStrike" cap="none">
                <a:solidFill>
                  <a:schemeClr val="dk2"/>
                </a:solidFill>
                <a:latin typeface="Verdana"/>
                <a:ea typeface="Verdana"/>
                <a:cs typeface="Verdana"/>
                <a:sym typeface="Verdana"/>
              </a:rPr>
              <a:t>SQL String functions 4</a:t>
            </a:r>
          </a:p>
        </p:txBody>
      </p:sp>
      <p:sp>
        <p:nvSpPr>
          <p:cNvPr id="156" name="Shape 156"/>
          <p:cNvSpPr txBox="1">
            <a:spLocks noGrp="1"/>
          </p:cNvSpPr>
          <p:nvPr>
            <p:ph type="body" idx="1"/>
          </p:nvPr>
        </p:nvSpPr>
        <p:spPr>
          <a:xfrm>
            <a:off x="566737" y="1314450"/>
            <a:ext cx="8001000" cy="3200400"/>
          </a:xfrm>
          <a:prstGeom prst="rect">
            <a:avLst/>
          </a:prstGeom>
          <a:noFill/>
          <a:ln>
            <a:noFill/>
          </a:ln>
        </p:spPr>
        <p:txBody>
          <a:bodyPr lIns="91425" tIns="45700" rIns="91425" bIns="45700" anchor="t" anchorCtr="0">
            <a:noAutofit/>
          </a:bodyPr>
          <a:lstStyle/>
          <a:p>
            <a:pPr marL="908050" lvl="1" indent="-273050" rtl="0">
              <a:spcBef>
                <a:spcPts val="0"/>
              </a:spcBef>
              <a:buChar char="■"/>
            </a:pPr>
            <a:r>
              <a:rPr lang="zh-TW"/>
              <a:t>LTRIM(string) – removes all the left spaces from the string.</a:t>
            </a:r>
          </a:p>
          <a:p>
            <a:pPr lvl="1" rtl="0">
              <a:spcBef>
                <a:spcPts val="0"/>
              </a:spcBef>
              <a:buClr>
                <a:schemeClr val="accent2"/>
              </a:buClr>
              <a:buSzPct val="25000"/>
              <a:buFont typeface="Noto Sans Symbols"/>
              <a:buNone/>
            </a:pPr>
            <a:r>
              <a:rPr lang="zh-TW"/>
              <a:t>  </a:t>
            </a:r>
            <a:r>
              <a:rPr lang="zh-TW">
                <a:solidFill>
                  <a:srgbClr val="FF0000"/>
                </a:solidFill>
              </a:rPr>
              <a:t>  LTRIM('     a  ')  gives you 'a  '</a:t>
            </a:r>
          </a:p>
          <a:p>
            <a:pPr marL="908050" lvl="1" indent="-273050" rtl="0">
              <a:spcBef>
                <a:spcPts val="0"/>
              </a:spcBef>
              <a:buChar char="■"/>
            </a:pPr>
            <a:r>
              <a:rPr lang="zh-TW"/>
              <a:t>RTRIM -– removes all the right spaces from the string.</a:t>
            </a:r>
          </a:p>
          <a:p>
            <a:pPr lvl="1" rtl="0">
              <a:spcBef>
                <a:spcPts val="0"/>
              </a:spcBef>
              <a:buClr>
                <a:schemeClr val="accent2"/>
              </a:buClr>
              <a:buSzPct val="25000"/>
              <a:buFont typeface="Noto Sans Symbols"/>
              <a:buNone/>
            </a:pPr>
            <a:r>
              <a:rPr lang="zh-TW">
                <a:solidFill>
                  <a:srgbClr val="FF0000"/>
                </a:solidFill>
              </a:rPr>
              <a:t>    RTRIM('     a  ')  gives you '     a'</a:t>
            </a:r>
          </a:p>
          <a:p>
            <a:pPr lvl="1" rtl="0">
              <a:spcBef>
                <a:spcPts val="0"/>
              </a:spcBef>
              <a:buClr>
                <a:schemeClr val="accent2"/>
              </a:buClr>
              <a:buSzPct val="25000"/>
              <a:buFont typeface="Noto Sans Symbols"/>
              <a:buNone/>
            </a:pPr>
            <a:endParaRPr/>
          </a:p>
          <a:p>
            <a:pPr lvl="0" rtl="0">
              <a:spcBef>
                <a:spcPts val="0"/>
              </a:spcBef>
              <a:buClr>
                <a:schemeClr val="accent2"/>
              </a:buClr>
              <a:buSzPct val="86666"/>
              <a:buFont typeface="Noto Sans Symbols"/>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14</a:t>
            </a:fld>
            <a:endParaRPr lang="zh-TW" sz="1200" b="0" i="0" u="none">
              <a:solidFill>
                <a:schemeClr val="dk1"/>
              </a:solidFill>
              <a:latin typeface="Verdana"/>
              <a:ea typeface="Verdana"/>
              <a:cs typeface="Verdana"/>
              <a:sym typeface="Verdana"/>
            </a:endParaRPr>
          </a:p>
        </p:txBody>
      </p:sp>
      <p:sp>
        <p:nvSpPr>
          <p:cNvPr id="162" name="Shape 162"/>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14</a:t>
            </a:fld>
            <a:endParaRPr lang="zh-TW" sz="1200" b="0" i="0" u="none">
              <a:solidFill>
                <a:schemeClr val="dk1"/>
              </a:solidFill>
              <a:latin typeface="Verdana"/>
              <a:ea typeface="Verdana"/>
              <a:cs typeface="Verdana"/>
              <a:sym typeface="Verdana"/>
            </a:endParaRPr>
          </a:p>
        </p:txBody>
      </p:sp>
      <p:sp>
        <p:nvSpPr>
          <p:cNvPr id="163" name="Shape 163"/>
          <p:cNvSpPr txBox="1">
            <a:spLocks noGrp="1"/>
          </p:cNvSpPr>
          <p:nvPr>
            <p:ph type="title"/>
          </p:nvPr>
        </p:nvSpPr>
        <p:spPr>
          <a:xfrm>
            <a:off x="574675" y="228600"/>
            <a:ext cx="8001000" cy="912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strike="noStrike" cap="none">
                <a:solidFill>
                  <a:schemeClr val="dk2"/>
                </a:solidFill>
                <a:latin typeface="Verdana"/>
                <a:ea typeface="Verdana"/>
                <a:cs typeface="Verdana"/>
                <a:sym typeface="Verdana"/>
              </a:rPr>
              <a:t>SQL numeric functions</a:t>
            </a:r>
          </a:p>
        </p:txBody>
      </p:sp>
      <p:sp>
        <p:nvSpPr>
          <p:cNvPr id="164" name="Shape 164"/>
          <p:cNvSpPr txBox="1">
            <a:spLocks noGrp="1"/>
          </p:cNvSpPr>
          <p:nvPr>
            <p:ph type="body" idx="1"/>
          </p:nvPr>
        </p:nvSpPr>
        <p:spPr>
          <a:xfrm>
            <a:off x="609600" y="1314450"/>
            <a:ext cx="8229600" cy="3200400"/>
          </a:xfrm>
          <a:prstGeom prst="rect">
            <a:avLst/>
          </a:prstGeom>
          <a:noFill/>
          <a:ln>
            <a:noFill/>
          </a:ln>
        </p:spPr>
        <p:txBody>
          <a:bodyPr lIns="91425" tIns="45700" rIns="91425" bIns="45700" anchor="t" anchorCtr="0">
            <a:noAutofit/>
          </a:bodyPr>
          <a:lstStyle/>
          <a:p>
            <a:pPr marL="469900" marR="0" lvl="0" indent="-419100" algn="just" rtl="0">
              <a:lnSpc>
                <a:spcPct val="90000"/>
              </a:lnSpc>
              <a:spcBef>
                <a:spcPts val="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These functions accept numeric inputs and output numeric values.</a:t>
            </a:r>
          </a:p>
          <a:p>
            <a:pPr marL="469900" marR="0" lvl="0" indent="-419100" algn="just" rtl="0">
              <a:lnSpc>
                <a:spcPct val="90000"/>
              </a:lnSpc>
              <a:spcBef>
                <a:spcPts val="52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Examples</a:t>
            </a:r>
          </a:p>
          <a:p>
            <a:pPr marL="908050" marR="0" lvl="1" indent="-412750" algn="just" rtl="0">
              <a:lnSpc>
                <a:spcPct val="9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MOD(number1,number2) – returns number1 mod number2.</a:t>
            </a:r>
          </a:p>
          <a:p>
            <a:pPr marL="908050" marR="0" lvl="1" indent="-412750" algn="l" rtl="0">
              <a:lnSpc>
                <a:spcPct val="9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POWER(number1,number2) – returns  (number1)</a:t>
            </a:r>
            <a:r>
              <a:rPr lang="zh-TW" sz="1800" b="0" i="0" u="none" strike="noStrike" cap="none" baseline="30000">
                <a:solidFill>
                  <a:schemeClr val="dk1"/>
                </a:solidFill>
                <a:latin typeface="Verdana"/>
                <a:ea typeface="Verdana"/>
                <a:cs typeface="Verdana"/>
                <a:sym typeface="Verdana"/>
              </a:rPr>
              <a:t>number2</a:t>
            </a:r>
            <a:r>
              <a:rPr lang="zh-TW" sz="1800" b="0" i="0" u="none" strike="noStrike" cap="none">
                <a:solidFill>
                  <a:schemeClr val="dk1"/>
                </a:solidFill>
                <a:latin typeface="Verdana"/>
                <a:ea typeface="Verdana"/>
                <a:cs typeface="Verdana"/>
                <a:sym typeface="Verdana"/>
              </a:rPr>
              <a:t>.</a:t>
            </a:r>
          </a:p>
          <a:p>
            <a:pPr marL="908050" marR="0" lvl="1" indent="-412750" algn="l" rtl="0">
              <a:lnSpc>
                <a:spcPct val="9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ROUND(number1, Integer_number2) - returns a value rounded to integer_number2 places.</a:t>
            </a:r>
          </a:p>
          <a:p>
            <a:pPr marL="908050" marR="0" lvl="1" indent="-412750" algn="l" rtl="0">
              <a:lnSpc>
                <a:spcPct val="9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TRUNC(number1, Integer_number2) – truncates number1 to integer_number2 decimal places.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15</a:t>
            </a:fld>
            <a:endParaRPr lang="zh-TW" sz="1200" b="0" i="0" u="none">
              <a:solidFill>
                <a:schemeClr val="dk1"/>
              </a:solidFill>
              <a:latin typeface="Verdana"/>
              <a:ea typeface="Verdana"/>
              <a:cs typeface="Verdana"/>
              <a:sym typeface="Verdana"/>
            </a:endParaRPr>
          </a:p>
        </p:txBody>
      </p:sp>
      <p:sp>
        <p:nvSpPr>
          <p:cNvPr id="170" name="Shape 170"/>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15</a:t>
            </a:fld>
            <a:endParaRPr lang="zh-TW" sz="1200" b="0" i="0" u="none">
              <a:solidFill>
                <a:schemeClr val="dk1"/>
              </a:solidFill>
              <a:latin typeface="Verdana"/>
              <a:ea typeface="Verdana"/>
              <a:cs typeface="Verdana"/>
              <a:sym typeface="Verdana"/>
            </a:endParaRPr>
          </a:p>
        </p:txBody>
      </p:sp>
      <p:sp>
        <p:nvSpPr>
          <p:cNvPr id="171" name="Shape 171"/>
          <p:cNvSpPr txBox="1">
            <a:spLocks noGrp="1"/>
          </p:cNvSpPr>
          <p:nvPr>
            <p:ph type="title"/>
          </p:nvPr>
        </p:nvSpPr>
        <p:spPr>
          <a:xfrm>
            <a:off x="574675" y="228600"/>
            <a:ext cx="8001000" cy="912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strike="noStrike" cap="none">
                <a:solidFill>
                  <a:schemeClr val="dk2"/>
                </a:solidFill>
                <a:latin typeface="Verdana"/>
                <a:ea typeface="Verdana"/>
                <a:cs typeface="Verdana"/>
                <a:sym typeface="Verdana"/>
              </a:rPr>
              <a:t>SQL DATE functions 1</a:t>
            </a:r>
          </a:p>
        </p:txBody>
      </p:sp>
      <p:sp>
        <p:nvSpPr>
          <p:cNvPr id="172" name="Shape 172"/>
          <p:cNvSpPr txBox="1">
            <a:spLocks noGrp="1"/>
          </p:cNvSpPr>
          <p:nvPr>
            <p:ph type="body" idx="1"/>
          </p:nvPr>
        </p:nvSpPr>
        <p:spPr>
          <a:xfrm>
            <a:off x="566737" y="1314450"/>
            <a:ext cx="8001000" cy="3200400"/>
          </a:xfrm>
          <a:prstGeom prst="rect">
            <a:avLst/>
          </a:prstGeom>
          <a:noFill/>
          <a:ln>
            <a:noFill/>
          </a:ln>
        </p:spPr>
        <p:txBody>
          <a:bodyPr lIns="91425" tIns="45700" rIns="91425" bIns="45700" anchor="t" anchorCtr="0">
            <a:noAutofit/>
          </a:bodyPr>
          <a:lstStyle/>
          <a:p>
            <a:pPr marL="469900" marR="0" lvl="0" indent="-450850" algn="l" rtl="0">
              <a:lnSpc>
                <a:spcPct val="80000"/>
              </a:lnSpc>
              <a:spcBef>
                <a:spcPts val="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The default date format for Oracle is </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DD-MON-YY</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 7</a:t>
            </a:r>
            <a:r>
              <a:rPr lang="zh-TW" sz="1800" b="0" i="0" u="none" strike="noStrike" cap="none" baseline="30000">
                <a:solidFill>
                  <a:schemeClr val="dk1"/>
                </a:solidFill>
                <a:latin typeface="Verdana"/>
                <a:ea typeface="Verdana"/>
                <a:cs typeface="Verdana"/>
                <a:sym typeface="Verdana"/>
              </a:rPr>
              <a:t>th</a:t>
            </a:r>
            <a:r>
              <a:rPr lang="zh-TW" sz="1800" b="0" i="0" u="none" strike="noStrike" cap="none">
                <a:solidFill>
                  <a:schemeClr val="dk1"/>
                </a:solidFill>
                <a:latin typeface="Verdana"/>
                <a:ea typeface="Verdana"/>
                <a:cs typeface="Verdana"/>
                <a:sym typeface="Verdana"/>
              </a:rPr>
              <a:t> of March 2014 is therefore </a:t>
            </a:r>
            <a:r>
              <a:rPr lang="zh-TW" sz="1800" b="0" i="0" u="none" strike="noStrike" cap="none">
                <a:solidFill>
                  <a:schemeClr val="dk1"/>
                </a:solidFill>
                <a:latin typeface="Arial"/>
                <a:ea typeface="Arial"/>
                <a:cs typeface="Arial"/>
                <a:sym typeface="Arial"/>
              </a:rPr>
              <a:t>' 07</a:t>
            </a:r>
            <a:r>
              <a:rPr lang="zh-TW" sz="1800" b="0" i="0" u="none" strike="noStrike" cap="none">
                <a:solidFill>
                  <a:schemeClr val="dk1"/>
                </a:solidFill>
                <a:latin typeface="Verdana"/>
                <a:ea typeface="Verdana"/>
                <a:cs typeface="Verdana"/>
                <a:sym typeface="Verdana"/>
              </a:rPr>
              <a:t>-MAR-14</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a:t>
            </a:r>
          </a:p>
          <a:p>
            <a:pPr indent="-450850">
              <a:lnSpc>
                <a:spcPct val="80000"/>
              </a:lnSpc>
              <a:spcBef>
                <a:spcPts val="0"/>
              </a:spcBef>
            </a:pPr>
            <a:r>
              <a:rPr lang="zh-TW" altLang="en-US" sz="1800"/>
              <a:t>Given date format: </a:t>
            </a:r>
            <a:r>
              <a:rPr lang="en-US" altLang="zh-TW" sz="1800">
                <a:solidFill>
                  <a:srgbClr val="0000FF"/>
                </a:solidFill>
              </a:rPr>
              <a:t>TO_DATE('05-03-14', 'DD-MM-YY')</a:t>
            </a:r>
            <a:endParaRPr lang="zh-TW" altLang="en-US" sz="1800" dirty="0">
              <a:solidFill>
                <a:srgbClr val="0000FF"/>
              </a:solidFill>
            </a:endParaRPr>
          </a:p>
          <a:p>
            <a:pPr marL="469900" marR="0" lvl="0" indent="-450850" algn="l" rtl="0">
              <a:lnSpc>
                <a:spcPct val="80000"/>
              </a:lnSpc>
              <a:spcBef>
                <a:spcPts val="42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Examples</a:t>
            </a:r>
          </a:p>
          <a:p>
            <a:pPr marL="908050" marR="0" lvl="1" indent="-425450" algn="l" rtl="0">
              <a:lnSpc>
                <a:spcPct val="80000"/>
              </a:lnSpc>
              <a:spcBef>
                <a:spcPts val="40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ADD_MONTHS(date, number) – adds </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number</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 of months to the date.</a:t>
            </a:r>
          </a:p>
          <a:p>
            <a:pPr marL="908050" marR="0" lvl="1" indent="-438150" algn="l" rtl="0">
              <a:lnSpc>
                <a:spcPct val="80000"/>
              </a:lnSpc>
              <a:spcBef>
                <a:spcPts val="440"/>
              </a:spcBef>
              <a:spcAft>
                <a:spcPts val="0"/>
              </a:spcAft>
              <a:buClr>
                <a:schemeClr val="accent2"/>
              </a:buClr>
              <a:buSzPct val="25000"/>
              <a:buFont typeface="Noto Sans Symbols"/>
              <a:buNone/>
            </a:pPr>
            <a:r>
              <a:rPr lang="zh-TW" sz="1800" b="0" i="0" u="none" strike="noStrike" cap="none">
                <a:solidFill>
                  <a:srgbClr val="0000FF"/>
                </a:solidFill>
                <a:latin typeface="Verdana"/>
                <a:ea typeface="Verdana"/>
                <a:cs typeface="Verdana"/>
                <a:sym typeface="Verdana"/>
              </a:rPr>
              <a:t>	SELECT ADD_MONTHS(</a:t>
            </a:r>
            <a:r>
              <a:rPr lang="zh-TW" sz="1800" b="0" i="0" u="none" strike="noStrike" cap="none">
                <a:solidFill>
                  <a:srgbClr val="0000FF"/>
                </a:solidFill>
                <a:latin typeface="Arial"/>
                <a:ea typeface="Arial"/>
                <a:cs typeface="Arial"/>
                <a:sym typeface="Arial"/>
              </a:rPr>
              <a:t>'07</a:t>
            </a:r>
            <a:r>
              <a:rPr lang="zh-TW" sz="1800" b="0" i="0" u="none" strike="noStrike" cap="none">
                <a:solidFill>
                  <a:srgbClr val="0000FF"/>
                </a:solidFill>
                <a:latin typeface="Verdana"/>
                <a:ea typeface="Verdana"/>
                <a:cs typeface="Verdana"/>
                <a:sym typeface="Verdana"/>
              </a:rPr>
              <a:t>-MAR-14</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,2) FROM dual;</a:t>
            </a:r>
          </a:p>
          <a:p>
            <a:pPr marL="908050" marR="0" lvl="1" indent="-438150" algn="l" rtl="0">
              <a:lnSpc>
                <a:spcPct val="80000"/>
              </a:lnSpc>
              <a:spcBef>
                <a:spcPts val="400"/>
              </a:spcBef>
              <a:spcAft>
                <a:spcPts val="0"/>
              </a:spcAft>
              <a:buClr>
                <a:schemeClr val="accent2"/>
              </a:buClr>
              <a:buSzPct val="25000"/>
              <a:buFont typeface="Noto Sans Symbols"/>
              <a:buNone/>
            </a:pPr>
            <a:r>
              <a:rPr lang="zh-TW" sz="1800" b="0" i="0" u="none" strike="noStrike" cap="none">
                <a:solidFill>
                  <a:schemeClr val="dk1"/>
                </a:solidFill>
                <a:latin typeface="Verdana"/>
                <a:ea typeface="Verdana"/>
                <a:cs typeface="Verdana"/>
                <a:sym typeface="Verdana"/>
              </a:rPr>
              <a:t>     ADD_MONTH</a:t>
            </a:r>
          </a:p>
          <a:p>
            <a:pPr lvl="1" indent="-438150">
              <a:lnSpc>
                <a:spcPct val="80000"/>
              </a:lnSpc>
              <a:spcBef>
                <a:spcPts val="400"/>
              </a:spcBef>
              <a:buSzPct val="25000"/>
              <a:buNone/>
            </a:pPr>
            <a:r>
              <a:rPr lang="zh-TW" altLang="en-US" sz="1800" dirty="0"/>
              <a:t>    </a:t>
            </a:r>
            <a:r>
              <a:rPr lang="zh-TW" sz="1800" b="0" i="0" u="none" strike="noStrike" cap="none" dirty="0">
                <a:latin typeface="Verdana"/>
                <a:ea typeface="Verdana"/>
                <a:cs typeface="Verdana"/>
                <a:sym typeface="Verdana"/>
              </a:rPr>
              <a:t> ---------</a:t>
            </a:r>
            <a:endParaRPr lang="zh-TW" sz="1800" b="0" i="0" u="none" strike="noStrike" cap="none" dirty="0">
              <a:latin typeface="Verdana"/>
              <a:ea typeface="Verdana"/>
              <a:cs typeface="Verdana"/>
            </a:endParaRPr>
          </a:p>
          <a:p>
            <a:pPr marL="908050" marR="0" lvl="1" indent="-438150" algn="l" rtl="0">
              <a:lnSpc>
                <a:spcPct val="80000"/>
              </a:lnSpc>
              <a:spcBef>
                <a:spcPts val="400"/>
              </a:spcBef>
              <a:spcAft>
                <a:spcPts val="0"/>
              </a:spcAft>
              <a:buClr>
                <a:schemeClr val="accent2"/>
              </a:buClr>
              <a:buSzPct val="25000"/>
              <a:buFont typeface="Noto Sans Symbols"/>
              <a:buNone/>
            </a:pPr>
            <a:r>
              <a:rPr lang="zh-TW" sz="1800" b="0" i="0" u="none" strike="noStrike" cap="none">
                <a:solidFill>
                  <a:schemeClr val="dk1"/>
                </a:solidFill>
                <a:latin typeface="Verdana"/>
                <a:ea typeface="Verdana"/>
                <a:cs typeface="Verdana"/>
                <a:sym typeface="Verdana"/>
              </a:rPr>
              <a:t>     07-MAY-14</a:t>
            </a:r>
          </a:p>
          <a:p>
            <a:pPr marL="908050" marR="0" lvl="1" indent="-438150" algn="l" rtl="0">
              <a:lnSpc>
                <a:spcPct val="80000"/>
              </a:lnSpc>
              <a:spcBef>
                <a:spcPts val="400"/>
              </a:spcBef>
              <a:spcAft>
                <a:spcPts val="0"/>
              </a:spcAft>
              <a:buClr>
                <a:schemeClr val="accent2"/>
              </a:buClr>
              <a:buSzPct val="25000"/>
              <a:buFont typeface="Noto Sans Symbols"/>
              <a:buNone/>
            </a:pPr>
            <a:endParaRPr sz="1800" b="0" i="0" u="none" strike="noStrike" cap="none">
              <a:solidFill>
                <a:srgbClr val="0000FF"/>
              </a:solidFill>
              <a:latin typeface="Verdana"/>
              <a:ea typeface="Verdana"/>
              <a:cs typeface="Verdana"/>
              <a:sym typeface="Verdana"/>
            </a:endParaRPr>
          </a:p>
          <a:p>
            <a:pPr marL="908050" marR="0" lvl="1" indent="-438150" algn="l" rtl="0">
              <a:lnSpc>
                <a:spcPct val="80000"/>
              </a:lnSpc>
              <a:spcBef>
                <a:spcPts val="400"/>
              </a:spcBef>
              <a:spcAft>
                <a:spcPts val="0"/>
              </a:spcAft>
              <a:buClr>
                <a:schemeClr val="accent2"/>
              </a:buClr>
              <a:buSzPct val="25000"/>
              <a:buFont typeface="Noto Sans Symbols"/>
              <a:buNone/>
            </a:pPr>
            <a:r>
              <a:rPr lang="zh-TW" sz="1800" b="0" i="0" u="none" strike="noStrike" cap="none">
                <a:solidFill>
                  <a:srgbClr val="0000FF"/>
                </a:solidFill>
                <a:latin typeface="Verdana"/>
                <a:ea typeface="Verdana"/>
                <a:cs typeface="Verdana"/>
                <a:sym typeface="Verdana"/>
              </a:rPr>
              <a:t>	(dual is an Oracle built-in table for SQL queries that do not logically have table names)</a:t>
            </a:r>
          </a:p>
          <a:p>
            <a:pPr marL="469900" marR="0" lvl="0" indent="-469900" algn="l" rtl="0">
              <a:spcBef>
                <a:spcPts val="400"/>
              </a:spcBef>
              <a:spcAft>
                <a:spcPts val="0"/>
              </a:spcAft>
              <a:buClr>
                <a:schemeClr val="accent2"/>
              </a:buClr>
              <a:buSzPct val="111111"/>
              <a:buFont typeface="Noto Sans Symbols"/>
              <a:buNone/>
            </a:pPr>
            <a:endParaRPr sz="1800" b="0" i="0" u="none" strike="noStrike" cap="none">
              <a:solidFill>
                <a:srgbClr val="0000FF"/>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16</a:t>
            </a:fld>
            <a:endParaRPr lang="zh-TW" sz="1200" b="0" i="0" u="none">
              <a:solidFill>
                <a:schemeClr val="dk1"/>
              </a:solidFill>
              <a:latin typeface="Verdana"/>
              <a:ea typeface="Verdana"/>
              <a:cs typeface="Verdana"/>
              <a:sym typeface="Verdana"/>
            </a:endParaRPr>
          </a:p>
        </p:txBody>
      </p:sp>
      <p:sp>
        <p:nvSpPr>
          <p:cNvPr id="178" name="Shape 178"/>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16</a:t>
            </a:fld>
            <a:endParaRPr lang="zh-TW" sz="1200" b="0" i="0" u="none">
              <a:solidFill>
                <a:schemeClr val="dk1"/>
              </a:solidFill>
              <a:latin typeface="Verdana"/>
              <a:ea typeface="Verdana"/>
              <a:cs typeface="Verdana"/>
              <a:sym typeface="Verdana"/>
            </a:endParaRPr>
          </a:p>
        </p:txBody>
      </p:sp>
      <p:sp>
        <p:nvSpPr>
          <p:cNvPr id="179" name="Shape 179"/>
          <p:cNvSpPr txBox="1">
            <a:spLocks noGrp="1"/>
          </p:cNvSpPr>
          <p:nvPr>
            <p:ph type="title"/>
          </p:nvPr>
        </p:nvSpPr>
        <p:spPr>
          <a:xfrm>
            <a:off x="574675" y="228600"/>
            <a:ext cx="8001000" cy="912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strike="noStrike" cap="none">
                <a:solidFill>
                  <a:schemeClr val="dk2"/>
                </a:solidFill>
                <a:latin typeface="Verdana"/>
                <a:ea typeface="Verdana"/>
                <a:cs typeface="Verdana"/>
                <a:sym typeface="Verdana"/>
              </a:rPr>
              <a:t>SQL DATE functions 2</a:t>
            </a:r>
          </a:p>
        </p:txBody>
      </p:sp>
      <p:sp>
        <p:nvSpPr>
          <p:cNvPr id="180" name="Shape 180"/>
          <p:cNvSpPr txBox="1">
            <a:spLocks noGrp="1"/>
          </p:cNvSpPr>
          <p:nvPr>
            <p:ph type="body" idx="1"/>
          </p:nvPr>
        </p:nvSpPr>
        <p:spPr>
          <a:xfrm>
            <a:off x="566737" y="1314450"/>
            <a:ext cx="8001000" cy="3200400"/>
          </a:xfrm>
          <a:prstGeom prst="rect">
            <a:avLst/>
          </a:prstGeom>
          <a:noFill/>
          <a:ln>
            <a:noFill/>
          </a:ln>
        </p:spPr>
        <p:txBody>
          <a:bodyPr lIns="91425" tIns="45700" rIns="91425" bIns="45700" anchor="t" anchorCtr="0">
            <a:noAutofit/>
          </a:bodyPr>
          <a:lstStyle/>
          <a:p>
            <a:pPr marL="908050" marR="0" lvl="1" indent="-438150" algn="l" rtl="0">
              <a:lnSpc>
                <a:spcPct val="100000"/>
              </a:lnSpc>
              <a:spcBef>
                <a:spcPts val="0"/>
              </a:spcBef>
              <a:spcAft>
                <a:spcPts val="0"/>
              </a:spcAft>
              <a:buClr>
                <a:schemeClr val="accent2"/>
              </a:buClr>
              <a:buSzPct val="100000"/>
              <a:buFont typeface="Noto Sans Symbols"/>
              <a:buChar char="■"/>
            </a:pPr>
            <a:r>
              <a:rPr lang="zh-TW" sz="2200" b="0" i="0" u="none" strike="noStrike" cap="none">
                <a:solidFill>
                  <a:schemeClr val="dk1"/>
                </a:solidFill>
                <a:latin typeface="Verdana"/>
                <a:ea typeface="Verdana"/>
                <a:cs typeface="Verdana"/>
                <a:sym typeface="Verdana"/>
              </a:rPr>
              <a:t>LAST_DAY(date) – returns </a:t>
            </a:r>
            <a:r>
              <a:rPr lang="zh-TW" sz="2200" b="0" i="0" u="none" strike="noStrike" cap="none">
                <a:solidFill>
                  <a:schemeClr val="accent2"/>
                </a:solidFill>
                <a:latin typeface="Verdana"/>
                <a:ea typeface="Verdana"/>
                <a:cs typeface="Verdana"/>
                <a:sym typeface="Verdana"/>
              </a:rPr>
              <a:t>the date</a:t>
            </a:r>
            <a:r>
              <a:rPr lang="zh-TW" sz="2200" b="0" i="0" u="none" strike="noStrike" cap="none">
                <a:solidFill>
                  <a:schemeClr val="dk1"/>
                </a:solidFill>
                <a:latin typeface="Verdana"/>
                <a:ea typeface="Verdana"/>
                <a:cs typeface="Verdana"/>
                <a:sym typeface="Verdana"/>
              </a:rPr>
              <a:t> of the last day in the month of the specified date</a:t>
            </a:r>
          </a:p>
          <a:p>
            <a:pPr marL="908050" marR="0" lvl="1" indent="-438150" algn="l" rtl="0">
              <a:lnSpc>
                <a:spcPct val="100000"/>
              </a:lnSpc>
              <a:spcBef>
                <a:spcPts val="440"/>
              </a:spcBef>
              <a:spcAft>
                <a:spcPts val="0"/>
              </a:spcAft>
              <a:buClr>
                <a:schemeClr val="accent2"/>
              </a:buClr>
              <a:buSzPct val="100000"/>
              <a:buFont typeface="Noto Sans Symbols"/>
              <a:buChar char="■"/>
            </a:pPr>
            <a:r>
              <a:rPr lang="zh-TW" sz="2200" b="0" i="0" u="none" strike="noStrike" cap="none">
                <a:solidFill>
                  <a:schemeClr val="dk1"/>
                </a:solidFill>
                <a:latin typeface="Verdana"/>
                <a:ea typeface="Verdana"/>
                <a:cs typeface="Verdana"/>
                <a:sym typeface="Verdana"/>
              </a:rPr>
              <a:t>NEXT_DAY(</a:t>
            </a:r>
            <a:r>
              <a:rPr lang="zh-TW" sz="2200" b="0" i="1" u="none" strike="noStrike" cap="none">
                <a:solidFill>
                  <a:schemeClr val="dk1"/>
                </a:solidFill>
                <a:latin typeface="Verdana"/>
                <a:ea typeface="Verdana"/>
                <a:cs typeface="Verdana"/>
                <a:sym typeface="Verdana"/>
              </a:rPr>
              <a:t>date</a:t>
            </a:r>
            <a:r>
              <a:rPr lang="zh-TW" sz="2200" b="0" i="0" u="none" strike="noStrike" cap="none">
                <a:solidFill>
                  <a:schemeClr val="dk1"/>
                </a:solidFill>
                <a:latin typeface="Verdana"/>
                <a:ea typeface="Verdana"/>
                <a:cs typeface="Verdana"/>
                <a:sym typeface="Verdana"/>
              </a:rPr>
              <a:t>,</a:t>
            </a:r>
            <a:r>
              <a:rPr lang="zh-TW" sz="2200" b="0" i="1" u="none" strike="noStrike" cap="none">
                <a:solidFill>
                  <a:schemeClr val="dk1"/>
                </a:solidFill>
                <a:latin typeface="Verdana"/>
                <a:ea typeface="Verdana"/>
                <a:cs typeface="Verdana"/>
                <a:sym typeface="Verdana"/>
              </a:rPr>
              <a:t>weekday</a:t>
            </a:r>
            <a:r>
              <a:rPr lang="zh-TW" sz="2200" b="0" i="0" u="none" strike="noStrike" cap="none">
                <a:solidFill>
                  <a:schemeClr val="dk1"/>
                </a:solidFill>
                <a:latin typeface="Verdana"/>
                <a:ea typeface="Verdana"/>
                <a:cs typeface="Verdana"/>
                <a:sym typeface="Verdana"/>
              </a:rPr>
              <a:t>) – returns </a:t>
            </a:r>
            <a:r>
              <a:rPr lang="zh-TW" sz="2200" b="0" i="0" u="none" strike="noStrike" cap="none">
                <a:solidFill>
                  <a:schemeClr val="accent2"/>
                </a:solidFill>
                <a:latin typeface="Verdana"/>
                <a:ea typeface="Verdana"/>
                <a:cs typeface="Verdana"/>
                <a:sym typeface="Verdana"/>
              </a:rPr>
              <a:t>the date</a:t>
            </a:r>
            <a:r>
              <a:rPr lang="zh-TW" sz="2200" b="0" i="0" u="none" strike="noStrike" cap="none">
                <a:solidFill>
                  <a:schemeClr val="dk1"/>
                </a:solidFill>
                <a:latin typeface="Verdana"/>
                <a:ea typeface="Verdana"/>
                <a:cs typeface="Verdana"/>
                <a:sym typeface="Verdana"/>
              </a:rPr>
              <a:t> of first </a:t>
            </a:r>
            <a:r>
              <a:rPr lang="zh-TW" sz="2200" b="0" i="1" u="none" strike="noStrike" cap="none">
                <a:solidFill>
                  <a:schemeClr val="dk1"/>
                </a:solidFill>
                <a:latin typeface="Verdana"/>
                <a:ea typeface="Verdana"/>
                <a:cs typeface="Verdana"/>
                <a:sym typeface="Verdana"/>
              </a:rPr>
              <a:t>weekday </a:t>
            </a:r>
            <a:r>
              <a:rPr lang="zh-TW" sz="2200" b="0" i="0" u="none" strike="noStrike" cap="none">
                <a:solidFill>
                  <a:schemeClr val="dk1"/>
                </a:solidFill>
                <a:latin typeface="Verdana"/>
                <a:ea typeface="Verdana"/>
                <a:cs typeface="Verdana"/>
                <a:sym typeface="Verdana"/>
              </a:rPr>
              <a:t>that is later than </a:t>
            </a:r>
            <a:r>
              <a:rPr lang="zh-TW" sz="2200" b="0" i="1" u="none" strike="noStrike" cap="none">
                <a:solidFill>
                  <a:schemeClr val="dk1"/>
                </a:solidFill>
                <a:latin typeface="Verdana"/>
                <a:ea typeface="Verdana"/>
                <a:cs typeface="Verdana"/>
                <a:sym typeface="Verdana"/>
              </a:rPr>
              <a:t>date</a:t>
            </a:r>
            <a:r>
              <a:rPr lang="zh-TW" sz="2200" b="0" i="0" u="none" strike="noStrike" cap="none">
                <a:solidFill>
                  <a:schemeClr val="dk1"/>
                </a:solidFill>
                <a:latin typeface="Verdana"/>
                <a:ea typeface="Verdana"/>
                <a:cs typeface="Verdana"/>
                <a:sym typeface="Verdana"/>
              </a:rPr>
              <a:t>.</a:t>
            </a:r>
          </a:p>
          <a:p>
            <a:pPr marL="908050" marR="0" lvl="1" indent="-438150" algn="l" rtl="0">
              <a:lnSpc>
                <a:spcPct val="100000"/>
              </a:lnSpc>
              <a:spcBef>
                <a:spcPts val="440"/>
              </a:spcBef>
              <a:spcAft>
                <a:spcPts val="0"/>
              </a:spcAft>
              <a:buClr>
                <a:schemeClr val="accent2"/>
              </a:buClr>
              <a:buSzPct val="25000"/>
              <a:buFont typeface="Noto Sans Symbols"/>
              <a:buNone/>
            </a:pPr>
            <a:r>
              <a:rPr lang="zh-TW" sz="2200" b="0" i="0" u="none" strike="noStrike" cap="none">
                <a:solidFill>
                  <a:schemeClr val="dk1"/>
                </a:solidFill>
                <a:latin typeface="Verdana"/>
                <a:ea typeface="Verdana"/>
                <a:cs typeface="Verdana"/>
                <a:sym typeface="Verdana"/>
              </a:rPr>
              <a:t>    The possible values for weekday are</a:t>
            </a:r>
          </a:p>
          <a:p>
            <a:pPr marL="908050" marR="0" lvl="1" indent="-438150" algn="l" rtl="0">
              <a:lnSpc>
                <a:spcPct val="100000"/>
              </a:lnSpc>
              <a:spcBef>
                <a:spcPts val="440"/>
              </a:spcBef>
              <a:spcAft>
                <a:spcPts val="0"/>
              </a:spcAft>
              <a:buClr>
                <a:schemeClr val="accent2"/>
              </a:buClr>
              <a:buSzPct val="25000"/>
              <a:buFont typeface="Noto Sans Symbols"/>
              <a:buNone/>
            </a:pPr>
            <a:r>
              <a:rPr lang="zh-TW" sz="2200" b="0" i="0" u="none" strike="noStrike" cap="none">
                <a:solidFill>
                  <a:schemeClr val="accent2"/>
                </a:solidFill>
                <a:latin typeface="Verdana"/>
                <a:ea typeface="Verdana"/>
                <a:cs typeface="Verdana"/>
                <a:sym typeface="Verdana"/>
              </a:rPr>
              <a:t>    'SUNDAY', 'MONDAY', 'TUESDAY', 'WEDNESDAY', 'THURSDAY', 'FRIDAY', 'SATURDAY</a:t>
            </a:r>
            <a:r>
              <a:rPr lang="zh-TW" sz="2200" b="0" i="0" u="none" strike="noStrike" cap="none">
                <a:solidFill>
                  <a:schemeClr val="accent2"/>
                </a:solidFill>
                <a:latin typeface="Arial"/>
                <a:ea typeface="Arial"/>
                <a:cs typeface="Arial"/>
                <a:sym typeface="Arial"/>
              </a:rPr>
              <a:t>'</a:t>
            </a:r>
          </a:p>
          <a:p>
            <a:pPr marL="908050" marR="0" lvl="1" indent="-438150" algn="l" rtl="0">
              <a:lnSpc>
                <a:spcPct val="100000"/>
              </a:lnSpc>
              <a:spcBef>
                <a:spcPts val="440"/>
              </a:spcBef>
              <a:spcAft>
                <a:spcPts val="0"/>
              </a:spcAft>
              <a:buClr>
                <a:schemeClr val="accent2"/>
              </a:buClr>
              <a:buSzPct val="25000"/>
              <a:buFont typeface="Noto Sans Symbols"/>
              <a:buNone/>
            </a:pPr>
            <a:endParaRPr sz="2200" b="0" i="0" u="none" strike="noStrike" cap="none">
              <a:solidFill>
                <a:schemeClr val="accent2"/>
              </a:solidFill>
              <a:latin typeface="Verdana"/>
              <a:ea typeface="Verdana"/>
              <a:cs typeface="Verdana"/>
              <a:sym typeface="Verdana"/>
            </a:endParaRPr>
          </a:p>
          <a:p>
            <a:pPr marL="908050" marR="0" lvl="1" indent="-438150" algn="l" rtl="0">
              <a:lnSpc>
                <a:spcPct val="100000"/>
              </a:lnSpc>
              <a:spcBef>
                <a:spcPts val="440"/>
              </a:spcBef>
              <a:spcAft>
                <a:spcPts val="0"/>
              </a:spcAft>
              <a:buClr>
                <a:schemeClr val="accent2"/>
              </a:buClr>
              <a:buSzPct val="25000"/>
              <a:buFont typeface="Noto Sans Symbols"/>
              <a:buNone/>
            </a:pPr>
            <a:r>
              <a:rPr lang="zh-TW" sz="2200" b="0" i="0" u="none" strike="noStrike" cap="none">
                <a:solidFill>
                  <a:schemeClr val="dk1"/>
                </a:solidFill>
                <a:latin typeface="Verdana"/>
                <a:ea typeface="Verdana"/>
                <a:cs typeface="Verdana"/>
                <a:sym typeface="Verdana"/>
              </a:rPr>
              <a:t>    </a:t>
            </a:r>
            <a:r>
              <a:rPr lang="zh-TW" sz="2200" b="0" i="0" u="none" strike="noStrike" cap="none">
                <a:solidFill>
                  <a:srgbClr val="0000FF"/>
                </a:solidFill>
                <a:latin typeface="Verdana"/>
                <a:ea typeface="Verdana"/>
                <a:cs typeface="Verdana"/>
                <a:sym typeface="Verdana"/>
              </a:rPr>
              <a:t>NEXT_DAY(</a:t>
            </a:r>
            <a:r>
              <a:rPr lang="zh-TW" sz="2200" b="0" i="0" u="none" strike="noStrike" cap="none">
                <a:solidFill>
                  <a:srgbClr val="0000FF"/>
                </a:solidFill>
                <a:latin typeface="Arial"/>
                <a:ea typeface="Arial"/>
                <a:cs typeface="Arial"/>
                <a:sym typeface="Arial"/>
              </a:rPr>
              <a:t>'</a:t>
            </a:r>
            <a:r>
              <a:rPr lang="zh-TW" sz="2200" b="0" i="0" u="none" strike="noStrike" cap="none">
                <a:solidFill>
                  <a:srgbClr val="0000FF"/>
                </a:solidFill>
                <a:latin typeface="Verdana"/>
                <a:ea typeface="Verdana"/>
                <a:cs typeface="Verdana"/>
                <a:sym typeface="Verdana"/>
              </a:rPr>
              <a:t>05-MAR-14</a:t>
            </a:r>
            <a:r>
              <a:rPr lang="zh-TW" sz="2200" b="0" i="0" u="none" strike="noStrike" cap="none">
                <a:solidFill>
                  <a:srgbClr val="0000FF"/>
                </a:solidFill>
                <a:latin typeface="Arial"/>
                <a:ea typeface="Arial"/>
                <a:cs typeface="Arial"/>
                <a:sym typeface="Arial"/>
              </a:rPr>
              <a:t>'</a:t>
            </a:r>
            <a:r>
              <a:rPr lang="zh-TW" sz="2200" b="0" i="0" u="none" strike="noStrike" cap="none">
                <a:solidFill>
                  <a:srgbClr val="0000FF"/>
                </a:solidFill>
                <a:latin typeface="Verdana"/>
                <a:ea typeface="Verdana"/>
                <a:cs typeface="Verdana"/>
                <a:sym typeface="Verdana"/>
              </a:rPr>
              <a:t>,</a:t>
            </a:r>
            <a:r>
              <a:rPr lang="zh-TW" sz="2200" b="0" i="0" u="none" strike="noStrike" cap="none">
                <a:solidFill>
                  <a:srgbClr val="0000FF"/>
                </a:solidFill>
                <a:latin typeface="Arial"/>
                <a:ea typeface="Arial"/>
                <a:cs typeface="Arial"/>
                <a:sym typeface="Arial"/>
              </a:rPr>
              <a:t>'</a:t>
            </a:r>
            <a:r>
              <a:rPr lang="zh-TW" sz="2200" b="0" i="0" u="none" strike="noStrike" cap="none">
                <a:solidFill>
                  <a:srgbClr val="0000FF"/>
                </a:solidFill>
                <a:latin typeface="Verdana"/>
                <a:ea typeface="Verdana"/>
                <a:cs typeface="Verdana"/>
                <a:sym typeface="Verdana"/>
              </a:rPr>
              <a:t>SATURDAY</a:t>
            </a:r>
            <a:r>
              <a:rPr lang="zh-TW" sz="2200" b="0" i="0" u="none" strike="noStrike" cap="none">
                <a:solidFill>
                  <a:srgbClr val="0000FF"/>
                </a:solidFill>
                <a:latin typeface="Arial"/>
                <a:ea typeface="Arial"/>
                <a:cs typeface="Arial"/>
                <a:sym typeface="Arial"/>
              </a:rPr>
              <a:t>'</a:t>
            </a:r>
            <a:r>
              <a:rPr lang="zh-TW" sz="2200" b="0" i="0" u="none" strike="noStrike" cap="none">
                <a:solidFill>
                  <a:srgbClr val="0000FF"/>
                </a:solidFill>
                <a:latin typeface="Verdana"/>
                <a:ea typeface="Verdana"/>
                <a:cs typeface="Verdana"/>
                <a:sym typeface="Verdana"/>
              </a:rPr>
              <a:t>) would return </a:t>
            </a:r>
            <a:r>
              <a:rPr lang="zh-TW" sz="2200" b="0" i="0" u="none" strike="noStrike" cap="none">
                <a:solidFill>
                  <a:srgbClr val="0000FF"/>
                </a:solidFill>
                <a:latin typeface="Arial"/>
                <a:ea typeface="Arial"/>
                <a:cs typeface="Arial"/>
                <a:sym typeface="Arial"/>
              </a:rPr>
              <a:t>'08</a:t>
            </a:r>
            <a:r>
              <a:rPr lang="zh-TW" sz="2200" b="0" i="0" u="none" strike="noStrike" cap="none">
                <a:solidFill>
                  <a:srgbClr val="0000FF"/>
                </a:solidFill>
                <a:latin typeface="Verdana"/>
                <a:ea typeface="Verdana"/>
                <a:cs typeface="Verdana"/>
                <a:sym typeface="Verdana"/>
              </a:rPr>
              <a:t>-MAR-14</a:t>
            </a:r>
            <a:r>
              <a:rPr lang="zh-TW" sz="2200" b="0" i="0" u="none" strike="noStrike" cap="none">
                <a:solidFill>
                  <a:srgbClr val="0000FF"/>
                </a:solidFill>
                <a:latin typeface="Arial"/>
                <a:ea typeface="Arial"/>
                <a:cs typeface="Arial"/>
                <a:sym typeface="Aria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17</a:t>
            </a:fld>
            <a:endParaRPr lang="zh-TW" sz="1200" b="0" i="0" u="none">
              <a:solidFill>
                <a:schemeClr val="dk1"/>
              </a:solidFill>
              <a:latin typeface="Verdana"/>
              <a:ea typeface="Verdana"/>
              <a:cs typeface="Verdana"/>
              <a:sym typeface="Verdana"/>
            </a:endParaRPr>
          </a:p>
        </p:txBody>
      </p:sp>
      <p:sp>
        <p:nvSpPr>
          <p:cNvPr id="186" name="Shape 186"/>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17</a:t>
            </a:fld>
            <a:endParaRPr lang="zh-TW" sz="1200" b="0" i="0" u="none">
              <a:solidFill>
                <a:schemeClr val="dk1"/>
              </a:solidFill>
              <a:latin typeface="Verdana"/>
              <a:ea typeface="Verdana"/>
              <a:cs typeface="Verdana"/>
              <a:sym typeface="Verdana"/>
            </a:endParaRPr>
          </a:p>
        </p:txBody>
      </p:sp>
      <p:sp>
        <p:nvSpPr>
          <p:cNvPr id="187" name="Shape 187"/>
          <p:cNvSpPr txBox="1">
            <a:spLocks noGrp="1"/>
          </p:cNvSpPr>
          <p:nvPr>
            <p:ph type="title"/>
          </p:nvPr>
        </p:nvSpPr>
        <p:spPr>
          <a:xfrm>
            <a:off x="574675" y="228600"/>
            <a:ext cx="8001000" cy="912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strike="noStrike" cap="none">
                <a:solidFill>
                  <a:schemeClr val="dk2"/>
                </a:solidFill>
                <a:latin typeface="Verdana"/>
                <a:ea typeface="Verdana"/>
                <a:cs typeface="Verdana"/>
                <a:sym typeface="Verdana"/>
              </a:rPr>
              <a:t>SQL DATE functions 3</a:t>
            </a:r>
          </a:p>
        </p:txBody>
      </p:sp>
      <p:sp>
        <p:nvSpPr>
          <p:cNvPr id="188" name="Shape 188"/>
          <p:cNvSpPr txBox="1">
            <a:spLocks noGrp="1"/>
          </p:cNvSpPr>
          <p:nvPr>
            <p:ph type="body" idx="1"/>
          </p:nvPr>
        </p:nvSpPr>
        <p:spPr>
          <a:xfrm>
            <a:off x="566737" y="1314450"/>
            <a:ext cx="8001000" cy="3200400"/>
          </a:xfrm>
          <a:prstGeom prst="rect">
            <a:avLst/>
          </a:prstGeom>
          <a:noFill/>
          <a:ln>
            <a:noFill/>
          </a:ln>
        </p:spPr>
        <p:txBody>
          <a:bodyPr lIns="91425" tIns="45700" rIns="91425" bIns="45700" anchor="t" anchorCtr="0">
            <a:noAutofit/>
          </a:bodyPr>
          <a:lstStyle/>
          <a:p>
            <a:pPr marL="908050" marR="0" lvl="1" indent="-412750" algn="l" rtl="0">
              <a:lnSpc>
                <a:spcPct val="90000"/>
              </a:lnSpc>
              <a:spcBef>
                <a:spcPts val="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TO_DATE(string, date_format_string)- convert  the string to the corresponding date according to the date_format_string.</a:t>
            </a:r>
          </a:p>
          <a:p>
            <a:pPr marL="908050" marR="0" lvl="1" indent="-438150" algn="l" rtl="0">
              <a:lnSpc>
                <a:spcPct val="90000"/>
              </a:lnSpc>
              <a:spcBef>
                <a:spcPts val="440"/>
              </a:spcBef>
              <a:spcAft>
                <a:spcPts val="0"/>
              </a:spcAft>
              <a:buClr>
                <a:schemeClr val="accent2"/>
              </a:buClr>
              <a:buSzPct val="25000"/>
              <a:buFont typeface="Noto Sans Symbols"/>
              <a:buNone/>
            </a:pPr>
            <a:r>
              <a:rPr lang="zh-TW" sz="1800" b="0" i="0" u="none" strike="noStrike" cap="none">
                <a:solidFill>
                  <a:srgbClr val="0000FF"/>
                </a:solidFill>
                <a:latin typeface="Verdana"/>
                <a:ea typeface="Verdana"/>
                <a:cs typeface="Verdana"/>
                <a:sym typeface="Verdana"/>
              </a:rPr>
              <a:t>    TO_DATE(</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11-MAR-14</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DD-MON-YY</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a:t>
            </a:r>
          </a:p>
          <a:p>
            <a:pPr marL="908050" marR="0" lvl="1" indent="-438150" algn="l" rtl="0">
              <a:lnSpc>
                <a:spcPct val="90000"/>
              </a:lnSpc>
              <a:spcBef>
                <a:spcPts val="440"/>
              </a:spcBef>
              <a:spcAft>
                <a:spcPts val="0"/>
              </a:spcAft>
              <a:buClr>
                <a:schemeClr val="accent2"/>
              </a:buClr>
              <a:buSzPct val="25000"/>
              <a:buFont typeface="Noto Sans Symbols"/>
              <a:buNone/>
            </a:pPr>
            <a:r>
              <a:rPr lang="zh-TW" sz="1800" b="0" i="0" u="none" strike="noStrike" cap="none">
                <a:solidFill>
                  <a:srgbClr val="0000FF"/>
                </a:solidFill>
                <a:latin typeface="Verdana"/>
                <a:ea typeface="Verdana"/>
                <a:cs typeface="Verdana"/>
                <a:sym typeface="Verdana"/>
              </a:rPr>
              <a:t>    TO_DATE(</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2014-03-23</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YYYY-MM-DD</a:t>
            </a:r>
            <a:r>
              <a:rPr lang="zh-TW" sz="1800" b="0" i="0" u="none" strike="noStrike" cap="none">
                <a:solidFill>
                  <a:srgbClr val="0000FF"/>
                </a:solidFill>
                <a:latin typeface="Arial"/>
                <a:ea typeface="Arial"/>
                <a:cs typeface="Arial"/>
                <a:sym typeface="Arial"/>
              </a:rPr>
              <a:t>'</a:t>
            </a:r>
            <a:r>
              <a:rPr lang="zh-TW" sz="1800" b="0" i="0" u="none" strike="noStrike" cap="none">
                <a:solidFill>
                  <a:srgbClr val="0000FF"/>
                </a:solidFill>
                <a:latin typeface="Verdana"/>
                <a:ea typeface="Verdana"/>
                <a:cs typeface="Verdana"/>
                <a:sym typeface="Verdana"/>
              </a:rPr>
              <a:t>)</a:t>
            </a:r>
          </a:p>
          <a:p>
            <a:pPr marL="908050" marR="0" lvl="1" indent="-412750" algn="l" rtl="0">
              <a:lnSpc>
                <a:spcPct val="9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TO_CHAR(date,format_mask) – convert a date to a string with respect to the format mask. The format masks can be</a:t>
            </a:r>
          </a:p>
          <a:p>
            <a:pPr marL="1304925" marR="0" lvl="2" indent="-352425" algn="l" rtl="0">
              <a:lnSpc>
                <a:spcPct val="90000"/>
              </a:lnSpc>
              <a:spcBef>
                <a:spcPts val="520"/>
              </a:spcBef>
              <a:spcAft>
                <a:spcPts val="0"/>
              </a:spcAft>
              <a:buClr>
                <a:schemeClr val="accent2"/>
              </a:buClr>
              <a:buSzPct val="100000"/>
              <a:buFont typeface="Noto Sans Symbols"/>
              <a:buChar char="□"/>
            </a:pP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YYYY</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 : 4-digit year</a:t>
            </a:r>
          </a:p>
          <a:p>
            <a:pPr marL="1304925" marR="0" lvl="2" indent="-352425" algn="l" rtl="0">
              <a:lnSpc>
                <a:spcPct val="90000"/>
              </a:lnSpc>
              <a:spcBef>
                <a:spcPts val="520"/>
              </a:spcBef>
              <a:spcAft>
                <a:spcPts val="0"/>
              </a:spcAft>
              <a:buClr>
                <a:schemeClr val="accent2"/>
              </a:buClr>
              <a:buSzPct val="100000"/>
              <a:buFont typeface="Noto Sans Symbols"/>
              <a:buChar char="□"/>
            </a:pP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MM</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    : 2-digit month</a:t>
            </a:r>
          </a:p>
          <a:p>
            <a:pPr marL="1304925" marR="0" lvl="2" indent="-352425" algn="l" rtl="0">
              <a:lnSpc>
                <a:spcPct val="90000"/>
              </a:lnSpc>
              <a:spcBef>
                <a:spcPts val="520"/>
              </a:spcBef>
              <a:spcAft>
                <a:spcPts val="0"/>
              </a:spcAft>
              <a:buClr>
                <a:schemeClr val="accent2"/>
              </a:buClr>
              <a:buSzPct val="100000"/>
              <a:buFont typeface="Noto Sans Symbols"/>
              <a:buChar char="□"/>
            </a:pP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MONTH</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 : </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JANUARY</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 </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FEBRUARY</a:t>
            </a:r>
            <a:r>
              <a:rPr lang="zh-TW" sz="1800" b="0" i="0" u="none" strike="noStrike" cap="none">
                <a:solidFill>
                  <a:schemeClr val="dk1"/>
                </a:solidFill>
                <a:latin typeface="Arial"/>
                <a:ea typeface="Arial"/>
                <a:cs typeface="Arial"/>
                <a:sym typeface="Arial"/>
              </a:rPr>
              <a:t>'</a:t>
            </a:r>
            <a:r>
              <a:rPr lang="zh-TW" sz="1800" b="0" i="0" u="none" strike="noStrike" cap="none">
                <a:solidFill>
                  <a:schemeClr val="dk1"/>
                </a:solidFill>
                <a:latin typeface="Verdana"/>
                <a:ea typeface="Verdana"/>
                <a:cs typeface="Verdana"/>
                <a:sym typeface="Verdana"/>
              </a:rPr>
              <a:t>, 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18</a:t>
            </a:fld>
            <a:endParaRPr lang="zh-TW" sz="1200" b="0" i="0" u="none">
              <a:solidFill>
                <a:schemeClr val="dk1"/>
              </a:solidFill>
              <a:latin typeface="Verdana"/>
              <a:ea typeface="Verdana"/>
              <a:cs typeface="Verdana"/>
              <a:sym typeface="Verdana"/>
            </a:endParaRPr>
          </a:p>
        </p:txBody>
      </p:sp>
      <p:sp>
        <p:nvSpPr>
          <p:cNvPr id="194" name="Shape 194"/>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18</a:t>
            </a:fld>
            <a:endParaRPr lang="zh-TW" sz="1200" b="0" i="0" u="none">
              <a:solidFill>
                <a:schemeClr val="dk1"/>
              </a:solidFill>
              <a:latin typeface="Verdana"/>
              <a:ea typeface="Verdana"/>
              <a:cs typeface="Verdana"/>
              <a:sym typeface="Verdana"/>
            </a:endParaRPr>
          </a:p>
        </p:txBody>
      </p:sp>
      <p:sp>
        <p:nvSpPr>
          <p:cNvPr id="195" name="Shape 195"/>
          <p:cNvSpPr txBox="1">
            <a:spLocks noGrp="1"/>
          </p:cNvSpPr>
          <p:nvPr>
            <p:ph type="title" idx="4294967295"/>
          </p:nvPr>
        </p:nvSpPr>
        <p:spPr>
          <a:xfrm>
            <a:off x="574675" y="228600"/>
            <a:ext cx="8001000" cy="912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strike="noStrike" cap="none">
                <a:solidFill>
                  <a:schemeClr val="dk2"/>
                </a:solidFill>
                <a:latin typeface="Verdana"/>
                <a:ea typeface="Verdana"/>
                <a:cs typeface="Verdana"/>
                <a:sym typeface="Verdana"/>
              </a:rPr>
              <a:t>SQL aggregate functions 1</a:t>
            </a:r>
          </a:p>
        </p:txBody>
      </p:sp>
      <p:sp>
        <p:nvSpPr>
          <p:cNvPr id="196" name="Shape 196"/>
          <p:cNvSpPr txBox="1">
            <a:spLocks noGrp="1"/>
          </p:cNvSpPr>
          <p:nvPr>
            <p:ph type="body" idx="4294967295"/>
          </p:nvPr>
        </p:nvSpPr>
        <p:spPr>
          <a:xfrm>
            <a:off x="533400" y="1257300"/>
            <a:ext cx="8272500" cy="3543300"/>
          </a:xfrm>
          <a:prstGeom prst="rect">
            <a:avLst/>
          </a:prstGeom>
          <a:noFill/>
          <a:ln>
            <a:noFill/>
          </a:ln>
        </p:spPr>
        <p:txBody>
          <a:bodyPr lIns="91425" tIns="45700" rIns="91425" bIns="45700" anchor="t" anchorCtr="0">
            <a:noAutofit/>
          </a:bodyPr>
          <a:lstStyle/>
          <a:p>
            <a:pPr marL="469900" marR="0" lvl="0" indent="-419100" algn="just" rtl="0">
              <a:lnSpc>
                <a:spcPct val="90000"/>
              </a:lnSpc>
              <a:spcBef>
                <a:spcPts val="0"/>
              </a:spcBef>
              <a:spcAft>
                <a:spcPts val="0"/>
              </a:spcAft>
              <a:buClr>
                <a:schemeClr val="accent2"/>
              </a:buClr>
              <a:buSzPct val="100000"/>
              <a:buFont typeface="Noto Sans Symbols"/>
              <a:buChar char="□"/>
            </a:pPr>
            <a:r>
              <a:rPr lang="zh-TW" b="0" i="0" u="none" strike="noStrike" cap="none">
                <a:solidFill>
                  <a:schemeClr val="dk1"/>
                </a:solidFill>
                <a:latin typeface="Verdana"/>
                <a:ea typeface="Verdana"/>
                <a:cs typeface="Verdana"/>
                <a:sym typeface="Verdana"/>
              </a:rPr>
              <a:t>An aggregation function performs calculation on a collection of input data and returns a single value for the data.</a:t>
            </a:r>
          </a:p>
          <a:p>
            <a:pPr marL="469900" marR="0" lvl="0" indent="-419100" algn="just" rtl="0">
              <a:lnSpc>
                <a:spcPct val="90000"/>
              </a:lnSpc>
              <a:spcBef>
                <a:spcPts val="520"/>
              </a:spcBef>
              <a:spcAft>
                <a:spcPts val="0"/>
              </a:spcAft>
              <a:buClr>
                <a:schemeClr val="accent2"/>
              </a:buClr>
              <a:buSzPct val="100000"/>
              <a:buFont typeface="Noto Sans Symbols"/>
              <a:buChar char="□"/>
            </a:pPr>
            <a:r>
              <a:rPr lang="zh-TW" b="0" i="0" u="none" strike="noStrike" cap="none">
                <a:solidFill>
                  <a:schemeClr val="dk1"/>
                </a:solidFill>
                <a:latin typeface="Verdana"/>
                <a:ea typeface="Verdana"/>
                <a:cs typeface="Verdana"/>
                <a:sym typeface="Verdana"/>
              </a:rPr>
              <a:t>ALL aggregate functions (except for count(*)) </a:t>
            </a:r>
            <a:r>
              <a:rPr lang="zh-TW" b="0" i="0" u="none" strike="noStrike" cap="none">
                <a:solidFill>
                  <a:schemeClr val="accent2"/>
                </a:solidFill>
                <a:latin typeface="Verdana"/>
                <a:ea typeface="Verdana"/>
                <a:cs typeface="Verdana"/>
                <a:sym typeface="Verdana"/>
              </a:rPr>
              <a:t>ignore</a:t>
            </a:r>
            <a:r>
              <a:rPr lang="zh-TW" b="0" i="0" u="none" strike="noStrike" cap="none">
                <a:solidFill>
                  <a:schemeClr val="dk1"/>
                </a:solidFill>
                <a:latin typeface="Verdana"/>
                <a:ea typeface="Verdana"/>
                <a:cs typeface="Verdana"/>
                <a:sym typeface="Verdana"/>
              </a:rPr>
              <a:t> NULL values (i.e. do not include them in the calculation)</a:t>
            </a:r>
          </a:p>
          <a:p>
            <a:pPr marL="469900" marR="0" lvl="0" indent="-419100" algn="l" rtl="0">
              <a:lnSpc>
                <a:spcPct val="90000"/>
              </a:lnSpc>
              <a:spcBef>
                <a:spcPts val="520"/>
              </a:spcBef>
              <a:spcAft>
                <a:spcPts val="0"/>
              </a:spcAft>
              <a:buClr>
                <a:schemeClr val="accent2"/>
              </a:buClr>
              <a:buSzPct val="100000"/>
              <a:buFont typeface="Noto Sans Symbols"/>
              <a:buChar char="□"/>
            </a:pPr>
            <a:r>
              <a:rPr lang="zh-TW" b="0" i="0" u="none" strike="noStrike" cap="none">
                <a:solidFill>
                  <a:schemeClr val="dk1"/>
                </a:solidFill>
                <a:latin typeface="Verdana"/>
                <a:ea typeface="Verdana"/>
                <a:cs typeface="Verdana"/>
                <a:sym typeface="Verdana"/>
              </a:rPr>
              <a:t>Examples:</a:t>
            </a:r>
          </a:p>
          <a:p>
            <a:pPr marL="908050" marR="0" lvl="1" indent="-412750" algn="l" rtl="0">
              <a:lnSpc>
                <a:spcPct val="9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AVG (column) – returns the average value for the values in the column.</a:t>
            </a:r>
          </a:p>
          <a:p>
            <a:pPr marL="1304925" marR="0" lvl="2" indent="-403225" algn="l" rtl="0">
              <a:lnSpc>
                <a:spcPct val="90000"/>
              </a:lnSpc>
              <a:spcBef>
                <a:spcPts val="440"/>
              </a:spcBef>
              <a:spcAft>
                <a:spcPts val="0"/>
              </a:spcAft>
              <a:buClr>
                <a:schemeClr val="accent2"/>
              </a:buClr>
              <a:buSzPct val="25000"/>
              <a:buFont typeface="Noto Sans Symbols"/>
              <a:buNone/>
            </a:pPr>
            <a:r>
              <a:rPr lang="zh-TW" sz="1800" b="0" i="0" u="none" strike="noStrike" cap="none">
                <a:solidFill>
                  <a:srgbClr val="0000FF"/>
                </a:solidFill>
                <a:latin typeface="Verdana"/>
                <a:ea typeface="Verdana"/>
                <a:cs typeface="Verdana"/>
                <a:sym typeface="Verdana"/>
              </a:rPr>
              <a:t>SELECT AVG(CGA) FROM students;</a:t>
            </a:r>
          </a:p>
          <a:p>
            <a:pPr marL="908050" marR="0" lvl="1" indent="-412750" algn="l" rtl="0">
              <a:lnSpc>
                <a:spcPct val="9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COUNT(column) – returns the number of records.</a:t>
            </a:r>
          </a:p>
          <a:p>
            <a:pPr marL="1304925" marR="0" lvl="2" indent="-403225" algn="l" rtl="0">
              <a:lnSpc>
                <a:spcPct val="90000"/>
              </a:lnSpc>
              <a:spcBef>
                <a:spcPts val="440"/>
              </a:spcBef>
              <a:spcAft>
                <a:spcPts val="0"/>
              </a:spcAft>
              <a:buClr>
                <a:schemeClr val="accent2"/>
              </a:buClr>
              <a:buSzPct val="25000"/>
              <a:buFont typeface="Noto Sans Symbols"/>
              <a:buNone/>
            </a:pPr>
            <a:r>
              <a:rPr lang="zh-TW" sz="1800" b="0" i="0" u="none" strike="noStrike" cap="none">
                <a:solidFill>
                  <a:srgbClr val="0000FF"/>
                </a:solidFill>
                <a:latin typeface="Verdana"/>
                <a:ea typeface="Verdana"/>
                <a:cs typeface="Verdana"/>
                <a:sym typeface="Verdana"/>
              </a:rPr>
              <a:t>SELECT COUNT(CGA) FROM students;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19</a:t>
            </a:fld>
            <a:endParaRPr lang="zh-TW" sz="1200" b="0" i="0" u="none">
              <a:solidFill>
                <a:schemeClr val="dk1"/>
              </a:solidFill>
              <a:latin typeface="Verdana"/>
              <a:ea typeface="Verdana"/>
              <a:cs typeface="Verdana"/>
              <a:sym typeface="Verdana"/>
            </a:endParaRPr>
          </a:p>
        </p:txBody>
      </p:sp>
      <p:sp>
        <p:nvSpPr>
          <p:cNvPr id="202" name="Shape 202"/>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19</a:t>
            </a:fld>
            <a:endParaRPr lang="zh-TW" sz="1200" b="0" i="0" u="none">
              <a:solidFill>
                <a:schemeClr val="dk1"/>
              </a:solidFill>
              <a:latin typeface="Verdana"/>
              <a:ea typeface="Verdana"/>
              <a:cs typeface="Verdana"/>
              <a:sym typeface="Verdana"/>
            </a:endParaRPr>
          </a:p>
        </p:txBody>
      </p:sp>
      <p:sp>
        <p:nvSpPr>
          <p:cNvPr id="203" name="Shape 203"/>
          <p:cNvSpPr txBox="1">
            <a:spLocks noGrp="1"/>
          </p:cNvSpPr>
          <p:nvPr>
            <p:ph type="title" idx="4294967295"/>
          </p:nvPr>
        </p:nvSpPr>
        <p:spPr>
          <a:xfrm>
            <a:off x="574675" y="228600"/>
            <a:ext cx="8001000" cy="912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strike="noStrike" cap="none">
                <a:solidFill>
                  <a:schemeClr val="dk2"/>
                </a:solidFill>
                <a:latin typeface="Verdana"/>
                <a:ea typeface="Verdana"/>
                <a:cs typeface="Verdana"/>
                <a:sym typeface="Verdana"/>
              </a:rPr>
              <a:t>SQL aggregate functions 2</a:t>
            </a:r>
          </a:p>
        </p:txBody>
      </p:sp>
      <p:sp>
        <p:nvSpPr>
          <p:cNvPr id="204" name="Shape 204"/>
          <p:cNvSpPr txBox="1">
            <a:spLocks noGrp="1"/>
          </p:cNvSpPr>
          <p:nvPr>
            <p:ph type="body" idx="4294967295"/>
          </p:nvPr>
        </p:nvSpPr>
        <p:spPr>
          <a:xfrm>
            <a:off x="566737" y="1314450"/>
            <a:ext cx="8001000" cy="3200400"/>
          </a:xfrm>
          <a:prstGeom prst="rect">
            <a:avLst/>
          </a:prstGeom>
          <a:noFill/>
          <a:ln>
            <a:noFill/>
          </a:ln>
        </p:spPr>
        <p:txBody>
          <a:bodyPr lIns="91425" tIns="45700" rIns="91425" bIns="45700" anchor="t" anchorCtr="0">
            <a:noAutofit/>
          </a:bodyPr>
          <a:lstStyle/>
          <a:p>
            <a:pPr marL="469900" marR="0" lvl="0" indent="-419100" algn="l" rtl="0">
              <a:lnSpc>
                <a:spcPct val="80000"/>
              </a:lnSpc>
              <a:spcBef>
                <a:spcPts val="0"/>
              </a:spcBef>
              <a:spcAft>
                <a:spcPts val="0"/>
              </a:spcAft>
              <a:buClr>
                <a:schemeClr val="accent2"/>
              </a:buClr>
              <a:buSzPct val="100000"/>
              <a:buFont typeface="Noto Sans Symbols"/>
              <a:buChar char="□"/>
            </a:pPr>
            <a:r>
              <a:rPr lang="zh-TW" b="0" i="0" u="none" strike="noStrike" cap="none">
                <a:solidFill>
                  <a:schemeClr val="dk1"/>
                </a:solidFill>
                <a:latin typeface="Verdana"/>
                <a:ea typeface="Verdana"/>
                <a:cs typeface="Verdana"/>
                <a:sym typeface="Verdana"/>
              </a:rPr>
              <a:t>Examples:</a:t>
            </a:r>
          </a:p>
          <a:p>
            <a:pPr marL="908050" marR="0" lvl="1" indent="-412750" algn="l" rtl="0">
              <a:lnSpc>
                <a:spcPct val="8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MAX (column) – returns the maximum value for the values in the column.</a:t>
            </a:r>
          </a:p>
          <a:p>
            <a:pPr marL="1304925" marR="0" lvl="2" indent="-403225" algn="l" rtl="0">
              <a:lnSpc>
                <a:spcPct val="80000"/>
              </a:lnSpc>
              <a:spcBef>
                <a:spcPts val="420"/>
              </a:spcBef>
              <a:spcAft>
                <a:spcPts val="0"/>
              </a:spcAft>
              <a:buClr>
                <a:schemeClr val="accent2"/>
              </a:buClr>
              <a:buSzPct val="25000"/>
              <a:buFont typeface="Noto Sans Symbols"/>
              <a:buNone/>
            </a:pPr>
            <a:r>
              <a:rPr lang="zh-TW" sz="1800" b="0" i="0" u="none" strike="noStrike" cap="none">
                <a:solidFill>
                  <a:srgbClr val="0000FF"/>
                </a:solidFill>
                <a:latin typeface="Verdana"/>
                <a:ea typeface="Verdana"/>
                <a:cs typeface="Verdana"/>
                <a:sym typeface="Verdana"/>
              </a:rPr>
              <a:t>SELECT MAX(CGA) FROM students;</a:t>
            </a:r>
          </a:p>
          <a:p>
            <a:pPr marL="908050" marR="0" lvl="1" indent="-412750" algn="l" rtl="0">
              <a:lnSpc>
                <a:spcPct val="8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MIN(column) – returns the minimum value for the values in the column</a:t>
            </a:r>
          </a:p>
          <a:p>
            <a:pPr marL="1304925" marR="0" lvl="2" indent="-403225" algn="l" rtl="0">
              <a:lnSpc>
                <a:spcPct val="80000"/>
              </a:lnSpc>
              <a:spcBef>
                <a:spcPts val="420"/>
              </a:spcBef>
              <a:spcAft>
                <a:spcPts val="0"/>
              </a:spcAft>
              <a:buClr>
                <a:schemeClr val="accent2"/>
              </a:buClr>
              <a:buSzPct val="25000"/>
              <a:buFont typeface="Noto Sans Symbols"/>
              <a:buNone/>
            </a:pPr>
            <a:r>
              <a:rPr lang="zh-TW" sz="1800" b="0" i="0" u="none" strike="noStrike" cap="none">
                <a:solidFill>
                  <a:srgbClr val="0000FF"/>
                </a:solidFill>
                <a:latin typeface="Verdana"/>
                <a:ea typeface="Verdana"/>
                <a:cs typeface="Verdana"/>
                <a:sym typeface="Verdana"/>
              </a:rPr>
              <a:t>SELECT MIN(CGA) FROM students;</a:t>
            </a:r>
          </a:p>
          <a:p>
            <a:pPr marL="908050" marR="0" lvl="1" indent="-412750" algn="l" rtl="0">
              <a:lnSpc>
                <a:spcPct val="8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STDDEV(column) – returns the sample standard deviation for the values in the column</a:t>
            </a:r>
          </a:p>
          <a:p>
            <a:pPr marL="1304925" marR="0" lvl="2" indent="-403225" algn="l" rtl="0">
              <a:lnSpc>
                <a:spcPct val="80000"/>
              </a:lnSpc>
              <a:spcBef>
                <a:spcPts val="420"/>
              </a:spcBef>
              <a:spcAft>
                <a:spcPts val="0"/>
              </a:spcAft>
              <a:buClr>
                <a:schemeClr val="accent2"/>
              </a:buClr>
              <a:buSzPct val="25000"/>
              <a:buFont typeface="Noto Sans Symbols"/>
              <a:buNone/>
            </a:pPr>
            <a:r>
              <a:rPr lang="zh-TW" sz="1800" b="0" i="0" u="none" strike="noStrike" cap="none">
                <a:solidFill>
                  <a:srgbClr val="0000FF"/>
                </a:solidFill>
                <a:latin typeface="Verdana"/>
                <a:ea typeface="Verdana"/>
                <a:cs typeface="Verdana"/>
                <a:sym typeface="Verdana"/>
              </a:rPr>
              <a:t>SELECT STDDEV(CGA) FROM students;</a:t>
            </a:r>
          </a:p>
          <a:p>
            <a:pPr marL="908050" marR="0" lvl="1" indent="-412750" algn="l" rtl="0">
              <a:lnSpc>
                <a:spcPct val="80000"/>
              </a:lnSpc>
              <a:spcBef>
                <a:spcPts val="440"/>
              </a:spcBef>
              <a:spcAft>
                <a:spcPts val="0"/>
              </a:spcAft>
              <a:buClr>
                <a:schemeClr val="accent2"/>
              </a:buClr>
              <a:buSzPct val="100000"/>
              <a:buFont typeface="Noto Sans Symbols"/>
              <a:buChar char="■"/>
            </a:pPr>
            <a:r>
              <a:rPr lang="zh-TW" sz="1800" b="0" i="0" u="none" strike="noStrike" cap="none">
                <a:solidFill>
                  <a:schemeClr val="dk1"/>
                </a:solidFill>
                <a:latin typeface="Verdana"/>
                <a:ea typeface="Verdana"/>
                <a:cs typeface="Verdana"/>
                <a:sym typeface="Verdana"/>
              </a:rPr>
              <a:t>SUM (column) – adds up all the values in the column</a:t>
            </a:r>
          </a:p>
          <a:p>
            <a:pPr marL="908050" marR="0" lvl="1" indent="-438150" algn="l" rtl="0">
              <a:lnSpc>
                <a:spcPct val="80000"/>
              </a:lnSpc>
              <a:spcBef>
                <a:spcPts val="440"/>
              </a:spcBef>
              <a:spcAft>
                <a:spcPts val="0"/>
              </a:spcAft>
              <a:buClr>
                <a:schemeClr val="accent2"/>
              </a:buClr>
              <a:buSzPct val="25000"/>
              <a:buFont typeface="Noto Sans Symbols"/>
              <a:buNone/>
            </a:pPr>
            <a:r>
              <a:rPr lang="zh-TW" sz="1800" b="0" i="0" u="none" strike="noStrike" cap="none">
                <a:solidFill>
                  <a:srgbClr val="0000FF"/>
                </a:solidFill>
                <a:latin typeface="Verdana"/>
                <a:ea typeface="Verdana"/>
                <a:cs typeface="Verdana"/>
                <a:sym typeface="Verdana"/>
              </a:rPr>
              <a:t>     SELECT SUM(CGA) FROM students;</a:t>
            </a:r>
          </a:p>
          <a:p>
            <a:pPr marL="469900" marR="0" lvl="0" indent="-469900" algn="l" rtl="0">
              <a:spcBef>
                <a:spcPts val="440"/>
              </a:spcBef>
              <a:spcAft>
                <a:spcPts val="0"/>
              </a:spcAft>
              <a:buClr>
                <a:schemeClr val="accent2"/>
              </a:buClr>
              <a:buSzPct val="122222"/>
              <a:buFont typeface="Noto Sans Symbols"/>
              <a:buNone/>
            </a:pPr>
            <a:endParaRPr b="0" i="0" u="none" strike="noStrike" cap="none">
              <a:solidFill>
                <a:srgbClr val="0000FF"/>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a:t>
            </a:fld>
            <a:endParaRPr lang="zh-TW" sz="1200" b="0" i="0" u="none">
              <a:solidFill>
                <a:schemeClr val="dk1"/>
              </a:solidFill>
              <a:latin typeface="Verdana"/>
              <a:ea typeface="Verdana"/>
              <a:cs typeface="Verdana"/>
              <a:sym typeface="Verdana"/>
            </a:endParaRPr>
          </a:p>
        </p:txBody>
      </p:sp>
      <p:sp>
        <p:nvSpPr>
          <p:cNvPr id="67" name="Shape 67"/>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a:t>
            </a:fld>
            <a:endParaRPr lang="zh-TW" sz="1200" b="0" i="0" u="none">
              <a:solidFill>
                <a:schemeClr val="dk1"/>
              </a:solidFill>
              <a:latin typeface="Verdana"/>
              <a:ea typeface="Verdana"/>
              <a:cs typeface="Verdana"/>
              <a:sym typeface="Verdana"/>
            </a:endParaRPr>
          </a:p>
        </p:txBody>
      </p:sp>
      <p:sp>
        <p:nvSpPr>
          <p:cNvPr id="68" name="Shape 68"/>
          <p:cNvSpPr txBox="1">
            <a:spLocks noGrp="1"/>
          </p:cNvSpPr>
          <p:nvPr>
            <p:ph type="title"/>
          </p:nvPr>
        </p:nvSpPr>
        <p:spPr>
          <a:xfrm>
            <a:off x="311700" y="445025"/>
            <a:ext cx="8520600" cy="572700"/>
          </a:xfrm>
          <a:prstGeom prst="rect">
            <a:avLst/>
          </a:prstGeom>
          <a:noFill/>
          <a:ln>
            <a:noFill/>
          </a:ln>
        </p:spPr>
        <p:txBody>
          <a:bodyPr lIns="91425" tIns="45700" rIns="91425" bIns="45700" anchor="b" anchorCtr="0">
            <a:noAutofit/>
          </a:bodyPr>
          <a:lstStyle/>
          <a:p>
            <a:pPr lvl="0" rtl="0">
              <a:spcBef>
                <a:spcPts val="0"/>
              </a:spcBef>
              <a:buClr>
                <a:schemeClr val="dk2"/>
              </a:buClr>
              <a:buSzPct val="25000"/>
              <a:buFont typeface="Verdana"/>
              <a:buNone/>
            </a:pPr>
            <a:r>
              <a:rPr lang="zh-TW"/>
              <a:t>Objectives of the Lab</a:t>
            </a:r>
          </a:p>
        </p:txBody>
      </p:sp>
      <p:sp>
        <p:nvSpPr>
          <p:cNvPr id="69" name="Shape 69"/>
          <p:cNvSpPr txBox="1">
            <a:spLocks noGrp="1"/>
          </p:cNvSpPr>
          <p:nvPr>
            <p:ph type="body" idx="1"/>
          </p:nvPr>
        </p:nvSpPr>
        <p:spPr>
          <a:xfrm>
            <a:off x="311700" y="1152475"/>
            <a:ext cx="8520600" cy="3416400"/>
          </a:xfrm>
          <a:prstGeom prst="rect">
            <a:avLst/>
          </a:prstGeom>
          <a:noFill/>
          <a:ln>
            <a:noFill/>
          </a:ln>
        </p:spPr>
        <p:txBody>
          <a:bodyPr lIns="91425" tIns="45700" rIns="91425" bIns="45700" anchor="t" anchorCtr="0">
            <a:noAutofit/>
          </a:bodyPr>
          <a:lstStyle/>
          <a:p>
            <a:pPr marL="190500" lvl="0" rtl="0">
              <a:spcBef>
                <a:spcPts val="0"/>
              </a:spcBef>
            </a:pPr>
            <a:r>
              <a:rPr lang="zh-TW" dirty="0"/>
              <a:t>After this lab you should be able to</a:t>
            </a:r>
          </a:p>
          <a:p>
            <a:pPr marL="908050" lvl="1" indent="-273050" rtl="0">
              <a:spcBef>
                <a:spcPts val="0"/>
              </a:spcBef>
              <a:buChar char="■"/>
            </a:pPr>
            <a:r>
              <a:rPr lang="zh-TW" dirty="0"/>
              <a:t>use SQL string functions</a:t>
            </a:r>
          </a:p>
          <a:p>
            <a:pPr marL="908050" lvl="1" indent="-273050" rtl="0">
              <a:spcBef>
                <a:spcPts val="0"/>
              </a:spcBef>
              <a:buChar char="■"/>
            </a:pPr>
            <a:r>
              <a:rPr lang="zh-TW" dirty="0"/>
              <a:t>use SQL number functions</a:t>
            </a:r>
          </a:p>
          <a:p>
            <a:pPr marL="908050" lvl="1" indent="-273050" rtl="0">
              <a:spcBef>
                <a:spcPts val="0"/>
              </a:spcBef>
              <a:buChar char="■"/>
            </a:pPr>
            <a:r>
              <a:rPr lang="zh-TW" dirty="0"/>
              <a:t>use SQL date functions</a:t>
            </a:r>
          </a:p>
          <a:p>
            <a:pPr marL="908050" lvl="1" indent="-273050" rtl="0">
              <a:spcBef>
                <a:spcPts val="0"/>
              </a:spcBef>
              <a:buChar char="■"/>
            </a:pPr>
            <a:r>
              <a:rPr lang="zh-TW" dirty="0"/>
              <a:t>use aggregate functions in SQL</a:t>
            </a:r>
          </a:p>
          <a:p>
            <a:pPr marL="908050" lvl="1" indent="-273050" rtl="0">
              <a:spcBef>
                <a:spcPts val="0"/>
              </a:spcBef>
              <a:buChar char="■"/>
            </a:pPr>
            <a:r>
              <a:rPr lang="zh-TW" dirty="0"/>
              <a:t>use SQL sub-queries</a:t>
            </a:r>
          </a:p>
          <a:p>
            <a:pPr lvl="0" rtl="0">
              <a:spcBef>
                <a:spcPts val="0"/>
              </a:spcBef>
              <a:buClr>
                <a:schemeClr val="accent2"/>
              </a:buClr>
              <a:buSzPct val="144444"/>
              <a:buFont typeface="Noto Sans Symbols"/>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20</a:t>
            </a:fld>
            <a:endParaRPr lang="zh-TW" sz="1200" b="0" i="0" u="none">
              <a:solidFill>
                <a:schemeClr val="dk1"/>
              </a:solidFill>
              <a:latin typeface="Verdana"/>
              <a:ea typeface="Verdana"/>
              <a:cs typeface="Verdana"/>
              <a:sym typeface="Verdana"/>
            </a:endParaRPr>
          </a:p>
        </p:txBody>
      </p:sp>
      <p:sp>
        <p:nvSpPr>
          <p:cNvPr id="210" name="Shape 210"/>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20</a:t>
            </a:fld>
            <a:endParaRPr lang="zh-TW" sz="1200" b="0" i="0" u="none">
              <a:solidFill>
                <a:schemeClr val="dk1"/>
              </a:solidFill>
              <a:latin typeface="Verdana"/>
              <a:ea typeface="Verdana"/>
              <a:cs typeface="Verdana"/>
              <a:sym typeface="Verdana"/>
            </a:endParaRPr>
          </a:p>
        </p:txBody>
      </p:sp>
      <p:sp>
        <p:nvSpPr>
          <p:cNvPr id="211" name="Shape 211"/>
          <p:cNvSpPr txBox="1">
            <a:spLocks noGrp="1"/>
          </p:cNvSpPr>
          <p:nvPr>
            <p:ph type="title"/>
          </p:nvPr>
        </p:nvSpPr>
        <p:spPr>
          <a:xfrm>
            <a:off x="574675" y="228600"/>
            <a:ext cx="8001000" cy="912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strike="noStrike" cap="none">
                <a:solidFill>
                  <a:schemeClr val="dk2"/>
                </a:solidFill>
                <a:latin typeface="Verdana"/>
                <a:ea typeface="Verdana"/>
                <a:cs typeface="Verdana"/>
                <a:sym typeface="Verdana"/>
              </a:rPr>
              <a:t>The GROUP BY clause</a:t>
            </a:r>
          </a:p>
        </p:txBody>
      </p:sp>
      <p:sp>
        <p:nvSpPr>
          <p:cNvPr id="212" name="Shape 212"/>
          <p:cNvSpPr txBox="1">
            <a:spLocks noGrp="1"/>
          </p:cNvSpPr>
          <p:nvPr>
            <p:ph type="body" idx="1"/>
          </p:nvPr>
        </p:nvSpPr>
        <p:spPr>
          <a:xfrm>
            <a:off x="566737" y="1314450"/>
            <a:ext cx="8001000" cy="3200400"/>
          </a:xfrm>
          <a:prstGeom prst="rect">
            <a:avLst/>
          </a:prstGeom>
          <a:noFill/>
          <a:ln>
            <a:noFill/>
          </a:ln>
        </p:spPr>
        <p:txBody>
          <a:bodyPr lIns="91425" tIns="45700" rIns="91425" bIns="45700" anchor="t" anchorCtr="0">
            <a:noAutofit/>
          </a:bodyPr>
          <a:lstStyle/>
          <a:p>
            <a:pPr marL="469900" marR="0" lvl="0" indent="-419100" algn="l" rtl="0">
              <a:lnSpc>
                <a:spcPct val="100000"/>
              </a:lnSpc>
              <a:spcBef>
                <a:spcPts val="0"/>
              </a:spcBef>
              <a:spcAft>
                <a:spcPts val="0"/>
              </a:spcAft>
              <a:buClr>
                <a:schemeClr val="accent2"/>
              </a:buClr>
              <a:buSzPct val="100000"/>
              <a:buFont typeface="Noto Sans Symbols"/>
              <a:buChar char="□"/>
            </a:pPr>
            <a:r>
              <a:rPr lang="zh-TW" sz="1800" b="0" i="0" u="none">
                <a:solidFill>
                  <a:schemeClr val="dk1"/>
                </a:solidFill>
                <a:latin typeface="Verdana"/>
                <a:ea typeface="Verdana"/>
                <a:cs typeface="Verdana"/>
                <a:sym typeface="Verdana"/>
              </a:rPr>
              <a:t>The GROUP BY clause groups the data by one or more columns, so that aggregate functions can be applied.</a:t>
            </a:r>
          </a:p>
          <a:p>
            <a:pPr marL="469900" marR="0" lvl="0" indent="-469900" algn="l" rtl="0">
              <a:lnSpc>
                <a:spcPct val="100000"/>
              </a:lnSpc>
              <a:spcBef>
                <a:spcPts val="520"/>
              </a:spcBef>
              <a:spcAft>
                <a:spcPts val="0"/>
              </a:spcAft>
              <a:buClr>
                <a:schemeClr val="accent2"/>
              </a:buClr>
              <a:buSzPct val="25000"/>
              <a:buFont typeface="Noto Sans Symbols"/>
              <a:buNone/>
            </a:pPr>
            <a:r>
              <a:rPr lang="zh-TW" sz="1800" b="0" i="0" u="none">
                <a:solidFill>
                  <a:schemeClr val="dk1"/>
                </a:solidFill>
                <a:latin typeface="Verdana"/>
                <a:ea typeface="Verdana"/>
                <a:cs typeface="Verdana"/>
                <a:sym typeface="Verdana"/>
              </a:rPr>
              <a:t>    </a:t>
            </a:r>
            <a:r>
              <a:rPr lang="zh-TW" sz="1800" b="0" i="0" u="none">
                <a:solidFill>
                  <a:srgbClr val="0000FF"/>
                </a:solidFill>
                <a:latin typeface="Verdana"/>
                <a:ea typeface="Verdana"/>
                <a:cs typeface="Verdana"/>
                <a:sym typeface="Verdana"/>
              </a:rPr>
              <a:t>SELECT department_id, last_name AS LN FROM students GROUP BY department_id, last_name;</a:t>
            </a:r>
          </a:p>
          <a:p>
            <a:pPr marL="469900" marR="0" lvl="0" indent="-469900" algn="l" rtl="0">
              <a:lnSpc>
                <a:spcPct val="100000"/>
              </a:lnSpc>
              <a:spcBef>
                <a:spcPts val="520"/>
              </a:spcBef>
              <a:spcAft>
                <a:spcPts val="0"/>
              </a:spcAft>
              <a:buClr>
                <a:schemeClr val="accent2"/>
              </a:buClr>
              <a:buSzPct val="25000"/>
              <a:buFont typeface="Noto Sans Symbols"/>
              <a:buNone/>
            </a:pPr>
            <a:endParaRPr sz="1800" b="0" i="0" u="none">
              <a:solidFill>
                <a:srgbClr val="0000FF"/>
              </a:solidFill>
              <a:latin typeface="Verdana"/>
              <a:ea typeface="Verdana"/>
              <a:cs typeface="Verdana"/>
              <a:sym typeface="Verdana"/>
            </a:endParaRPr>
          </a:p>
          <a:p>
            <a:pPr marL="469900" marR="0" lvl="0" indent="-469900" algn="l" rtl="0">
              <a:lnSpc>
                <a:spcPct val="100000"/>
              </a:lnSpc>
              <a:spcBef>
                <a:spcPts val="360"/>
              </a:spcBef>
              <a:spcAft>
                <a:spcPts val="0"/>
              </a:spcAft>
              <a:buClr>
                <a:schemeClr val="accent2"/>
              </a:buClr>
              <a:buSzPct val="25000"/>
              <a:buFont typeface="Noto Sans Symbols"/>
              <a:buNone/>
            </a:pPr>
            <a:r>
              <a:rPr lang="zh-TW" sz="1800" b="0" i="0" u="none">
                <a:solidFill>
                  <a:schemeClr val="accent2"/>
                </a:solidFill>
                <a:latin typeface="Verdana"/>
                <a:ea typeface="Verdana"/>
                <a:cs typeface="Verdana"/>
                <a:sym typeface="Verdana"/>
              </a:rPr>
              <a:t>	Note:  1. The non-aggregation attributes in the SELECT clause must be a subset of the attributes in the GROUP BY clause.</a:t>
            </a:r>
          </a:p>
          <a:p>
            <a:pPr marL="469900" marR="0" lvl="0" indent="-469900" algn="l" rtl="0">
              <a:lnSpc>
                <a:spcPct val="100000"/>
              </a:lnSpc>
              <a:spcBef>
                <a:spcPts val="360"/>
              </a:spcBef>
              <a:spcAft>
                <a:spcPts val="0"/>
              </a:spcAft>
              <a:buClr>
                <a:schemeClr val="accent2"/>
              </a:buClr>
              <a:buSzPct val="25000"/>
              <a:buFont typeface="Noto Sans Symbols"/>
              <a:buNone/>
            </a:pPr>
            <a:r>
              <a:rPr lang="zh-TW" sz="1800" b="0" i="0" u="none">
                <a:solidFill>
                  <a:schemeClr val="accent2"/>
                </a:solidFill>
                <a:latin typeface="Verdana"/>
                <a:ea typeface="Verdana"/>
                <a:cs typeface="Verdana"/>
                <a:sym typeface="Verdana"/>
              </a:rPr>
              <a:t>                2. you can not use column alias in the GROUP BY clause Under Oracle, i.e. you can</a:t>
            </a:r>
            <a:r>
              <a:rPr lang="zh-TW" sz="1800" b="0" i="0" u="none">
                <a:solidFill>
                  <a:schemeClr val="accent2"/>
                </a:solidFill>
                <a:latin typeface="Arial"/>
                <a:ea typeface="Arial"/>
                <a:cs typeface="Arial"/>
                <a:sym typeface="Arial"/>
              </a:rPr>
              <a:t>'</a:t>
            </a:r>
            <a:r>
              <a:rPr lang="zh-TW" sz="1800" b="0" i="0" u="none">
                <a:solidFill>
                  <a:schemeClr val="accent2"/>
                </a:solidFill>
                <a:latin typeface="Verdana"/>
                <a:ea typeface="Verdana"/>
                <a:cs typeface="Verdana"/>
                <a:sym typeface="Verdana"/>
              </a:rPr>
              <a:t>t change last_name to LN.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21</a:t>
            </a:fld>
            <a:endParaRPr lang="zh-TW" sz="1200" b="0" i="0" u="none">
              <a:solidFill>
                <a:schemeClr val="dk1"/>
              </a:solidFill>
              <a:latin typeface="Verdana"/>
              <a:ea typeface="Verdana"/>
              <a:cs typeface="Verdana"/>
              <a:sym typeface="Verdana"/>
            </a:endParaRPr>
          </a:p>
        </p:txBody>
      </p:sp>
      <p:sp>
        <p:nvSpPr>
          <p:cNvPr id="218" name="Shape 218"/>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21</a:t>
            </a:fld>
            <a:endParaRPr lang="zh-TW" sz="1200" b="0" i="0" u="none">
              <a:solidFill>
                <a:schemeClr val="dk1"/>
              </a:solidFill>
              <a:latin typeface="Verdana"/>
              <a:ea typeface="Verdana"/>
              <a:cs typeface="Verdana"/>
              <a:sym typeface="Verdana"/>
            </a:endParaRPr>
          </a:p>
        </p:txBody>
      </p:sp>
      <p:sp>
        <p:nvSpPr>
          <p:cNvPr id="219" name="Shape 219"/>
          <p:cNvSpPr txBox="1">
            <a:spLocks noGrp="1"/>
          </p:cNvSpPr>
          <p:nvPr>
            <p:ph type="title"/>
          </p:nvPr>
        </p:nvSpPr>
        <p:spPr>
          <a:xfrm>
            <a:off x="0" y="172650"/>
            <a:ext cx="9144000" cy="912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strike="noStrike" cap="none" dirty="0">
                <a:solidFill>
                  <a:schemeClr val="dk2"/>
                </a:solidFill>
                <a:latin typeface="Verdana"/>
                <a:ea typeface="Verdana"/>
                <a:cs typeface="Verdana"/>
                <a:sym typeface="Verdana"/>
              </a:rPr>
              <a:t>GROUP BY and the HAVING clause 1</a:t>
            </a:r>
          </a:p>
        </p:txBody>
      </p:sp>
      <p:sp>
        <p:nvSpPr>
          <p:cNvPr id="220" name="Shape 220"/>
          <p:cNvSpPr txBox="1">
            <a:spLocks noGrp="1"/>
          </p:cNvSpPr>
          <p:nvPr>
            <p:ph type="body" idx="1"/>
          </p:nvPr>
        </p:nvSpPr>
        <p:spPr>
          <a:xfrm>
            <a:off x="566737" y="1314450"/>
            <a:ext cx="8001000" cy="3200400"/>
          </a:xfrm>
          <a:prstGeom prst="rect">
            <a:avLst/>
          </a:prstGeom>
          <a:noFill/>
          <a:ln>
            <a:noFill/>
          </a:ln>
        </p:spPr>
        <p:txBody>
          <a:bodyPr lIns="91425" tIns="45700" rIns="91425" bIns="45700" anchor="t" anchorCtr="0">
            <a:noAutofit/>
          </a:bodyPr>
          <a:lstStyle/>
          <a:p>
            <a:pPr marL="469900" marR="0" lvl="0" indent="-393700" algn="l" rtl="0">
              <a:lnSpc>
                <a:spcPct val="100000"/>
              </a:lnSpc>
              <a:spcBef>
                <a:spcPts val="0"/>
              </a:spcBef>
              <a:spcAft>
                <a:spcPts val="0"/>
              </a:spcAft>
              <a:buClr>
                <a:schemeClr val="accent2"/>
              </a:buClr>
              <a:buSzPct val="100000"/>
              <a:buFont typeface="Noto Sans Symbols"/>
              <a:buChar char="□"/>
            </a:pPr>
            <a:r>
              <a:rPr lang="zh-TW" sz="1800" b="0" i="0" u="none" dirty="0">
                <a:solidFill>
                  <a:schemeClr val="dk1"/>
                </a:solidFill>
                <a:latin typeface="Verdana"/>
                <a:ea typeface="Verdana"/>
                <a:cs typeface="Verdana"/>
                <a:sym typeface="Verdana"/>
              </a:rPr>
              <a:t>The HAVING clause is applied to the GROUP BY clause to specify the condition(s) under which the results should be returned.</a:t>
            </a:r>
            <a:endParaRPr lang="en-HK" altLang="zh-TW" sz="1800" b="0" i="0" u="none" dirty="0">
              <a:solidFill>
                <a:schemeClr val="dk1"/>
              </a:solidFill>
              <a:latin typeface="Verdana"/>
              <a:ea typeface="Verdana"/>
              <a:cs typeface="Verdana"/>
              <a:sym typeface="Verdana"/>
            </a:endParaRPr>
          </a:p>
          <a:p>
            <a:pPr marL="469900" marR="0" lvl="0" indent="-393700" algn="l" rtl="0">
              <a:lnSpc>
                <a:spcPct val="100000"/>
              </a:lnSpc>
              <a:spcBef>
                <a:spcPts val="0"/>
              </a:spcBef>
              <a:spcAft>
                <a:spcPts val="0"/>
              </a:spcAft>
              <a:buClr>
                <a:schemeClr val="accent2"/>
              </a:buClr>
              <a:buSzPct val="100000"/>
              <a:buFont typeface="Noto Sans Symbols"/>
              <a:buChar char="□"/>
            </a:pPr>
            <a:endParaRPr lang="zh-TW" sz="1800" b="0" i="0" u="none" dirty="0">
              <a:solidFill>
                <a:schemeClr val="dk1"/>
              </a:solidFill>
              <a:latin typeface="Verdana"/>
              <a:ea typeface="Verdana"/>
              <a:cs typeface="Verdana"/>
              <a:sym typeface="Verdana"/>
            </a:endParaRPr>
          </a:p>
          <a:p>
            <a:pPr lvl="1" indent="-438150">
              <a:lnSpc>
                <a:spcPct val="100000"/>
              </a:lnSpc>
              <a:buSzPct val="25000"/>
              <a:buNone/>
            </a:pPr>
            <a:r>
              <a:rPr lang="zh-TW" sz="1800" b="0" i="0" u="none" strike="noStrike" cap="none">
                <a:solidFill>
                  <a:srgbClr val="0000FF"/>
                </a:solidFill>
                <a:latin typeface="Verdana"/>
                <a:ea typeface="Verdana"/>
                <a:cs typeface="Verdana"/>
                <a:sym typeface="Verdana"/>
              </a:rPr>
              <a:t>SELECT department_id, MAX(CGA) FROM</a:t>
            </a:r>
            <a:r>
              <a:rPr lang="zh-TW" sz="1800">
                <a:solidFill>
                  <a:srgbClr val="0000FF"/>
                </a:solidFill>
              </a:rPr>
              <a:t> </a:t>
            </a:r>
            <a:r>
              <a:rPr lang="zh-TW" sz="1800" b="0" i="0" u="none" strike="noStrike" cap="none">
                <a:solidFill>
                  <a:srgbClr val="0000FF"/>
                </a:solidFill>
                <a:latin typeface="Verdana"/>
                <a:ea typeface="Verdana"/>
                <a:cs typeface="Verdana"/>
                <a:sym typeface="Verdana"/>
              </a:rPr>
              <a:t>STUDENTS</a:t>
            </a:r>
            <a:r>
              <a:rPr lang="zh-TW" altLang="en-US" sz="1800">
                <a:solidFill>
                  <a:srgbClr val="0000FF"/>
                </a:solidFill>
              </a:rPr>
              <a:t> </a:t>
            </a:r>
            <a:r>
              <a:rPr lang="zh-TW" sz="1800" b="0" i="0" u="none" strike="noStrike" cap="none">
                <a:solidFill>
                  <a:srgbClr val="0000FF"/>
                </a:solidFill>
                <a:latin typeface="Verdana"/>
                <a:ea typeface="Verdana"/>
                <a:cs typeface="Verdana"/>
                <a:sym typeface="Verdana"/>
              </a:rPr>
              <a:t>GROUP</a:t>
            </a:r>
            <a:r>
              <a:rPr lang="zh-TW" altLang="en-US" sz="1800">
                <a:solidFill>
                  <a:srgbClr val="0000FF"/>
                </a:solidFill>
              </a:rPr>
              <a:t> </a:t>
            </a:r>
            <a:r>
              <a:rPr lang="zh-TW" sz="1800" b="0" i="0" u="none" strike="noStrike" cap="none">
                <a:solidFill>
                  <a:srgbClr val="0000FF"/>
                </a:solidFill>
                <a:latin typeface="Verdana"/>
                <a:ea typeface="Verdana"/>
                <a:cs typeface="Verdana"/>
                <a:sym typeface="Verdana"/>
              </a:rPr>
              <a:t>BY department_id</a:t>
            </a:r>
            <a:r>
              <a:rPr lang="zh-TW" sz="1800">
                <a:solidFill>
                  <a:srgbClr val="0000FF"/>
                </a:solidFill>
              </a:rPr>
              <a:t> </a:t>
            </a:r>
            <a:r>
              <a:rPr lang="zh-TW" sz="1800" b="0" i="0" u="none" strike="noStrike" cap="none">
                <a:solidFill>
                  <a:srgbClr val="0000FF"/>
                </a:solidFill>
                <a:latin typeface="Verdana"/>
                <a:ea typeface="Verdana"/>
                <a:cs typeface="Verdana"/>
                <a:sym typeface="Verdana"/>
              </a:rPr>
              <a:t>HAVING</a:t>
            </a:r>
            <a:r>
              <a:rPr lang="zh-TW" altLang="en-US" sz="1800">
                <a:solidFill>
                  <a:srgbClr val="0000FF"/>
                </a:solidFill>
              </a:rPr>
              <a:t> </a:t>
            </a:r>
            <a:r>
              <a:rPr lang="zh-TW" sz="1800" b="0" i="0" u="none" strike="noStrike" cap="none">
                <a:solidFill>
                  <a:srgbClr val="0000FF"/>
                </a:solidFill>
                <a:latin typeface="Verdana"/>
                <a:ea typeface="Verdana"/>
                <a:cs typeface="Verdana"/>
                <a:sym typeface="Verdana"/>
              </a:rPr>
              <a:t>MAX(CGA)=12 or MAX(CGA)&lt;10;</a:t>
            </a:r>
            <a:endParaRPr lang="zh-TW" sz="1800" b="0" i="0" u="none" strike="noStrike" cap="none">
              <a:solidFill>
                <a:srgbClr val="0000FF"/>
              </a:solidFill>
              <a:latin typeface="Verdana"/>
              <a:ea typeface="Verdana"/>
              <a:cs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22</a:t>
            </a:fld>
            <a:endParaRPr lang="zh-TW" sz="1200" b="0" i="0" u="none">
              <a:solidFill>
                <a:schemeClr val="dk1"/>
              </a:solidFill>
              <a:latin typeface="Verdana"/>
              <a:ea typeface="Verdana"/>
              <a:cs typeface="Verdana"/>
              <a:sym typeface="Verdana"/>
            </a:endParaRPr>
          </a:p>
        </p:txBody>
      </p:sp>
      <p:sp>
        <p:nvSpPr>
          <p:cNvPr id="227" name="Shape 227"/>
          <p:cNvSpPr txBox="1">
            <a:spLocks noGrp="1"/>
          </p:cNvSpPr>
          <p:nvPr>
            <p:ph type="body" idx="1"/>
          </p:nvPr>
        </p:nvSpPr>
        <p:spPr>
          <a:xfrm>
            <a:off x="566737" y="1314450"/>
            <a:ext cx="8001000" cy="3200400"/>
          </a:xfrm>
          <a:prstGeom prst="rect">
            <a:avLst/>
          </a:prstGeom>
          <a:noFill/>
          <a:ln>
            <a:noFill/>
          </a:ln>
        </p:spPr>
        <p:txBody>
          <a:bodyPr lIns="91425" tIns="45700" rIns="91425" bIns="45700" anchor="t" anchorCtr="0">
            <a:noAutofit/>
          </a:bodyPr>
          <a:lstStyle/>
          <a:p>
            <a:pPr marL="469900" marR="0" lvl="0" indent="-419100" algn="just" rtl="0">
              <a:lnSpc>
                <a:spcPct val="100000"/>
              </a:lnSpc>
              <a:spcBef>
                <a:spcPts val="0"/>
              </a:spcBef>
              <a:spcAft>
                <a:spcPts val="0"/>
              </a:spcAft>
              <a:buClr>
                <a:schemeClr val="accent2"/>
              </a:buClr>
              <a:buSzPct val="100000"/>
              <a:buFont typeface="Noto Sans Symbols"/>
              <a:buChar char="□"/>
            </a:pPr>
            <a:r>
              <a:rPr lang="zh-TW" sz="1800" b="0" i="0" u="none" dirty="0">
                <a:solidFill>
                  <a:schemeClr val="dk1"/>
                </a:solidFill>
                <a:latin typeface="Verdana"/>
                <a:ea typeface="Verdana"/>
                <a:cs typeface="Verdana"/>
                <a:sym typeface="Verdana"/>
              </a:rPr>
              <a:t>The SQL statement can also contain the WHERE clause to specify the condition(s) for the records to be chosen, the chosen records will then be filtered by the condition(s) specified by the HAVING clause.</a:t>
            </a:r>
            <a:endParaRPr lang="en-HK" altLang="zh-TW" sz="1800" b="0" i="0" u="none" dirty="0">
              <a:solidFill>
                <a:schemeClr val="dk1"/>
              </a:solidFill>
              <a:latin typeface="Verdana"/>
              <a:ea typeface="Verdana"/>
              <a:cs typeface="Verdana"/>
              <a:sym typeface="Verdana"/>
            </a:endParaRPr>
          </a:p>
          <a:p>
            <a:pPr marL="469900" marR="0" lvl="0" indent="-419100" algn="just" rtl="0">
              <a:lnSpc>
                <a:spcPct val="100000"/>
              </a:lnSpc>
              <a:spcBef>
                <a:spcPts val="0"/>
              </a:spcBef>
              <a:spcAft>
                <a:spcPts val="0"/>
              </a:spcAft>
              <a:buClr>
                <a:schemeClr val="accent2"/>
              </a:buClr>
              <a:buSzPct val="100000"/>
              <a:buFont typeface="Noto Sans Symbols"/>
              <a:buChar char="□"/>
            </a:pPr>
            <a:endParaRPr lang="zh-TW" sz="1800" b="0" i="0" u="none" dirty="0">
              <a:solidFill>
                <a:schemeClr val="dk1"/>
              </a:solidFill>
              <a:latin typeface="Verdana"/>
              <a:ea typeface="Verdana"/>
              <a:cs typeface="Verdana"/>
              <a:sym typeface="Verdana"/>
            </a:endParaRPr>
          </a:p>
          <a:p>
            <a:pPr marL="908050" marR="0" lvl="1" indent="-438150" algn="just" rtl="0">
              <a:lnSpc>
                <a:spcPct val="100000"/>
              </a:lnSpc>
              <a:spcBef>
                <a:spcPts val="440"/>
              </a:spcBef>
              <a:spcAft>
                <a:spcPts val="0"/>
              </a:spcAft>
              <a:buClr>
                <a:schemeClr val="accent2"/>
              </a:buClr>
              <a:buSzPct val="25000"/>
              <a:buFont typeface="Noto Sans Symbols"/>
              <a:buNone/>
            </a:pPr>
            <a:r>
              <a:rPr lang="zh-TW" sz="1800" b="0" i="0" u="none" strike="noStrike" cap="none" dirty="0">
                <a:solidFill>
                  <a:srgbClr val="0000FF"/>
                </a:solidFill>
                <a:latin typeface="Verdana"/>
                <a:ea typeface="Verdana"/>
                <a:cs typeface="Verdana"/>
                <a:sym typeface="Verdana"/>
              </a:rPr>
              <a:t>SELECT department_id, MAX(CGA) FROM</a:t>
            </a:r>
          </a:p>
          <a:p>
            <a:pPr marL="908050" marR="0" lvl="1" indent="-438150" algn="just" rtl="0">
              <a:lnSpc>
                <a:spcPct val="100000"/>
              </a:lnSpc>
              <a:spcBef>
                <a:spcPts val="440"/>
              </a:spcBef>
              <a:spcAft>
                <a:spcPts val="0"/>
              </a:spcAft>
              <a:buClr>
                <a:schemeClr val="accent2"/>
              </a:buClr>
              <a:buSzPct val="25000"/>
              <a:buFont typeface="Noto Sans Symbols"/>
              <a:buNone/>
            </a:pPr>
            <a:r>
              <a:rPr lang="zh-TW" sz="1800" b="0" i="0" u="none" strike="noStrike" cap="none" dirty="0">
                <a:solidFill>
                  <a:srgbClr val="0000FF"/>
                </a:solidFill>
                <a:latin typeface="Verdana"/>
                <a:ea typeface="Verdana"/>
                <a:cs typeface="Verdana"/>
                <a:sym typeface="Verdana"/>
              </a:rPr>
              <a:t>STUDENTS WHERE department_id=</a:t>
            </a:r>
            <a:r>
              <a:rPr lang="zh-TW" sz="1800" b="0" i="0" u="none" strike="noStrike" cap="none" dirty="0">
                <a:solidFill>
                  <a:srgbClr val="0000FF"/>
                </a:solidFill>
                <a:latin typeface="Arial"/>
                <a:ea typeface="Arial"/>
                <a:cs typeface="Arial"/>
                <a:sym typeface="Arial"/>
              </a:rPr>
              <a:t>'</a:t>
            </a:r>
            <a:r>
              <a:rPr lang="zh-TW" sz="1800" b="0" i="0" u="none" strike="noStrike" cap="none" dirty="0">
                <a:solidFill>
                  <a:srgbClr val="0000FF"/>
                </a:solidFill>
                <a:latin typeface="Verdana"/>
                <a:ea typeface="Verdana"/>
                <a:cs typeface="Verdana"/>
                <a:sym typeface="Verdana"/>
              </a:rPr>
              <a:t>COMP</a:t>
            </a:r>
            <a:r>
              <a:rPr lang="zh-TW" sz="1800" b="0" i="0" u="none" strike="noStrike" cap="none" dirty="0">
                <a:solidFill>
                  <a:srgbClr val="0000FF"/>
                </a:solidFill>
                <a:latin typeface="Arial"/>
                <a:ea typeface="Arial"/>
                <a:cs typeface="Arial"/>
                <a:sym typeface="Arial"/>
              </a:rPr>
              <a:t>'</a:t>
            </a:r>
          </a:p>
          <a:p>
            <a:pPr marL="908050" marR="0" lvl="1" indent="-438150" algn="just" rtl="0">
              <a:lnSpc>
                <a:spcPct val="100000"/>
              </a:lnSpc>
              <a:spcBef>
                <a:spcPts val="440"/>
              </a:spcBef>
              <a:spcAft>
                <a:spcPts val="0"/>
              </a:spcAft>
              <a:buClr>
                <a:schemeClr val="accent2"/>
              </a:buClr>
              <a:buSzPct val="25000"/>
              <a:buFont typeface="Noto Sans Symbols"/>
              <a:buNone/>
            </a:pPr>
            <a:r>
              <a:rPr lang="zh-TW" sz="1800" b="0" i="0" u="none" strike="noStrike" cap="none" dirty="0">
                <a:solidFill>
                  <a:srgbClr val="0000FF"/>
                </a:solidFill>
                <a:latin typeface="Verdana"/>
                <a:ea typeface="Verdana"/>
                <a:cs typeface="Verdana"/>
                <a:sym typeface="Verdana"/>
              </a:rPr>
              <a:t>GROUP BY department_id</a:t>
            </a:r>
          </a:p>
          <a:p>
            <a:pPr marL="908050" marR="0" lvl="1" indent="-438150" algn="just" rtl="0">
              <a:lnSpc>
                <a:spcPct val="100000"/>
              </a:lnSpc>
              <a:spcBef>
                <a:spcPts val="440"/>
              </a:spcBef>
              <a:spcAft>
                <a:spcPts val="0"/>
              </a:spcAft>
              <a:buClr>
                <a:schemeClr val="accent2"/>
              </a:buClr>
              <a:buSzPct val="25000"/>
              <a:buFont typeface="Noto Sans Symbols"/>
              <a:buNone/>
            </a:pPr>
            <a:r>
              <a:rPr lang="zh-TW" sz="1800" b="0" i="0" u="none" strike="noStrike" cap="none" dirty="0">
                <a:solidFill>
                  <a:srgbClr val="0000FF"/>
                </a:solidFill>
                <a:latin typeface="Verdana"/>
                <a:ea typeface="Verdana"/>
                <a:cs typeface="Verdana"/>
                <a:sym typeface="Verdana"/>
              </a:rPr>
              <a:t>HAVING MAX(CGA)=12 or MAX(CGA)&lt;10;</a:t>
            </a:r>
          </a:p>
          <a:p>
            <a:pPr marL="469900" marR="0" lvl="0" indent="-469900" algn="l" rtl="0">
              <a:spcBef>
                <a:spcPts val="440"/>
              </a:spcBef>
              <a:spcAft>
                <a:spcPts val="0"/>
              </a:spcAft>
              <a:buClr>
                <a:schemeClr val="accent2"/>
              </a:buClr>
              <a:buSzPct val="122222"/>
              <a:buFont typeface="Noto Sans Symbols"/>
              <a:buNone/>
            </a:pPr>
            <a:endParaRPr sz="1800" b="0" i="0" u="none" strike="noStrike" cap="none" dirty="0">
              <a:solidFill>
                <a:srgbClr val="0000FF"/>
              </a:solidFill>
              <a:latin typeface="Verdana"/>
              <a:ea typeface="Verdana"/>
              <a:cs typeface="Verdana"/>
              <a:sym typeface="Verdana"/>
            </a:endParaRPr>
          </a:p>
        </p:txBody>
      </p:sp>
      <p:sp>
        <p:nvSpPr>
          <p:cNvPr id="7" name="Shape 219">
            <a:extLst>
              <a:ext uri="{FF2B5EF4-FFF2-40B4-BE49-F238E27FC236}">
                <a16:creationId xmlns:a16="http://schemas.microsoft.com/office/drawing/2014/main" id="{01D85E8F-29A7-4300-B7B5-6489B62E28BF}"/>
              </a:ext>
            </a:extLst>
          </p:cNvPr>
          <p:cNvSpPr txBox="1">
            <a:spLocks noGrp="1"/>
          </p:cNvSpPr>
          <p:nvPr>
            <p:ph type="title"/>
          </p:nvPr>
        </p:nvSpPr>
        <p:spPr>
          <a:xfrm>
            <a:off x="0" y="172650"/>
            <a:ext cx="9144000" cy="912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strike="noStrike" cap="none" dirty="0">
                <a:solidFill>
                  <a:schemeClr val="dk2"/>
                </a:solidFill>
                <a:latin typeface="Verdana"/>
                <a:ea typeface="Verdana"/>
                <a:cs typeface="Verdana"/>
                <a:sym typeface="Verdana"/>
              </a:rPr>
              <a:t>GROUP BY and the HAVING clause </a:t>
            </a:r>
            <a:r>
              <a:rPr lang="en-HK" altLang="zh-TW" sz="3800" b="0" i="0" u="none" strike="noStrike" cap="none" dirty="0">
                <a:solidFill>
                  <a:schemeClr val="dk2"/>
                </a:solidFill>
                <a:latin typeface="Verdana"/>
                <a:ea typeface="Verdana"/>
                <a:cs typeface="Verdana"/>
                <a:sym typeface="Verdana"/>
              </a:rPr>
              <a:t>2</a:t>
            </a:r>
            <a:endParaRPr lang="zh-TW" sz="3800" b="0" i="0" u="none" strike="noStrike" cap="none" dirty="0">
              <a:solidFill>
                <a:schemeClr val="dk2"/>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23</a:t>
            </a:fld>
            <a:endParaRPr lang="zh-TW" sz="1200" b="0" i="0" u="none">
              <a:solidFill>
                <a:schemeClr val="dk1"/>
              </a:solidFill>
              <a:latin typeface="Verdana"/>
              <a:ea typeface="Verdana"/>
              <a:cs typeface="Verdana"/>
              <a:sym typeface="Verdana"/>
            </a:endParaRPr>
          </a:p>
        </p:txBody>
      </p:sp>
      <p:sp>
        <p:nvSpPr>
          <p:cNvPr id="233" name="Shape 233"/>
          <p:cNvSpPr txBox="1">
            <a:spLocks noGrp="1"/>
          </p:cNvSpPr>
          <p:nvPr>
            <p:ph type="body" idx="1"/>
          </p:nvPr>
        </p:nvSpPr>
        <p:spPr>
          <a:xfrm>
            <a:off x="533400" y="1626393"/>
            <a:ext cx="8229600" cy="2888400"/>
          </a:xfrm>
          <a:prstGeom prst="rect">
            <a:avLst/>
          </a:prstGeom>
          <a:noFill/>
          <a:ln>
            <a:noFill/>
          </a:ln>
        </p:spPr>
        <p:txBody>
          <a:bodyPr lIns="91425" tIns="45700" rIns="91425" bIns="45700" anchor="t" anchorCtr="0">
            <a:noAutofit/>
          </a:bodyPr>
          <a:lstStyle/>
          <a:p>
            <a:pPr marL="469900" marR="0" lvl="0" indent="-469900" algn="l" rtl="0">
              <a:lnSpc>
                <a:spcPct val="100000"/>
              </a:lnSpc>
              <a:spcBef>
                <a:spcPts val="0"/>
              </a:spcBef>
              <a:spcAft>
                <a:spcPts val="0"/>
              </a:spcAft>
              <a:buClr>
                <a:schemeClr val="accent2"/>
              </a:buClr>
              <a:buSzPct val="100000"/>
              <a:buFont typeface="Noto Sans Symbols"/>
              <a:buChar char="□"/>
            </a:pPr>
            <a:r>
              <a:rPr lang="zh-TW" sz="2000" b="0" i="0" u="none">
                <a:solidFill>
                  <a:schemeClr val="dk1"/>
                </a:solidFill>
                <a:latin typeface="Verdana"/>
                <a:ea typeface="Verdana"/>
                <a:cs typeface="Verdana"/>
                <a:sym typeface="Verdana"/>
              </a:rPr>
              <a:t>Sub-query in the WHERE clause works as part of the row selection process</a:t>
            </a:r>
          </a:p>
          <a:p>
            <a:pPr marL="469900" marR="0" lvl="0" indent="-469900" algn="l" rtl="0">
              <a:lnSpc>
                <a:spcPct val="100000"/>
              </a:lnSpc>
              <a:spcBef>
                <a:spcPts val="400"/>
              </a:spcBef>
              <a:spcAft>
                <a:spcPts val="0"/>
              </a:spcAft>
              <a:buClr>
                <a:schemeClr val="accent2"/>
              </a:buClr>
              <a:buSzPct val="100000"/>
              <a:buFont typeface="Noto Sans Symbols"/>
              <a:buChar char="□"/>
            </a:pPr>
            <a:r>
              <a:rPr lang="zh-TW" sz="2000" b="0" i="0" u="none">
                <a:solidFill>
                  <a:schemeClr val="dk1"/>
                </a:solidFill>
                <a:latin typeface="Verdana"/>
                <a:ea typeface="Verdana"/>
                <a:cs typeface="Verdana"/>
                <a:sym typeface="Verdana"/>
              </a:rPr>
              <a:t>Use a sub-query in the WHERE or HAVING clause when the criteria depends on the results of another table</a:t>
            </a:r>
          </a:p>
          <a:p>
            <a:pPr marL="1304925" marR="0" lvl="2" indent="-403225" algn="l" rtl="0">
              <a:lnSpc>
                <a:spcPct val="100000"/>
              </a:lnSpc>
              <a:spcBef>
                <a:spcPts val="320"/>
              </a:spcBef>
              <a:spcAft>
                <a:spcPts val="0"/>
              </a:spcAft>
              <a:buClr>
                <a:schemeClr val="accent2"/>
              </a:buClr>
              <a:buSzPct val="25000"/>
              <a:buFont typeface="Noto Sans Symbols"/>
              <a:buNone/>
            </a:pPr>
            <a:r>
              <a:rPr lang="zh-TW" sz="1600" b="1" i="0" u="none" strike="noStrike" cap="none">
                <a:solidFill>
                  <a:srgbClr val="3333FF"/>
                </a:solidFill>
                <a:latin typeface="Verdana"/>
                <a:ea typeface="Verdana"/>
                <a:cs typeface="Verdana"/>
                <a:sym typeface="Verdana"/>
              </a:rPr>
              <a:t>SELECT first_name, department_id, CGA</a:t>
            </a:r>
          </a:p>
          <a:p>
            <a:pPr marL="1304925" marR="0" lvl="2" indent="-403225" algn="l" rtl="0">
              <a:lnSpc>
                <a:spcPct val="100000"/>
              </a:lnSpc>
              <a:spcBef>
                <a:spcPts val="320"/>
              </a:spcBef>
              <a:spcAft>
                <a:spcPts val="0"/>
              </a:spcAft>
              <a:buClr>
                <a:schemeClr val="accent2"/>
              </a:buClr>
              <a:buSzPct val="25000"/>
              <a:buFont typeface="Noto Sans Symbols"/>
              <a:buNone/>
            </a:pPr>
            <a:r>
              <a:rPr lang="zh-TW" sz="1600" b="1" i="0" u="none" strike="noStrike" cap="none">
                <a:solidFill>
                  <a:srgbClr val="3333FF"/>
                </a:solidFill>
                <a:latin typeface="Verdana"/>
                <a:ea typeface="Verdana"/>
                <a:cs typeface="Verdana"/>
                <a:sym typeface="Verdana"/>
              </a:rPr>
              <a:t>FROM students</a:t>
            </a:r>
          </a:p>
          <a:p>
            <a:pPr marL="1304925" marR="0" lvl="2" indent="-403225" algn="l" rtl="0">
              <a:lnSpc>
                <a:spcPct val="100000"/>
              </a:lnSpc>
              <a:spcBef>
                <a:spcPts val="320"/>
              </a:spcBef>
              <a:spcAft>
                <a:spcPts val="0"/>
              </a:spcAft>
              <a:buClr>
                <a:schemeClr val="accent2"/>
              </a:buClr>
              <a:buSzPct val="25000"/>
              <a:buFont typeface="Noto Sans Symbols"/>
              <a:buNone/>
            </a:pPr>
            <a:r>
              <a:rPr lang="zh-TW" sz="1600" b="1" i="0" u="none" strike="noStrike" cap="none">
                <a:solidFill>
                  <a:srgbClr val="3333FF"/>
                </a:solidFill>
                <a:latin typeface="Verdana"/>
                <a:ea typeface="Verdana"/>
                <a:cs typeface="Verdana"/>
                <a:sym typeface="Verdana"/>
              </a:rPr>
              <a:t>WHERE CGA =</a:t>
            </a:r>
            <a:r>
              <a:rPr lang="zh-TW" sz="1600" b="1" i="0" u="none" strike="noStrike" cap="none">
                <a:solidFill>
                  <a:schemeClr val="dk1"/>
                </a:solidFill>
                <a:latin typeface="Verdana"/>
                <a:ea typeface="Verdana"/>
                <a:cs typeface="Verdana"/>
                <a:sym typeface="Verdana"/>
              </a:rPr>
              <a:t> </a:t>
            </a:r>
            <a:r>
              <a:rPr lang="zh-TW" sz="1600" b="1" i="0" u="none" strike="noStrike" cap="none">
                <a:solidFill>
                  <a:srgbClr val="008000"/>
                </a:solidFill>
                <a:latin typeface="Verdana"/>
                <a:ea typeface="Verdana"/>
                <a:cs typeface="Verdana"/>
                <a:sym typeface="Verdana"/>
              </a:rPr>
              <a:t>(</a:t>
            </a:r>
          </a:p>
          <a:p>
            <a:pPr marL="1693862" marR="0" lvl="3" indent="-398462" algn="l" rtl="0">
              <a:lnSpc>
                <a:spcPct val="100000"/>
              </a:lnSpc>
              <a:spcBef>
                <a:spcPts val="400"/>
              </a:spcBef>
              <a:spcAft>
                <a:spcPts val="0"/>
              </a:spcAft>
              <a:buClr>
                <a:schemeClr val="accent2"/>
              </a:buClr>
              <a:buSzPct val="25000"/>
              <a:buFont typeface="Noto Sans Symbols"/>
              <a:buNone/>
            </a:pPr>
            <a:r>
              <a:rPr lang="zh-TW" sz="2000" b="1" i="0" u="none" strike="noStrike" cap="none">
                <a:solidFill>
                  <a:srgbClr val="008000"/>
                </a:solidFill>
                <a:latin typeface="Verdana"/>
                <a:ea typeface="Verdana"/>
                <a:cs typeface="Verdana"/>
                <a:sym typeface="Verdana"/>
              </a:rPr>
              <a:t>	</a:t>
            </a:r>
            <a:r>
              <a:rPr lang="zh-TW" sz="1600" b="1" i="0" u="none" strike="noStrike" cap="none">
                <a:solidFill>
                  <a:srgbClr val="008000"/>
                </a:solidFill>
                <a:latin typeface="Verdana"/>
                <a:ea typeface="Verdana"/>
                <a:cs typeface="Verdana"/>
                <a:sym typeface="Verdana"/>
              </a:rPr>
              <a:t>SELECT MIN(CGA)</a:t>
            </a:r>
          </a:p>
          <a:p>
            <a:pPr marL="1693862" marR="0" lvl="3" indent="-398462" algn="l" rtl="0">
              <a:lnSpc>
                <a:spcPct val="100000"/>
              </a:lnSpc>
              <a:spcBef>
                <a:spcPts val="320"/>
              </a:spcBef>
              <a:spcAft>
                <a:spcPts val="0"/>
              </a:spcAft>
              <a:buClr>
                <a:schemeClr val="accent2"/>
              </a:buClr>
              <a:buSzPct val="25000"/>
              <a:buFont typeface="Noto Sans Symbols"/>
              <a:buNone/>
            </a:pPr>
            <a:r>
              <a:rPr lang="zh-TW" sz="1600" b="1" i="0" u="none" strike="noStrike" cap="none">
                <a:solidFill>
                  <a:srgbClr val="008000"/>
                </a:solidFill>
                <a:latin typeface="Verdana"/>
                <a:ea typeface="Verdana"/>
                <a:cs typeface="Verdana"/>
                <a:sym typeface="Verdana"/>
              </a:rPr>
              <a:t>	FROM students</a:t>
            </a:r>
          </a:p>
          <a:p>
            <a:pPr marL="1304925" marR="0" lvl="2" indent="-403225" algn="l" rtl="0">
              <a:lnSpc>
                <a:spcPct val="100000"/>
              </a:lnSpc>
              <a:spcBef>
                <a:spcPts val="320"/>
              </a:spcBef>
              <a:spcAft>
                <a:spcPts val="0"/>
              </a:spcAft>
              <a:buClr>
                <a:schemeClr val="accent2"/>
              </a:buClr>
              <a:buSzPct val="25000"/>
              <a:buFont typeface="Noto Sans Symbols"/>
              <a:buNone/>
            </a:pPr>
            <a:r>
              <a:rPr lang="zh-TW" sz="1600" b="1" i="0" u="none" strike="noStrike" cap="none">
                <a:solidFill>
                  <a:srgbClr val="008000"/>
                </a:solidFill>
                <a:latin typeface="Verdana"/>
                <a:ea typeface="Verdana"/>
                <a:cs typeface="Verdana"/>
                <a:sym typeface="Verdana"/>
              </a:rPr>
              <a:t>)</a:t>
            </a:r>
            <a:r>
              <a:rPr lang="zh-TW" sz="1600" b="1" i="0" u="none" strike="noStrike" cap="none">
                <a:solidFill>
                  <a:srgbClr val="3333FF"/>
                </a:solidFill>
                <a:latin typeface="Verdana"/>
                <a:ea typeface="Verdana"/>
                <a:cs typeface="Verdana"/>
                <a:sym typeface="Verdana"/>
              </a:rPr>
              <a:t>;</a:t>
            </a:r>
          </a:p>
          <a:p>
            <a:pPr marL="469900" marR="0" lvl="0" indent="-469900" algn="l" rtl="0">
              <a:lnSpc>
                <a:spcPct val="100000"/>
              </a:lnSpc>
              <a:spcBef>
                <a:spcPts val="400"/>
              </a:spcBef>
              <a:spcAft>
                <a:spcPts val="0"/>
              </a:spcAft>
              <a:buClr>
                <a:schemeClr val="accent2"/>
              </a:buClr>
              <a:buSzPct val="100000"/>
              <a:buFont typeface="Noto Sans Symbols"/>
              <a:buChar char="□"/>
            </a:pPr>
            <a:r>
              <a:rPr lang="zh-TW" sz="2000" b="0" i="0" u="none">
                <a:solidFill>
                  <a:schemeClr val="dk1"/>
                </a:solidFill>
                <a:latin typeface="Verdana"/>
                <a:ea typeface="Verdana"/>
                <a:cs typeface="Verdana"/>
                <a:sym typeface="Verdana"/>
              </a:rPr>
              <a:t>Do you know what this query does?</a:t>
            </a:r>
          </a:p>
        </p:txBody>
      </p:sp>
      <p:sp>
        <p:nvSpPr>
          <p:cNvPr id="234" name="Shape 234"/>
          <p:cNvSpPr txBox="1"/>
          <p:nvPr/>
        </p:nvSpPr>
        <p:spPr>
          <a:xfrm>
            <a:off x="609600" y="571500"/>
            <a:ext cx="4419600" cy="503400"/>
          </a:xfrm>
          <a:prstGeom prst="rect">
            <a:avLst/>
          </a:prstGeom>
          <a:noFill/>
          <a:ln>
            <a:noFill/>
          </a:ln>
        </p:spPr>
        <p:txBody>
          <a:bodyPr lIns="90000" tIns="46800" rIns="90000" bIns="46800" anchor="t"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dirty="0">
                <a:solidFill>
                  <a:schemeClr val="dk2"/>
                </a:solidFill>
                <a:latin typeface="Verdana"/>
                <a:ea typeface="Verdana"/>
                <a:cs typeface="Verdana"/>
                <a:sym typeface="Verdana"/>
              </a:rPr>
              <a:t>Sub-query (1/3)</a:t>
            </a:r>
          </a:p>
        </p:txBody>
      </p:sp>
      <p:sp>
        <p:nvSpPr>
          <p:cNvPr id="235" name="Shape 235"/>
          <p:cNvSpPr/>
          <p:nvPr/>
        </p:nvSpPr>
        <p:spPr>
          <a:xfrm>
            <a:off x="4572000" y="3371850"/>
            <a:ext cx="216000" cy="432300"/>
          </a:xfrm>
          <a:prstGeom prst="rightBrace">
            <a:avLst>
              <a:gd name="adj1" fmla="val 1685"/>
              <a:gd name="adj2" fmla="val 50000"/>
            </a:avLst>
          </a:prstGeom>
          <a:noFill/>
          <a:ln w="28575" cap="flat" cmpd="sng">
            <a:solidFill>
              <a:srgbClr val="FF3300"/>
            </a:solidFill>
            <a:prstDash val="solid"/>
            <a:miter/>
            <a:headEnd type="none" w="med" len="med"/>
            <a:tailEnd type="none" w="med" len="med"/>
          </a:ln>
        </p:spPr>
        <p:txBody>
          <a:bodyPr lIns="90000" tIns="46800" rIns="90000" bIns="46800" anchor="ctr" anchorCtr="0">
            <a:noAutofit/>
          </a:bodyPr>
          <a:lstStyle/>
          <a:p>
            <a:pPr marL="0" marR="0" lvl="0" indent="0" algn="l" rtl="0">
              <a:lnSpc>
                <a:spcPct val="100000"/>
              </a:lnSpc>
              <a:spcBef>
                <a:spcPts val="0"/>
              </a:spcBef>
              <a:spcAft>
                <a:spcPts val="0"/>
              </a:spcAft>
              <a:buNone/>
            </a:pPr>
            <a:endParaRPr sz="1800" b="0" i="1" u="none">
              <a:solidFill>
                <a:schemeClr val="dk1"/>
              </a:solidFill>
              <a:latin typeface="Verdana"/>
              <a:ea typeface="Verdana"/>
              <a:cs typeface="Verdana"/>
              <a:sym typeface="Verdana"/>
            </a:endParaRPr>
          </a:p>
        </p:txBody>
      </p:sp>
      <p:sp>
        <p:nvSpPr>
          <p:cNvPr id="236" name="Shape 236"/>
          <p:cNvSpPr txBox="1"/>
          <p:nvPr/>
        </p:nvSpPr>
        <p:spPr>
          <a:xfrm>
            <a:off x="4876800" y="3371850"/>
            <a:ext cx="1825500" cy="389100"/>
          </a:xfrm>
          <a:prstGeom prst="rect">
            <a:avLst/>
          </a:prstGeom>
          <a:noFill/>
          <a:ln>
            <a:noFill/>
          </a:ln>
        </p:spPr>
        <p:txBody>
          <a:bodyPr lIns="90000" tIns="46800" rIns="90000" bIns="46800" anchor="t" anchorCtr="0">
            <a:noAutofit/>
          </a:bodyPr>
          <a:lstStyle/>
          <a:p>
            <a:pPr marL="0" marR="0" lvl="0" indent="0" algn="l" rtl="0">
              <a:lnSpc>
                <a:spcPct val="100000"/>
              </a:lnSpc>
              <a:spcBef>
                <a:spcPts val="0"/>
              </a:spcBef>
              <a:spcAft>
                <a:spcPts val="0"/>
              </a:spcAft>
              <a:buClr>
                <a:srgbClr val="FF3300"/>
              </a:buClr>
              <a:buSzPct val="25000"/>
              <a:buFont typeface="Arial"/>
              <a:buNone/>
            </a:pPr>
            <a:r>
              <a:rPr lang="zh-TW" sz="2400" b="0" i="1" u="none" dirty="0">
                <a:solidFill>
                  <a:srgbClr val="FF3300"/>
                </a:solidFill>
                <a:latin typeface="Arial"/>
                <a:ea typeface="Arial"/>
                <a:cs typeface="Arial"/>
                <a:sym typeface="Arial"/>
              </a:rPr>
              <a:t>Sub-query</a:t>
            </a:r>
          </a:p>
        </p:txBody>
      </p:sp>
      <p:sp>
        <p:nvSpPr>
          <p:cNvPr id="237" name="Shape 237"/>
          <p:cNvSpPr txBox="1"/>
          <p:nvPr/>
        </p:nvSpPr>
        <p:spPr>
          <a:xfrm>
            <a:off x="609600" y="1314450"/>
            <a:ext cx="8077200" cy="296400"/>
          </a:xfrm>
          <a:prstGeom prst="rect">
            <a:avLst/>
          </a:prstGeom>
          <a:noFill/>
          <a:ln w="28575" cap="flat" cmpd="sng">
            <a:solidFill>
              <a:schemeClr val="dk1"/>
            </a:solidFill>
            <a:prstDash val="solid"/>
            <a:miter/>
            <a:headEnd type="none" w="med" len="med"/>
            <a:tailEnd type="none" w="med" len="med"/>
          </a:ln>
        </p:spPr>
        <p:txBody>
          <a:bodyPr lIns="90000" tIns="46800" rIns="90000" bIns="46800" anchor="t" anchorCtr="0">
            <a:noAutofit/>
          </a:bodyPr>
          <a:lstStyle/>
          <a:p>
            <a:pPr marL="0" marR="0" lvl="0" indent="0" algn="ctr" rtl="0">
              <a:lnSpc>
                <a:spcPct val="100000"/>
              </a:lnSpc>
              <a:spcBef>
                <a:spcPts val="0"/>
              </a:spcBef>
              <a:spcAft>
                <a:spcPts val="0"/>
              </a:spcAft>
              <a:buClr>
                <a:schemeClr val="dk1"/>
              </a:buClr>
              <a:buSzPct val="25000"/>
              <a:buFont typeface="Verdana"/>
              <a:buNone/>
            </a:pPr>
            <a:r>
              <a:rPr lang="zh-TW" sz="1800" b="0" i="1" u="none">
                <a:solidFill>
                  <a:schemeClr val="dk1"/>
                </a:solidFill>
                <a:latin typeface="Verdana"/>
                <a:ea typeface="Verdana"/>
                <a:cs typeface="Verdana"/>
                <a:sym typeface="Verdana"/>
              </a:rPr>
              <a:t>students(</a:t>
            </a:r>
            <a:r>
              <a:rPr lang="zh-TW" sz="1800" b="0" i="1" u="sng">
                <a:solidFill>
                  <a:schemeClr val="dk1"/>
                </a:solidFill>
                <a:latin typeface="Verdana"/>
                <a:ea typeface="Verdana"/>
                <a:cs typeface="Verdana"/>
                <a:sym typeface="Verdana"/>
              </a:rPr>
              <a:t>student_id</a:t>
            </a:r>
            <a:r>
              <a:rPr lang="zh-TW" sz="1800" b="0" i="1" u="none">
                <a:solidFill>
                  <a:schemeClr val="dk1"/>
                </a:solidFill>
                <a:latin typeface="Verdana"/>
                <a:ea typeface="Verdana"/>
                <a:cs typeface="Verdana"/>
                <a:sym typeface="Verdana"/>
              </a:rPr>
              <a:t>, first_name, last_name, CGA, department_id)</a:t>
            </a:r>
          </a:p>
        </p:txBody>
      </p:sp>
      <p:sp>
        <p:nvSpPr>
          <p:cNvPr id="238" name="Shape 238"/>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23</a:t>
            </a:fld>
            <a:endParaRPr lang="zh-TW" sz="1200" b="0" i="0" u="none">
              <a:solidFill>
                <a:schemeClr val="dk1"/>
              </a:solidFill>
              <a:latin typeface="Verdana"/>
              <a:ea typeface="Verdana"/>
              <a:cs typeface="Verdana"/>
              <a:sym typeface="Verdana"/>
            </a:endParaRPr>
          </a:p>
        </p:txBody>
      </p:sp>
      <p:sp>
        <p:nvSpPr>
          <p:cNvPr id="9" name="Shape 234">
            <a:extLst>
              <a:ext uri="{FF2B5EF4-FFF2-40B4-BE49-F238E27FC236}">
                <a16:creationId xmlns:a16="http://schemas.microsoft.com/office/drawing/2014/main" id="{08C511FF-61C4-4139-9F78-3534B476913F}"/>
              </a:ext>
            </a:extLst>
          </p:cNvPr>
          <p:cNvSpPr txBox="1"/>
          <p:nvPr/>
        </p:nvSpPr>
        <p:spPr>
          <a:xfrm>
            <a:off x="5107756" y="595547"/>
            <a:ext cx="2504388" cy="503400"/>
          </a:xfrm>
          <a:prstGeom prst="rect">
            <a:avLst/>
          </a:prstGeom>
          <a:noFill/>
          <a:ln>
            <a:noFill/>
          </a:ln>
        </p:spPr>
        <p:txBody>
          <a:bodyPr lIns="90000" tIns="46800" rIns="90000" bIns="46800" anchor="t" anchorCtr="0">
            <a:noAutofit/>
          </a:bodyPr>
          <a:lstStyle/>
          <a:p>
            <a:pPr marL="0" marR="0" lvl="0" indent="0" algn="l" rtl="0">
              <a:lnSpc>
                <a:spcPct val="100000"/>
              </a:lnSpc>
              <a:spcBef>
                <a:spcPts val="0"/>
              </a:spcBef>
              <a:spcAft>
                <a:spcPts val="0"/>
              </a:spcAft>
              <a:buClr>
                <a:schemeClr val="dk2"/>
              </a:buClr>
              <a:buSzPct val="25000"/>
              <a:buFont typeface="Verdana"/>
              <a:buNone/>
            </a:pPr>
            <a:r>
              <a:rPr lang="en-HK" altLang="zh-TW" sz="3800" b="0" i="0" u="none" dirty="0">
                <a:solidFill>
                  <a:schemeClr val="dk2"/>
                </a:solidFill>
                <a:latin typeface="Verdana"/>
                <a:ea typeface="Verdana"/>
                <a:cs typeface="Verdana"/>
                <a:sym typeface="Verdana"/>
              </a:rPr>
              <a:t>Example</a:t>
            </a:r>
            <a:endParaRPr lang="zh-TW" sz="3800" b="0" i="0" u="none" dirty="0">
              <a:solidFill>
                <a:schemeClr val="dk2"/>
              </a:solidFill>
              <a:latin typeface="Verdana"/>
              <a:ea typeface="Verdana"/>
              <a:cs typeface="Verdana"/>
              <a:sym typeface="Verdana"/>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24</a:t>
            </a:fld>
            <a:endParaRPr lang="zh-TW" sz="1200" b="0" i="0" u="none">
              <a:solidFill>
                <a:schemeClr val="dk1"/>
              </a:solidFill>
              <a:latin typeface="Verdana"/>
              <a:ea typeface="Verdana"/>
              <a:cs typeface="Verdana"/>
              <a:sym typeface="Verdana"/>
            </a:endParaRPr>
          </a:p>
        </p:txBody>
      </p:sp>
      <p:sp>
        <p:nvSpPr>
          <p:cNvPr id="244" name="Shape 244"/>
          <p:cNvSpPr txBox="1">
            <a:spLocks noGrp="1"/>
          </p:cNvSpPr>
          <p:nvPr>
            <p:ph type="body" idx="1"/>
          </p:nvPr>
        </p:nvSpPr>
        <p:spPr>
          <a:xfrm>
            <a:off x="838200" y="1668065"/>
            <a:ext cx="7300800" cy="2846699"/>
          </a:xfrm>
          <a:prstGeom prst="rect">
            <a:avLst/>
          </a:prstGeom>
          <a:noFill/>
          <a:ln>
            <a:noFill/>
          </a:ln>
        </p:spPr>
        <p:txBody>
          <a:bodyPr lIns="91425" tIns="45700" rIns="91425" bIns="45700" anchor="t" anchorCtr="0">
            <a:noAutofit/>
          </a:bodyPr>
          <a:lstStyle/>
          <a:p>
            <a:pPr marL="469900" marR="0" lvl="0" indent="-419100" algn="l" rtl="0">
              <a:lnSpc>
                <a:spcPct val="90000"/>
              </a:lnSpc>
              <a:spcBef>
                <a:spcPts val="0"/>
              </a:spcBef>
              <a:spcAft>
                <a:spcPts val="0"/>
              </a:spcAft>
              <a:buClr>
                <a:schemeClr val="accent2"/>
              </a:buClr>
              <a:buSzPct val="100000"/>
              <a:buFont typeface="Noto Sans Symbols"/>
              <a:buChar char="□"/>
            </a:pPr>
            <a:r>
              <a:rPr lang="zh-TW" sz="2000" b="0" i="0" u="none" dirty="0">
                <a:solidFill>
                  <a:schemeClr val="dk1"/>
                </a:solidFill>
                <a:latin typeface="Verdana"/>
                <a:ea typeface="Verdana"/>
                <a:cs typeface="Verdana"/>
                <a:sym typeface="Verdana"/>
              </a:rPr>
              <a:t>Do you know what the following sub-query does?</a:t>
            </a:r>
          </a:p>
          <a:p>
            <a:pPr marL="908050" marR="0" lvl="1" indent="-438150" algn="l" rtl="0">
              <a:lnSpc>
                <a:spcPct val="90000"/>
              </a:lnSpc>
              <a:spcBef>
                <a:spcPts val="400"/>
              </a:spcBef>
              <a:spcAft>
                <a:spcPts val="0"/>
              </a:spcAft>
              <a:buClr>
                <a:schemeClr val="accent2"/>
              </a:buClr>
              <a:buSzPct val="25000"/>
              <a:buFont typeface="Noto Sans Symbols"/>
              <a:buNone/>
            </a:pPr>
            <a:r>
              <a:rPr lang="zh-TW" sz="2000" b="1" i="0" u="none" strike="noStrike" cap="none" dirty="0">
                <a:solidFill>
                  <a:srgbClr val="3333FF"/>
                </a:solidFill>
                <a:latin typeface="Verdana"/>
                <a:ea typeface="Verdana"/>
                <a:cs typeface="Verdana"/>
                <a:sym typeface="Verdana"/>
              </a:rPr>
              <a:t>SELECT department_id, AVG(CGA)</a:t>
            </a:r>
          </a:p>
          <a:p>
            <a:pPr marL="908050" marR="0" lvl="1" indent="-438150" algn="l" rtl="0">
              <a:lnSpc>
                <a:spcPct val="90000"/>
              </a:lnSpc>
              <a:spcBef>
                <a:spcPts val="400"/>
              </a:spcBef>
              <a:spcAft>
                <a:spcPts val="0"/>
              </a:spcAft>
              <a:buClr>
                <a:schemeClr val="accent2"/>
              </a:buClr>
              <a:buSzPct val="25000"/>
              <a:buFont typeface="Noto Sans Symbols"/>
              <a:buNone/>
            </a:pPr>
            <a:r>
              <a:rPr lang="zh-TW" sz="2000" b="1" i="0" u="none" strike="noStrike" cap="none" dirty="0">
                <a:solidFill>
                  <a:srgbClr val="3333FF"/>
                </a:solidFill>
                <a:latin typeface="Verdana"/>
                <a:ea typeface="Verdana"/>
                <a:cs typeface="Verdana"/>
                <a:sym typeface="Verdana"/>
              </a:rPr>
              <a:t>FROM students</a:t>
            </a:r>
          </a:p>
          <a:p>
            <a:pPr marL="908050" marR="0" lvl="1" indent="-438150" algn="l" rtl="0">
              <a:lnSpc>
                <a:spcPct val="90000"/>
              </a:lnSpc>
              <a:spcBef>
                <a:spcPts val="400"/>
              </a:spcBef>
              <a:spcAft>
                <a:spcPts val="0"/>
              </a:spcAft>
              <a:buClr>
                <a:schemeClr val="accent2"/>
              </a:buClr>
              <a:buSzPct val="25000"/>
              <a:buFont typeface="Noto Sans Symbols"/>
              <a:buNone/>
            </a:pPr>
            <a:r>
              <a:rPr lang="zh-TW" sz="2000" b="1" i="0" u="none" strike="noStrike" cap="none" dirty="0">
                <a:solidFill>
                  <a:srgbClr val="3333FF"/>
                </a:solidFill>
                <a:latin typeface="Verdana"/>
                <a:ea typeface="Verdana"/>
                <a:cs typeface="Verdana"/>
                <a:sym typeface="Verdana"/>
              </a:rPr>
              <a:t>GROUP BY department_id</a:t>
            </a:r>
          </a:p>
          <a:p>
            <a:pPr marL="908050" marR="0" lvl="1" indent="-438150" algn="l" rtl="0">
              <a:lnSpc>
                <a:spcPct val="90000"/>
              </a:lnSpc>
              <a:spcBef>
                <a:spcPts val="400"/>
              </a:spcBef>
              <a:spcAft>
                <a:spcPts val="0"/>
              </a:spcAft>
              <a:buClr>
                <a:schemeClr val="accent2"/>
              </a:buClr>
              <a:buSzPct val="25000"/>
              <a:buFont typeface="Noto Sans Symbols"/>
              <a:buNone/>
            </a:pPr>
            <a:r>
              <a:rPr lang="zh-TW" sz="2000" b="1" i="0" u="none" strike="noStrike" cap="none" dirty="0">
                <a:solidFill>
                  <a:srgbClr val="3333FF"/>
                </a:solidFill>
                <a:latin typeface="Verdana"/>
                <a:ea typeface="Verdana"/>
                <a:cs typeface="Verdana"/>
                <a:sym typeface="Verdana"/>
              </a:rPr>
              <a:t>HAVING AVG(CGA) &gt; </a:t>
            </a:r>
          </a:p>
          <a:p>
            <a:pPr marL="908050" marR="0" lvl="1" indent="-438150" algn="l" rtl="0">
              <a:lnSpc>
                <a:spcPct val="90000"/>
              </a:lnSpc>
              <a:spcBef>
                <a:spcPts val="400"/>
              </a:spcBef>
              <a:spcAft>
                <a:spcPts val="0"/>
              </a:spcAft>
              <a:buClr>
                <a:schemeClr val="accent2"/>
              </a:buClr>
              <a:buSzPct val="25000"/>
              <a:buFont typeface="Noto Sans Symbols"/>
              <a:buNone/>
            </a:pPr>
            <a:r>
              <a:rPr lang="zh-TW" sz="2000" b="1" i="0" u="none" strike="noStrike" cap="none" dirty="0">
                <a:solidFill>
                  <a:srgbClr val="008000"/>
                </a:solidFill>
                <a:latin typeface="Verdana"/>
                <a:ea typeface="Verdana"/>
                <a:cs typeface="Verdana"/>
                <a:sym typeface="Verdana"/>
              </a:rPr>
              <a:t>( </a:t>
            </a:r>
          </a:p>
          <a:p>
            <a:pPr marL="1304925" marR="0" lvl="2" indent="-403225" algn="l" rtl="0">
              <a:lnSpc>
                <a:spcPct val="90000"/>
              </a:lnSpc>
              <a:spcBef>
                <a:spcPts val="400"/>
              </a:spcBef>
              <a:spcAft>
                <a:spcPts val="0"/>
              </a:spcAft>
              <a:buClr>
                <a:schemeClr val="accent2"/>
              </a:buClr>
              <a:buSzPct val="25000"/>
              <a:buFont typeface="Noto Sans Symbols"/>
              <a:buNone/>
            </a:pPr>
            <a:r>
              <a:rPr lang="zh-TW" sz="2000" b="1" i="0" u="none" strike="noStrike" cap="none" dirty="0">
                <a:solidFill>
                  <a:srgbClr val="008000"/>
                </a:solidFill>
                <a:latin typeface="Verdana"/>
                <a:ea typeface="Verdana"/>
                <a:cs typeface="Verdana"/>
                <a:sym typeface="Verdana"/>
              </a:rPr>
              <a:t>SELECT AVG(CGA)</a:t>
            </a:r>
          </a:p>
          <a:p>
            <a:pPr marL="1304925" marR="0" lvl="2" indent="-403225" algn="l" rtl="0">
              <a:lnSpc>
                <a:spcPct val="90000"/>
              </a:lnSpc>
              <a:spcBef>
                <a:spcPts val="400"/>
              </a:spcBef>
              <a:spcAft>
                <a:spcPts val="0"/>
              </a:spcAft>
              <a:buClr>
                <a:schemeClr val="accent2"/>
              </a:buClr>
              <a:buSzPct val="25000"/>
              <a:buFont typeface="Noto Sans Symbols"/>
              <a:buNone/>
            </a:pPr>
            <a:r>
              <a:rPr lang="zh-TW" sz="2000" b="1" i="0" u="none" strike="noStrike" cap="none" dirty="0">
                <a:solidFill>
                  <a:srgbClr val="008000"/>
                </a:solidFill>
                <a:latin typeface="Verdana"/>
                <a:ea typeface="Verdana"/>
                <a:cs typeface="Verdana"/>
                <a:sym typeface="Verdana"/>
              </a:rPr>
              <a:t>FROM students</a:t>
            </a:r>
          </a:p>
          <a:p>
            <a:pPr marL="908050" marR="0" lvl="1" indent="-438150" algn="l" rtl="0">
              <a:lnSpc>
                <a:spcPct val="90000"/>
              </a:lnSpc>
              <a:spcBef>
                <a:spcPts val="400"/>
              </a:spcBef>
              <a:spcAft>
                <a:spcPts val="0"/>
              </a:spcAft>
              <a:buClr>
                <a:schemeClr val="accent2"/>
              </a:buClr>
              <a:buSzPct val="25000"/>
              <a:buFont typeface="Noto Sans Symbols"/>
              <a:buNone/>
            </a:pPr>
            <a:r>
              <a:rPr lang="zh-TW" sz="2000" b="1" i="0" u="none" strike="noStrike" cap="none" dirty="0">
                <a:solidFill>
                  <a:srgbClr val="008000"/>
                </a:solidFill>
                <a:latin typeface="Verdana"/>
                <a:ea typeface="Verdana"/>
                <a:cs typeface="Verdana"/>
                <a:sym typeface="Verdana"/>
              </a:rPr>
              <a:t>)</a:t>
            </a:r>
            <a:r>
              <a:rPr lang="zh-TW" sz="2000" b="1" i="0" u="none" strike="noStrike" cap="none" dirty="0">
                <a:solidFill>
                  <a:srgbClr val="3333FF"/>
                </a:solidFill>
                <a:latin typeface="Verdana"/>
                <a:ea typeface="Verdana"/>
                <a:cs typeface="Verdana"/>
                <a:sym typeface="Verdana"/>
              </a:rPr>
              <a:t>;</a:t>
            </a:r>
          </a:p>
        </p:txBody>
      </p:sp>
      <p:sp>
        <p:nvSpPr>
          <p:cNvPr id="245" name="Shape 245"/>
          <p:cNvSpPr/>
          <p:nvPr/>
        </p:nvSpPr>
        <p:spPr>
          <a:xfrm>
            <a:off x="4648200" y="3600450"/>
            <a:ext cx="287400" cy="1012500"/>
          </a:xfrm>
          <a:prstGeom prst="rightBrace">
            <a:avLst>
              <a:gd name="adj1" fmla="val 2800"/>
              <a:gd name="adj2" fmla="val 51306"/>
            </a:avLst>
          </a:prstGeom>
          <a:noFill/>
          <a:ln w="28575" cap="flat" cmpd="sng">
            <a:solidFill>
              <a:srgbClr val="FF3300"/>
            </a:solidFill>
            <a:prstDash val="solid"/>
            <a:miter/>
            <a:headEnd type="none" w="med" len="med"/>
            <a:tailEnd type="none" w="med" len="med"/>
          </a:ln>
        </p:spPr>
        <p:txBody>
          <a:bodyPr lIns="90000" tIns="46800" rIns="90000" bIns="46800" anchor="ctr" anchorCtr="0">
            <a:noAutofit/>
          </a:bodyPr>
          <a:lstStyle/>
          <a:p>
            <a:pPr marL="0" marR="0" lvl="0" indent="0" algn="l" rtl="0">
              <a:lnSpc>
                <a:spcPct val="100000"/>
              </a:lnSpc>
              <a:spcBef>
                <a:spcPts val="0"/>
              </a:spcBef>
              <a:spcAft>
                <a:spcPts val="0"/>
              </a:spcAft>
              <a:buNone/>
            </a:pPr>
            <a:endParaRPr sz="1800" b="0" i="1" u="none">
              <a:solidFill>
                <a:schemeClr val="dk1"/>
              </a:solidFill>
              <a:latin typeface="Verdana"/>
              <a:ea typeface="Verdana"/>
              <a:cs typeface="Verdana"/>
              <a:sym typeface="Verdana"/>
            </a:endParaRPr>
          </a:p>
        </p:txBody>
      </p:sp>
      <p:sp>
        <p:nvSpPr>
          <p:cNvPr id="246" name="Shape 246"/>
          <p:cNvSpPr txBox="1"/>
          <p:nvPr/>
        </p:nvSpPr>
        <p:spPr>
          <a:xfrm>
            <a:off x="5029200" y="3873198"/>
            <a:ext cx="1825500" cy="389100"/>
          </a:xfrm>
          <a:prstGeom prst="rect">
            <a:avLst/>
          </a:prstGeom>
          <a:noFill/>
          <a:ln>
            <a:noFill/>
          </a:ln>
        </p:spPr>
        <p:txBody>
          <a:bodyPr lIns="90000" tIns="46800" rIns="90000" bIns="46800" anchor="t" anchorCtr="0">
            <a:noAutofit/>
          </a:bodyPr>
          <a:lstStyle/>
          <a:p>
            <a:pPr marL="0" marR="0" lvl="0" indent="0" algn="l" rtl="0">
              <a:lnSpc>
                <a:spcPct val="100000"/>
              </a:lnSpc>
              <a:spcBef>
                <a:spcPts val="0"/>
              </a:spcBef>
              <a:spcAft>
                <a:spcPts val="0"/>
              </a:spcAft>
              <a:buClr>
                <a:srgbClr val="FF3300"/>
              </a:buClr>
              <a:buSzPct val="25000"/>
              <a:buFont typeface="Arial"/>
              <a:buNone/>
            </a:pPr>
            <a:r>
              <a:rPr lang="zh-TW" sz="2400" b="0" i="1" u="none" dirty="0">
                <a:solidFill>
                  <a:srgbClr val="FF3300"/>
                </a:solidFill>
                <a:latin typeface="Arial"/>
                <a:ea typeface="Arial"/>
                <a:cs typeface="Arial"/>
                <a:sym typeface="Arial"/>
              </a:rPr>
              <a:t>Sub-query</a:t>
            </a:r>
          </a:p>
        </p:txBody>
      </p:sp>
      <p:sp>
        <p:nvSpPr>
          <p:cNvPr id="247" name="Shape 247"/>
          <p:cNvSpPr txBox="1"/>
          <p:nvPr/>
        </p:nvSpPr>
        <p:spPr>
          <a:xfrm>
            <a:off x="685800" y="1314450"/>
            <a:ext cx="7943700" cy="278400"/>
          </a:xfrm>
          <a:prstGeom prst="rect">
            <a:avLst/>
          </a:prstGeom>
          <a:noFill/>
          <a:ln w="28575" cap="flat" cmpd="sng">
            <a:solidFill>
              <a:schemeClr val="dk1"/>
            </a:solidFill>
            <a:prstDash val="solid"/>
            <a:miter/>
            <a:headEnd type="none" w="med" len="med"/>
            <a:tailEnd type="none" w="med" len="med"/>
          </a:ln>
        </p:spPr>
        <p:txBody>
          <a:bodyPr lIns="90000" tIns="46800" rIns="90000" bIns="46800" anchor="t" anchorCtr="0">
            <a:noAutofit/>
          </a:bodyPr>
          <a:lstStyle/>
          <a:p>
            <a:pPr marL="0" marR="0" lvl="0" indent="0" algn="ctr" rtl="0">
              <a:lnSpc>
                <a:spcPct val="100000"/>
              </a:lnSpc>
              <a:spcBef>
                <a:spcPts val="0"/>
              </a:spcBef>
              <a:spcAft>
                <a:spcPts val="0"/>
              </a:spcAft>
              <a:buClr>
                <a:schemeClr val="dk1"/>
              </a:buClr>
              <a:buSzPct val="25000"/>
              <a:buFont typeface="Verdana"/>
              <a:buNone/>
            </a:pPr>
            <a:r>
              <a:rPr lang="zh-TW" sz="1800" b="0" i="1" u="none">
                <a:solidFill>
                  <a:schemeClr val="dk1"/>
                </a:solidFill>
                <a:latin typeface="Verdana"/>
                <a:ea typeface="Verdana"/>
                <a:cs typeface="Verdana"/>
                <a:sym typeface="Verdana"/>
              </a:rPr>
              <a:t>students(</a:t>
            </a:r>
            <a:r>
              <a:rPr lang="zh-TW" sz="1800" b="0" i="1" u="sng">
                <a:solidFill>
                  <a:schemeClr val="dk1"/>
                </a:solidFill>
                <a:latin typeface="Verdana"/>
                <a:ea typeface="Verdana"/>
                <a:cs typeface="Verdana"/>
                <a:sym typeface="Verdana"/>
              </a:rPr>
              <a:t>student_id</a:t>
            </a:r>
            <a:r>
              <a:rPr lang="zh-TW" sz="1800" b="0" i="1" u="none">
                <a:solidFill>
                  <a:schemeClr val="dk1"/>
                </a:solidFill>
                <a:latin typeface="Verdana"/>
                <a:ea typeface="Verdana"/>
                <a:cs typeface="Verdana"/>
                <a:sym typeface="Verdana"/>
              </a:rPr>
              <a:t>, first_name, last_name, CGA, department_id)</a:t>
            </a:r>
          </a:p>
        </p:txBody>
      </p:sp>
      <p:sp>
        <p:nvSpPr>
          <p:cNvPr id="248" name="Shape 248"/>
          <p:cNvSpPr txBox="1"/>
          <p:nvPr/>
        </p:nvSpPr>
        <p:spPr>
          <a:xfrm>
            <a:off x="609600" y="4683918"/>
            <a:ext cx="1981200" cy="357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Verdana"/>
              <a:buNone/>
            </a:pPr>
            <a:r>
              <a:rPr lang="zh-TW" sz="1200" b="0" i="0" u="none">
                <a:solidFill>
                  <a:schemeClr val="lt1"/>
                </a:solidFill>
                <a:latin typeface="Verdana"/>
                <a:ea typeface="Verdana"/>
                <a:cs typeface="Verdana"/>
                <a:sym typeface="Verdana"/>
              </a:rPr>
              <a:t>COMP 3311 – Database Systems</a:t>
            </a:r>
          </a:p>
          <a:p>
            <a:pPr marL="0" marR="0" lvl="0" indent="0" algn="l" rtl="0">
              <a:lnSpc>
                <a:spcPct val="100000"/>
              </a:lnSpc>
              <a:spcBef>
                <a:spcPts val="0"/>
              </a:spcBef>
              <a:spcAft>
                <a:spcPts val="0"/>
              </a:spcAft>
              <a:buNone/>
            </a:pPr>
            <a:endParaRPr sz="1200" b="0" i="0" u="none">
              <a:solidFill>
                <a:schemeClr val="lt1"/>
              </a:solidFill>
              <a:latin typeface="Verdana"/>
              <a:ea typeface="Verdana"/>
              <a:cs typeface="Verdana"/>
              <a:sym typeface="Verdana"/>
            </a:endParaRPr>
          </a:p>
        </p:txBody>
      </p:sp>
      <p:sp>
        <p:nvSpPr>
          <p:cNvPr id="249" name="Shape 249"/>
          <p:cNvSpPr txBox="1"/>
          <p:nvPr/>
        </p:nvSpPr>
        <p:spPr>
          <a:xfrm>
            <a:off x="609600" y="571500"/>
            <a:ext cx="4419600" cy="503400"/>
          </a:xfrm>
          <a:prstGeom prst="rect">
            <a:avLst/>
          </a:prstGeom>
          <a:noFill/>
          <a:ln>
            <a:noFill/>
          </a:ln>
        </p:spPr>
        <p:txBody>
          <a:bodyPr lIns="90000" tIns="46800" rIns="90000" bIns="46800" anchor="t"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a:solidFill>
                  <a:schemeClr val="dk2"/>
                </a:solidFill>
                <a:latin typeface="Verdana"/>
                <a:ea typeface="Verdana"/>
                <a:cs typeface="Verdana"/>
                <a:sym typeface="Verdana"/>
              </a:rPr>
              <a:t>Sub-query (2/3)</a:t>
            </a:r>
          </a:p>
        </p:txBody>
      </p:sp>
      <p:sp>
        <p:nvSpPr>
          <p:cNvPr id="250" name="Shape 250"/>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24</a:t>
            </a:fld>
            <a:endParaRPr lang="zh-TW" sz="1200" b="0" i="0" u="none">
              <a:solidFill>
                <a:schemeClr val="dk1"/>
              </a:solidFill>
              <a:latin typeface="Verdana"/>
              <a:ea typeface="Verdana"/>
              <a:cs typeface="Verdana"/>
              <a:sym typeface="Verdana"/>
            </a:endParaRPr>
          </a:p>
        </p:txBody>
      </p:sp>
      <p:sp>
        <p:nvSpPr>
          <p:cNvPr id="10" name="Shape 234">
            <a:extLst>
              <a:ext uri="{FF2B5EF4-FFF2-40B4-BE49-F238E27FC236}">
                <a16:creationId xmlns:a16="http://schemas.microsoft.com/office/drawing/2014/main" id="{A3D83286-99EA-417F-AB96-25B05E2CCC0A}"/>
              </a:ext>
            </a:extLst>
          </p:cNvPr>
          <p:cNvSpPr txBox="1"/>
          <p:nvPr/>
        </p:nvSpPr>
        <p:spPr>
          <a:xfrm>
            <a:off x="5107756" y="595547"/>
            <a:ext cx="2504388" cy="503400"/>
          </a:xfrm>
          <a:prstGeom prst="rect">
            <a:avLst/>
          </a:prstGeom>
          <a:noFill/>
          <a:ln>
            <a:noFill/>
          </a:ln>
        </p:spPr>
        <p:txBody>
          <a:bodyPr lIns="90000" tIns="46800" rIns="90000" bIns="46800" anchor="t" anchorCtr="0">
            <a:noAutofit/>
          </a:bodyPr>
          <a:lstStyle/>
          <a:p>
            <a:pPr marL="0" marR="0" lvl="0" indent="0" algn="l" rtl="0">
              <a:lnSpc>
                <a:spcPct val="100000"/>
              </a:lnSpc>
              <a:spcBef>
                <a:spcPts val="0"/>
              </a:spcBef>
              <a:spcAft>
                <a:spcPts val="0"/>
              </a:spcAft>
              <a:buClr>
                <a:schemeClr val="dk2"/>
              </a:buClr>
              <a:buSzPct val="25000"/>
              <a:buFont typeface="Verdana"/>
              <a:buNone/>
            </a:pPr>
            <a:r>
              <a:rPr lang="en-HK" altLang="zh-TW" sz="3800" b="0" i="0" u="none" dirty="0">
                <a:solidFill>
                  <a:schemeClr val="dk2"/>
                </a:solidFill>
                <a:latin typeface="Verdana"/>
                <a:ea typeface="Verdana"/>
                <a:cs typeface="Verdana"/>
                <a:sym typeface="Verdana"/>
              </a:rPr>
              <a:t>Example</a:t>
            </a:r>
            <a:endParaRPr lang="zh-TW" sz="3800" b="0" i="0" u="none" dirty="0">
              <a:solidFill>
                <a:schemeClr val="dk2"/>
              </a:solidFill>
              <a:latin typeface="Verdana"/>
              <a:ea typeface="Verdana"/>
              <a:cs typeface="Verdana"/>
              <a:sym typeface="Verdana"/>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25</a:t>
            </a:fld>
            <a:endParaRPr lang="zh-TW" sz="1200" b="0" i="0" u="none">
              <a:solidFill>
                <a:schemeClr val="dk1"/>
              </a:solidFill>
              <a:latin typeface="Verdana"/>
              <a:ea typeface="Verdana"/>
              <a:cs typeface="Verdana"/>
              <a:sym typeface="Verdana"/>
            </a:endParaRPr>
          </a:p>
        </p:txBody>
      </p:sp>
      <p:sp>
        <p:nvSpPr>
          <p:cNvPr id="256" name="Shape 256"/>
          <p:cNvSpPr txBox="1"/>
          <p:nvPr/>
        </p:nvSpPr>
        <p:spPr>
          <a:xfrm>
            <a:off x="609600" y="571500"/>
            <a:ext cx="4419600" cy="503400"/>
          </a:xfrm>
          <a:prstGeom prst="rect">
            <a:avLst/>
          </a:prstGeom>
          <a:noFill/>
          <a:ln>
            <a:noFill/>
          </a:ln>
        </p:spPr>
        <p:txBody>
          <a:bodyPr lIns="90000" tIns="46800" rIns="90000" bIns="46800" anchor="t"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a:solidFill>
                  <a:schemeClr val="dk2"/>
                </a:solidFill>
                <a:latin typeface="Verdana"/>
                <a:ea typeface="Verdana"/>
                <a:cs typeface="Verdana"/>
                <a:sym typeface="Verdana"/>
              </a:rPr>
              <a:t>Sub-query (3/3)</a:t>
            </a:r>
          </a:p>
        </p:txBody>
      </p:sp>
      <p:sp>
        <p:nvSpPr>
          <p:cNvPr id="257" name="Shape 257"/>
          <p:cNvSpPr txBox="1"/>
          <p:nvPr/>
        </p:nvSpPr>
        <p:spPr>
          <a:xfrm>
            <a:off x="685800" y="1314450"/>
            <a:ext cx="7943700" cy="278400"/>
          </a:xfrm>
          <a:prstGeom prst="rect">
            <a:avLst/>
          </a:prstGeom>
          <a:noFill/>
          <a:ln w="28575" cap="flat" cmpd="sng">
            <a:solidFill>
              <a:schemeClr val="dk1"/>
            </a:solidFill>
            <a:prstDash val="solid"/>
            <a:miter/>
            <a:headEnd type="none" w="med" len="med"/>
            <a:tailEnd type="none" w="med" len="med"/>
          </a:ln>
        </p:spPr>
        <p:txBody>
          <a:bodyPr lIns="90000" tIns="46800" rIns="90000" bIns="46800" anchor="t" anchorCtr="0">
            <a:noAutofit/>
          </a:bodyPr>
          <a:lstStyle/>
          <a:p>
            <a:pPr marL="0" marR="0" lvl="0" indent="0" algn="ctr" rtl="0">
              <a:lnSpc>
                <a:spcPct val="100000"/>
              </a:lnSpc>
              <a:spcBef>
                <a:spcPts val="0"/>
              </a:spcBef>
              <a:spcAft>
                <a:spcPts val="0"/>
              </a:spcAft>
              <a:buClr>
                <a:schemeClr val="dk1"/>
              </a:buClr>
              <a:buSzPct val="25000"/>
              <a:buFont typeface="Verdana"/>
              <a:buNone/>
            </a:pPr>
            <a:r>
              <a:rPr lang="zh-TW" sz="1800" b="0" i="1" u="none">
                <a:solidFill>
                  <a:schemeClr val="dk1"/>
                </a:solidFill>
                <a:latin typeface="Verdana"/>
                <a:ea typeface="Verdana"/>
                <a:cs typeface="Verdana"/>
                <a:sym typeface="Verdana"/>
              </a:rPr>
              <a:t>students(</a:t>
            </a:r>
            <a:r>
              <a:rPr lang="zh-TW" sz="1800" b="0" i="1" u="sng">
                <a:solidFill>
                  <a:schemeClr val="dk1"/>
                </a:solidFill>
                <a:latin typeface="Verdana"/>
                <a:ea typeface="Verdana"/>
                <a:cs typeface="Verdana"/>
                <a:sym typeface="Verdana"/>
              </a:rPr>
              <a:t>student_id</a:t>
            </a:r>
            <a:r>
              <a:rPr lang="zh-TW" sz="1800" b="0" i="1" u="none">
                <a:solidFill>
                  <a:schemeClr val="dk1"/>
                </a:solidFill>
                <a:latin typeface="Verdana"/>
                <a:ea typeface="Verdana"/>
                <a:cs typeface="Verdana"/>
                <a:sym typeface="Verdana"/>
              </a:rPr>
              <a:t>, first_name, last_name, CGA, department_id)</a:t>
            </a:r>
          </a:p>
        </p:txBody>
      </p:sp>
      <p:sp>
        <p:nvSpPr>
          <p:cNvPr id="258" name="Shape 258"/>
          <p:cNvSpPr txBox="1"/>
          <p:nvPr/>
        </p:nvSpPr>
        <p:spPr>
          <a:xfrm>
            <a:off x="685800" y="1657350"/>
            <a:ext cx="8458200" cy="2846700"/>
          </a:xfrm>
          <a:prstGeom prst="rect">
            <a:avLst/>
          </a:prstGeom>
          <a:noFill/>
          <a:ln>
            <a:noFill/>
          </a:ln>
        </p:spPr>
        <p:txBody>
          <a:bodyPr lIns="91425" tIns="45700" rIns="91425" bIns="45700" anchor="t" anchorCtr="0">
            <a:noAutofit/>
          </a:bodyPr>
          <a:lstStyle/>
          <a:p>
            <a:pPr marL="469900" marR="0" lvl="0" indent="-406400" algn="just" rtl="0">
              <a:lnSpc>
                <a:spcPct val="90000"/>
              </a:lnSpc>
              <a:spcBef>
                <a:spcPts val="0"/>
              </a:spcBef>
              <a:spcAft>
                <a:spcPts val="0"/>
              </a:spcAft>
              <a:buClr>
                <a:schemeClr val="accent2"/>
              </a:buClr>
              <a:buSzPct val="100000"/>
              <a:buFont typeface="Noto Sans Symbols"/>
              <a:buChar char="□"/>
            </a:pPr>
            <a:r>
              <a:rPr lang="zh-TW" sz="1800" b="0" i="0" u="none" dirty="0">
                <a:solidFill>
                  <a:schemeClr val="dk1"/>
                </a:solidFill>
                <a:latin typeface="Verdana"/>
                <a:ea typeface="Verdana"/>
                <a:cs typeface="Verdana"/>
                <a:sym typeface="Verdana"/>
              </a:rPr>
              <a:t>The following query utilizes two temporary tables to store the result of the sub-queries. </a:t>
            </a:r>
          </a:p>
          <a:p>
            <a:pPr marL="469900" indent="-469900">
              <a:lnSpc>
                <a:spcPct val="90000"/>
              </a:lnSpc>
              <a:spcBef>
                <a:spcPts val="320"/>
              </a:spcBef>
              <a:buClr>
                <a:schemeClr val="dk1"/>
              </a:buClr>
              <a:buSzPct val="25000"/>
              <a:buFont typeface="Verdana"/>
            </a:pPr>
            <a:r>
              <a:rPr lang="zh-TW" sz="1800" b="1" dirty="0">
                <a:solidFill>
                  <a:schemeClr val="dk1"/>
                </a:solidFill>
                <a:latin typeface="Verdana"/>
                <a:ea typeface="Verdana"/>
                <a:cs typeface="Verdana"/>
                <a:sym typeface="Verdana"/>
              </a:rPr>
              <a:t>     </a:t>
            </a:r>
            <a:r>
              <a:rPr lang="zh-TW" sz="1800" b="1" i="0" u="none" dirty="0">
                <a:solidFill>
                  <a:schemeClr val="dk1"/>
                </a:solidFill>
                <a:latin typeface="Verdana"/>
                <a:ea typeface="Verdana"/>
                <a:cs typeface="Verdana"/>
                <a:sym typeface="Verdana"/>
              </a:rPr>
              <a:t> </a:t>
            </a:r>
            <a:r>
              <a:rPr lang="zh-TW" sz="1800" b="1" i="0" u="none" dirty="0">
                <a:solidFill>
                  <a:srgbClr val="0000FF"/>
                </a:solidFill>
                <a:latin typeface="Verdana"/>
                <a:ea typeface="Verdana"/>
                <a:cs typeface="Verdana"/>
                <a:sym typeface="Verdana"/>
              </a:rPr>
              <a:t>SELECT </a:t>
            </a:r>
            <a:r>
              <a:rPr lang="zh-TW" sz="1800" b="1" i="0" u="none" dirty="0">
                <a:solidFill>
                  <a:srgbClr val="008000"/>
                </a:solidFill>
                <a:latin typeface="Verdana"/>
                <a:ea typeface="Verdana"/>
                <a:cs typeface="Verdana"/>
                <a:sym typeface="Verdana"/>
              </a:rPr>
              <a:t>temp_table</a:t>
            </a:r>
            <a:r>
              <a:rPr lang="zh-TW" sz="1800" b="1" i="0" u="none" dirty="0">
                <a:solidFill>
                  <a:srgbClr val="0000FF"/>
                </a:solidFill>
                <a:latin typeface="Verdana"/>
                <a:ea typeface="Verdana"/>
                <a:cs typeface="Verdana"/>
                <a:sym typeface="Verdana"/>
              </a:rPr>
              <a:t>.department_id, </a:t>
            </a:r>
            <a:r>
              <a:rPr lang="zh-TW" sz="1800" b="1" i="0" u="none" dirty="0">
                <a:solidFill>
                  <a:srgbClr val="008000"/>
                </a:solidFill>
                <a:latin typeface="Verdana"/>
                <a:ea typeface="Verdana"/>
                <a:cs typeface="Verdana"/>
                <a:sym typeface="Verdana"/>
              </a:rPr>
              <a:t>temp_table</a:t>
            </a:r>
            <a:r>
              <a:rPr lang="zh-TW" sz="1800" b="1" i="0" u="none" dirty="0">
                <a:solidFill>
                  <a:srgbClr val="0000FF"/>
                </a:solidFill>
                <a:latin typeface="Verdana"/>
                <a:ea typeface="Verdana"/>
                <a:cs typeface="Verdana"/>
                <a:sym typeface="Verdana"/>
              </a:rPr>
              <a:t>.AVG_CGA</a:t>
            </a:r>
            <a:endParaRPr lang="zh-TW" altLang="en-US" sz="1800" b="1" dirty="0">
              <a:solidFill>
                <a:srgbClr val="0000FF"/>
              </a:solidFill>
              <a:latin typeface="Verdana"/>
              <a:ea typeface="Verdana"/>
              <a:cs typeface="Verdana"/>
              <a:sym typeface="Verdana"/>
            </a:endParaRPr>
          </a:p>
          <a:p>
            <a:pPr marL="469900" indent="-469900">
              <a:lnSpc>
                <a:spcPct val="90000"/>
              </a:lnSpc>
              <a:spcBef>
                <a:spcPts val="320"/>
              </a:spcBef>
              <a:buFont typeface="Verdana"/>
            </a:pPr>
            <a:r>
              <a:rPr lang="zh-TW" sz="1800" b="1" dirty="0">
                <a:solidFill>
                  <a:srgbClr val="0000FF"/>
                </a:solidFill>
                <a:latin typeface="Verdana"/>
                <a:ea typeface="Verdana"/>
                <a:cs typeface="Verdana"/>
                <a:sym typeface="Verdana"/>
              </a:rPr>
              <a:t>   </a:t>
            </a:r>
            <a:r>
              <a:rPr lang="zh-TW" altLang="en-US" sz="1800" b="1" dirty="0">
                <a:solidFill>
                  <a:srgbClr val="0000FF"/>
                </a:solidFill>
                <a:latin typeface="Verdana"/>
                <a:ea typeface="Verdana"/>
                <a:cs typeface="Verdana"/>
                <a:sym typeface="Verdana"/>
              </a:rPr>
              <a:t>   </a:t>
            </a:r>
            <a:r>
              <a:rPr lang="zh-TW" sz="1800" b="1" i="0" u="none" dirty="0">
                <a:solidFill>
                  <a:srgbClr val="0000FF"/>
                </a:solidFill>
                <a:latin typeface="Verdana"/>
                <a:ea typeface="Verdana"/>
                <a:cs typeface="Verdana"/>
                <a:sym typeface="Verdana"/>
              </a:rPr>
              <a:t>FROM (SELECT department_id,avg(CGA) AS AVG_CGA</a:t>
            </a:r>
            <a:endParaRPr lang="zh-TW" sz="1800" b="1" dirty="0">
              <a:solidFill>
                <a:srgbClr val="0000FF"/>
              </a:solidFill>
              <a:latin typeface="Verdana"/>
              <a:ea typeface="Verdana"/>
              <a:cs typeface="Verdana"/>
            </a:endParaRPr>
          </a:p>
          <a:p>
            <a:pPr marL="908050" lvl="1" indent="-438150">
              <a:spcBef>
                <a:spcPts val="320"/>
              </a:spcBef>
              <a:buFont typeface="Verdana"/>
            </a:pPr>
            <a:r>
              <a:rPr lang="zh-TW" altLang="en-US" sz="1800" b="1" dirty="0">
                <a:solidFill>
                  <a:srgbClr val="0000FF"/>
                </a:solidFill>
                <a:latin typeface="Verdana"/>
                <a:ea typeface="Verdana"/>
                <a:cs typeface="Verdana"/>
                <a:sym typeface="Verdana"/>
              </a:rPr>
              <a:t>            </a:t>
            </a:r>
            <a:r>
              <a:rPr lang="zh-TW" sz="1800" b="1" i="0" u="none" strike="noStrike" cap="none" dirty="0">
                <a:solidFill>
                  <a:srgbClr val="0000FF"/>
                </a:solidFill>
                <a:latin typeface="Verdana"/>
                <a:ea typeface="Verdana"/>
                <a:cs typeface="Verdana"/>
                <a:sym typeface="Verdana"/>
              </a:rPr>
              <a:t>FROM students</a:t>
            </a:r>
            <a:endParaRPr lang="zh-TW" sz="1800" b="1" i="0" u="none" strike="noStrike" cap="none" dirty="0">
              <a:solidFill>
                <a:srgbClr val="0000FF"/>
              </a:solidFill>
              <a:latin typeface="Verdana"/>
              <a:ea typeface="Verdana"/>
              <a:cs typeface="Verdana"/>
            </a:endParaRPr>
          </a:p>
          <a:p>
            <a:pPr marL="908050" marR="0" lvl="1" indent="-438150" algn="l" rtl="0">
              <a:lnSpc>
                <a:spcPct val="100000"/>
              </a:lnSpc>
              <a:spcBef>
                <a:spcPts val="320"/>
              </a:spcBef>
              <a:spcAft>
                <a:spcPts val="0"/>
              </a:spcAft>
              <a:buClr>
                <a:srgbClr val="0000FF"/>
              </a:buClr>
              <a:buSzPct val="25000"/>
              <a:buFont typeface="Verdana"/>
              <a:buNone/>
            </a:pPr>
            <a:r>
              <a:rPr lang="zh-TW" sz="1800" b="1" i="0" u="none" strike="noStrike" cap="none" dirty="0">
                <a:solidFill>
                  <a:srgbClr val="0000FF"/>
                </a:solidFill>
                <a:latin typeface="Verdana"/>
                <a:ea typeface="Verdana"/>
                <a:cs typeface="Verdana"/>
                <a:sym typeface="Verdana"/>
              </a:rPr>
              <a:t>            GROUP BY department_ID</a:t>
            </a:r>
          </a:p>
          <a:p>
            <a:pPr marL="908050" marR="0" lvl="1" indent="-438150" algn="l" rtl="0">
              <a:lnSpc>
                <a:spcPct val="100000"/>
              </a:lnSpc>
              <a:spcBef>
                <a:spcPts val="320"/>
              </a:spcBef>
              <a:spcAft>
                <a:spcPts val="0"/>
              </a:spcAft>
              <a:buClr>
                <a:srgbClr val="0000FF"/>
              </a:buClr>
              <a:buSzPct val="25000"/>
              <a:buFont typeface="Verdana"/>
              <a:buNone/>
            </a:pPr>
            <a:r>
              <a:rPr lang="zh-TW" sz="1800" b="1" i="0" u="none" strike="noStrike" cap="none" dirty="0">
                <a:solidFill>
                  <a:srgbClr val="0000FF"/>
                </a:solidFill>
                <a:latin typeface="Verdana"/>
                <a:ea typeface="Verdana"/>
                <a:cs typeface="Verdana"/>
                <a:sym typeface="Verdana"/>
              </a:rPr>
              <a:t>              ) </a:t>
            </a:r>
            <a:r>
              <a:rPr lang="zh-TW" sz="1800" b="1" i="0" u="none" strike="noStrike" cap="none" dirty="0">
                <a:solidFill>
                  <a:srgbClr val="008000"/>
                </a:solidFill>
                <a:latin typeface="Verdana"/>
                <a:ea typeface="Verdana"/>
                <a:cs typeface="Verdana"/>
                <a:sym typeface="Verdana"/>
              </a:rPr>
              <a:t>temp_table</a:t>
            </a:r>
          </a:p>
          <a:p>
            <a:pPr marL="908050" marR="0" lvl="1" indent="-438150" algn="l" rtl="0">
              <a:lnSpc>
                <a:spcPct val="100000"/>
              </a:lnSpc>
              <a:spcBef>
                <a:spcPts val="320"/>
              </a:spcBef>
              <a:spcAft>
                <a:spcPts val="0"/>
              </a:spcAft>
              <a:buClr>
                <a:srgbClr val="0000FF"/>
              </a:buClr>
              <a:buSzPct val="25000"/>
              <a:buFont typeface="Verdana"/>
              <a:buNone/>
            </a:pPr>
            <a:r>
              <a:rPr lang="zh-TW" sz="1800" b="1" i="0" u="none" strike="noStrike" cap="none" dirty="0">
                <a:solidFill>
                  <a:srgbClr val="0000FF"/>
                </a:solidFill>
                <a:latin typeface="Verdana"/>
                <a:ea typeface="Verdana"/>
                <a:cs typeface="Verdana"/>
                <a:sym typeface="Verdana"/>
              </a:rPr>
              <a:t>WHERE </a:t>
            </a:r>
            <a:r>
              <a:rPr lang="zh-TW" sz="1800" b="1" i="0" u="none" strike="noStrike" cap="none" dirty="0">
                <a:solidFill>
                  <a:srgbClr val="008000"/>
                </a:solidFill>
                <a:latin typeface="Verdana"/>
                <a:ea typeface="Verdana"/>
                <a:cs typeface="Verdana"/>
                <a:sym typeface="Verdana"/>
              </a:rPr>
              <a:t>temp_table</a:t>
            </a:r>
            <a:r>
              <a:rPr lang="zh-TW" sz="1800" b="1" i="0" u="none" strike="noStrike" cap="none" dirty="0">
                <a:solidFill>
                  <a:srgbClr val="0000FF"/>
                </a:solidFill>
                <a:latin typeface="Verdana"/>
                <a:ea typeface="Verdana"/>
                <a:cs typeface="Verdana"/>
                <a:sym typeface="Verdana"/>
              </a:rPr>
              <a:t>.AVG_CGA &gt; </a:t>
            </a:r>
          </a:p>
          <a:p>
            <a:pPr marL="908050" marR="0" lvl="1" indent="-438150" algn="l" rtl="0">
              <a:lnSpc>
                <a:spcPct val="100000"/>
              </a:lnSpc>
              <a:spcBef>
                <a:spcPts val="320"/>
              </a:spcBef>
              <a:spcAft>
                <a:spcPts val="0"/>
              </a:spcAft>
              <a:buClr>
                <a:srgbClr val="0000FF"/>
              </a:buClr>
              <a:buSzPct val="25000"/>
              <a:buFont typeface="Verdana"/>
              <a:buNone/>
            </a:pPr>
            <a:r>
              <a:rPr lang="zh-TW" sz="1800" b="1" i="0" u="none" strike="noStrike" cap="none" dirty="0">
                <a:solidFill>
                  <a:srgbClr val="0000FF"/>
                </a:solidFill>
                <a:latin typeface="Verdana"/>
                <a:ea typeface="Verdana"/>
                <a:cs typeface="Verdana"/>
                <a:sym typeface="Verdana"/>
              </a:rPr>
              <a:t>(  SELECT </a:t>
            </a:r>
            <a:r>
              <a:rPr lang="zh-TW" sz="1800" b="1" i="0" u="none" strike="noStrike" cap="none" dirty="0">
                <a:solidFill>
                  <a:schemeClr val="accent2"/>
                </a:solidFill>
                <a:latin typeface="Verdana"/>
                <a:ea typeface="Verdana"/>
                <a:cs typeface="Verdana"/>
                <a:sym typeface="Verdana"/>
              </a:rPr>
              <a:t>temp_cga</a:t>
            </a:r>
            <a:r>
              <a:rPr lang="zh-TW" sz="1800" b="1" i="0" u="none" strike="noStrike" cap="none" dirty="0">
                <a:solidFill>
                  <a:srgbClr val="0000FF"/>
                </a:solidFill>
                <a:latin typeface="Verdana"/>
                <a:ea typeface="Verdana"/>
                <a:cs typeface="Verdana"/>
                <a:sym typeface="Verdana"/>
              </a:rPr>
              <a:t>.overall_avg_cga </a:t>
            </a:r>
          </a:p>
          <a:p>
            <a:pPr marL="908050" marR="0" lvl="1" indent="-438150" algn="l" rtl="0">
              <a:lnSpc>
                <a:spcPct val="100000"/>
              </a:lnSpc>
              <a:spcBef>
                <a:spcPts val="320"/>
              </a:spcBef>
              <a:spcAft>
                <a:spcPts val="0"/>
              </a:spcAft>
              <a:buClr>
                <a:srgbClr val="0000FF"/>
              </a:buClr>
              <a:buSzPct val="25000"/>
              <a:buFont typeface="Verdana"/>
              <a:buNone/>
            </a:pPr>
            <a:r>
              <a:rPr lang="zh-TW" sz="1800" b="1" i="0" u="none" strike="noStrike" cap="none" dirty="0">
                <a:solidFill>
                  <a:srgbClr val="0000FF"/>
                </a:solidFill>
                <a:latin typeface="Verdana"/>
                <a:ea typeface="Verdana"/>
                <a:cs typeface="Verdana"/>
                <a:sym typeface="Verdana"/>
              </a:rPr>
              <a:t>    FROM ( SELECT AVG(CGA) as overall_avg_cga</a:t>
            </a:r>
          </a:p>
          <a:p>
            <a:pPr marL="908050" marR="0" lvl="1" indent="-438150" algn="l" rtl="0">
              <a:lnSpc>
                <a:spcPct val="100000"/>
              </a:lnSpc>
              <a:spcBef>
                <a:spcPts val="320"/>
              </a:spcBef>
              <a:spcAft>
                <a:spcPts val="0"/>
              </a:spcAft>
              <a:buClr>
                <a:srgbClr val="0000FF"/>
              </a:buClr>
              <a:buSzPct val="25000"/>
              <a:buFont typeface="Verdana"/>
              <a:buNone/>
            </a:pPr>
            <a:r>
              <a:rPr lang="zh-TW" sz="1800" b="1" i="0" u="none" strike="noStrike" cap="none" dirty="0">
                <a:solidFill>
                  <a:srgbClr val="0000FF"/>
                </a:solidFill>
                <a:latin typeface="Verdana"/>
                <a:ea typeface="Verdana"/>
                <a:cs typeface="Verdana"/>
                <a:sym typeface="Verdana"/>
              </a:rPr>
              <a:t>    FROM students )</a:t>
            </a:r>
            <a:r>
              <a:rPr lang="zh-TW" sz="1800" b="1" i="0" u="none" strike="noStrike" cap="none" dirty="0">
                <a:solidFill>
                  <a:schemeClr val="accent2"/>
                </a:solidFill>
                <a:latin typeface="Verdana"/>
                <a:ea typeface="Verdana"/>
                <a:cs typeface="Verdana"/>
                <a:sym typeface="Verdana"/>
              </a:rPr>
              <a:t> temp_cga </a:t>
            </a:r>
            <a:r>
              <a:rPr lang="zh-TW" sz="1800" b="1" i="0" u="none" strike="noStrike" cap="none" dirty="0">
                <a:solidFill>
                  <a:srgbClr val="0000FF"/>
                </a:solidFill>
                <a:latin typeface="Verdana"/>
                <a:ea typeface="Verdana"/>
                <a:cs typeface="Verdana"/>
                <a:sym typeface="Verdana"/>
              </a:rPr>
              <a:t>);</a:t>
            </a:r>
          </a:p>
          <a:p>
            <a:pPr marL="0" marR="0" lvl="0" indent="0" algn="l" rtl="0">
              <a:lnSpc>
                <a:spcPct val="100000"/>
              </a:lnSpc>
              <a:spcBef>
                <a:spcPts val="0"/>
              </a:spcBef>
              <a:spcAft>
                <a:spcPts val="0"/>
              </a:spcAft>
              <a:buNone/>
            </a:pPr>
            <a:endParaRPr sz="1800" b="1" i="0" u="none" strike="noStrike" cap="none" dirty="0">
              <a:solidFill>
                <a:srgbClr val="0000FF"/>
              </a:solidFill>
              <a:latin typeface="Verdana"/>
              <a:ea typeface="Verdana"/>
              <a:cs typeface="Verdana"/>
              <a:sym typeface="Verdana"/>
            </a:endParaRPr>
          </a:p>
        </p:txBody>
      </p:sp>
      <p:sp>
        <p:nvSpPr>
          <p:cNvPr id="6" name="Shape 234">
            <a:extLst>
              <a:ext uri="{FF2B5EF4-FFF2-40B4-BE49-F238E27FC236}">
                <a16:creationId xmlns:a16="http://schemas.microsoft.com/office/drawing/2014/main" id="{BD03B4D4-BFDD-47D5-A964-5E9DD3988AD9}"/>
              </a:ext>
            </a:extLst>
          </p:cNvPr>
          <p:cNvSpPr txBox="1"/>
          <p:nvPr/>
        </p:nvSpPr>
        <p:spPr>
          <a:xfrm>
            <a:off x="5107756" y="595547"/>
            <a:ext cx="2504388" cy="503400"/>
          </a:xfrm>
          <a:prstGeom prst="rect">
            <a:avLst/>
          </a:prstGeom>
          <a:noFill/>
          <a:ln>
            <a:noFill/>
          </a:ln>
        </p:spPr>
        <p:txBody>
          <a:bodyPr lIns="90000" tIns="46800" rIns="90000" bIns="46800" anchor="t" anchorCtr="0">
            <a:noAutofit/>
          </a:bodyPr>
          <a:lstStyle/>
          <a:p>
            <a:pPr marL="0" marR="0" lvl="0" indent="0" algn="l" rtl="0">
              <a:lnSpc>
                <a:spcPct val="100000"/>
              </a:lnSpc>
              <a:spcBef>
                <a:spcPts val="0"/>
              </a:spcBef>
              <a:spcAft>
                <a:spcPts val="0"/>
              </a:spcAft>
              <a:buClr>
                <a:schemeClr val="dk2"/>
              </a:buClr>
              <a:buSzPct val="25000"/>
              <a:buFont typeface="Verdana"/>
              <a:buNone/>
            </a:pPr>
            <a:r>
              <a:rPr lang="en-HK" altLang="zh-TW" sz="3800" b="0" i="0" u="none" dirty="0">
                <a:solidFill>
                  <a:schemeClr val="dk2"/>
                </a:solidFill>
                <a:latin typeface="Verdana"/>
                <a:ea typeface="Verdana"/>
                <a:cs typeface="Verdana"/>
                <a:sym typeface="Verdana"/>
              </a:rPr>
              <a:t>Example</a:t>
            </a:r>
            <a:endParaRPr lang="zh-TW" sz="3800" b="0" i="0" u="none" dirty="0">
              <a:solidFill>
                <a:schemeClr val="dk2"/>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26</a:t>
            </a:fld>
            <a:endParaRPr lang="zh-TW" sz="1200" b="0" i="0" u="none">
              <a:solidFill>
                <a:schemeClr val="dk1"/>
              </a:solidFill>
              <a:latin typeface="Verdana"/>
              <a:ea typeface="Verdana"/>
              <a:cs typeface="Verdana"/>
              <a:sym typeface="Verdana"/>
            </a:endParaRPr>
          </a:p>
        </p:txBody>
      </p:sp>
      <p:sp>
        <p:nvSpPr>
          <p:cNvPr id="264" name="Shape 264"/>
          <p:cNvSpPr txBox="1">
            <a:spLocks noGrp="1"/>
          </p:cNvSpPr>
          <p:nvPr>
            <p:ph type="body" idx="1"/>
          </p:nvPr>
        </p:nvSpPr>
        <p:spPr>
          <a:xfrm>
            <a:off x="1056587" y="2197624"/>
            <a:ext cx="7696200" cy="2571900"/>
          </a:xfrm>
          <a:prstGeom prst="rect">
            <a:avLst/>
          </a:prstGeom>
          <a:noFill/>
          <a:ln>
            <a:noFill/>
          </a:ln>
        </p:spPr>
        <p:txBody>
          <a:bodyPr lIns="91425" tIns="45700" rIns="91425" bIns="45700" anchor="t" anchorCtr="0">
            <a:noAutofit/>
          </a:bodyPr>
          <a:lstStyle/>
          <a:p>
            <a:pPr marL="469900" marR="0" lvl="0" indent="-469900" algn="l" rtl="0">
              <a:lnSpc>
                <a:spcPct val="90000"/>
              </a:lnSpc>
              <a:spcBef>
                <a:spcPts val="0"/>
              </a:spcBef>
              <a:spcAft>
                <a:spcPts val="0"/>
              </a:spcAft>
              <a:buClr>
                <a:schemeClr val="accent2"/>
              </a:buClr>
              <a:buSzPct val="25000"/>
              <a:buFont typeface="Noto Sans Symbols"/>
              <a:buNone/>
            </a:pPr>
            <a:r>
              <a:rPr lang="zh-TW" sz="1800" b="0" i="0" u="none" dirty="0">
                <a:solidFill>
                  <a:srgbClr val="3333FF"/>
                </a:solidFill>
                <a:latin typeface="Verdana"/>
                <a:ea typeface="Verdana"/>
                <a:cs typeface="Verdana"/>
                <a:sym typeface="Verdana"/>
              </a:rPr>
              <a:t>select </a:t>
            </a:r>
            <a:r>
              <a:rPr lang="zh-TW" sz="1800" b="0" i="0" u="none" dirty="0">
                <a:solidFill>
                  <a:srgbClr val="000000"/>
                </a:solidFill>
                <a:latin typeface="Verdana"/>
                <a:ea typeface="Verdana"/>
                <a:cs typeface="Verdana"/>
                <a:sym typeface="Verdana"/>
              </a:rPr>
              <a:t>s.first_name</a:t>
            </a:r>
          </a:p>
          <a:p>
            <a:pPr marL="469900" marR="0" lvl="0" indent="-469900" algn="l" rtl="0">
              <a:lnSpc>
                <a:spcPct val="90000"/>
              </a:lnSpc>
              <a:spcBef>
                <a:spcPts val="480"/>
              </a:spcBef>
              <a:spcAft>
                <a:spcPts val="0"/>
              </a:spcAft>
              <a:buClr>
                <a:schemeClr val="accent2"/>
              </a:buClr>
              <a:buSzPct val="25000"/>
              <a:buFont typeface="Noto Sans Symbols"/>
              <a:buNone/>
            </a:pPr>
            <a:r>
              <a:rPr lang="zh-TW" sz="1800" b="0" i="0" u="none" dirty="0">
                <a:solidFill>
                  <a:srgbClr val="3333FF"/>
                </a:solidFill>
                <a:latin typeface="Verdana"/>
                <a:ea typeface="Verdana"/>
                <a:cs typeface="Verdana"/>
                <a:sym typeface="Verdana"/>
              </a:rPr>
              <a:t>from </a:t>
            </a:r>
            <a:r>
              <a:rPr lang="zh-TW" sz="1800" b="0" i="0" u="none" dirty="0">
                <a:solidFill>
                  <a:srgbClr val="000000"/>
                </a:solidFill>
                <a:latin typeface="Verdana"/>
                <a:ea typeface="Verdana"/>
                <a:cs typeface="Verdana"/>
                <a:sym typeface="Verdana"/>
              </a:rPr>
              <a:t>students</a:t>
            </a:r>
            <a:r>
              <a:rPr lang="zh-TW" sz="1800" b="0" i="0" u="none" dirty="0">
                <a:solidFill>
                  <a:srgbClr val="3333FF"/>
                </a:solidFill>
                <a:latin typeface="Verdana"/>
                <a:ea typeface="Verdana"/>
                <a:cs typeface="Verdana"/>
                <a:sym typeface="Verdana"/>
              </a:rPr>
              <a:t> </a:t>
            </a:r>
            <a:r>
              <a:rPr lang="zh-TW" sz="1800" b="0" i="0" u="none" dirty="0">
                <a:solidFill>
                  <a:srgbClr val="000000"/>
                </a:solidFill>
                <a:latin typeface="Verdana"/>
                <a:ea typeface="Verdana"/>
                <a:cs typeface="Verdana"/>
                <a:sym typeface="Verdana"/>
              </a:rPr>
              <a:t>s</a:t>
            </a:r>
          </a:p>
          <a:p>
            <a:pPr marL="469900" marR="0" lvl="0" indent="-469900" algn="l" rtl="0">
              <a:lnSpc>
                <a:spcPct val="90000"/>
              </a:lnSpc>
              <a:spcBef>
                <a:spcPts val="480"/>
              </a:spcBef>
              <a:spcAft>
                <a:spcPts val="0"/>
              </a:spcAft>
              <a:buClr>
                <a:schemeClr val="accent2"/>
              </a:buClr>
              <a:buSzPct val="25000"/>
              <a:buFont typeface="Noto Sans Symbols"/>
              <a:buNone/>
            </a:pPr>
            <a:r>
              <a:rPr lang="zh-TW" sz="1800" b="0" i="0" u="none" dirty="0">
                <a:solidFill>
                  <a:srgbClr val="0000FF"/>
                </a:solidFill>
                <a:latin typeface="Verdana"/>
                <a:ea typeface="Verdana"/>
                <a:cs typeface="Verdana"/>
                <a:sym typeface="Verdana"/>
              </a:rPr>
              <a:t>where not exists</a:t>
            </a:r>
            <a:r>
              <a:rPr lang="zh-TW" sz="1800" b="0" i="0" u="none" dirty="0">
                <a:solidFill>
                  <a:srgbClr val="000000"/>
                </a:solidFill>
                <a:latin typeface="Verdana"/>
                <a:ea typeface="Verdana"/>
                <a:cs typeface="Verdana"/>
                <a:sym typeface="Verdana"/>
              </a:rPr>
              <a:t>(</a:t>
            </a:r>
          </a:p>
          <a:p>
            <a:pPr marL="469900" marR="0" lvl="0" indent="-469900" algn="l" rtl="0">
              <a:lnSpc>
                <a:spcPct val="90000"/>
              </a:lnSpc>
              <a:spcBef>
                <a:spcPts val="480"/>
              </a:spcBef>
              <a:spcAft>
                <a:spcPts val="0"/>
              </a:spcAft>
              <a:buClr>
                <a:schemeClr val="accent2"/>
              </a:buClr>
              <a:buSzPct val="25000"/>
              <a:buFont typeface="Noto Sans Symbols"/>
              <a:buNone/>
            </a:pPr>
            <a:r>
              <a:rPr lang="zh-TW" sz="1800" b="0" i="0" u="none" dirty="0">
                <a:solidFill>
                  <a:srgbClr val="000000"/>
                </a:solidFill>
                <a:latin typeface="Verdana"/>
                <a:ea typeface="Verdana"/>
                <a:cs typeface="Verdana"/>
                <a:sym typeface="Verdana"/>
              </a:rPr>
              <a:t>     (</a:t>
            </a:r>
            <a:r>
              <a:rPr lang="zh-TW" sz="1800" b="0" i="0" u="none" dirty="0">
                <a:solidFill>
                  <a:srgbClr val="0000FF"/>
                </a:solidFill>
                <a:latin typeface="Verdana"/>
                <a:ea typeface="Verdana"/>
                <a:cs typeface="Verdana"/>
                <a:sym typeface="Verdana"/>
              </a:rPr>
              <a:t>select</a:t>
            </a:r>
            <a:r>
              <a:rPr lang="zh-TW" sz="1800" b="0" i="0" u="none" dirty="0">
                <a:solidFill>
                  <a:srgbClr val="000000"/>
                </a:solidFill>
                <a:latin typeface="Verdana"/>
                <a:ea typeface="Verdana"/>
                <a:cs typeface="Verdana"/>
                <a:sym typeface="Verdana"/>
              </a:rPr>
              <a:t> course_id </a:t>
            </a:r>
            <a:r>
              <a:rPr lang="zh-TW" sz="1800" b="0" i="0" u="none" dirty="0">
                <a:solidFill>
                  <a:srgbClr val="0000FF"/>
                </a:solidFill>
                <a:latin typeface="Verdana"/>
                <a:ea typeface="Verdana"/>
                <a:cs typeface="Verdana"/>
                <a:sym typeface="Verdana"/>
              </a:rPr>
              <a:t>from</a:t>
            </a:r>
            <a:r>
              <a:rPr lang="zh-TW" sz="1800" b="0" i="0" u="none" dirty="0">
                <a:solidFill>
                  <a:srgbClr val="000000"/>
                </a:solidFill>
                <a:latin typeface="Verdana"/>
                <a:ea typeface="Verdana"/>
                <a:cs typeface="Verdana"/>
                <a:sym typeface="Verdana"/>
              </a:rPr>
              <a:t> courses)</a:t>
            </a:r>
          </a:p>
          <a:p>
            <a:pPr marL="469900" marR="0" lvl="0" indent="-469900" algn="l" rtl="0">
              <a:lnSpc>
                <a:spcPct val="90000"/>
              </a:lnSpc>
              <a:spcBef>
                <a:spcPts val="480"/>
              </a:spcBef>
              <a:spcAft>
                <a:spcPts val="0"/>
              </a:spcAft>
              <a:buClr>
                <a:schemeClr val="accent2"/>
              </a:buClr>
              <a:buSzPct val="25000"/>
              <a:buFont typeface="Noto Sans Symbols"/>
              <a:buNone/>
            </a:pPr>
            <a:r>
              <a:rPr lang="zh-TW" sz="1800" b="0" i="0" u="none" dirty="0">
                <a:solidFill>
                  <a:srgbClr val="000000"/>
                </a:solidFill>
                <a:latin typeface="Verdana"/>
                <a:ea typeface="Verdana"/>
                <a:cs typeface="Verdana"/>
                <a:sym typeface="Verdana"/>
              </a:rPr>
              <a:t>      </a:t>
            </a:r>
            <a:r>
              <a:rPr lang="zh-TW" sz="1800" b="0" i="0" u="none" dirty="0">
                <a:solidFill>
                  <a:srgbClr val="0000FF"/>
                </a:solidFill>
                <a:latin typeface="Verdana"/>
                <a:ea typeface="Verdana"/>
                <a:cs typeface="Verdana"/>
                <a:sym typeface="Verdana"/>
              </a:rPr>
              <a:t>minus</a:t>
            </a:r>
          </a:p>
          <a:p>
            <a:pPr marL="469900" marR="0" lvl="0" indent="-469900" algn="l" rtl="0">
              <a:lnSpc>
                <a:spcPct val="90000"/>
              </a:lnSpc>
              <a:spcBef>
                <a:spcPts val="480"/>
              </a:spcBef>
              <a:spcAft>
                <a:spcPts val="0"/>
              </a:spcAft>
              <a:buClr>
                <a:schemeClr val="accent2"/>
              </a:buClr>
              <a:buSzPct val="25000"/>
              <a:buFont typeface="Noto Sans Symbols"/>
              <a:buNone/>
            </a:pPr>
            <a:r>
              <a:rPr lang="zh-TW" sz="1800" b="0" i="0" u="none" dirty="0">
                <a:solidFill>
                  <a:srgbClr val="000000"/>
                </a:solidFill>
                <a:latin typeface="Verdana"/>
                <a:ea typeface="Verdana"/>
                <a:cs typeface="Verdana"/>
                <a:sym typeface="Verdana"/>
              </a:rPr>
              <a:t>      (</a:t>
            </a:r>
            <a:r>
              <a:rPr lang="zh-TW" sz="1800" b="0" i="0" u="none" dirty="0">
                <a:solidFill>
                  <a:srgbClr val="0000FF"/>
                </a:solidFill>
                <a:latin typeface="Verdana"/>
                <a:ea typeface="Verdana"/>
                <a:cs typeface="Verdana"/>
                <a:sym typeface="Verdana"/>
              </a:rPr>
              <a:t>select</a:t>
            </a:r>
            <a:r>
              <a:rPr lang="zh-TW" sz="1800" b="0" i="0" u="none" dirty="0">
                <a:solidFill>
                  <a:srgbClr val="000000"/>
                </a:solidFill>
                <a:latin typeface="Verdana"/>
                <a:ea typeface="Verdana"/>
                <a:cs typeface="Verdana"/>
                <a:sym typeface="Verdana"/>
              </a:rPr>
              <a:t> course_id</a:t>
            </a:r>
          </a:p>
          <a:p>
            <a:pPr marL="469900" marR="0" lvl="0" indent="-469900" algn="l" rtl="0">
              <a:lnSpc>
                <a:spcPct val="90000"/>
              </a:lnSpc>
              <a:spcBef>
                <a:spcPts val="480"/>
              </a:spcBef>
              <a:spcAft>
                <a:spcPts val="0"/>
              </a:spcAft>
              <a:buClr>
                <a:schemeClr val="accent2"/>
              </a:buClr>
              <a:buSzPct val="25000"/>
              <a:buFont typeface="Noto Sans Symbols"/>
              <a:buNone/>
            </a:pPr>
            <a:r>
              <a:rPr lang="zh-TW" sz="1800" b="0" i="0" u="none" dirty="0">
                <a:solidFill>
                  <a:srgbClr val="000000"/>
                </a:solidFill>
                <a:latin typeface="Verdana"/>
                <a:ea typeface="Verdana"/>
                <a:cs typeface="Verdana"/>
                <a:sym typeface="Verdana"/>
              </a:rPr>
              <a:t>       </a:t>
            </a:r>
            <a:r>
              <a:rPr lang="zh-TW" sz="1800" b="0" i="0" u="none" dirty="0">
                <a:solidFill>
                  <a:srgbClr val="0000FF"/>
                </a:solidFill>
                <a:latin typeface="Verdana"/>
                <a:ea typeface="Verdana"/>
                <a:cs typeface="Verdana"/>
                <a:sym typeface="Verdana"/>
              </a:rPr>
              <a:t>from</a:t>
            </a:r>
            <a:r>
              <a:rPr lang="zh-TW" sz="1800" b="0" i="0" u="none" dirty="0">
                <a:solidFill>
                  <a:srgbClr val="000000"/>
                </a:solidFill>
                <a:latin typeface="Verdana"/>
                <a:ea typeface="Verdana"/>
                <a:cs typeface="Verdana"/>
                <a:sym typeface="Verdana"/>
              </a:rPr>
              <a:t> enroll e</a:t>
            </a:r>
          </a:p>
          <a:p>
            <a:pPr marL="469900" marR="0" lvl="0" indent="-469900" algn="l" rtl="0">
              <a:lnSpc>
                <a:spcPct val="90000"/>
              </a:lnSpc>
              <a:spcBef>
                <a:spcPts val="480"/>
              </a:spcBef>
              <a:spcAft>
                <a:spcPts val="0"/>
              </a:spcAft>
              <a:buClr>
                <a:schemeClr val="accent2"/>
              </a:buClr>
              <a:buSzPct val="25000"/>
              <a:buFont typeface="Noto Sans Symbols"/>
              <a:buNone/>
            </a:pPr>
            <a:r>
              <a:rPr lang="zh-TW" sz="1800" b="0" i="0" u="none" dirty="0">
                <a:solidFill>
                  <a:srgbClr val="000000"/>
                </a:solidFill>
                <a:latin typeface="Verdana"/>
                <a:ea typeface="Verdana"/>
                <a:cs typeface="Verdana"/>
                <a:sym typeface="Verdana"/>
              </a:rPr>
              <a:t>      </a:t>
            </a:r>
            <a:r>
              <a:rPr lang="zh-TW" sz="1800" b="0" i="0" u="none" dirty="0">
                <a:solidFill>
                  <a:srgbClr val="0000FF"/>
                </a:solidFill>
                <a:latin typeface="Verdana"/>
                <a:ea typeface="Verdana"/>
                <a:cs typeface="Verdana"/>
                <a:sym typeface="Verdana"/>
              </a:rPr>
              <a:t> where </a:t>
            </a:r>
            <a:r>
              <a:rPr lang="zh-TW" sz="1800" b="0" i="0" u="none" dirty="0">
                <a:solidFill>
                  <a:srgbClr val="000000"/>
                </a:solidFill>
                <a:latin typeface="Verdana"/>
                <a:ea typeface="Verdana"/>
                <a:cs typeface="Verdana"/>
                <a:sym typeface="Verdana"/>
              </a:rPr>
              <a:t>e.student_id=s.student_id));</a:t>
            </a:r>
          </a:p>
          <a:p>
            <a:pPr marL="469900" marR="0" lvl="0" indent="-469900" algn="l" rtl="0">
              <a:lnSpc>
                <a:spcPct val="90000"/>
              </a:lnSpc>
              <a:spcBef>
                <a:spcPts val="480"/>
              </a:spcBef>
              <a:spcAft>
                <a:spcPts val="0"/>
              </a:spcAft>
              <a:buClr>
                <a:schemeClr val="accent2"/>
              </a:buClr>
              <a:buSzPct val="25000"/>
              <a:buFont typeface="Noto Sans Symbols"/>
              <a:buNone/>
            </a:pPr>
            <a:r>
              <a:rPr lang="zh-TW" sz="1800" b="0" i="0" u="none" dirty="0">
                <a:solidFill>
                  <a:srgbClr val="000000"/>
                </a:solidFill>
                <a:latin typeface="Verdana"/>
                <a:ea typeface="Verdana"/>
                <a:cs typeface="Verdana"/>
                <a:sym typeface="Verdana"/>
              </a:rPr>
              <a:t>      </a:t>
            </a:r>
          </a:p>
          <a:p>
            <a:pPr marL="469900" marR="0" lvl="0" indent="-469900" algn="l" rtl="0">
              <a:spcBef>
                <a:spcPts val="480"/>
              </a:spcBef>
              <a:spcAft>
                <a:spcPts val="0"/>
              </a:spcAft>
              <a:buClr>
                <a:schemeClr val="accent2"/>
              </a:buClr>
              <a:buSzPct val="133333"/>
              <a:buFont typeface="Noto Sans Symbols"/>
              <a:buNone/>
            </a:pPr>
            <a:endParaRPr sz="1800" b="0" i="0" u="none" dirty="0">
              <a:solidFill>
                <a:srgbClr val="000000"/>
              </a:solidFill>
              <a:latin typeface="Verdana"/>
              <a:ea typeface="Verdana"/>
              <a:cs typeface="Verdana"/>
              <a:sym typeface="Verdana"/>
            </a:endParaRPr>
          </a:p>
        </p:txBody>
      </p:sp>
      <p:sp>
        <p:nvSpPr>
          <p:cNvPr id="265" name="Shape 265"/>
          <p:cNvSpPr txBox="1"/>
          <p:nvPr/>
        </p:nvSpPr>
        <p:spPr>
          <a:xfrm>
            <a:off x="609600" y="571500"/>
            <a:ext cx="7772400" cy="509700"/>
          </a:xfrm>
          <a:prstGeom prst="rect">
            <a:avLst/>
          </a:prstGeom>
          <a:noFill/>
          <a:ln>
            <a:noFill/>
          </a:ln>
        </p:spPr>
        <p:txBody>
          <a:bodyPr lIns="90000" tIns="46800" rIns="90000" bIns="46800" anchor="t" anchorCtr="0">
            <a:noAutofit/>
          </a:bodyPr>
          <a:lstStyle/>
          <a:p>
            <a:pPr marL="0" marR="0" lvl="0" indent="0" algn="l" rtl="0">
              <a:lnSpc>
                <a:spcPct val="100000"/>
              </a:lnSpc>
              <a:spcBef>
                <a:spcPts val="0"/>
              </a:spcBef>
              <a:spcAft>
                <a:spcPts val="0"/>
              </a:spcAft>
              <a:buClr>
                <a:schemeClr val="dk2"/>
              </a:buClr>
              <a:buSzPct val="25000"/>
              <a:buFont typeface="Verdana"/>
              <a:buNone/>
            </a:pPr>
            <a:r>
              <a:rPr lang="zh-TW" sz="3800" b="0" i="0" u="none">
                <a:solidFill>
                  <a:schemeClr val="dk2"/>
                </a:solidFill>
                <a:latin typeface="Verdana"/>
                <a:ea typeface="Verdana"/>
                <a:cs typeface="Verdana"/>
                <a:sym typeface="Verdana"/>
              </a:rPr>
              <a:t>Example of Division Query</a:t>
            </a:r>
          </a:p>
        </p:txBody>
      </p:sp>
      <p:sp>
        <p:nvSpPr>
          <p:cNvPr id="266" name="Shape 266"/>
          <p:cNvSpPr txBox="1"/>
          <p:nvPr/>
        </p:nvSpPr>
        <p:spPr>
          <a:xfrm>
            <a:off x="609600" y="4683918"/>
            <a:ext cx="1981200" cy="357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Verdana"/>
              <a:buNone/>
            </a:pPr>
            <a:r>
              <a:rPr lang="zh-TW" sz="1200" b="0" i="0" u="none">
                <a:solidFill>
                  <a:schemeClr val="lt1"/>
                </a:solidFill>
                <a:latin typeface="Verdana"/>
                <a:ea typeface="Verdana"/>
                <a:cs typeface="Verdana"/>
                <a:sym typeface="Verdana"/>
              </a:rPr>
              <a:t>COMP 3311 – Database Systems</a:t>
            </a:r>
          </a:p>
          <a:p>
            <a:pPr marL="0" marR="0" lvl="0" indent="0" algn="l" rtl="0">
              <a:lnSpc>
                <a:spcPct val="100000"/>
              </a:lnSpc>
              <a:spcBef>
                <a:spcPts val="0"/>
              </a:spcBef>
              <a:spcAft>
                <a:spcPts val="0"/>
              </a:spcAft>
              <a:buNone/>
            </a:pPr>
            <a:endParaRPr sz="1200" b="0" i="0" u="none">
              <a:solidFill>
                <a:schemeClr val="lt1"/>
              </a:solidFill>
              <a:latin typeface="Verdana"/>
              <a:ea typeface="Verdana"/>
              <a:cs typeface="Verdana"/>
              <a:sym typeface="Verdana"/>
            </a:endParaRPr>
          </a:p>
        </p:txBody>
      </p:sp>
      <p:sp>
        <p:nvSpPr>
          <p:cNvPr id="267" name="Shape 267"/>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26</a:t>
            </a:fld>
            <a:endParaRPr lang="zh-TW" sz="1200" b="0" i="0" u="none">
              <a:solidFill>
                <a:schemeClr val="dk1"/>
              </a:solidFill>
              <a:latin typeface="Verdana"/>
              <a:ea typeface="Verdana"/>
              <a:cs typeface="Verdana"/>
              <a:sym typeface="Verdana"/>
            </a:endParaRPr>
          </a:p>
        </p:txBody>
      </p:sp>
      <p:sp>
        <p:nvSpPr>
          <p:cNvPr id="268" name="Shape 268"/>
          <p:cNvSpPr txBox="1"/>
          <p:nvPr/>
        </p:nvSpPr>
        <p:spPr>
          <a:xfrm>
            <a:off x="539750" y="1275158"/>
            <a:ext cx="8353500" cy="610800"/>
          </a:xfrm>
          <a:prstGeom prst="rect">
            <a:avLst/>
          </a:prstGeom>
          <a:noFill/>
          <a:ln>
            <a:noFill/>
          </a:ln>
        </p:spPr>
        <p:txBody>
          <a:bodyPr lIns="91425" tIns="45700" rIns="91425" bIns="45700" anchor="t" anchorCtr="0">
            <a:noAutofit/>
          </a:bodyPr>
          <a:lstStyle/>
          <a:p>
            <a:pPr marL="469900" marR="0" lvl="0" indent="-469900" algn="l" rtl="0">
              <a:lnSpc>
                <a:spcPct val="100000"/>
              </a:lnSpc>
              <a:spcBef>
                <a:spcPts val="0"/>
              </a:spcBef>
              <a:spcAft>
                <a:spcPts val="0"/>
              </a:spcAft>
              <a:buClr>
                <a:schemeClr val="accent2"/>
              </a:buClr>
              <a:buSzPct val="100000"/>
              <a:buFont typeface="Noto Sans Symbols"/>
              <a:buChar char="□"/>
            </a:pPr>
            <a:r>
              <a:rPr lang="zh-TW" sz="2600" b="0" i="0" u="none">
                <a:solidFill>
                  <a:schemeClr val="dk1"/>
                </a:solidFill>
                <a:latin typeface="Verdana"/>
                <a:ea typeface="Verdana"/>
                <a:cs typeface="Verdana"/>
                <a:sym typeface="Verdana"/>
              </a:rPr>
              <a:t>Find the first names of students who take all the courses:</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Conclusion</a:t>
            </a:r>
            <a:r>
              <a:rPr lang="en-HK" altLang="zh-TW" dirty="0"/>
              <a:t>s</a:t>
            </a:r>
            <a:endParaRPr lang="zh-TW" dirty="0"/>
          </a:p>
        </p:txBody>
      </p:sp>
      <p:sp>
        <p:nvSpPr>
          <p:cNvPr id="274" name="Shape 274"/>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27</a:t>
            </a:fld>
            <a:endParaRPr lang="zh-TW" sz="1200" b="0" i="0" u="none">
              <a:solidFill>
                <a:schemeClr val="dk1"/>
              </a:solidFill>
              <a:latin typeface="Verdana"/>
              <a:ea typeface="Verdana"/>
              <a:cs typeface="Verdana"/>
              <a:sym typeface="Verdana"/>
            </a:endParaRPr>
          </a:p>
        </p:txBody>
      </p:sp>
      <p:sp>
        <p:nvSpPr>
          <p:cNvPr id="275" name="Shape 275"/>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27</a:t>
            </a:fld>
            <a:endParaRPr lang="zh-TW" sz="1200" b="0" i="0" u="none">
              <a:solidFill>
                <a:schemeClr val="dk1"/>
              </a:solidFill>
              <a:latin typeface="Verdana"/>
              <a:ea typeface="Verdana"/>
              <a:cs typeface="Verdana"/>
              <a:sym typeface="Verdana"/>
            </a:endParaRPr>
          </a:p>
        </p:txBody>
      </p:sp>
      <p:sp>
        <p:nvSpPr>
          <p:cNvPr id="276" name="Shape 276"/>
          <p:cNvSpPr txBox="1"/>
          <p:nvPr/>
        </p:nvSpPr>
        <p:spPr>
          <a:xfrm>
            <a:off x="677862" y="1314450"/>
            <a:ext cx="8001000" cy="3200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600" b="0" i="0" u="none" strike="noStrike" cap="none">
              <a:solidFill>
                <a:schemeClr val="dk1"/>
              </a:solidFill>
              <a:latin typeface="Verdana"/>
              <a:ea typeface="Verdana"/>
              <a:cs typeface="Verdana"/>
              <a:sym typeface="Verdana"/>
            </a:endParaRPr>
          </a:p>
        </p:txBody>
      </p:sp>
      <p:sp>
        <p:nvSpPr>
          <p:cNvPr id="277" name="Shape 27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69900" lvl="0" indent="-279400" rtl="0">
              <a:spcBef>
                <a:spcPts val="0"/>
              </a:spcBef>
              <a:buChar char="□"/>
            </a:pPr>
            <a:r>
              <a:rPr lang="zh-TW" dirty="0"/>
              <a:t>We covered the following topics in this lab:</a:t>
            </a:r>
          </a:p>
          <a:p>
            <a:pPr marL="908050" lvl="1" indent="-273050" rtl="0">
              <a:spcBef>
                <a:spcPts val="0"/>
              </a:spcBef>
              <a:buChar char="■"/>
            </a:pPr>
            <a:r>
              <a:rPr lang="zh-TW" dirty="0"/>
              <a:t>Using Snippets in SQL Developer</a:t>
            </a:r>
          </a:p>
          <a:p>
            <a:pPr marL="908050" lvl="1" indent="-273050" rtl="0">
              <a:spcBef>
                <a:spcPts val="0"/>
              </a:spcBef>
              <a:buChar char="■"/>
            </a:pPr>
            <a:r>
              <a:rPr lang="zh-TW" dirty="0"/>
              <a:t>SQL string functions, number functions and date functions</a:t>
            </a:r>
          </a:p>
          <a:p>
            <a:pPr marL="908050" lvl="1" indent="-273050" rtl="0">
              <a:spcBef>
                <a:spcPts val="0"/>
              </a:spcBef>
              <a:buChar char="■"/>
            </a:pPr>
            <a:r>
              <a:rPr lang="zh-TW" dirty="0"/>
              <a:t>Aggregation functions in SQL</a:t>
            </a:r>
          </a:p>
          <a:p>
            <a:pPr marL="908050" lvl="1" indent="-273050" rtl="0">
              <a:spcBef>
                <a:spcPts val="0"/>
              </a:spcBef>
              <a:buChar char="■"/>
            </a:pPr>
            <a:r>
              <a:rPr lang="en-HK" altLang="zh-TW" dirty="0"/>
              <a:t>Illustrations of s</a:t>
            </a:r>
            <a:r>
              <a:rPr lang="zh-TW" dirty="0"/>
              <a:t>ub-queries</a:t>
            </a:r>
          </a:p>
          <a:p>
            <a:pPr marL="908050" lvl="1" indent="-273050" rtl="0">
              <a:spcBef>
                <a:spcPts val="0"/>
              </a:spcBef>
              <a:buChar char="■"/>
            </a:pPr>
            <a:r>
              <a:rPr lang="zh-TW" dirty="0"/>
              <a:t>A</a:t>
            </a:r>
            <a:r>
              <a:rPr lang="en-HK" altLang="zh-TW" dirty="0"/>
              <a:t>n </a:t>
            </a:r>
            <a:r>
              <a:rPr lang="zh-TW" dirty="0"/>
              <a:t>example on division</a:t>
            </a:r>
            <a:r>
              <a:rPr lang="en-HK" altLang="zh-TW" dirty="0"/>
              <a:t> using SQL</a:t>
            </a:r>
            <a:endParaRPr lang="zh-TW"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HK" altLang="zh-TW" dirty="0"/>
              <a:t>Exercise</a:t>
            </a:r>
            <a:endParaRPr lang="zh-TW" dirty="0"/>
          </a:p>
        </p:txBody>
      </p:sp>
      <p:sp>
        <p:nvSpPr>
          <p:cNvPr id="274" name="Shape 274"/>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28</a:t>
            </a:fld>
            <a:endParaRPr lang="zh-TW" sz="1200" b="0" i="0" u="none">
              <a:solidFill>
                <a:schemeClr val="dk1"/>
              </a:solidFill>
              <a:latin typeface="Verdana"/>
              <a:ea typeface="Verdana"/>
              <a:cs typeface="Verdana"/>
              <a:sym typeface="Verdana"/>
            </a:endParaRPr>
          </a:p>
        </p:txBody>
      </p:sp>
      <p:sp>
        <p:nvSpPr>
          <p:cNvPr id="275" name="Shape 275"/>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28</a:t>
            </a:fld>
            <a:endParaRPr lang="zh-TW" sz="1200" b="0" i="0" u="none">
              <a:solidFill>
                <a:schemeClr val="dk1"/>
              </a:solidFill>
              <a:latin typeface="Verdana"/>
              <a:ea typeface="Verdana"/>
              <a:cs typeface="Verdana"/>
              <a:sym typeface="Verdana"/>
            </a:endParaRPr>
          </a:p>
        </p:txBody>
      </p:sp>
      <p:sp>
        <p:nvSpPr>
          <p:cNvPr id="276" name="Shape 276"/>
          <p:cNvSpPr txBox="1"/>
          <p:nvPr/>
        </p:nvSpPr>
        <p:spPr>
          <a:xfrm>
            <a:off x="677862" y="1314450"/>
            <a:ext cx="8001000" cy="3200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600" b="0" i="0" u="none" strike="noStrike" cap="none">
              <a:solidFill>
                <a:schemeClr val="dk1"/>
              </a:solidFill>
              <a:latin typeface="Verdana"/>
              <a:ea typeface="Verdana"/>
              <a:cs typeface="Verdana"/>
              <a:sym typeface="Verdana"/>
            </a:endParaRPr>
          </a:p>
        </p:txBody>
      </p:sp>
      <p:sp>
        <p:nvSpPr>
          <p:cNvPr id="277" name="Shape 27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69900" lvl="0" indent="-279400" rtl="0">
              <a:spcBef>
                <a:spcPts val="0"/>
              </a:spcBef>
              <a:buChar char="□"/>
            </a:pPr>
            <a:r>
              <a:rPr lang="en-HK" altLang="zh-TW" dirty="0"/>
              <a:t>Write an SQL to check if there is a course being enrolled by all students. What is your answer?</a:t>
            </a:r>
          </a:p>
          <a:p>
            <a:pPr marL="469900" lvl="0" indent="-279400" rtl="0">
              <a:spcBef>
                <a:spcPts val="0"/>
              </a:spcBef>
              <a:buChar char="□"/>
            </a:pPr>
            <a:endParaRPr lang="en-HK" altLang="zh-TW" dirty="0">
              <a:solidFill>
                <a:srgbClr val="FF0000"/>
              </a:solidFill>
            </a:endParaRPr>
          </a:p>
        </p:txBody>
      </p:sp>
    </p:spTree>
    <p:extLst>
      <p:ext uri="{BB962C8B-B14F-4D97-AF65-F5344CB8AC3E}">
        <p14:creationId xmlns:p14="http://schemas.microsoft.com/office/powerpoint/2010/main" val="66709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zh-TW"/>
              <a:t>Downloading and running the lab SQL script file 1</a:t>
            </a:r>
          </a:p>
        </p:txBody>
      </p:sp>
      <p:sp>
        <p:nvSpPr>
          <p:cNvPr id="75" name="Shape 75"/>
          <p:cNvSpPr txBox="1">
            <a:spLocks noGrp="1"/>
          </p:cNvSpPr>
          <p:nvPr>
            <p:ph type="body" idx="1"/>
          </p:nvPr>
        </p:nvSpPr>
        <p:spPr>
          <a:xfrm>
            <a:off x="311700" y="1152475"/>
            <a:ext cx="4943925" cy="28068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US" altLang="zh-TW" dirty="0"/>
              <a:t>L</a:t>
            </a:r>
            <a:r>
              <a:rPr lang="zh-TW" dirty="0"/>
              <a:t>ogin Oracle database server using SQL Developer with your Oracle account</a:t>
            </a:r>
          </a:p>
          <a:p>
            <a:pPr marL="514350" lvl="0" indent="-285750" rtl="0">
              <a:spcBef>
                <a:spcPts val="0"/>
              </a:spcBef>
              <a:buFont typeface="Arial" panose="020B0604020202020204" pitchFamily="34" charset="0"/>
              <a:buChar char="•"/>
            </a:pPr>
            <a:r>
              <a:rPr lang="zh-TW" dirty="0"/>
              <a:t>Download (save) the lab3.sql file to local file system </a:t>
            </a:r>
          </a:p>
          <a:p>
            <a:pPr marL="514350" lvl="0" indent="-285750" rtl="0">
              <a:spcBef>
                <a:spcPts val="0"/>
              </a:spcBef>
              <a:buFont typeface="Arial" panose="020B0604020202020204" pitchFamily="34" charset="0"/>
              <a:buChar char="•"/>
            </a:pPr>
            <a:r>
              <a:rPr lang="zh-TW" dirty="0"/>
              <a:t>Open </a:t>
            </a:r>
            <a:r>
              <a:rPr lang="en-HK" altLang="zh-TW" dirty="0"/>
              <a:t>the </a:t>
            </a:r>
            <a:r>
              <a:rPr lang="zh-TW" dirty="0"/>
              <a:t>file</a:t>
            </a:r>
            <a:r>
              <a:rPr lang="en-HK" altLang="zh-TW" dirty="0"/>
              <a:t> lab3.sql</a:t>
            </a:r>
            <a:endParaRPr lang="zh-TW" dirty="0"/>
          </a:p>
          <a:p>
            <a:pPr marL="514350" lvl="0" indent="-285750" rtl="0">
              <a:spcBef>
                <a:spcPts val="0"/>
              </a:spcBef>
              <a:buFont typeface="Arial" panose="020B0604020202020204" pitchFamily="34" charset="0"/>
              <a:buChar char="•"/>
            </a:pPr>
            <a:r>
              <a:rPr lang="zh-TW" dirty="0"/>
              <a:t>Run </a:t>
            </a:r>
            <a:r>
              <a:rPr lang="en-HK" altLang="zh-TW" dirty="0"/>
              <a:t>the </a:t>
            </a:r>
            <a:r>
              <a:rPr lang="zh-TW" dirty="0"/>
              <a:t>script</a:t>
            </a:r>
          </a:p>
          <a:p>
            <a:pPr marL="514350" lvl="0" indent="-285750" rtl="0">
              <a:spcBef>
                <a:spcPts val="0"/>
              </a:spcBef>
              <a:buFont typeface="Arial" panose="020B0604020202020204" pitchFamily="34" charset="0"/>
              <a:buChar char="•"/>
            </a:pPr>
            <a:r>
              <a:rPr lang="zh-TW" dirty="0"/>
              <a:t>Choose connection</a:t>
            </a:r>
          </a:p>
        </p:txBody>
      </p:sp>
      <p:pic>
        <p:nvPicPr>
          <p:cNvPr id="76" name="Shape 76" descr="open_sql_file.PNG"/>
          <p:cNvPicPr preferRelativeResize="0"/>
          <p:nvPr/>
        </p:nvPicPr>
        <p:blipFill rotWithShape="1">
          <a:blip r:embed="rId3">
            <a:alphaModFix/>
          </a:blip>
          <a:srcRect r="28428"/>
          <a:stretch/>
        </p:blipFill>
        <p:spPr>
          <a:xfrm>
            <a:off x="5135222" y="1242359"/>
            <a:ext cx="4335075" cy="3257675"/>
          </a:xfrm>
          <a:prstGeom prst="rect">
            <a:avLst/>
          </a:prstGeom>
          <a:noFill/>
          <a:ln>
            <a:noFill/>
          </a:ln>
        </p:spPr>
      </p:pic>
      <p:sp>
        <p:nvSpPr>
          <p:cNvPr id="77" name="Shape 77"/>
          <p:cNvSpPr/>
          <p:nvPr/>
        </p:nvSpPr>
        <p:spPr>
          <a:xfrm>
            <a:off x="5269697" y="1494059"/>
            <a:ext cx="117900" cy="1071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7294947" y="2051259"/>
            <a:ext cx="1478700" cy="2895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8591547" y="3703834"/>
            <a:ext cx="399900" cy="1584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6437697" y="1783534"/>
            <a:ext cx="214200" cy="2034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txBox="1"/>
          <p:nvPr/>
        </p:nvSpPr>
        <p:spPr>
          <a:xfrm>
            <a:off x="5048747" y="1302634"/>
            <a:ext cx="279900" cy="366300"/>
          </a:xfrm>
          <a:prstGeom prst="rect">
            <a:avLst/>
          </a:prstGeom>
          <a:noFill/>
          <a:ln>
            <a:noFill/>
          </a:ln>
        </p:spPr>
        <p:txBody>
          <a:bodyPr lIns="91425" tIns="91425" rIns="91425" bIns="91425" anchor="t" anchorCtr="0">
            <a:noAutofit/>
          </a:bodyPr>
          <a:lstStyle/>
          <a:p>
            <a:pPr lvl="0" rtl="0">
              <a:spcBef>
                <a:spcPts val="0"/>
              </a:spcBef>
              <a:buNone/>
            </a:pPr>
            <a:r>
              <a:rPr lang="zh-TW" dirty="0">
                <a:solidFill>
                  <a:srgbClr val="FF0000"/>
                </a:solidFill>
              </a:rPr>
              <a:t>1</a:t>
            </a:r>
          </a:p>
        </p:txBody>
      </p:sp>
      <p:sp>
        <p:nvSpPr>
          <p:cNvPr id="82" name="Shape 82"/>
          <p:cNvSpPr txBox="1"/>
          <p:nvPr/>
        </p:nvSpPr>
        <p:spPr>
          <a:xfrm>
            <a:off x="7015147" y="1912284"/>
            <a:ext cx="279900" cy="366300"/>
          </a:xfrm>
          <a:prstGeom prst="rect">
            <a:avLst/>
          </a:prstGeom>
          <a:noFill/>
          <a:ln>
            <a:noFill/>
          </a:ln>
        </p:spPr>
        <p:txBody>
          <a:bodyPr lIns="91425" tIns="91425" rIns="91425" bIns="91425" anchor="t" anchorCtr="0">
            <a:noAutofit/>
          </a:bodyPr>
          <a:lstStyle/>
          <a:p>
            <a:pPr lvl="0" rtl="0">
              <a:spcBef>
                <a:spcPts val="0"/>
              </a:spcBef>
              <a:buNone/>
            </a:pPr>
            <a:r>
              <a:rPr lang="zh-TW">
                <a:solidFill>
                  <a:srgbClr val="FF0000"/>
                </a:solidFill>
              </a:rPr>
              <a:t>2</a:t>
            </a:r>
          </a:p>
        </p:txBody>
      </p:sp>
      <p:sp>
        <p:nvSpPr>
          <p:cNvPr id="83" name="Shape 83"/>
          <p:cNvSpPr txBox="1"/>
          <p:nvPr/>
        </p:nvSpPr>
        <p:spPr>
          <a:xfrm>
            <a:off x="8311647" y="3559109"/>
            <a:ext cx="279900" cy="366300"/>
          </a:xfrm>
          <a:prstGeom prst="rect">
            <a:avLst/>
          </a:prstGeom>
          <a:noFill/>
          <a:ln>
            <a:noFill/>
          </a:ln>
        </p:spPr>
        <p:txBody>
          <a:bodyPr lIns="91425" tIns="91425" rIns="91425" bIns="91425" anchor="t" anchorCtr="0">
            <a:noAutofit/>
          </a:bodyPr>
          <a:lstStyle/>
          <a:p>
            <a:pPr lvl="0" rtl="0">
              <a:spcBef>
                <a:spcPts val="0"/>
              </a:spcBef>
              <a:buNone/>
            </a:pPr>
            <a:r>
              <a:rPr lang="zh-TW" dirty="0">
                <a:solidFill>
                  <a:srgbClr val="FF0000"/>
                </a:solidFill>
              </a:rPr>
              <a:t>3</a:t>
            </a:r>
          </a:p>
        </p:txBody>
      </p:sp>
      <p:sp>
        <p:nvSpPr>
          <p:cNvPr id="84" name="Shape 84"/>
          <p:cNvSpPr txBox="1"/>
          <p:nvPr/>
        </p:nvSpPr>
        <p:spPr>
          <a:xfrm>
            <a:off x="6205522" y="1668934"/>
            <a:ext cx="279900" cy="366300"/>
          </a:xfrm>
          <a:prstGeom prst="rect">
            <a:avLst/>
          </a:prstGeom>
          <a:noFill/>
          <a:ln>
            <a:noFill/>
          </a:ln>
        </p:spPr>
        <p:txBody>
          <a:bodyPr lIns="91425" tIns="91425" rIns="91425" bIns="91425" anchor="t" anchorCtr="0">
            <a:noAutofit/>
          </a:bodyPr>
          <a:lstStyle/>
          <a:p>
            <a:pPr lvl="0" rtl="0">
              <a:spcBef>
                <a:spcPts val="0"/>
              </a:spcBef>
              <a:buNone/>
            </a:pPr>
            <a:r>
              <a:rPr lang="zh-TW">
                <a:solidFill>
                  <a:srgbClr val="FF0000"/>
                </a:solidFill>
              </a:rPr>
              <a:t>4</a:t>
            </a:r>
          </a:p>
        </p:txBody>
      </p:sp>
      <p:pic>
        <p:nvPicPr>
          <p:cNvPr id="2" name="Picture 1">
            <a:extLst>
              <a:ext uri="{FF2B5EF4-FFF2-40B4-BE49-F238E27FC236}">
                <a16:creationId xmlns:a16="http://schemas.microsoft.com/office/drawing/2014/main" id="{D644A83D-DA92-4BAE-A94C-7C70B6D55FC8}"/>
              </a:ext>
            </a:extLst>
          </p:cNvPr>
          <p:cNvPicPr>
            <a:picLocks noChangeAspect="1"/>
          </p:cNvPicPr>
          <p:nvPr/>
        </p:nvPicPr>
        <p:blipFill>
          <a:blip r:embed="rId4"/>
          <a:stretch>
            <a:fillRect/>
          </a:stretch>
        </p:blipFill>
        <p:spPr>
          <a:xfrm>
            <a:off x="3127849" y="4166648"/>
            <a:ext cx="1761860" cy="871657"/>
          </a:xfrm>
          <a:prstGeom prst="rect">
            <a:avLst/>
          </a:prstGeom>
        </p:spPr>
      </p:pic>
      <p:cxnSp>
        <p:nvCxnSpPr>
          <p:cNvPr id="4" name="Straight Arrow Connector 3">
            <a:extLst>
              <a:ext uri="{FF2B5EF4-FFF2-40B4-BE49-F238E27FC236}">
                <a16:creationId xmlns:a16="http://schemas.microsoft.com/office/drawing/2014/main" id="{A5B3C340-0E9D-4F8C-B473-93B579BBE25C}"/>
              </a:ext>
            </a:extLst>
          </p:cNvPr>
          <p:cNvCxnSpPr>
            <a:cxnSpLocks/>
          </p:cNvCxnSpPr>
          <p:nvPr/>
        </p:nvCxnSpPr>
        <p:spPr>
          <a:xfrm flipV="1">
            <a:off x="2752627" y="1635551"/>
            <a:ext cx="2296120" cy="17298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96372BC-7C35-4162-9C50-60C6118E4633}"/>
              </a:ext>
            </a:extLst>
          </p:cNvPr>
          <p:cNvCxnSpPr>
            <a:cxnSpLocks/>
            <a:endCxn id="84" idx="2"/>
          </p:cNvCxnSpPr>
          <p:nvPr/>
        </p:nvCxnSpPr>
        <p:spPr>
          <a:xfrm flipV="1">
            <a:off x="2430247" y="2035234"/>
            <a:ext cx="3915225" cy="19617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43E073-21DE-4306-B2C4-BE7B73B0A896}"/>
              </a:ext>
            </a:extLst>
          </p:cNvPr>
          <p:cNvSpPr/>
          <p:nvPr/>
        </p:nvSpPr>
        <p:spPr>
          <a:xfrm>
            <a:off x="3843097" y="4832951"/>
            <a:ext cx="516800" cy="205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 name="Straight Arrow Connector 8">
            <a:extLst>
              <a:ext uri="{FF2B5EF4-FFF2-40B4-BE49-F238E27FC236}">
                <a16:creationId xmlns:a16="http://schemas.microsoft.com/office/drawing/2014/main" id="{6E817310-3306-41F1-8A5D-8F444948E762}"/>
              </a:ext>
            </a:extLst>
          </p:cNvPr>
          <p:cNvCxnSpPr/>
          <p:nvPr/>
        </p:nvCxnSpPr>
        <p:spPr>
          <a:xfrm>
            <a:off x="2882336" y="4590854"/>
            <a:ext cx="831825" cy="2420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Shape 83">
            <a:extLst>
              <a:ext uri="{FF2B5EF4-FFF2-40B4-BE49-F238E27FC236}">
                <a16:creationId xmlns:a16="http://schemas.microsoft.com/office/drawing/2014/main" id="{CD3A3490-E0D7-4B89-9DF7-5A4AE14958E5}"/>
              </a:ext>
            </a:extLst>
          </p:cNvPr>
          <p:cNvSpPr txBox="1"/>
          <p:nvPr/>
        </p:nvSpPr>
        <p:spPr>
          <a:xfrm>
            <a:off x="3580391" y="4752478"/>
            <a:ext cx="279900" cy="366300"/>
          </a:xfrm>
          <a:prstGeom prst="rect">
            <a:avLst/>
          </a:prstGeom>
          <a:noFill/>
          <a:ln>
            <a:noFill/>
          </a:ln>
        </p:spPr>
        <p:txBody>
          <a:bodyPr lIns="91425" tIns="91425" rIns="91425" bIns="91425" anchor="t" anchorCtr="0">
            <a:noAutofit/>
          </a:bodyPr>
          <a:lstStyle/>
          <a:p>
            <a:pPr lvl="0" rtl="0">
              <a:spcBef>
                <a:spcPts val="0"/>
              </a:spcBef>
              <a:buNone/>
            </a:pPr>
            <a:r>
              <a:rPr lang="en-HK" altLang="zh-TW" dirty="0">
                <a:solidFill>
                  <a:srgbClr val="FF0000"/>
                </a:solidFill>
              </a:rPr>
              <a:t>5</a:t>
            </a:r>
            <a:endParaRPr lang="zh-TW" dirty="0">
              <a:solidFill>
                <a:srgbClr val="FF0000"/>
              </a:solidFill>
            </a:endParaRPr>
          </a:p>
        </p:txBody>
      </p:sp>
      <p:sp>
        <p:nvSpPr>
          <p:cNvPr id="10" name="Arc 9">
            <a:extLst>
              <a:ext uri="{FF2B5EF4-FFF2-40B4-BE49-F238E27FC236}">
                <a16:creationId xmlns:a16="http://schemas.microsoft.com/office/drawing/2014/main" id="{B99A4D45-AC70-407A-93CF-B3195739649C}"/>
              </a:ext>
            </a:extLst>
          </p:cNvPr>
          <p:cNvSpPr/>
          <p:nvPr/>
        </p:nvSpPr>
        <p:spPr>
          <a:xfrm>
            <a:off x="5222451" y="1368506"/>
            <a:ext cx="1904213" cy="1093304"/>
          </a:xfrm>
          <a:prstGeom prst="arc">
            <a:avLst>
              <a:gd name="adj1" fmla="val 12576360"/>
              <a:gd name="adj2" fmla="val 0"/>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cxnSp>
        <p:nvCxnSpPr>
          <p:cNvPr id="12" name="Straight Arrow Connector 11">
            <a:extLst>
              <a:ext uri="{FF2B5EF4-FFF2-40B4-BE49-F238E27FC236}">
                <a16:creationId xmlns:a16="http://schemas.microsoft.com/office/drawing/2014/main" id="{678F53B9-4973-4CDB-873D-21E405B8864D}"/>
              </a:ext>
            </a:extLst>
          </p:cNvPr>
          <p:cNvCxnSpPr>
            <a:endCxn id="83" idx="0"/>
          </p:cNvCxnSpPr>
          <p:nvPr/>
        </p:nvCxnSpPr>
        <p:spPr>
          <a:xfrm>
            <a:off x="7658297" y="2461809"/>
            <a:ext cx="793300" cy="1097300"/>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Downloading and running the lab SQL script file 2</a:t>
            </a:r>
          </a:p>
        </p:txBody>
      </p:sp>
      <p:sp>
        <p:nvSpPr>
          <p:cNvPr id="90" name="Shape 9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dirty="0"/>
              <a:t>The tables </a:t>
            </a:r>
            <a:r>
              <a:rPr lang="zh-TW" dirty="0">
                <a:solidFill>
                  <a:srgbClr val="FF0000"/>
                </a:solidFill>
              </a:rPr>
              <a:t>students </a:t>
            </a:r>
            <a:r>
              <a:rPr lang="zh-TW" dirty="0"/>
              <a:t>and </a:t>
            </a:r>
            <a:r>
              <a:rPr lang="zh-TW" dirty="0">
                <a:solidFill>
                  <a:srgbClr val="FF0000"/>
                </a:solidFill>
              </a:rPr>
              <a:t>departments </a:t>
            </a:r>
            <a:r>
              <a:rPr lang="zh-TW" dirty="0"/>
              <a:t>created last time were dropped. </a:t>
            </a:r>
          </a:p>
          <a:p>
            <a:pPr marL="514350" lvl="0" indent="-285750" rtl="0">
              <a:spcBef>
                <a:spcPts val="0"/>
              </a:spcBef>
              <a:spcAft>
                <a:spcPts val="800"/>
              </a:spcAft>
              <a:buFont typeface="Arial" panose="020B0604020202020204" pitchFamily="34" charset="0"/>
              <a:buChar char="•"/>
            </a:pPr>
            <a:r>
              <a:rPr lang="zh-TW" dirty="0"/>
              <a:t>5 new tables are created. They are </a:t>
            </a:r>
          </a:p>
          <a:p>
            <a:pPr marL="971550" lvl="1" indent="-285750" rtl="0">
              <a:lnSpc>
                <a:spcPct val="100000"/>
              </a:lnSpc>
              <a:spcBef>
                <a:spcPts val="0"/>
              </a:spcBef>
              <a:spcAft>
                <a:spcPts val="0"/>
              </a:spcAft>
              <a:buFont typeface="Arial" panose="020B0604020202020204" pitchFamily="34" charset="0"/>
              <a:buChar char="•"/>
            </a:pPr>
            <a:r>
              <a:rPr lang="zh-TW" dirty="0">
                <a:solidFill>
                  <a:srgbClr val="FF0000"/>
                </a:solidFill>
              </a:rPr>
              <a:t>students</a:t>
            </a:r>
            <a:r>
              <a:rPr lang="zh-TW" dirty="0"/>
              <a:t>, </a:t>
            </a:r>
          </a:p>
          <a:p>
            <a:pPr marL="971550" lvl="1" indent="-285750" rtl="0">
              <a:lnSpc>
                <a:spcPct val="100000"/>
              </a:lnSpc>
              <a:spcBef>
                <a:spcPts val="0"/>
              </a:spcBef>
              <a:spcAft>
                <a:spcPts val="0"/>
              </a:spcAft>
              <a:buFont typeface="Arial" panose="020B0604020202020204" pitchFamily="34" charset="0"/>
              <a:buChar char="•"/>
            </a:pPr>
            <a:r>
              <a:rPr lang="zh-TW" dirty="0">
                <a:solidFill>
                  <a:srgbClr val="FF0000"/>
                </a:solidFill>
              </a:rPr>
              <a:t>courses</a:t>
            </a:r>
            <a:r>
              <a:rPr lang="zh-TW" dirty="0"/>
              <a:t>, </a:t>
            </a:r>
          </a:p>
          <a:p>
            <a:pPr marL="971550" lvl="1" indent="-285750" rtl="0">
              <a:lnSpc>
                <a:spcPct val="100000"/>
              </a:lnSpc>
              <a:spcBef>
                <a:spcPts val="0"/>
              </a:spcBef>
              <a:spcAft>
                <a:spcPts val="0"/>
              </a:spcAft>
              <a:buFont typeface="Arial" panose="020B0604020202020204" pitchFamily="34" charset="0"/>
              <a:buChar char="•"/>
            </a:pPr>
            <a:r>
              <a:rPr lang="zh-TW" dirty="0">
                <a:solidFill>
                  <a:srgbClr val="FF0000"/>
                </a:solidFill>
              </a:rPr>
              <a:t>enroll</a:t>
            </a:r>
            <a:r>
              <a:rPr lang="zh-TW" dirty="0"/>
              <a:t>, </a:t>
            </a:r>
          </a:p>
          <a:p>
            <a:pPr marL="971550" lvl="1" indent="-285750" rtl="0">
              <a:lnSpc>
                <a:spcPct val="100000"/>
              </a:lnSpc>
              <a:spcBef>
                <a:spcPts val="0"/>
              </a:spcBef>
              <a:spcAft>
                <a:spcPts val="0"/>
              </a:spcAft>
              <a:buFont typeface="Arial" panose="020B0604020202020204" pitchFamily="34" charset="0"/>
              <a:buChar char="•"/>
            </a:pPr>
            <a:r>
              <a:rPr lang="zh-TW" dirty="0">
                <a:solidFill>
                  <a:srgbClr val="FF0000"/>
                </a:solidFill>
              </a:rPr>
              <a:t>departments</a:t>
            </a:r>
            <a:r>
              <a:rPr lang="zh-TW" dirty="0"/>
              <a:t>, and </a:t>
            </a:r>
          </a:p>
          <a:p>
            <a:pPr marL="971550" lvl="1" indent="-285750" rtl="0">
              <a:lnSpc>
                <a:spcPct val="100000"/>
              </a:lnSpc>
              <a:spcBef>
                <a:spcPts val="0"/>
              </a:spcBef>
              <a:spcAft>
                <a:spcPts val="0"/>
              </a:spcAft>
              <a:buFont typeface="Arial" panose="020B0604020202020204" pitchFamily="34" charset="0"/>
              <a:buChar char="•"/>
            </a:pPr>
            <a:r>
              <a:rPr lang="zh-TW" dirty="0">
                <a:solidFill>
                  <a:srgbClr val="FF0000"/>
                </a:solidFill>
              </a:rPr>
              <a:t>facility</a:t>
            </a:r>
            <a:r>
              <a:rPr lang="zh-TW" dirty="0"/>
              <a:t>. </a:t>
            </a:r>
          </a:p>
          <a:p>
            <a:pPr marL="514350" lvl="0" indent="-285750">
              <a:spcBef>
                <a:spcPts val="1600"/>
              </a:spcBef>
              <a:buFont typeface="Arial" panose="020B0604020202020204" pitchFamily="34" charset="0"/>
              <a:buChar char="•"/>
            </a:pPr>
            <a:r>
              <a:rPr lang="zh-TW" dirty="0"/>
              <a:t>The facility table indicates the number of projectors and computers each department has.</a:t>
            </a:r>
          </a:p>
        </p:txBody>
      </p:sp>
      <p:pic>
        <p:nvPicPr>
          <p:cNvPr id="2" name="Picture 1">
            <a:extLst>
              <a:ext uri="{FF2B5EF4-FFF2-40B4-BE49-F238E27FC236}">
                <a16:creationId xmlns:a16="http://schemas.microsoft.com/office/drawing/2014/main" id="{D1F8573A-DB85-4BE8-868B-8D9638E15017}"/>
              </a:ext>
            </a:extLst>
          </p:cNvPr>
          <p:cNvPicPr>
            <a:picLocks noChangeAspect="1"/>
          </p:cNvPicPr>
          <p:nvPr/>
        </p:nvPicPr>
        <p:blipFill>
          <a:blip r:embed="rId3"/>
          <a:stretch>
            <a:fillRect/>
          </a:stretch>
        </p:blipFill>
        <p:spPr>
          <a:xfrm>
            <a:off x="4854162" y="1661976"/>
            <a:ext cx="3568805" cy="16703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zh-TW"/>
              <a:t>Run SQL statement</a:t>
            </a:r>
          </a:p>
        </p:txBody>
      </p:sp>
      <p:sp>
        <p:nvSpPr>
          <p:cNvPr id="96" name="Shape 96"/>
          <p:cNvSpPr txBox="1">
            <a:spLocks noGrp="1"/>
          </p:cNvSpPr>
          <p:nvPr>
            <p:ph type="body" idx="1"/>
          </p:nvPr>
        </p:nvSpPr>
        <p:spPr>
          <a:xfrm>
            <a:off x="311700" y="1152475"/>
            <a:ext cx="4392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dirty="0"/>
              <a:t>switch to worksheet or open new worksheet</a:t>
            </a:r>
          </a:p>
          <a:p>
            <a:pPr marL="514350" lvl="0" indent="-285750" rtl="0">
              <a:spcBef>
                <a:spcPts val="0"/>
              </a:spcBef>
              <a:buFont typeface="Arial" panose="020B0604020202020204" pitchFamily="34" charset="0"/>
              <a:buChar char="•"/>
            </a:pPr>
            <a:r>
              <a:rPr lang="zh-TW" dirty="0"/>
              <a:t>type statements in worksheet</a:t>
            </a:r>
          </a:p>
          <a:p>
            <a:pPr marL="514350" lvl="0" indent="-285750" rtl="0">
              <a:spcBef>
                <a:spcPts val="0"/>
              </a:spcBef>
              <a:buFont typeface="Arial" panose="020B0604020202020204" pitchFamily="34" charset="0"/>
              <a:buChar char="•"/>
            </a:pPr>
            <a:r>
              <a:rPr lang="zh-TW" dirty="0"/>
              <a:t>keep the cursor on this line and run statement</a:t>
            </a:r>
          </a:p>
          <a:p>
            <a:pPr marL="514350" lvl="0" indent="-285750" rtl="0">
              <a:spcBef>
                <a:spcPts val="0"/>
              </a:spcBef>
              <a:buFont typeface="Arial" panose="020B0604020202020204" pitchFamily="34" charset="0"/>
              <a:buChar char="•"/>
            </a:pPr>
            <a:r>
              <a:rPr lang="zh-TW" dirty="0"/>
              <a:t>result will be shown in Query Result or Script Output </a:t>
            </a:r>
          </a:p>
        </p:txBody>
      </p:sp>
      <p:pic>
        <p:nvPicPr>
          <p:cNvPr id="97" name="Shape 97"/>
          <p:cNvPicPr preferRelativeResize="0"/>
          <p:nvPr/>
        </p:nvPicPr>
        <p:blipFill>
          <a:blip r:embed="rId3">
            <a:alphaModFix/>
          </a:blip>
          <a:stretch>
            <a:fillRect/>
          </a:stretch>
        </p:blipFill>
        <p:spPr>
          <a:xfrm>
            <a:off x="5113875" y="859350"/>
            <a:ext cx="2482334" cy="3820975"/>
          </a:xfrm>
          <a:prstGeom prst="rect">
            <a:avLst/>
          </a:prstGeom>
          <a:noFill/>
          <a:ln>
            <a:noFill/>
          </a:ln>
        </p:spPr>
      </p:pic>
      <p:cxnSp>
        <p:nvCxnSpPr>
          <p:cNvPr id="3" name="Straight Arrow Connector 2">
            <a:extLst>
              <a:ext uri="{FF2B5EF4-FFF2-40B4-BE49-F238E27FC236}">
                <a16:creationId xmlns:a16="http://schemas.microsoft.com/office/drawing/2014/main" id="{A2AFC90A-EC5D-4E39-8017-CF1BB6631971}"/>
              </a:ext>
            </a:extLst>
          </p:cNvPr>
          <p:cNvCxnSpPr>
            <a:cxnSpLocks/>
          </p:cNvCxnSpPr>
          <p:nvPr/>
        </p:nvCxnSpPr>
        <p:spPr>
          <a:xfrm flipV="1">
            <a:off x="4345757" y="1437588"/>
            <a:ext cx="1013381" cy="2592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E99099F-EE00-4108-BFD3-BDF9F18BAF13}"/>
              </a:ext>
            </a:extLst>
          </p:cNvPr>
          <p:cNvSpPr txBox="1"/>
          <p:nvPr/>
        </p:nvSpPr>
        <p:spPr>
          <a:xfrm>
            <a:off x="2829275" y="1663831"/>
            <a:ext cx="2135521" cy="276999"/>
          </a:xfrm>
          <a:prstGeom prst="rect">
            <a:avLst/>
          </a:prstGeom>
          <a:noFill/>
        </p:spPr>
        <p:txBody>
          <a:bodyPr wrap="none" rtlCol="0">
            <a:spAutoFit/>
          </a:bodyPr>
          <a:lstStyle/>
          <a:p>
            <a:r>
              <a:rPr lang="en-HK" sz="1200" b="1" dirty="0">
                <a:solidFill>
                  <a:srgbClr val="FF0000"/>
                </a:solidFill>
              </a:rPr>
              <a:t>Right click to the database</a:t>
            </a:r>
          </a:p>
        </p:txBody>
      </p:sp>
      <p:sp>
        <p:nvSpPr>
          <p:cNvPr id="10" name="Shape 81">
            <a:extLst>
              <a:ext uri="{FF2B5EF4-FFF2-40B4-BE49-F238E27FC236}">
                <a16:creationId xmlns:a16="http://schemas.microsoft.com/office/drawing/2014/main" id="{B4F2C0AE-206F-46BA-9897-98CA3664AF9C}"/>
              </a:ext>
            </a:extLst>
          </p:cNvPr>
          <p:cNvSpPr txBox="1"/>
          <p:nvPr/>
        </p:nvSpPr>
        <p:spPr>
          <a:xfrm>
            <a:off x="5044035" y="1090533"/>
            <a:ext cx="279900" cy="366300"/>
          </a:xfrm>
          <a:prstGeom prst="rect">
            <a:avLst/>
          </a:prstGeom>
          <a:noFill/>
          <a:ln>
            <a:noFill/>
          </a:ln>
        </p:spPr>
        <p:txBody>
          <a:bodyPr lIns="91425" tIns="91425" rIns="91425" bIns="91425" anchor="t" anchorCtr="0">
            <a:noAutofit/>
          </a:bodyPr>
          <a:lstStyle/>
          <a:p>
            <a:pPr lvl="0" rtl="0">
              <a:spcBef>
                <a:spcPts val="0"/>
              </a:spcBef>
              <a:buNone/>
            </a:pPr>
            <a:r>
              <a:rPr lang="zh-TW" dirty="0">
                <a:solidFill>
                  <a:srgbClr val="FF0000"/>
                </a:solidFill>
              </a:rPr>
              <a:t>1</a:t>
            </a:r>
          </a:p>
        </p:txBody>
      </p:sp>
      <p:sp>
        <p:nvSpPr>
          <p:cNvPr id="11" name="Shape 79">
            <a:extLst>
              <a:ext uri="{FF2B5EF4-FFF2-40B4-BE49-F238E27FC236}">
                <a16:creationId xmlns:a16="http://schemas.microsoft.com/office/drawing/2014/main" id="{E3DE6270-A073-4E18-8F32-8DEEB45D5DD1}"/>
              </a:ext>
            </a:extLst>
          </p:cNvPr>
          <p:cNvSpPr/>
          <p:nvPr/>
        </p:nvSpPr>
        <p:spPr>
          <a:xfrm>
            <a:off x="5593825" y="4284150"/>
            <a:ext cx="2002384" cy="176683"/>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83">
            <a:extLst>
              <a:ext uri="{FF2B5EF4-FFF2-40B4-BE49-F238E27FC236}">
                <a16:creationId xmlns:a16="http://schemas.microsoft.com/office/drawing/2014/main" id="{1EEE27DE-BC09-47F5-B608-60B2582EAB9D}"/>
              </a:ext>
            </a:extLst>
          </p:cNvPr>
          <p:cNvSpPr txBox="1"/>
          <p:nvPr/>
        </p:nvSpPr>
        <p:spPr>
          <a:xfrm>
            <a:off x="5313925" y="4157708"/>
            <a:ext cx="279900" cy="366300"/>
          </a:xfrm>
          <a:prstGeom prst="rect">
            <a:avLst/>
          </a:prstGeom>
          <a:noFill/>
          <a:ln>
            <a:noFill/>
          </a:ln>
        </p:spPr>
        <p:txBody>
          <a:bodyPr lIns="91425" tIns="91425" rIns="91425" bIns="91425" anchor="t" anchorCtr="0">
            <a:noAutofit/>
          </a:bodyPr>
          <a:lstStyle/>
          <a:p>
            <a:pPr lvl="0" rtl="0">
              <a:spcBef>
                <a:spcPts val="0"/>
              </a:spcBef>
              <a:buNone/>
            </a:pPr>
            <a:r>
              <a:rPr lang="en-HK" altLang="zh-TW" dirty="0">
                <a:solidFill>
                  <a:srgbClr val="FF0000"/>
                </a:solidFill>
              </a:rPr>
              <a:t>2</a:t>
            </a:r>
            <a:endParaRPr lang="zh-TW" dirty="0">
              <a:solidFill>
                <a:srgbClr val="FF0000"/>
              </a:solidFill>
            </a:endParaRPr>
          </a:p>
        </p:txBody>
      </p:sp>
      <p:cxnSp>
        <p:nvCxnSpPr>
          <p:cNvPr id="13" name="Straight Arrow Connector 12">
            <a:extLst>
              <a:ext uri="{FF2B5EF4-FFF2-40B4-BE49-F238E27FC236}">
                <a16:creationId xmlns:a16="http://schemas.microsoft.com/office/drawing/2014/main" id="{D5EFCF5B-88FB-4176-9103-779BFA078573}"/>
              </a:ext>
            </a:extLst>
          </p:cNvPr>
          <p:cNvCxnSpPr>
            <a:cxnSpLocks/>
            <a:endCxn id="12" idx="0"/>
          </p:cNvCxnSpPr>
          <p:nvPr/>
        </p:nvCxnSpPr>
        <p:spPr>
          <a:xfrm>
            <a:off x="5260157" y="1663831"/>
            <a:ext cx="193718" cy="2493877"/>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4C3BC53-7126-41A2-B591-53AF9872B9A4}"/>
              </a:ext>
            </a:extLst>
          </p:cNvPr>
          <p:cNvSpPr txBox="1"/>
          <p:nvPr/>
        </p:nvSpPr>
        <p:spPr>
          <a:xfrm>
            <a:off x="2753329" y="4430375"/>
            <a:ext cx="2805576" cy="276999"/>
          </a:xfrm>
          <a:prstGeom prst="rect">
            <a:avLst/>
          </a:prstGeom>
          <a:noFill/>
        </p:spPr>
        <p:txBody>
          <a:bodyPr wrap="none" rtlCol="0">
            <a:spAutoFit/>
          </a:bodyPr>
          <a:lstStyle/>
          <a:p>
            <a:r>
              <a:rPr lang="en-HK" sz="1200" b="1" dirty="0">
                <a:solidFill>
                  <a:srgbClr val="FF0000"/>
                </a:solidFill>
              </a:rPr>
              <a:t>Pull down the menu and select here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Snippets 1</a:t>
            </a:r>
          </a:p>
        </p:txBody>
      </p:sp>
      <p:sp>
        <p:nvSpPr>
          <p:cNvPr id="103" name="Shape 10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000" dirty="0"/>
              <a:t>Snippets are code fragments, such as SQL functions, Optimizer hints, and miscellaneous PL/SQL programming techniques. </a:t>
            </a:r>
          </a:p>
          <a:p>
            <a:pPr marL="514350" lvl="0" indent="-285750" rtl="0">
              <a:spcBef>
                <a:spcPts val="0"/>
              </a:spcBef>
              <a:buFont typeface="Arial" panose="020B0604020202020204" pitchFamily="34" charset="0"/>
              <a:buChar char="•"/>
            </a:pPr>
            <a:r>
              <a:rPr lang="zh-TW" sz="2000" dirty="0"/>
              <a:t>Some snippets are just syntax, and others are examples. </a:t>
            </a:r>
          </a:p>
          <a:p>
            <a:pPr marL="514350" lvl="0" indent="-285750">
              <a:spcBef>
                <a:spcPts val="0"/>
              </a:spcBef>
              <a:buFont typeface="Arial" panose="020B0604020202020204" pitchFamily="34" charset="0"/>
              <a:buChar char="•"/>
            </a:pPr>
            <a:r>
              <a:rPr lang="zh-TW" sz="2000" dirty="0"/>
              <a:t>You can insert and edit snippets when you are using the SQL Worksheet or creating or editing a PL/SQL function or procedure.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zh-TW"/>
              <a:t>Snippets 2</a:t>
            </a:r>
          </a:p>
        </p:txBody>
      </p:sp>
      <p:sp>
        <p:nvSpPr>
          <p:cNvPr id="109" name="Shape 109"/>
          <p:cNvSpPr txBox="1">
            <a:spLocks noGrp="1"/>
          </p:cNvSpPr>
          <p:nvPr>
            <p:ph type="body" idx="1"/>
          </p:nvPr>
        </p:nvSpPr>
        <p:spPr>
          <a:xfrm>
            <a:off x="311700" y="1152475"/>
            <a:ext cx="4488900" cy="38211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000" dirty="0"/>
              <a:t>Click the View menu, select Snippets. </a:t>
            </a:r>
          </a:p>
          <a:p>
            <a:pPr marL="514350" lvl="0" indent="-285750" rtl="0">
              <a:spcBef>
                <a:spcPts val="0"/>
              </a:spcBef>
              <a:buFont typeface="Arial" panose="020B0604020202020204" pitchFamily="34" charset="0"/>
              <a:buChar char="•"/>
            </a:pPr>
            <a:r>
              <a:rPr lang="zh-TW" sz="2000" dirty="0"/>
              <a:t>In the snippets window (on the right side), use the drop-down to select a </a:t>
            </a:r>
            <a:r>
              <a:rPr lang="en-HK" altLang="zh-TW" sz="2000" dirty="0"/>
              <a:t>function </a:t>
            </a:r>
            <a:r>
              <a:rPr lang="zh-TW" sz="2000" dirty="0"/>
              <a:t>group. </a:t>
            </a:r>
          </a:p>
          <a:p>
            <a:pPr marL="514350" lvl="0" indent="-285750" rtl="0">
              <a:spcBef>
                <a:spcPts val="0"/>
              </a:spcBef>
              <a:buFont typeface="Arial" panose="020B0604020202020204" pitchFamily="34" charset="0"/>
              <a:buChar char="•"/>
            </a:pPr>
            <a:r>
              <a:rPr lang="zh-TW" sz="2000" dirty="0"/>
              <a:t>You can display and hidden the snippets window with Snippets button is placed in the right window margin</a:t>
            </a:r>
          </a:p>
        </p:txBody>
      </p:sp>
      <p:pic>
        <p:nvPicPr>
          <p:cNvPr id="110" name="Shape 110"/>
          <p:cNvPicPr preferRelativeResize="0"/>
          <p:nvPr/>
        </p:nvPicPr>
        <p:blipFill>
          <a:blip r:embed="rId3">
            <a:alphaModFix/>
          </a:blip>
          <a:stretch>
            <a:fillRect/>
          </a:stretch>
        </p:blipFill>
        <p:spPr>
          <a:xfrm>
            <a:off x="4749400" y="291425"/>
            <a:ext cx="1893826" cy="3820974"/>
          </a:xfrm>
          <a:prstGeom prst="rect">
            <a:avLst/>
          </a:prstGeom>
          <a:noFill/>
          <a:ln>
            <a:noFill/>
          </a:ln>
        </p:spPr>
      </p:pic>
      <p:pic>
        <p:nvPicPr>
          <p:cNvPr id="111" name="Shape 111"/>
          <p:cNvPicPr preferRelativeResize="0"/>
          <p:nvPr/>
        </p:nvPicPr>
        <p:blipFill>
          <a:blip r:embed="rId4">
            <a:alphaModFix/>
          </a:blip>
          <a:stretch>
            <a:fillRect/>
          </a:stretch>
        </p:blipFill>
        <p:spPr>
          <a:xfrm>
            <a:off x="6795626" y="1170125"/>
            <a:ext cx="1994904" cy="3820975"/>
          </a:xfrm>
          <a:prstGeom prst="rect">
            <a:avLst/>
          </a:prstGeom>
          <a:noFill/>
          <a:ln>
            <a:noFill/>
          </a:ln>
        </p:spPr>
      </p:pic>
      <p:sp>
        <p:nvSpPr>
          <p:cNvPr id="112" name="Shape 112"/>
          <p:cNvSpPr/>
          <p:nvPr/>
        </p:nvSpPr>
        <p:spPr>
          <a:xfrm>
            <a:off x="8701100" y="1633900"/>
            <a:ext cx="89400" cy="3858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77">
            <a:extLst>
              <a:ext uri="{FF2B5EF4-FFF2-40B4-BE49-F238E27FC236}">
                <a16:creationId xmlns:a16="http://schemas.microsoft.com/office/drawing/2014/main" id="{6FC54244-887F-43D9-8A06-AB23D32FD739}"/>
              </a:ext>
            </a:extLst>
          </p:cNvPr>
          <p:cNvSpPr/>
          <p:nvPr/>
        </p:nvSpPr>
        <p:spPr>
          <a:xfrm>
            <a:off x="5076447" y="490108"/>
            <a:ext cx="358105" cy="99067"/>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1">
            <a:extLst>
              <a:ext uri="{FF2B5EF4-FFF2-40B4-BE49-F238E27FC236}">
                <a16:creationId xmlns:a16="http://schemas.microsoft.com/office/drawing/2014/main" id="{E5B8D532-B083-4ACE-8727-F437BF5AD8CA}"/>
              </a:ext>
            </a:extLst>
          </p:cNvPr>
          <p:cNvSpPr txBox="1"/>
          <p:nvPr/>
        </p:nvSpPr>
        <p:spPr>
          <a:xfrm>
            <a:off x="4855498" y="298683"/>
            <a:ext cx="279900" cy="366300"/>
          </a:xfrm>
          <a:prstGeom prst="rect">
            <a:avLst/>
          </a:prstGeom>
          <a:noFill/>
          <a:ln>
            <a:noFill/>
          </a:ln>
        </p:spPr>
        <p:txBody>
          <a:bodyPr lIns="91425" tIns="91425" rIns="91425" bIns="91425" anchor="t" anchorCtr="0">
            <a:noAutofit/>
          </a:bodyPr>
          <a:lstStyle/>
          <a:p>
            <a:pPr lvl="0" rtl="0">
              <a:spcBef>
                <a:spcPts val="0"/>
              </a:spcBef>
              <a:buNone/>
            </a:pPr>
            <a:r>
              <a:rPr lang="zh-TW" dirty="0">
                <a:solidFill>
                  <a:srgbClr val="FF0000"/>
                </a:solidFill>
              </a:rPr>
              <a:t>1</a:t>
            </a:r>
          </a:p>
        </p:txBody>
      </p:sp>
      <p:cxnSp>
        <p:nvCxnSpPr>
          <p:cNvPr id="9" name="Straight Arrow Connector 8">
            <a:extLst>
              <a:ext uri="{FF2B5EF4-FFF2-40B4-BE49-F238E27FC236}">
                <a16:creationId xmlns:a16="http://schemas.microsoft.com/office/drawing/2014/main" id="{4B923BC9-C942-4E8E-A186-75C48B6CDD0C}"/>
              </a:ext>
            </a:extLst>
          </p:cNvPr>
          <p:cNvCxnSpPr>
            <a:cxnSpLocks/>
          </p:cNvCxnSpPr>
          <p:nvPr/>
        </p:nvCxnSpPr>
        <p:spPr>
          <a:xfrm flipV="1">
            <a:off x="2135171" y="583404"/>
            <a:ext cx="2755658" cy="11794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Shape 79">
            <a:extLst>
              <a:ext uri="{FF2B5EF4-FFF2-40B4-BE49-F238E27FC236}">
                <a16:creationId xmlns:a16="http://schemas.microsoft.com/office/drawing/2014/main" id="{1F961059-FC2B-4471-9615-8318F62984EF}"/>
              </a:ext>
            </a:extLst>
          </p:cNvPr>
          <p:cNvSpPr/>
          <p:nvPr/>
        </p:nvSpPr>
        <p:spPr>
          <a:xfrm>
            <a:off x="5051784" y="3878797"/>
            <a:ext cx="1542265" cy="198296"/>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83">
            <a:extLst>
              <a:ext uri="{FF2B5EF4-FFF2-40B4-BE49-F238E27FC236}">
                <a16:creationId xmlns:a16="http://schemas.microsoft.com/office/drawing/2014/main" id="{0E52A933-4BA4-4126-BBD5-B82981594901}"/>
              </a:ext>
            </a:extLst>
          </p:cNvPr>
          <p:cNvSpPr txBox="1"/>
          <p:nvPr/>
        </p:nvSpPr>
        <p:spPr>
          <a:xfrm>
            <a:off x="4748584" y="3753357"/>
            <a:ext cx="279900" cy="366300"/>
          </a:xfrm>
          <a:prstGeom prst="rect">
            <a:avLst/>
          </a:prstGeom>
          <a:noFill/>
          <a:ln>
            <a:noFill/>
          </a:ln>
        </p:spPr>
        <p:txBody>
          <a:bodyPr lIns="91425" tIns="91425" rIns="91425" bIns="91425" anchor="t" anchorCtr="0">
            <a:noAutofit/>
          </a:bodyPr>
          <a:lstStyle/>
          <a:p>
            <a:pPr lvl="0" rtl="0">
              <a:spcBef>
                <a:spcPts val="0"/>
              </a:spcBef>
              <a:buNone/>
            </a:pPr>
            <a:r>
              <a:rPr lang="en-HK" altLang="zh-TW" dirty="0">
                <a:solidFill>
                  <a:srgbClr val="FF0000"/>
                </a:solidFill>
              </a:rPr>
              <a:t>2</a:t>
            </a:r>
            <a:endParaRPr lang="zh-TW" dirty="0">
              <a:solidFill>
                <a:srgbClr val="FF0000"/>
              </a:solidFill>
            </a:endParaRPr>
          </a:p>
        </p:txBody>
      </p:sp>
      <p:cxnSp>
        <p:nvCxnSpPr>
          <p:cNvPr id="13" name="Straight Arrow Connector 12">
            <a:extLst>
              <a:ext uri="{FF2B5EF4-FFF2-40B4-BE49-F238E27FC236}">
                <a16:creationId xmlns:a16="http://schemas.microsoft.com/office/drawing/2014/main" id="{F894FC9B-58D7-478F-B3B8-77145A3258E3}"/>
              </a:ext>
            </a:extLst>
          </p:cNvPr>
          <p:cNvCxnSpPr>
            <a:cxnSpLocks/>
            <a:endCxn id="12" idx="0"/>
          </p:cNvCxnSpPr>
          <p:nvPr/>
        </p:nvCxnSpPr>
        <p:spPr>
          <a:xfrm flipH="1">
            <a:off x="4888534" y="725864"/>
            <a:ext cx="154695" cy="3027493"/>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Shape 83">
            <a:extLst>
              <a:ext uri="{FF2B5EF4-FFF2-40B4-BE49-F238E27FC236}">
                <a16:creationId xmlns:a16="http://schemas.microsoft.com/office/drawing/2014/main" id="{DBB2837B-0AA0-4734-996D-95CDC7611A24}"/>
              </a:ext>
            </a:extLst>
          </p:cNvPr>
          <p:cNvSpPr txBox="1"/>
          <p:nvPr/>
        </p:nvSpPr>
        <p:spPr>
          <a:xfrm>
            <a:off x="8345000" y="1534916"/>
            <a:ext cx="279900" cy="366300"/>
          </a:xfrm>
          <a:prstGeom prst="rect">
            <a:avLst/>
          </a:prstGeom>
          <a:noFill/>
          <a:ln>
            <a:noFill/>
          </a:ln>
        </p:spPr>
        <p:txBody>
          <a:bodyPr lIns="91425" tIns="91425" rIns="91425" bIns="91425" anchor="t" anchorCtr="0">
            <a:noAutofit/>
          </a:bodyPr>
          <a:lstStyle/>
          <a:p>
            <a:pPr lvl="0" rtl="0">
              <a:spcBef>
                <a:spcPts val="0"/>
              </a:spcBef>
              <a:buNone/>
            </a:pPr>
            <a:r>
              <a:rPr lang="en-HK" altLang="zh-TW" dirty="0">
                <a:solidFill>
                  <a:srgbClr val="FF0000"/>
                </a:solidFill>
              </a:rPr>
              <a:t>3</a:t>
            </a:r>
            <a:endParaRPr lang="zh-TW" dirty="0">
              <a:solidFill>
                <a:srgbClr val="FF0000"/>
              </a:solidFill>
            </a:endParaRPr>
          </a:p>
        </p:txBody>
      </p:sp>
      <p:cxnSp>
        <p:nvCxnSpPr>
          <p:cNvPr id="16" name="Straight Arrow Connector 15">
            <a:extLst>
              <a:ext uri="{FF2B5EF4-FFF2-40B4-BE49-F238E27FC236}">
                <a16:creationId xmlns:a16="http://schemas.microsoft.com/office/drawing/2014/main" id="{D57E0F2A-F665-4094-B421-D320504BFF37}"/>
              </a:ext>
            </a:extLst>
          </p:cNvPr>
          <p:cNvCxnSpPr>
            <a:cxnSpLocks/>
            <a:stCxn id="11" idx="3"/>
          </p:cNvCxnSpPr>
          <p:nvPr/>
        </p:nvCxnSpPr>
        <p:spPr>
          <a:xfrm flipV="1">
            <a:off x="6594049" y="2031987"/>
            <a:ext cx="2045503" cy="19459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zh-TW"/>
              <a:t>Snippets 3</a:t>
            </a:r>
          </a:p>
          <a:p>
            <a:pPr lvl="0">
              <a:spcBef>
                <a:spcPts val="0"/>
              </a:spcBef>
              <a:buNone/>
            </a:pPr>
            <a:endParaRPr/>
          </a:p>
        </p:txBody>
      </p:sp>
      <p:sp>
        <p:nvSpPr>
          <p:cNvPr id="118" name="Shape 11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800" dirty="0"/>
              <a:t>To insert a snippet into your code</a:t>
            </a:r>
          </a:p>
          <a:p>
            <a:pPr marL="971550" lvl="1" indent="-285750" rtl="0">
              <a:spcBef>
                <a:spcPts val="0"/>
              </a:spcBef>
              <a:buFont typeface="Arial" panose="020B0604020202020204" pitchFamily="34" charset="0"/>
              <a:buChar char="•"/>
            </a:pPr>
            <a:r>
              <a:rPr lang="zh-TW" sz="2000" dirty="0"/>
              <a:t>Drag the snippet from the snippets window and </a:t>
            </a:r>
          </a:p>
          <a:p>
            <a:pPr marL="971550" lvl="1" indent="-285750" rtl="0">
              <a:spcBef>
                <a:spcPts val="0"/>
              </a:spcBef>
              <a:buFont typeface="Arial" panose="020B0604020202020204" pitchFamily="34" charset="0"/>
              <a:buChar char="•"/>
            </a:pPr>
            <a:r>
              <a:rPr lang="zh-TW" sz="2000" dirty="0"/>
              <a:t>Drop it into the desired place in your code; then </a:t>
            </a:r>
          </a:p>
          <a:p>
            <a:pPr marL="971550" lvl="1" indent="-285750" rtl="0">
              <a:spcBef>
                <a:spcPts val="0"/>
              </a:spcBef>
              <a:buFont typeface="Arial" panose="020B0604020202020204" pitchFamily="34" charset="0"/>
              <a:buChar char="•"/>
            </a:pPr>
            <a:r>
              <a:rPr lang="zh-TW" sz="2000" dirty="0"/>
              <a:t>Edit the syntax so that the SQL function is valid in the current context. </a:t>
            </a:r>
          </a:p>
          <a:p>
            <a:pPr marL="971550" lvl="1" indent="-285750" rtl="0">
              <a:spcBef>
                <a:spcPts val="0"/>
              </a:spcBef>
              <a:buFont typeface="Arial" panose="020B0604020202020204" pitchFamily="34" charset="0"/>
              <a:buChar char="•"/>
            </a:pPr>
            <a:r>
              <a:rPr lang="zh-TW" sz="2000" dirty="0"/>
              <a:t>To see a brief description of a SQL function in a tooltip, hold the pointer over the function name.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zh-TW"/>
              <a:t>Snippets 4</a:t>
            </a:r>
          </a:p>
          <a:p>
            <a:pPr lvl="0">
              <a:spcBef>
                <a:spcPts val="0"/>
              </a:spcBef>
              <a:buClr>
                <a:schemeClr val="dk1"/>
              </a:buClr>
              <a:buSzPct val="39285"/>
              <a:buFont typeface="Arial"/>
              <a:buNone/>
            </a:pPr>
            <a:endParaRPr/>
          </a:p>
          <a:p>
            <a:pPr lvl="0">
              <a:spcBef>
                <a:spcPts val="0"/>
              </a:spcBef>
              <a:buNone/>
            </a:pPr>
            <a:endParaRPr/>
          </a:p>
        </p:txBody>
      </p:sp>
      <p:sp>
        <p:nvSpPr>
          <p:cNvPr id="124" name="Shape 12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400" dirty="0"/>
              <a:t>For example, you could</a:t>
            </a:r>
            <a:r>
              <a:rPr lang="en-HK" altLang="zh-TW" sz="2400" dirty="0"/>
              <a:t> open a worksheet</a:t>
            </a:r>
            <a:r>
              <a:rPr lang="zh-TW" sz="2400" dirty="0"/>
              <a:t> </a:t>
            </a:r>
          </a:p>
          <a:p>
            <a:pPr marL="971550" lvl="1" indent="-285750" rtl="0">
              <a:spcBef>
                <a:spcPts val="0"/>
              </a:spcBef>
              <a:buFont typeface="Arial" panose="020B0604020202020204" pitchFamily="34" charset="0"/>
              <a:buChar char="•"/>
            </a:pPr>
            <a:r>
              <a:rPr lang="zh-TW" sz="1800" dirty="0"/>
              <a:t>type </a:t>
            </a:r>
            <a:r>
              <a:rPr lang="zh-TW" sz="1800" dirty="0">
                <a:solidFill>
                  <a:srgbClr val="0000FF"/>
                </a:solidFill>
              </a:rPr>
              <a:t>SELECT </a:t>
            </a:r>
            <a:r>
              <a:rPr lang="en-HK" altLang="zh-TW" sz="1800" dirty="0">
                <a:solidFill>
                  <a:schemeClr val="tx1"/>
                </a:solidFill>
              </a:rPr>
              <a:t>in the worksheet</a:t>
            </a:r>
            <a:endParaRPr lang="zh-TW" sz="1800" dirty="0">
              <a:solidFill>
                <a:schemeClr val="tx1"/>
              </a:solidFill>
            </a:endParaRPr>
          </a:p>
          <a:p>
            <a:pPr marL="971550" lvl="1" indent="-285750" rtl="0">
              <a:spcBef>
                <a:spcPts val="0"/>
              </a:spcBef>
              <a:buFont typeface="Arial" panose="020B0604020202020204" pitchFamily="34" charset="0"/>
              <a:buChar char="•"/>
            </a:pPr>
            <a:r>
              <a:rPr lang="zh-TW" sz="1800" dirty="0"/>
              <a:t>use the </a:t>
            </a:r>
            <a:r>
              <a:rPr lang="en-HK" altLang="zh-TW" sz="1800" dirty="0"/>
              <a:t>snippet </a:t>
            </a:r>
            <a:r>
              <a:rPr lang="zh-TW" sz="1800" dirty="0"/>
              <a:t>drop-down </a:t>
            </a:r>
            <a:r>
              <a:rPr lang="en-HK" altLang="zh-TW" sz="1800" dirty="0"/>
              <a:t>menu </a:t>
            </a:r>
            <a:r>
              <a:rPr lang="zh-TW" sz="1800" dirty="0"/>
              <a:t>to select </a:t>
            </a:r>
            <a:r>
              <a:rPr lang="zh-TW" sz="1800" dirty="0">
                <a:solidFill>
                  <a:srgbClr val="0000FF"/>
                </a:solidFill>
              </a:rPr>
              <a:t>Character Functions</a:t>
            </a:r>
          </a:p>
          <a:p>
            <a:pPr marL="971550" lvl="1" indent="-285750">
              <a:buFont typeface="Arial" panose="020B0604020202020204" pitchFamily="34" charset="0"/>
              <a:buChar char="•"/>
            </a:pPr>
            <a:r>
              <a:rPr lang="zh-TW" sz="1800" dirty="0"/>
              <a:t>drag </a:t>
            </a:r>
            <a:r>
              <a:rPr lang="zh-TW" sz="1800" dirty="0">
                <a:solidFill>
                  <a:srgbClr val="0000FF"/>
                </a:solidFill>
              </a:rPr>
              <a:t>LOWER(char)</a:t>
            </a:r>
            <a:r>
              <a:rPr lang="en-HK" altLang="zh-TW" sz="1800" dirty="0">
                <a:solidFill>
                  <a:srgbClr val="0000FF"/>
                </a:solidFill>
              </a:rPr>
              <a:t> </a:t>
            </a:r>
            <a:r>
              <a:rPr lang="en-HK" altLang="zh-TW" sz="1800" dirty="0">
                <a:solidFill>
                  <a:schemeClr val="tx1"/>
                </a:solidFill>
              </a:rPr>
              <a:t>in the worksheet</a:t>
            </a:r>
            <a:endParaRPr lang="zh-TW" sz="1800" dirty="0">
              <a:solidFill>
                <a:srgbClr val="0000FF"/>
              </a:solidFill>
            </a:endParaRPr>
          </a:p>
          <a:p>
            <a:pPr marL="971550" lvl="1" indent="-285750">
              <a:buFont typeface="Arial" panose="020B0604020202020204" pitchFamily="34" charset="0"/>
              <a:buChar char="•"/>
            </a:pPr>
            <a:r>
              <a:rPr lang="zh-TW" sz="1800" dirty="0"/>
              <a:t>edit the </a:t>
            </a:r>
            <a:r>
              <a:rPr lang="en-US" altLang="zh-TW" sz="1800" dirty="0">
                <a:solidFill>
                  <a:srgbClr val="0000FF"/>
                </a:solidFill>
              </a:rPr>
              <a:t>LOWER</a:t>
            </a:r>
            <a:r>
              <a:rPr lang="zh-TW" sz="1800" dirty="0"/>
              <a:t> function syntax </a:t>
            </a:r>
            <a:r>
              <a:rPr lang="en-HK" altLang="zh-TW" sz="1800" dirty="0"/>
              <a:t>as follows</a:t>
            </a:r>
            <a:r>
              <a:rPr lang="zh-TW" sz="1800" dirty="0"/>
              <a:t>: </a:t>
            </a:r>
            <a:r>
              <a:rPr lang="en-US" altLang="zh-TW" sz="1800" dirty="0">
                <a:solidFill>
                  <a:srgbClr val="0000FF"/>
                </a:solidFill>
              </a:rPr>
              <a:t>char </a:t>
            </a:r>
            <a:r>
              <a:rPr lang="zh-TW" sz="1800" dirty="0"/>
              <a:t>-&gt; </a:t>
            </a:r>
            <a:r>
              <a:rPr lang="zh-TW" sz="1800" dirty="0">
                <a:solidFill>
                  <a:srgbClr val="0000FF"/>
                </a:solidFill>
              </a:rPr>
              <a:t>last_name</a:t>
            </a:r>
          </a:p>
          <a:p>
            <a:pPr marL="971550" lvl="1" indent="-285750" rtl="0">
              <a:spcBef>
                <a:spcPts val="0"/>
              </a:spcBef>
              <a:buFont typeface="Arial" panose="020B0604020202020204" pitchFamily="34" charset="0"/>
              <a:buChar char="•"/>
            </a:pPr>
            <a:r>
              <a:rPr lang="zh-TW" sz="1800" dirty="0"/>
              <a:t>type the rest of the statement, </a:t>
            </a:r>
            <a:r>
              <a:rPr lang="en-HK" altLang="zh-TW" sz="1800" dirty="0"/>
              <a:t>for example</a:t>
            </a:r>
            <a:r>
              <a:rPr lang="zh-TW" sz="1800" dirty="0"/>
              <a:t>:</a:t>
            </a:r>
            <a:br>
              <a:rPr lang="zh-TW" sz="1800" dirty="0"/>
            </a:br>
            <a:r>
              <a:rPr lang="zh-TW" sz="1800" dirty="0"/>
              <a:t>SELECT LOWER(last_name) </a:t>
            </a:r>
            <a:r>
              <a:rPr lang="zh-TW" sz="1800" dirty="0">
                <a:solidFill>
                  <a:srgbClr val="0000FF"/>
                </a:solidFill>
              </a:rPr>
              <a:t>FROM students</a:t>
            </a:r>
            <a:r>
              <a:rPr lang="zh-TW" sz="1800" dirty="0"/>
              <a:t>; </a:t>
            </a:r>
          </a:p>
        </p:txBody>
      </p:sp>
      <p:pic>
        <p:nvPicPr>
          <p:cNvPr id="3" name="Picture 2">
            <a:extLst>
              <a:ext uri="{FF2B5EF4-FFF2-40B4-BE49-F238E27FC236}">
                <a16:creationId xmlns:a16="http://schemas.microsoft.com/office/drawing/2014/main" id="{F90F1428-7260-4F47-B07B-B643C6F41030}"/>
              </a:ext>
            </a:extLst>
          </p:cNvPr>
          <p:cNvPicPr>
            <a:picLocks noChangeAspect="1"/>
          </p:cNvPicPr>
          <p:nvPr/>
        </p:nvPicPr>
        <p:blipFill>
          <a:blip r:embed="rId3"/>
          <a:stretch>
            <a:fillRect/>
          </a:stretch>
        </p:blipFill>
        <p:spPr>
          <a:xfrm>
            <a:off x="6645896" y="534579"/>
            <a:ext cx="2422689" cy="1680857"/>
          </a:xfrm>
          <a:prstGeom prst="rect">
            <a:avLst/>
          </a:prstGeom>
        </p:spPr>
      </p:pic>
      <p:cxnSp>
        <p:nvCxnSpPr>
          <p:cNvPr id="6" name="Straight Arrow Connector 5">
            <a:extLst>
              <a:ext uri="{FF2B5EF4-FFF2-40B4-BE49-F238E27FC236}">
                <a16:creationId xmlns:a16="http://schemas.microsoft.com/office/drawing/2014/main" id="{85A0F7F3-DEA9-449B-9F2B-C18573DC7482}"/>
              </a:ext>
            </a:extLst>
          </p:cNvPr>
          <p:cNvCxnSpPr>
            <a:cxnSpLocks/>
          </p:cNvCxnSpPr>
          <p:nvPr/>
        </p:nvCxnSpPr>
        <p:spPr>
          <a:xfrm flipV="1">
            <a:off x="6052008" y="857839"/>
            <a:ext cx="518474" cy="16226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9F762A0-6B18-484E-AB8C-28B9E81C176E}"/>
              </a:ext>
            </a:extLst>
          </p:cNvPr>
          <p:cNvCxnSpPr>
            <a:cxnSpLocks/>
          </p:cNvCxnSpPr>
          <p:nvPr/>
        </p:nvCxnSpPr>
        <p:spPr>
          <a:xfrm flipV="1">
            <a:off x="5172173" y="1152475"/>
            <a:ext cx="3566474" cy="19612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Shape 81">
            <a:extLst>
              <a:ext uri="{FF2B5EF4-FFF2-40B4-BE49-F238E27FC236}">
                <a16:creationId xmlns:a16="http://schemas.microsoft.com/office/drawing/2014/main" id="{AEA5BD4B-13EB-4CD0-B530-110ECEDBCC85}"/>
              </a:ext>
            </a:extLst>
          </p:cNvPr>
          <p:cNvSpPr txBox="1"/>
          <p:nvPr/>
        </p:nvSpPr>
        <p:spPr>
          <a:xfrm>
            <a:off x="6311245" y="579768"/>
            <a:ext cx="279900" cy="366300"/>
          </a:xfrm>
          <a:prstGeom prst="rect">
            <a:avLst/>
          </a:prstGeom>
          <a:noFill/>
          <a:ln>
            <a:noFill/>
          </a:ln>
        </p:spPr>
        <p:txBody>
          <a:bodyPr lIns="91425" tIns="91425" rIns="91425" bIns="91425" anchor="t" anchorCtr="0">
            <a:noAutofit/>
          </a:bodyPr>
          <a:lstStyle/>
          <a:p>
            <a:pPr lvl="0" rtl="0">
              <a:spcBef>
                <a:spcPts val="0"/>
              </a:spcBef>
              <a:buNone/>
            </a:pPr>
            <a:r>
              <a:rPr lang="zh-TW" dirty="0">
                <a:solidFill>
                  <a:srgbClr val="FF0000"/>
                </a:solidFill>
              </a:rPr>
              <a:t>1</a:t>
            </a:r>
          </a:p>
        </p:txBody>
      </p:sp>
      <p:sp>
        <p:nvSpPr>
          <p:cNvPr id="11" name="Shape 81">
            <a:extLst>
              <a:ext uri="{FF2B5EF4-FFF2-40B4-BE49-F238E27FC236}">
                <a16:creationId xmlns:a16="http://schemas.microsoft.com/office/drawing/2014/main" id="{6938C809-E0D0-4232-BD9C-4E608777921F}"/>
              </a:ext>
            </a:extLst>
          </p:cNvPr>
          <p:cNvSpPr txBox="1"/>
          <p:nvPr/>
        </p:nvSpPr>
        <p:spPr>
          <a:xfrm>
            <a:off x="8609029" y="1152475"/>
            <a:ext cx="279900" cy="366300"/>
          </a:xfrm>
          <a:prstGeom prst="rect">
            <a:avLst/>
          </a:prstGeom>
          <a:noFill/>
          <a:ln>
            <a:noFill/>
          </a:ln>
        </p:spPr>
        <p:txBody>
          <a:bodyPr lIns="91425" tIns="91425" rIns="91425" bIns="91425" anchor="t" anchorCtr="0">
            <a:noAutofit/>
          </a:bodyPr>
          <a:lstStyle/>
          <a:p>
            <a:pPr lvl="0" rtl="0">
              <a:spcBef>
                <a:spcPts val="0"/>
              </a:spcBef>
              <a:buNone/>
            </a:pPr>
            <a:r>
              <a:rPr lang="en-HK" altLang="zh-TW" dirty="0">
                <a:solidFill>
                  <a:srgbClr val="FF0000"/>
                </a:solidFill>
              </a:rPr>
              <a:t>2</a:t>
            </a:r>
            <a:endParaRPr lang="zh-TW" dirty="0">
              <a:solidFill>
                <a:srgbClr val="FF0000"/>
              </a:solidFill>
            </a:endParaRPr>
          </a:p>
        </p:txBody>
      </p:sp>
      <p:pic>
        <p:nvPicPr>
          <p:cNvPr id="7" name="Picture 6">
            <a:extLst>
              <a:ext uri="{FF2B5EF4-FFF2-40B4-BE49-F238E27FC236}">
                <a16:creationId xmlns:a16="http://schemas.microsoft.com/office/drawing/2014/main" id="{0FD30A1E-21DD-4A0C-BD2A-DD3A43066C4B}"/>
              </a:ext>
            </a:extLst>
          </p:cNvPr>
          <p:cNvPicPr>
            <a:picLocks noChangeAspect="1"/>
          </p:cNvPicPr>
          <p:nvPr/>
        </p:nvPicPr>
        <p:blipFill>
          <a:blip r:embed="rId4"/>
          <a:stretch>
            <a:fillRect/>
          </a:stretch>
        </p:blipFill>
        <p:spPr>
          <a:xfrm>
            <a:off x="6411932" y="4246403"/>
            <a:ext cx="2732068" cy="725036"/>
          </a:xfrm>
          <a:prstGeom prst="rect">
            <a:avLst/>
          </a:prstGeom>
        </p:spPr>
      </p:pic>
      <p:sp>
        <p:nvSpPr>
          <p:cNvPr id="2" name="Oval 1">
            <a:extLst>
              <a:ext uri="{FF2B5EF4-FFF2-40B4-BE49-F238E27FC236}">
                <a16:creationId xmlns:a16="http://schemas.microsoft.com/office/drawing/2014/main" id="{80E0A840-CBBA-4AC0-A159-A77698FFF397}"/>
              </a:ext>
            </a:extLst>
          </p:cNvPr>
          <p:cNvSpPr/>
          <p:nvPr/>
        </p:nvSpPr>
        <p:spPr>
          <a:xfrm>
            <a:off x="8681779" y="4484775"/>
            <a:ext cx="150521" cy="4218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3" name="Straight Arrow Connector 12">
            <a:extLst>
              <a:ext uri="{FF2B5EF4-FFF2-40B4-BE49-F238E27FC236}">
                <a16:creationId xmlns:a16="http://schemas.microsoft.com/office/drawing/2014/main" id="{9B1CA515-71B4-48CE-AF69-DC0D652D54F7}"/>
              </a:ext>
            </a:extLst>
          </p:cNvPr>
          <p:cNvCxnSpPr>
            <a:cxnSpLocks/>
          </p:cNvCxnSpPr>
          <p:nvPr/>
        </p:nvCxnSpPr>
        <p:spPr>
          <a:xfrm>
            <a:off x="6141563" y="4449971"/>
            <a:ext cx="504333" cy="263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Shape 81">
            <a:extLst>
              <a:ext uri="{FF2B5EF4-FFF2-40B4-BE49-F238E27FC236}">
                <a16:creationId xmlns:a16="http://schemas.microsoft.com/office/drawing/2014/main" id="{5FA6BC6E-440B-4C6E-967F-A22570C5B7D3}"/>
              </a:ext>
            </a:extLst>
          </p:cNvPr>
          <p:cNvSpPr txBox="1"/>
          <p:nvPr/>
        </p:nvSpPr>
        <p:spPr>
          <a:xfrm>
            <a:off x="6254361" y="4504912"/>
            <a:ext cx="279900" cy="366300"/>
          </a:xfrm>
          <a:prstGeom prst="rect">
            <a:avLst/>
          </a:prstGeom>
          <a:noFill/>
          <a:ln>
            <a:noFill/>
          </a:ln>
        </p:spPr>
        <p:txBody>
          <a:bodyPr lIns="91425" tIns="91425" rIns="91425" bIns="91425" anchor="t" anchorCtr="0">
            <a:noAutofit/>
          </a:bodyPr>
          <a:lstStyle/>
          <a:p>
            <a:pPr lvl="0" rtl="0">
              <a:spcBef>
                <a:spcPts val="0"/>
              </a:spcBef>
              <a:buNone/>
            </a:pPr>
            <a:r>
              <a:rPr lang="en-HK" altLang="zh-TW" dirty="0">
                <a:solidFill>
                  <a:srgbClr val="FF0000"/>
                </a:solidFill>
              </a:rPr>
              <a:t>3</a:t>
            </a:r>
            <a:endParaRPr lang="zh-TW" dirty="0">
              <a:solidFill>
                <a:srgbClr val="FF0000"/>
              </a:solidFill>
            </a:endParaRPr>
          </a:p>
        </p:txBody>
      </p:sp>
      <p:sp>
        <p:nvSpPr>
          <p:cNvPr id="17" name="TextBox 16">
            <a:extLst>
              <a:ext uri="{FF2B5EF4-FFF2-40B4-BE49-F238E27FC236}">
                <a16:creationId xmlns:a16="http://schemas.microsoft.com/office/drawing/2014/main" id="{6BDC2D3A-579F-4D13-B613-5497CC7F3E4F}"/>
              </a:ext>
            </a:extLst>
          </p:cNvPr>
          <p:cNvSpPr txBox="1"/>
          <p:nvPr/>
        </p:nvSpPr>
        <p:spPr>
          <a:xfrm>
            <a:off x="7777966" y="3685333"/>
            <a:ext cx="1286760" cy="461665"/>
          </a:xfrm>
          <a:prstGeom prst="rect">
            <a:avLst/>
          </a:prstGeom>
          <a:noFill/>
        </p:spPr>
        <p:txBody>
          <a:bodyPr wrap="square" rtlCol="0">
            <a:spAutoFit/>
          </a:bodyPr>
          <a:lstStyle/>
          <a:p>
            <a:r>
              <a:rPr lang="en-HK" sz="1200" b="1" dirty="0">
                <a:solidFill>
                  <a:srgbClr val="FF0000"/>
                </a:solidFill>
              </a:rPr>
              <a:t>Remember the semi-colon</a:t>
            </a:r>
          </a:p>
        </p:txBody>
      </p:sp>
      <p:cxnSp>
        <p:nvCxnSpPr>
          <p:cNvPr id="19" name="Straight Arrow Connector 18">
            <a:extLst>
              <a:ext uri="{FF2B5EF4-FFF2-40B4-BE49-F238E27FC236}">
                <a16:creationId xmlns:a16="http://schemas.microsoft.com/office/drawing/2014/main" id="{AB46ADCE-D13F-427F-B94E-F64761340425}"/>
              </a:ext>
            </a:extLst>
          </p:cNvPr>
          <p:cNvCxnSpPr>
            <a:cxnSpLocks/>
          </p:cNvCxnSpPr>
          <p:nvPr/>
        </p:nvCxnSpPr>
        <p:spPr>
          <a:xfrm>
            <a:off x="8327967" y="4086997"/>
            <a:ext cx="408017" cy="3977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2222</Words>
  <Application>Microsoft Macintosh PowerPoint</Application>
  <PresentationFormat>On-screen Show (16:9)</PresentationFormat>
  <Paragraphs>269</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Noto Sans Symbols</vt:lpstr>
      <vt:lpstr>新細明體</vt:lpstr>
      <vt:lpstr>Arial</vt:lpstr>
      <vt:lpstr>Verdana</vt:lpstr>
      <vt:lpstr>simple-light-2</vt:lpstr>
      <vt:lpstr>COMP 3311 Database Management Systems</vt:lpstr>
      <vt:lpstr>Objectives of the Lab</vt:lpstr>
      <vt:lpstr>Downloading and running the lab SQL script file 1</vt:lpstr>
      <vt:lpstr>Downloading and running the lab SQL script file 2</vt:lpstr>
      <vt:lpstr>Run SQL statement</vt:lpstr>
      <vt:lpstr>Snippets 1</vt:lpstr>
      <vt:lpstr>Snippets 2</vt:lpstr>
      <vt:lpstr>Snippets 3 </vt:lpstr>
      <vt:lpstr>Snippets 4  </vt:lpstr>
      <vt:lpstr>SQL String functions 1</vt:lpstr>
      <vt:lpstr>SQL String functions 2</vt:lpstr>
      <vt:lpstr>SQL String functions 3</vt:lpstr>
      <vt:lpstr>SQL String functions 4</vt:lpstr>
      <vt:lpstr>SQL numeric functions</vt:lpstr>
      <vt:lpstr>SQL DATE functions 1</vt:lpstr>
      <vt:lpstr>SQL DATE functions 2</vt:lpstr>
      <vt:lpstr>SQL DATE functions 3</vt:lpstr>
      <vt:lpstr>SQL aggregate functions 1</vt:lpstr>
      <vt:lpstr>SQL aggregate functions 2</vt:lpstr>
      <vt:lpstr>The GROUP BY clause</vt:lpstr>
      <vt:lpstr>GROUP BY and the HAVING clause 1</vt:lpstr>
      <vt:lpstr>GROUP BY and the HAVING clause 2</vt:lpstr>
      <vt:lpstr>PowerPoint Presentation</vt:lpstr>
      <vt:lpstr>PowerPoint Presentation</vt:lpstr>
      <vt:lpstr>PowerPoint Presentation</vt:lpstr>
      <vt:lpstr>PowerPoint Presentation</vt:lpstr>
      <vt:lpstr>Conclusions</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3311 Database Management Systems</dc:title>
  <dc:creator>Wilfred Ng</dc:creator>
  <cp:lastModifiedBy>Ziyi Liu</cp:lastModifiedBy>
  <cp:revision>83</cp:revision>
  <dcterms:modified xsi:type="dcterms:W3CDTF">2024-09-24T05:17:17Z</dcterms:modified>
</cp:coreProperties>
</file>