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7449" autoAdjust="0"/>
  </p:normalViewPr>
  <p:slideViewPr>
    <p:cSldViewPr snapToGrid="0">
      <p:cViewPr varScale="1">
        <p:scale>
          <a:sx n="171" d="100"/>
          <a:sy n="171"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6097" y="4343702"/>
            <a:ext cx="5485800" cy="4113899"/>
          </a:xfrm>
          <a:prstGeom prst="rect">
            <a:avLst/>
          </a:prstGeom>
          <a:noFill/>
          <a:ln>
            <a:noFill/>
          </a:ln>
        </p:spPr>
        <p:txBody>
          <a:bodyPr lIns="86175" tIns="86175" rIns="86175" bIns="86175" anchor="ctr" anchorCtr="0">
            <a:noAutofit/>
          </a:bodyPr>
          <a:lstStyle/>
          <a:p>
            <a:pPr lvl="0" rtl="0">
              <a:spcBef>
                <a:spcPts val="0"/>
              </a:spcBef>
              <a:buNone/>
            </a:pPr>
            <a:endParaRPr sz="1300"/>
          </a:p>
        </p:txBody>
      </p:sp>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574675" y="228600"/>
            <a:ext cx="8001000" cy="9120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3800" b="0" i="0" u="none" strike="noStrike" cap="none">
                <a:solidFill>
                  <a:schemeClr val="dk2"/>
                </a:solidFill>
                <a:latin typeface="Verdana"/>
                <a:ea typeface="Verdana"/>
                <a:cs typeface="Verdana"/>
                <a:sym typeface="Verdana"/>
              </a:defRPr>
            </a:lvl1pPr>
            <a:lvl2pPr marL="0" marR="0" lvl="1" indent="0" algn="l" rtl="0">
              <a:spcBef>
                <a:spcPts val="0"/>
              </a:spcBef>
              <a:spcAft>
                <a:spcPts val="0"/>
              </a:spcAft>
              <a:buNone/>
              <a:defRPr sz="3800" b="0" i="0" u="none" strike="noStrike" cap="none">
                <a:solidFill>
                  <a:schemeClr val="dk2"/>
                </a:solidFill>
                <a:latin typeface="Verdana"/>
                <a:ea typeface="Verdana"/>
                <a:cs typeface="Verdana"/>
                <a:sym typeface="Verdana"/>
              </a:defRPr>
            </a:lvl2pPr>
            <a:lvl3pPr marL="0" marR="0" lvl="2" indent="0" algn="l" rtl="0">
              <a:spcBef>
                <a:spcPts val="0"/>
              </a:spcBef>
              <a:spcAft>
                <a:spcPts val="0"/>
              </a:spcAft>
              <a:buNone/>
              <a:defRPr sz="3800" b="0" i="0" u="none" strike="noStrike" cap="none">
                <a:solidFill>
                  <a:schemeClr val="dk2"/>
                </a:solidFill>
                <a:latin typeface="Verdana"/>
                <a:ea typeface="Verdana"/>
                <a:cs typeface="Verdana"/>
                <a:sym typeface="Verdana"/>
              </a:defRPr>
            </a:lvl3pPr>
            <a:lvl4pPr marL="0" marR="0" lvl="3" indent="0" algn="l" rtl="0">
              <a:spcBef>
                <a:spcPts val="0"/>
              </a:spcBef>
              <a:spcAft>
                <a:spcPts val="0"/>
              </a:spcAft>
              <a:buNone/>
              <a:defRPr sz="3800" b="0" i="0" u="none" strike="noStrike" cap="none">
                <a:solidFill>
                  <a:schemeClr val="dk2"/>
                </a:solidFill>
                <a:latin typeface="Verdana"/>
                <a:ea typeface="Verdana"/>
                <a:cs typeface="Verdana"/>
                <a:sym typeface="Verdana"/>
              </a:defRPr>
            </a:lvl4pPr>
            <a:lvl5pPr marL="0" marR="0" lvl="4" indent="0" algn="l" rtl="0">
              <a:spcBef>
                <a:spcPts val="0"/>
              </a:spcBef>
              <a:spcAft>
                <a:spcPts val="0"/>
              </a:spcAft>
              <a:buNone/>
              <a:defRPr sz="3800" b="0" i="0" u="none" strike="noStrike" cap="none">
                <a:solidFill>
                  <a:schemeClr val="dk2"/>
                </a:solidFill>
                <a:latin typeface="Verdana"/>
                <a:ea typeface="Verdana"/>
                <a:cs typeface="Verdana"/>
                <a:sym typeface="Verdana"/>
              </a:defRPr>
            </a:lvl5pPr>
            <a:lvl6pPr marL="457200" marR="0" lvl="5" indent="0" algn="l" rtl="0">
              <a:spcBef>
                <a:spcPts val="0"/>
              </a:spcBef>
              <a:spcAft>
                <a:spcPts val="0"/>
              </a:spcAft>
              <a:buNone/>
              <a:defRPr sz="3800" b="0"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None/>
              <a:defRPr sz="3800" b="0"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None/>
              <a:defRPr sz="3800" b="0"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None/>
              <a:defRPr sz="3800" b="0" i="0" u="none" strike="noStrike" cap="none">
                <a:solidFill>
                  <a:schemeClr val="dk2"/>
                </a:solidFill>
                <a:latin typeface="Verdana"/>
                <a:ea typeface="Verdana"/>
                <a:cs typeface="Verdana"/>
                <a:sym typeface="Verdana"/>
              </a:defRPr>
            </a:lvl9pPr>
          </a:lstStyle>
          <a:p>
            <a:endParaRPr/>
          </a:p>
        </p:txBody>
      </p:sp>
      <p:sp>
        <p:nvSpPr>
          <p:cNvPr id="52" name="Shape 52"/>
          <p:cNvSpPr txBox="1">
            <a:spLocks noGrp="1"/>
          </p:cNvSpPr>
          <p:nvPr>
            <p:ph type="body" idx="1"/>
          </p:nvPr>
        </p:nvSpPr>
        <p:spPr>
          <a:xfrm>
            <a:off x="566737" y="1314450"/>
            <a:ext cx="8001000" cy="3200400"/>
          </a:xfrm>
          <a:prstGeom prst="rect">
            <a:avLst/>
          </a:prstGeom>
          <a:noFill/>
          <a:ln>
            <a:noFill/>
          </a:ln>
        </p:spPr>
        <p:txBody>
          <a:bodyPr lIns="91425" tIns="91425" rIns="91425" bIns="91425" anchor="t" anchorCtr="0"/>
          <a:lstStyle>
            <a:lvl1pPr marL="469900" marR="0" lvl="0" indent="-279400" algn="l" rtl="0">
              <a:spcBef>
                <a:spcPts val="600"/>
              </a:spcBef>
              <a:spcAft>
                <a:spcPts val="0"/>
              </a:spcAft>
              <a:buClr>
                <a:schemeClr val="accent2"/>
              </a:buClr>
              <a:buSzPct val="100000"/>
              <a:buFont typeface="Noto Sans Symbols"/>
              <a:buChar char="□"/>
              <a:defRPr sz="3000" b="0" i="0" u="none" strike="noStrike" cap="none">
                <a:solidFill>
                  <a:schemeClr val="dk1"/>
                </a:solidFill>
                <a:latin typeface="Verdana"/>
                <a:ea typeface="Verdana"/>
                <a:cs typeface="Verdana"/>
                <a:sym typeface="Verdana"/>
              </a:defRPr>
            </a:lvl1pPr>
            <a:lvl2pPr marL="908050" marR="0" lvl="1" indent="-273050" algn="l" rtl="0">
              <a:spcBef>
                <a:spcPts val="520"/>
              </a:spcBef>
              <a:spcAft>
                <a:spcPts val="0"/>
              </a:spcAft>
              <a:buClr>
                <a:schemeClr val="accent2"/>
              </a:buClr>
              <a:buSzPct val="100000"/>
              <a:buFont typeface="Noto Sans Symbols"/>
              <a:buChar char="■"/>
              <a:defRPr sz="2600" b="0" i="0" u="none" strike="noStrike" cap="none">
                <a:solidFill>
                  <a:schemeClr val="dk1"/>
                </a:solidFill>
                <a:latin typeface="Verdana"/>
                <a:ea typeface="Verdana"/>
                <a:cs typeface="Verdana"/>
                <a:sym typeface="Verdana"/>
              </a:defRPr>
            </a:lvl2pPr>
            <a:lvl3pPr marL="1304925" marR="0" lvl="2" indent="-257175" algn="l" rtl="0">
              <a:spcBef>
                <a:spcPts val="460"/>
              </a:spcBef>
              <a:spcAft>
                <a:spcPts val="0"/>
              </a:spcAft>
              <a:buClr>
                <a:schemeClr val="accent2"/>
              </a:buClr>
              <a:buSzPct val="100000"/>
              <a:buFont typeface="Noto Sans Symbols"/>
              <a:buChar char="□"/>
              <a:defRPr sz="2300" b="0" i="0" u="none" strike="noStrike" cap="none">
                <a:solidFill>
                  <a:schemeClr val="dk1"/>
                </a:solidFill>
                <a:latin typeface="Verdana"/>
                <a:ea typeface="Verdana"/>
                <a:cs typeface="Verdana"/>
                <a:sym typeface="Verdana"/>
              </a:defRPr>
            </a:lvl3pPr>
            <a:lvl4pPr marL="1693862" marR="0" lvl="3" indent="-271462" algn="l" rtl="0">
              <a:spcBef>
                <a:spcPts val="4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4pPr>
            <a:lvl5pPr marL="2093912" marR="0" lvl="4"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5pPr>
            <a:lvl6pPr marL="2551112" marR="0" lvl="5"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6pPr>
            <a:lvl7pPr marL="3008312" marR="0" lvl="6"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7pPr>
            <a:lvl8pPr marL="3465512" marR="0" lvl="7"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8pPr>
            <a:lvl9pPr marL="3922712" marR="0" lvl="8" indent="-277812" algn="l" rtl="0">
              <a:spcBef>
                <a:spcPts val="500"/>
              </a:spcBef>
              <a:spcAft>
                <a:spcPts val="0"/>
              </a:spcAft>
              <a:buClr>
                <a:schemeClr val="accent2"/>
              </a:buClr>
              <a:buSzPct val="100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53" name="Shape 53"/>
          <p:cNvSpPr txBox="1">
            <a:spLocks noGrp="1"/>
          </p:cNvSpPr>
          <p:nvPr>
            <p:ph type="dt" idx="10"/>
          </p:nvPr>
        </p:nvSpPr>
        <p:spPr>
          <a:xfrm>
            <a:off x="609600" y="4683918"/>
            <a:ext cx="1981200" cy="357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1"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9pPr>
          </a:lstStyle>
          <a:p>
            <a:endParaRPr/>
          </a:p>
        </p:txBody>
      </p:sp>
      <p:sp>
        <p:nvSpPr>
          <p:cNvPr id="54" name="Shape 54"/>
          <p:cNvSpPr txBox="1">
            <a:spLocks noGrp="1"/>
          </p:cNvSpPr>
          <p:nvPr>
            <p:ph type="ftr" idx="11"/>
          </p:nvPr>
        </p:nvSpPr>
        <p:spPr>
          <a:xfrm>
            <a:off x="3124200" y="4683918"/>
            <a:ext cx="2895600" cy="357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1" u="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6pPr>
            <a:lvl7pPr marL="3200400" marR="0" lvl="6"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7pPr>
            <a:lvl8pPr marL="4572000" marR="0" lvl="7"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8pPr>
            <a:lvl9pPr marL="6400800" marR="0" lvl="8" indent="0" algn="l" rtl="0">
              <a:lnSpc>
                <a:spcPct val="100000"/>
              </a:lnSpc>
              <a:spcBef>
                <a:spcPts val="0"/>
              </a:spcBef>
              <a:spcAft>
                <a:spcPts val="0"/>
              </a:spcAft>
              <a:buNone/>
              <a:defRPr sz="1800" b="0" i="1" u="none" strike="noStrike" cap="none">
                <a:solidFill>
                  <a:schemeClr val="dk1"/>
                </a:solidFill>
                <a:latin typeface="Verdana"/>
                <a:ea typeface="Verdana"/>
                <a:cs typeface="Verdana"/>
                <a:sym typeface="Verdana"/>
              </a:defRPr>
            </a:lvl9pPr>
          </a:lstStyle>
          <a:p>
            <a:endParaRPr/>
          </a:p>
        </p:txBody>
      </p:sp>
      <p:sp>
        <p:nvSpPr>
          <p:cNvPr id="55" name="Shape 55"/>
          <p:cNvSpPr txBox="1">
            <a:spLocks noGrp="1"/>
          </p:cNvSpPr>
          <p:nvPr>
            <p:ph type="sldNum" idx="12"/>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zh-TW" sz="1200" b="0" i="0" u="none">
                <a:solidFill>
                  <a:schemeClr val="dk1"/>
                </a:solidFill>
                <a:latin typeface="Verdana"/>
                <a:ea typeface="Verdana"/>
                <a:cs typeface="Verdana"/>
                <a:sym typeface="Verdana"/>
              </a:rPr>
              <a:t>‹#›</a:t>
            </a:fld>
            <a:endParaRPr lang="zh-TW" sz="1200" b="0" i="0" u="non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TW" sz="1000">
                <a:solidFill>
                  <a:schemeClr val="dk2"/>
                </a:solidFill>
              </a:rPr>
              <a:t>‹#›</a:t>
            </a:fld>
            <a:endParaRPr lang="zh-TW"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ourse.cs.ust.hk/comp3311/labs/lab4_test.sq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zh-TW"/>
              <a:t>COMP 3311 Database Management Systems</a:t>
            </a:r>
          </a:p>
        </p:txBody>
      </p:sp>
      <p:sp>
        <p:nvSpPr>
          <p:cNvPr id="61" name="Shape 61"/>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zh-TW"/>
              <a:t>Lab 4. Simple DDLs and DMLs, and enforcing constraints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34" name="Shape 134"/>
          <p:cNvPicPr preferRelativeResize="0"/>
          <p:nvPr/>
        </p:nvPicPr>
        <p:blipFill>
          <a:blip r:embed="rId3">
            <a:alphaModFix/>
          </a:blip>
          <a:stretch>
            <a:fillRect/>
          </a:stretch>
        </p:blipFill>
        <p:spPr>
          <a:xfrm>
            <a:off x="1163238" y="0"/>
            <a:ext cx="6817522" cy="5143499"/>
          </a:xfrm>
          <a:prstGeom prst="rect">
            <a:avLst/>
          </a:prstGeom>
          <a:noFill/>
          <a:ln>
            <a:noFill/>
          </a:ln>
        </p:spPr>
      </p:pic>
      <p:sp>
        <p:nvSpPr>
          <p:cNvPr id="135" name="Shape 135"/>
          <p:cNvSpPr txBox="1"/>
          <p:nvPr/>
        </p:nvSpPr>
        <p:spPr>
          <a:xfrm>
            <a:off x="6675875" y="1017725"/>
            <a:ext cx="1682400" cy="348300"/>
          </a:xfrm>
          <a:prstGeom prst="rect">
            <a:avLst/>
          </a:prstGeom>
          <a:noFill/>
          <a:ln>
            <a:noFill/>
          </a:ln>
        </p:spPr>
        <p:txBody>
          <a:bodyPr lIns="91425" tIns="91425" rIns="91425" bIns="91425" anchor="t" anchorCtr="0">
            <a:noAutofit/>
          </a:bodyPr>
          <a:lstStyle/>
          <a:p>
            <a:pPr lvl="0">
              <a:spcBef>
                <a:spcPts val="0"/>
              </a:spcBef>
              <a:buNone/>
            </a:pPr>
            <a:r>
              <a:rPr lang="zh-TW" sz="1200">
                <a:solidFill>
                  <a:srgbClr val="980000"/>
                </a:solidFill>
              </a:rPr>
              <a:t>add/remove column</a:t>
            </a:r>
          </a:p>
        </p:txBody>
      </p:sp>
      <p:sp>
        <p:nvSpPr>
          <p:cNvPr id="136" name="Shape 136"/>
          <p:cNvSpPr txBox="1"/>
          <p:nvPr/>
        </p:nvSpPr>
        <p:spPr>
          <a:xfrm>
            <a:off x="3142050" y="2343325"/>
            <a:ext cx="1733700" cy="348300"/>
          </a:xfrm>
          <a:prstGeom prst="rect">
            <a:avLst/>
          </a:prstGeom>
          <a:noFill/>
          <a:ln>
            <a:noFill/>
          </a:ln>
        </p:spPr>
        <p:txBody>
          <a:bodyPr lIns="91425" tIns="91425" rIns="91425" bIns="91425" anchor="ctr" anchorCtr="0">
            <a:noAutofit/>
          </a:bodyPr>
          <a:lstStyle/>
          <a:p>
            <a:pPr lvl="0" rtl="0">
              <a:spcBef>
                <a:spcPts val="0"/>
              </a:spcBef>
              <a:buNone/>
            </a:pPr>
            <a:r>
              <a:rPr lang="zh-TW" sz="1200">
                <a:solidFill>
                  <a:srgbClr val="980000"/>
                </a:solidFill>
              </a:rPr>
              <a:t>edit column</a:t>
            </a:r>
          </a:p>
        </p:txBody>
      </p:sp>
      <p:sp>
        <p:nvSpPr>
          <p:cNvPr id="137" name="Shape 137"/>
          <p:cNvSpPr txBox="1"/>
          <p:nvPr/>
        </p:nvSpPr>
        <p:spPr>
          <a:xfrm>
            <a:off x="5810250" y="557225"/>
            <a:ext cx="1380000" cy="348300"/>
          </a:xfrm>
          <a:prstGeom prst="rect">
            <a:avLst/>
          </a:prstGeom>
          <a:noFill/>
          <a:ln>
            <a:noFill/>
          </a:ln>
        </p:spPr>
        <p:txBody>
          <a:bodyPr lIns="91425" tIns="91425" rIns="91425" bIns="91425" anchor="ctr" anchorCtr="0">
            <a:noAutofit/>
          </a:bodyPr>
          <a:lstStyle/>
          <a:p>
            <a:pPr lvl="0" rtl="0">
              <a:spcBef>
                <a:spcPts val="0"/>
              </a:spcBef>
              <a:buNone/>
            </a:pPr>
            <a:r>
              <a:rPr lang="zh-TW" sz="1200">
                <a:solidFill>
                  <a:srgbClr val="980000"/>
                </a:solidFill>
              </a:rPr>
              <a:t>rename table</a:t>
            </a:r>
          </a:p>
        </p:txBody>
      </p:sp>
      <p:sp>
        <p:nvSpPr>
          <p:cNvPr id="138" name="Shape 138"/>
          <p:cNvSpPr/>
          <p:nvPr/>
        </p:nvSpPr>
        <p:spPr>
          <a:xfrm>
            <a:off x="1778850" y="626625"/>
            <a:ext cx="4093500" cy="2358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6997375" y="1290925"/>
            <a:ext cx="696600" cy="2358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2871850" y="1451725"/>
            <a:ext cx="3300300" cy="9645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232">
            <a:extLst>
              <a:ext uri="{FF2B5EF4-FFF2-40B4-BE49-F238E27FC236}">
                <a16:creationId xmlns:a16="http://schemas.microsoft.com/office/drawing/2014/main" id="{DCE7552D-F760-4D5E-A6FB-67D7527416D9}"/>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10</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dirty="0"/>
              <a:t>Get DDL from SQL Developer</a:t>
            </a:r>
          </a:p>
        </p:txBody>
      </p:sp>
      <p:sp>
        <p:nvSpPr>
          <p:cNvPr id="146" name="Shape 146"/>
          <p:cNvSpPr txBox="1">
            <a:spLocks noGrp="1"/>
          </p:cNvSpPr>
          <p:nvPr>
            <p:ph type="body" idx="1"/>
          </p:nvPr>
        </p:nvSpPr>
        <p:spPr>
          <a:xfrm>
            <a:off x="311700" y="1152475"/>
            <a:ext cx="3364754"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Open Edit Table dialog</a:t>
            </a:r>
          </a:p>
          <a:p>
            <a:pPr marL="514350" lvl="0" indent="-285750" rtl="0">
              <a:spcBef>
                <a:spcPts val="0"/>
              </a:spcBef>
              <a:buFont typeface="Arial" panose="020B0604020202020204" pitchFamily="34" charset="0"/>
              <a:buChar char="•"/>
            </a:pPr>
            <a:r>
              <a:rPr lang="zh-TW" sz="2000" dirty="0"/>
              <a:t>Select DDL</a:t>
            </a:r>
          </a:p>
          <a:p>
            <a:pPr marL="514350" lvl="0" indent="-285750" rtl="0">
              <a:spcBef>
                <a:spcPts val="0"/>
              </a:spcBef>
              <a:buFont typeface="Arial" panose="020B0604020202020204" pitchFamily="34" charset="0"/>
              <a:buChar char="•"/>
            </a:pPr>
            <a:r>
              <a:rPr lang="zh-TW" sz="2000" dirty="0"/>
              <a:t>Select Create</a:t>
            </a:r>
            <a:endParaRPr lang="zh-TW" sz="2400" dirty="0"/>
          </a:p>
        </p:txBody>
      </p:sp>
      <p:pic>
        <p:nvPicPr>
          <p:cNvPr id="147" name="Shape 147"/>
          <p:cNvPicPr preferRelativeResize="0"/>
          <p:nvPr/>
        </p:nvPicPr>
        <p:blipFill>
          <a:blip r:embed="rId3">
            <a:alphaModFix/>
          </a:blip>
          <a:stretch>
            <a:fillRect/>
          </a:stretch>
        </p:blipFill>
        <p:spPr>
          <a:xfrm>
            <a:off x="3793402" y="1017724"/>
            <a:ext cx="5162475" cy="3894850"/>
          </a:xfrm>
          <a:prstGeom prst="rect">
            <a:avLst/>
          </a:prstGeom>
          <a:noFill/>
          <a:ln>
            <a:noFill/>
          </a:ln>
        </p:spPr>
      </p:pic>
      <p:sp>
        <p:nvSpPr>
          <p:cNvPr id="148" name="Shape 148"/>
          <p:cNvSpPr/>
          <p:nvPr/>
        </p:nvSpPr>
        <p:spPr>
          <a:xfrm>
            <a:off x="3975550" y="2801900"/>
            <a:ext cx="417900" cy="1287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089975" y="2062525"/>
            <a:ext cx="417900" cy="2142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Simple Data Manipulation Language</a:t>
            </a:r>
          </a:p>
        </p:txBody>
      </p:sp>
      <p:sp>
        <p:nvSpPr>
          <p:cNvPr id="155" name="Shape 15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spcBef>
                <a:spcPts val="0"/>
              </a:spcBef>
              <a:buFont typeface="Arial" panose="020B0604020202020204" pitchFamily="34" charset="0"/>
              <a:buChar char="•"/>
            </a:pPr>
            <a:r>
              <a:rPr lang="zh-TW" sz="2400" dirty="0"/>
              <a:t>The Data Manipulation language (DML) is a language for manipulating data in a database.  </a:t>
            </a:r>
          </a:p>
          <a:p>
            <a:pPr marL="514350" lvl="0" indent="-285750" rtl="0">
              <a:spcBef>
                <a:spcPts val="0"/>
              </a:spcBef>
              <a:buFont typeface="Arial" panose="020B0604020202020204" pitchFamily="34" charset="0"/>
              <a:buChar char="•"/>
            </a:pPr>
            <a:r>
              <a:rPr lang="zh-TW" sz="2400" dirty="0"/>
              <a:t>You will learn the following DML in this lab. </a:t>
            </a:r>
          </a:p>
          <a:p>
            <a:pPr marL="971550" lvl="1" indent="-285750" rtl="0">
              <a:spcBef>
                <a:spcPts val="0"/>
              </a:spcBef>
              <a:buFont typeface="Arial" panose="020B0604020202020204" pitchFamily="34" charset="0"/>
              <a:buChar char="•"/>
            </a:pPr>
            <a:r>
              <a:rPr lang="zh-TW" sz="1800" dirty="0"/>
              <a:t>INSERT  </a:t>
            </a:r>
          </a:p>
          <a:p>
            <a:pPr marL="971550" lvl="1" indent="-285750" rtl="0">
              <a:spcBef>
                <a:spcPts val="0"/>
              </a:spcBef>
              <a:buFont typeface="Arial" panose="020B0604020202020204" pitchFamily="34" charset="0"/>
              <a:buChar char="•"/>
            </a:pPr>
            <a:r>
              <a:rPr lang="zh-TW" sz="1800" dirty="0"/>
              <a:t>DELETE  </a:t>
            </a:r>
          </a:p>
          <a:p>
            <a:pPr marL="971550" lvl="1" indent="-285750">
              <a:spcBef>
                <a:spcPts val="0"/>
              </a:spcBef>
              <a:buFont typeface="Arial" panose="020B0604020202020204" pitchFamily="34" charset="0"/>
              <a:buChar char="•"/>
            </a:pPr>
            <a:r>
              <a:rPr lang="zh-TW" sz="1800" dirty="0"/>
              <a:t>UPDATE</a:t>
            </a:r>
          </a:p>
        </p:txBody>
      </p:sp>
      <p:sp>
        <p:nvSpPr>
          <p:cNvPr id="4" name="Shape 232">
            <a:extLst>
              <a:ext uri="{FF2B5EF4-FFF2-40B4-BE49-F238E27FC236}">
                <a16:creationId xmlns:a16="http://schemas.microsoft.com/office/drawing/2014/main" id="{519372BD-77FE-4D2A-B7AD-96734131D13B}"/>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12</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Simple Data Manipulation Language</a:t>
            </a:r>
          </a:p>
        </p:txBody>
      </p:sp>
      <p:sp>
        <p:nvSpPr>
          <p:cNvPr id="161" name="Shape 1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Insert records to an existing table </a:t>
            </a:r>
            <a:br>
              <a:rPr lang="zh-TW" sz="2000" dirty="0"/>
            </a:br>
            <a:r>
              <a:rPr lang="zh-TW" sz="2000" dirty="0"/>
              <a:t>INSERT INTO table_name (column1, column2,…) VALUES (value1, value2,…) </a:t>
            </a:r>
            <a:br>
              <a:rPr lang="zh-TW" sz="2000" dirty="0"/>
            </a:br>
            <a:r>
              <a:rPr lang="zh-TW" sz="2000" dirty="0">
                <a:solidFill>
                  <a:srgbClr val="0000FF"/>
                </a:solidFill>
              </a:rPr>
              <a:t>INSERT INTO facility (department_id, name, no_of_projectors, no_of_computers) VALUES ('COMP', 'Computer Science', 5, 150);  </a:t>
            </a:r>
          </a:p>
          <a:p>
            <a:pPr marL="514350" lvl="0" indent="-285750">
              <a:spcBef>
                <a:spcPts val="0"/>
              </a:spcBef>
              <a:buFont typeface="Arial" panose="020B0604020202020204" pitchFamily="34" charset="0"/>
              <a:buChar char="•"/>
            </a:pPr>
            <a:r>
              <a:rPr lang="zh-TW" sz="2000" dirty="0"/>
              <a:t>You can omit the column names, if you are inserting records with all the columns present. </a:t>
            </a:r>
            <a:br>
              <a:rPr lang="zh-TW" sz="2000" dirty="0"/>
            </a:br>
            <a:r>
              <a:rPr lang="zh-TW" sz="2000" dirty="0">
                <a:solidFill>
                  <a:srgbClr val="0000FF"/>
                </a:solidFill>
              </a:rPr>
              <a:t>INSERT INTO facility VALUES ('COMP', 'Computer Science', 5, 150);</a:t>
            </a:r>
          </a:p>
        </p:txBody>
      </p:sp>
      <p:sp>
        <p:nvSpPr>
          <p:cNvPr id="4" name="Shape 232">
            <a:extLst>
              <a:ext uri="{FF2B5EF4-FFF2-40B4-BE49-F238E27FC236}">
                <a16:creationId xmlns:a16="http://schemas.microsoft.com/office/drawing/2014/main" id="{D614DA0E-CAD2-4BAE-8F6E-3BCD77349E19}"/>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13</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Simple Data Manipulation Language </a:t>
            </a:r>
          </a:p>
        </p:txBody>
      </p:sp>
      <p:sp>
        <p:nvSpPr>
          <p:cNvPr id="167" name="Shape 1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spcBef>
                <a:spcPts val="0"/>
              </a:spcBef>
              <a:buFont typeface="Arial" panose="020B0604020202020204" pitchFamily="34" charset="0"/>
              <a:buChar char="•"/>
            </a:pPr>
            <a:r>
              <a:rPr lang="zh-TW" sz="2000" dirty="0"/>
              <a:t>By stating explicitly the columns, you can insert partial records with some of the columns being absent, as long as these columns do not have the “NOT NULL” constraint (will cover the “NOT NULL” constraint in details in the following lab). </a:t>
            </a:r>
            <a:br>
              <a:rPr lang="zh-TW" sz="2000" dirty="0"/>
            </a:br>
            <a:r>
              <a:rPr lang="zh-TW" sz="2000" dirty="0">
                <a:solidFill>
                  <a:srgbClr val="0000FF"/>
                </a:solidFill>
              </a:rPr>
              <a:t>INSERT INTO facility (department_id) VALUES ('test');</a:t>
            </a:r>
          </a:p>
        </p:txBody>
      </p:sp>
      <p:sp>
        <p:nvSpPr>
          <p:cNvPr id="4" name="Shape 232">
            <a:extLst>
              <a:ext uri="{FF2B5EF4-FFF2-40B4-BE49-F238E27FC236}">
                <a16:creationId xmlns:a16="http://schemas.microsoft.com/office/drawing/2014/main" id="{A004A721-D9E2-4618-BB5F-6454ABF72EE1}"/>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14</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zh-TW"/>
              <a:t>Simple Data Manipulation Language </a:t>
            </a:r>
          </a:p>
          <a:p>
            <a:pPr lvl="0">
              <a:spcBef>
                <a:spcPts val="0"/>
              </a:spcBef>
              <a:buNone/>
            </a:pPr>
            <a:endParaRPr/>
          </a:p>
        </p:txBody>
      </p:sp>
      <p:sp>
        <p:nvSpPr>
          <p:cNvPr id="173" name="Shape 1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71500" lvl="0" indent="-342900" rtl="0">
              <a:spcBef>
                <a:spcPts val="0"/>
              </a:spcBef>
              <a:buFont typeface="Arial" panose="020B0604020202020204" pitchFamily="34" charset="0"/>
              <a:buChar char="•"/>
            </a:pPr>
            <a:r>
              <a:rPr lang="zh-TW" sz="2000" dirty="0"/>
              <a:t>Removing a record from an existing table </a:t>
            </a:r>
            <a:br>
              <a:rPr lang="zh-TW" sz="2000" dirty="0"/>
            </a:br>
            <a:r>
              <a:rPr lang="zh-TW" sz="2000" dirty="0"/>
              <a:t>DELETE FROM table_name [WHERE conditions] </a:t>
            </a:r>
            <a:br>
              <a:rPr lang="zh-TW" sz="2000" dirty="0"/>
            </a:br>
            <a:r>
              <a:rPr lang="zh-TW" sz="2000" dirty="0">
                <a:solidFill>
                  <a:srgbClr val="0000FF"/>
                </a:solidFill>
              </a:rPr>
              <a:t>DELETE FROM facility WHERE department_id='test' ;  </a:t>
            </a:r>
          </a:p>
          <a:p>
            <a:pPr marL="571500" lvl="0" indent="-342900">
              <a:spcBef>
                <a:spcPts val="0"/>
              </a:spcBef>
              <a:buFont typeface="Arial" panose="020B0604020202020204" pitchFamily="34" charset="0"/>
              <a:buChar char="•"/>
            </a:pPr>
            <a:r>
              <a:rPr lang="zh-TW" sz="2000" dirty="0"/>
              <a:t>The following statement removes all records from the table facility </a:t>
            </a:r>
            <a:br>
              <a:rPr lang="zh-TW" sz="2000" dirty="0"/>
            </a:br>
            <a:r>
              <a:rPr lang="zh-TW" sz="2000" dirty="0">
                <a:solidFill>
                  <a:srgbClr val="0000FF"/>
                </a:solidFill>
              </a:rPr>
              <a:t>DELETE FROM facility;</a:t>
            </a:r>
          </a:p>
        </p:txBody>
      </p:sp>
      <p:sp>
        <p:nvSpPr>
          <p:cNvPr id="4" name="Shape 232">
            <a:extLst>
              <a:ext uri="{FF2B5EF4-FFF2-40B4-BE49-F238E27FC236}">
                <a16:creationId xmlns:a16="http://schemas.microsoft.com/office/drawing/2014/main" id="{B44159C8-0AA3-4178-B459-95B6B275E725}"/>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Simple Data Manipulation Language</a:t>
            </a:r>
          </a:p>
        </p:txBody>
      </p:sp>
      <p:sp>
        <p:nvSpPr>
          <p:cNvPr id="179" name="Shape 179"/>
          <p:cNvSpPr txBox="1">
            <a:spLocks noGrp="1"/>
          </p:cNvSpPr>
          <p:nvPr>
            <p:ph type="body" idx="1"/>
          </p:nvPr>
        </p:nvSpPr>
        <p:spPr>
          <a:xfrm>
            <a:off x="311700" y="1152475"/>
            <a:ext cx="8520600" cy="19386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Updating tuples of an existing table </a:t>
            </a:r>
            <a:br>
              <a:rPr lang="zh-TW" dirty="0"/>
            </a:br>
            <a:r>
              <a:rPr lang="zh-TW" dirty="0"/>
              <a:t>UPDATE table_name SET column= value [WHERE conditions]; </a:t>
            </a:r>
            <a:br>
              <a:rPr lang="zh-TW" dirty="0"/>
            </a:br>
            <a:r>
              <a:rPr lang="zh-TW" dirty="0">
                <a:solidFill>
                  <a:srgbClr val="0000FF"/>
                </a:solidFill>
              </a:rPr>
              <a:t>UPDATE facility SET no_of_computers=200 WHERE department_id= 'COMP';</a:t>
            </a:r>
          </a:p>
          <a:p>
            <a:pPr marL="971550" lvl="1" indent="-285750" rtl="0">
              <a:spcBef>
                <a:spcPts val="0"/>
              </a:spcBef>
              <a:spcAft>
                <a:spcPts val="0"/>
              </a:spcAft>
              <a:buClr>
                <a:srgbClr val="000000"/>
              </a:buClr>
              <a:buFont typeface="Arial" panose="020B0604020202020204" pitchFamily="34" charset="0"/>
              <a:buChar char="•"/>
            </a:pPr>
            <a:r>
              <a:rPr lang="zh-TW" dirty="0">
                <a:solidFill>
                  <a:srgbClr val="000000"/>
                </a:solidFill>
              </a:rPr>
              <a:t>Reminder 1 : to test this statement, insert deleted </a:t>
            </a:r>
            <a:r>
              <a:rPr lang="zh-TW" dirty="0">
                <a:solidFill>
                  <a:schemeClr val="dk1"/>
                </a:solidFill>
              </a:rPr>
              <a:t>data back before update</a:t>
            </a:r>
          </a:p>
          <a:p>
            <a:pPr marL="971550" lvl="1" indent="-285750" rtl="0">
              <a:spcBef>
                <a:spcPts val="0"/>
              </a:spcBef>
              <a:spcAft>
                <a:spcPts val="0"/>
              </a:spcAft>
              <a:buClr>
                <a:schemeClr val="dk1"/>
              </a:buClr>
              <a:buFont typeface="Arial" panose="020B0604020202020204" pitchFamily="34" charset="0"/>
              <a:buChar char="•"/>
            </a:pPr>
            <a:r>
              <a:rPr lang="zh-TW" dirty="0">
                <a:solidFill>
                  <a:schemeClr val="dk1"/>
                </a:solidFill>
              </a:rPr>
              <a:t>Reminder 2 : to view the result from table, refresh data </a:t>
            </a:r>
          </a:p>
        </p:txBody>
      </p:sp>
      <p:pic>
        <p:nvPicPr>
          <p:cNvPr id="180" name="Shape 180"/>
          <p:cNvPicPr preferRelativeResize="0"/>
          <p:nvPr/>
        </p:nvPicPr>
        <p:blipFill>
          <a:blip r:embed="rId3">
            <a:alphaModFix/>
          </a:blip>
          <a:stretch>
            <a:fillRect/>
          </a:stretch>
        </p:blipFill>
        <p:spPr>
          <a:xfrm>
            <a:off x="1331125" y="3240160"/>
            <a:ext cx="5309769" cy="1747625"/>
          </a:xfrm>
          <a:prstGeom prst="rect">
            <a:avLst/>
          </a:prstGeom>
          <a:noFill/>
          <a:ln>
            <a:noFill/>
          </a:ln>
        </p:spPr>
      </p:pic>
      <p:sp>
        <p:nvSpPr>
          <p:cNvPr id="181" name="Shape 181"/>
          <p:cNvSpPr/>
          <p:nvPr/>
        </p:nvSpPr>
        <p:spPr>
          <a:xfrm>
            <a:off x="1778850" y="3645110"/>
            <a:ext cx="192900" cy="1500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232">
            <a:extLst>
              <a:ext uri="{FF2B5EF4-FFF2-40B4-BE49-F238E27FC236}">
                <a16:creationId xmlns:a16="http://schemas.microsoft.com/office/drawing/2014/main" id="{07D9A369-9421-4173-8FCC-AC12EDBC5875}"/>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16</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1597217" y="3361108"/>
            <a:ext cx="5867400" cy="1724025"/>
          </a:xfrm>
          <a:prstGeom prst="rect">
            <a:avLst/>
          </a:prstGeom>
          <a:noFill/>
          <a:ln>
            <a:noFill/>
          </a:ln>
        </p:spPr>
      </p:pic>
      <p:sp>
        <p:nvSpPr>
          <p:cNvPr id="187" name="Shape 187"/>
          <p:cNvSpPr txBox="1">
            <a:spLocks noGrp="1"/>
          </p:cNvSpPr>
          <p:nvPr>
            <p:ph type="body" idx="1"/>
          </p:nvPr>
        </p:nvSpPr>
        <p:spPr>
          <a:xfrm>
            <a:off x="311699" y="1017725"/>
            <a:ext cx="8191277" cy="3979800"/>
          </a:xfrm>
          <a:prstGeom prst="rect">
            <a:avLst/>
          </a:prstGeom>
        </p:spPr>
        <p:txBody>
          <a:bodyPr lIns="91425" tIns="91425" rIns="91425" bIns="91425" anchor="t" anchorCtr="0">
            <a:noAutofit/>
          </a:bodyPr>
          <a:lstStyle/>
          <a:p>
            <a:pPr marL="457200" lvl="0" indent="-355600" algn="just" rtl="0">
              <a:spcBef>
                <a:spcPts val="0"/>
              </a:spcBef>
              <a:spcAft>
                <a:spcPts val="600"/>
              </a:spcAft>
              <a:buSzPct val="100000"/>
              <a:buFont typeface="Arial" panose="020B0604020202020204" pitchFamily="34" charset="0"/>
              <a:buChar char="•"/>
            </a:pPr>
            <a:r>
              <a:rPr lang="zh-TW" dirty="0"/>
              <a:t>Select target table, Select “Data”</a:t>
            </a:r>
          </a:p>
          <a:p>
            <a:pPr marL="457200" lvl="0" indent="-355600" algn="just" rtl="0">
              <a:spcBef>
                <a:spcPts val="0"/>
              </a:spcBef>
              <a:spcAft>
                <a:spcPts val="600"/>
              </a:spcAft>
              <a:buSzPct val="100000"/>
              <a:buFont typeface="Arial" panose="020B0604020202020204" pitchFamily="34" charset="0"/>
              <a:buChar char="•"/>
            </a:pPr>
            <a:r>
              <a:rPr lang="zh-TW" dirty="0">
                <a:solidFill>
                  <a:srgbClr val="00FF00"/>
                </a:solidFill>
              </a:rPr>
              <a:t>Insert</a:t>
            </a:r>
            <a:r>
              <a:rPr lang="zh-TW" dirty="0"/>
              <a:t>: click insert row, empty row will be created after selected row</a:t>
            </a:r>
          </a:p>
          <a:p>
            <a:pPr marL="914400" lvl="1" indent="-355600" algn="just" rtl="0">
              <a:spcBef>
                <a:spcPts val="0"/>
              </a:spcBef>
              <a:spcAft>
                <a:spcPts val="600"/>
              </a:spcAft>
              <a:buSzPct val="100000"/>
              <a:buFont typeface="Arial" panose="020B0604020202020204" pitchFamily="34" charset="0"/>
              <a:buChar char="•"/>
            </a:pPr>
            <a:r>
              <a:rPr lang="zh-TW" sz="1800" dirty="0"/>
              <a:t>example: row +5 :NEW</a:t>
            </a:r>
          </a:p>
          <a:p>
            <a:pPr marL="457200" lvl="0" indent="-355600" algn="just" rtl="0">
              <a:spcBef>
                <a:spcPts val="0"/>
              </a:spcBef>
              <a:spcAft>
                <a:spcPts val="600"/>
              </a:spcAft>
              <a:buSzPct val="100000"/>
              <a:buFont typeface="Arial" panose="020B0604020202020204" pitchFamily="34" charset="0"/>
              <a:buChar char="•"/>
            </a:pPr>
            <a:r>
              <a:rPr lang="zh-TW" dirty="0">
                <a:solidFill>
                  <a:srgbClr val="FF0000"/>
                </a:solidFill>
              </a:rPr>
              <a:t>Delete</a:t>
            </a:r>
            <a:r>
              <a:rPr lang="zh-TW" dirty="0"/>
              <a:t>: select target record(s), click delete selected row; click again to undo deletion</a:t>
            </a:r>
          </a:p>
          <a:p>
            <a:pPr marL="914400" lvl="1" indent="-355600" algn="just" rtl="0">
              <a:spcBef>
                <a:spcPts val="0"/>
              </a:spcBef>
              <a:spcAft>
                <a:spcPts val="600"/>
              </a:spcAft>
              <a:buSzPct val="100000"/>
              <a:buFont typeface="Arial" panose="020B0604020202020204" pitchFamily="34" charset="0"/>
              <a:buChar char="•"/>
            </a:pPr>
            <a:r>
              <a:rPr lang="zh-TW" sz="1800" dirty="0"/>
              <a:t>example: row -3 : ELEC</a:t>
            </a:r>
            <a:endParaRPr lang="zh-TW" sz="2000" dirty="0"/>
          </a:p>
        </p:txBody>
      </p:sp>
      <p:sp>
        <p:nvSpPr>
          <p:cNvPr id="188" name="Shape 1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 Data Manipulation with SQL Developer 1</a:t>
            </a:r>
          </a:p>
        </p:txBody>
      </p:sp>
      <p:sp>
        <p:nvSpPr>
          <p:cNvPr id="189" name="Shape 189"/>
          <p:cNvSpPr/>
          <p:nvPr/>
        </p:nvSpPr>
        <p:spPr>
          <a:xfrm>
            <a:off x="2035317" y="3582771"/>
            <a:ext cx="192900" cy="257400"/>
          </a:xfrm>
          <a:prstGeom prst="rect">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2263917" y="3582771"/>
            <a:ext cx="192900" cy="2574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2078167" y="3411471"/>
            <a:ext cx="246600" cy="171300"/>
          </a:xfrm>
          <a:prstGeom prst="rect">
            <a:avLst/>
          </a:prstGeom>
          <a:noFill/>
          <a:ln w="28575" cap="flat" cmpd="sng">
            <a:solidFill>
              <a:srgbClr val="85200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232">
            <a:extLst>
              <a:ext uri="{FF2B5EF4-FFF2-40B4-BE49-F238E27FC236}">
                <a16:creationId xmlns:a16="http://schemas.microsoft.com/office/drawing/2014/main" id="{24F705B6-F493-47B4-84EF-DF4BEC9AB005}"/>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17</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Shape 196"/>
          <p:cNvPicPr preferRelativeResize="0"/>
          <p:nvPr/>
        </p:nvPicPr>
        <p:blipFill>
          <a:blip r:embed="rId3">
            <a:alphaModFix/>
          </a:blip>
          <a:stretch>
            <a:fillRect/>
          </a:stretch>
        </p:blipFill>
        <p:spPr>
          <a:xfrm>
            <a:off x="1600914" y="3273500"/>
            <a:ext cx="5867400" cy="1724025"/>
          </a:xfrm>
          <a:prstGeom prst="rect">
            <a:avLst/>
          </a:prstGeom>
          <a:noFill/>
          <a:ln>
            <a:noFill/>
          </a:ln>
        </p:spPr>
      </p:pic>
      <p:sp>
        <p:nvSpPr>
          <p:cNvPr id="197" name="Shape 197"/>
          <p:cNvSpPr txBox="1">
            <a:spLocks noGrp="1"/>
          </p:cNvSpPr>
          <p:nvPr>
            <p:ph type="body" idx="1"/>
          </p:nvPr>
        </p:nvSpPr>
        <p:spPr>
          <a:xfrm>
            <a:off x="897625" y="1239667"/>
            <a:ext cx="6883651" cy="3979800"/>
          </a:xfrm>
          <a:prstGeom prst="rect">
            <a:avLst/>
          </a:prstGeom>
        </p:spPr>
        <p:txBody>
          <a:bodyPr lIns="91425" tIns="91425" rIns="91425" bIns="91425" anchor="t" anchorCtr="0">
            <a:noAutofit/>
          </a:bodyPr>
          <a:lstStyle/>
          <a:p>
            <a:pPr marL="457200" lvl="0" indent="-355600" algn="just" rtl="0">
              <a:spcBef>
                <a:spcPts val="0"/>
              </a:spcBef>
              <a:spcAft>
                <a:spcPts val="600"/>
              </a:spcAft>
              <a:buSzPct val="100000"/>
              <a:buFont typeface="Arial" panose="020B0604020202020204" pitchFamily="34" charset="0"/>
              <a:buChar char="•"/>
            </a:pPr>
            <a:r>
              <a:rPr lang="zh-TW" sz="2000" dirty="0">
                <a:solidFill>
                  <a:srgbClr val="0000FF"/>
                </a:solidFill>
              </a:rPr>
              <a:t>Update</a:t>
            </a:r>
            <a:r>
              <a:rPr lang="zh-TW" sz="2000" dirty="0"/>
              <a:t>:</a:t>
            </a:r>
            <a:r>
              <a:rPr lang="en-HK" altLang="zh-TW" sz="2000" dirty="0"/>
              <a:t> </a:t>
            </a:r>
            <a:r>
              <a:rPr lang="zh-TW" sz="2000" dirty="0"/>
              <a:t>double click on target record</a:t>
            </a:r>
          </a:p>
          <a:p>
            <a:pPr marL="914400" lvl="1" indent="-355600" algn="just" rtl="0">
              <a:spcBef>
                <a:spcPts val="0"/>
              </a:spcBef>
              <a:spcAft>
                <a:spcPts val="600"/>
              </a:spcAft>
              <a:buSzPct val="100000"/>
              <a:buFont typeface="Arial" panose="020B0604020202020204" pitchFamily="34" charset="0"/>
              <a:buChar char="•"/>
            </a:pPr>
            <a:r>
              <a:rPr lang="zh-TW" sz="2000" dirty="0"/>
              <a:t>example: row *4 : BUS -&gt; BUSI</a:t>
            </a:r>
          </a:p>
          <a:p>
            <a:pPr marL="457200" lvl="0" indent="-355600" algn="just" rtl="0">
              <a:spcBef>
                <a:spcPts val="0"/>
              </a:spcBef>
              <a:spcAft>
                <a:spcPts val="600"/>
              </a:spcAft>
              <a:buSzPct val="100000"/>
              <a:buFont typeface="Arial" panose="020B0604020202020204" pitchFamily="34" charset="0"/>
              <a:buChar char="•"/>
            </a:pPr>
            <a:r>
              <a:rPr lang="zh-TW" sz="2000" dirty="0"/>
              <a:t>Updated rows will be marked (as example on right-hand side), until </a:t>
            </a:r>
            <a:r>
              <a:rPr lang="zh-TW" sz="2000" u="sng" dirty="0"/>
              <a:t>commitment</a:t>
            </a:r>
          </a:p>
        </p:txBody>
      </p:sp>
      <p:sp>
        <p:nvSpPr>
          <p:cNvPr id="198" name="Shape 1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 Data Manipulation with SQL Developer 2</a:t>
            </a:r>
          </a:p>
        </p:txBody>
      </p:sp>
      <p:sp>
        <p:nvSpPr>
          <p:cNvPr id="199" name="Shape 199"/>
          <p:cNvSpPr/>
          <p:nvPr/>
        </p:nvSpPr>
        <p:spPr>
          <a:xfrm>
            <a:off x="2039014" y="3495163"/>
            <a:ext cx="192900" cy="257400"/>
          </a:xfrm>
          <a:prstGeom prst="rect">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p:nvPr/>
        </p:nvSpPr>
        <p:spPr>
          <a:xfrm>
            <a:off x="2267614" y="3495163"/>
            <a:ext cx="192900" cy="2574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81864" y="3323863"/>
            <a:ext cx="246600" cy="171300"/>
          </a:xfrm>
          <a:prstGeom prst="rect">
            <a:avLst/>
          </a:prstGeom>
          <a:noFill/>
          <a:ln w="28575" cap="flat" cmpd="sng">
            <a:solidFill>
              <a:srgbClr val="85200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232">
            <a:extLst>
              <a:ext uri="{FF2B5EF4-FFF2-40B4-BE49-F238E27FC236}">
                <a16:creationId xmlns:a16="http://schemas.microsoft.com/office/drawing/2014/main" id="{991D393C-6368-4685-BCA7-40F172C36EB3}"/>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18</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Commit</a:t>
            </a:r>
          </a:p>
        </p:txBody>
      </p:sp>
      <p:sp>
        <p:nvSpPr>
          <p:cNvPr id="207" name="Shape 207"/>
          <p:cNvSpPr txBox="1">
            <a:spLocks noGrp="1"/>
          </p:cNvSpPr>
          <p:nvPr>
            <p:ph type="body" idx="1"/>
          </p:nvPr>
        </p:nvSpPr>
        <p:spPr>
          <a:xfrm>
            <a:off x="498131" y="1148036"/>
            <a:ext cx="6936600" cy="3416400"/>
          </a:xfrm>
          <a:prstGeom prst="rect">
            <a:avLst/>
          </a:prstGeom>
        </p:spPr>
        <p:txBody>
          <a:bodyPr lIns="91425" tIns="91425" rIns="91425" bIns="91425" anchor="t" anchorCtr="0">
            <a:noAutofit/>
          </a:bodyPr>
          <a:lstStyle/>
          <a:p>
            <a:pPr marL="457200" lvl="0" indent="-381000" rtl="0">
              <a:spcBef>
                <a:spcPts val="0"/>
              </a:spcBef>
              <a:buSzPct val="100000"/>
              <a:buFont typeface="Arial" panose="020B0604020202020204" pitchFamily="34" charset="0"/>
              <a:buChar char="•"/>
            </a:pPr>
            <a:r>
              <a:rPr lang="zh-TW" sz="2000" dirty="0"/>
              <a:t>Method 1: Commit with SQL statement</a:t>
            </a:r>
          </a:p>
          <a:p>
            <a:pPr marL="914400" lvl="1" indent="-381000" rtl="0">
              <a:spcBef>
                <a:spcPts val="0"/>
              </a:spcBef>
              <a:buSzPct val="100000"/>
              <a:buFont typeface="Arial" panose="020B0604020202020204" pitchFamily="34" charset="0"/>
              <a:buChar char="•"/>
            </a:pPr>
            <a:r>
              <a:rPr lang="zh-TW" sz="2000" dirty="0"/>
              <a:t>open SQL worksheet</a:t>
            </a:r>
          </a:p>
          <a:p>
            <a:pPr marL="914400" lvl="1" indent="-381000" rtl="0">
              <a:spcBef>
                <a:spcPts val="0"/>
              </a:spcBef>
              <a:buSzPct val="100000"/>
              <a:buFont typeface="Arial" panose="020B0604020202020204" pitchFamily="34" charset="0"/>
              <a:buChar char="•"/>
            </a:pPr>
            <a:r>
              <a:rPr lang="zh-TW" sz="2000" dirty="0"/>
              <a:t>enter “commit;”</a:t>
            </a:r>
          </a:p>
          <a:p>
            <a:pPr marL="914400" lvl="1" indent="-381000" rtl="0">
              <a:spcBef>
                <a:spcPts val="0"/>
              </a:spcBef>
              <a:buSzPct val="100000"/>
              <a:buFont typeface="Arial" panose="020B0604020202020204" pitchFamily="34" charset="0"/>
              <a:buChar char="•"/>
            </a:pPr>
            <a:r>
              <a:rPr lang="zh-TW" sz="2000" dirty="0"/>
              <a:t>run statement</a:t>
            </a:r>
            <a:endParaRPr lang="zh-TW" sz="2400" dirty="0"/>
          </a:p>
        </p:txBody>
      </p:sp>
      <p:pic>
        <p:nvPicPr>
          <p:cNvPr id="208" name="Shape 208"/>
          <p:cNvPicPr preferRelativeResize="0"/>
          <p:nvPr/>
        </p:nvPicPr>
        <p:blipFill>
          <a:blip r:embed="rId3">
            <a:alphaModFix/>
          </a:blip>
          <a:stretch>
            <a:fillRect/>
          </a:stretch>
        </p:blipFill>
        <p:spPr>
          <a:xfrm>
            <a:off x="3852909" y="2764037"/>
            <a:ext cx="3395391" cy="1346324"/>
          </a:xfrm>
          <a:prstGeom prst="rect">
            <a:avLst/>
          </a:prstGeom>
          <a:noFill/>
          <a:ln>
            <a:noFill/>
          </a:ln>
        </p:spPr>
      </p:pic>
      <p:sp>
        <p:nvSpPr>
          <p:cNvPr id="5" name="Shape 232">
            <a:extLst>
              <a:ext uri="{FF2B5EF4-FFF2-40B4-BE49-F238E27FC236}">
                <a16:creationId xmlns:a16="http://schemas.microsoft.com/office/drawing/2014/main" id="{C28666CD-F4C1-4449-B6F4-801E77840329}"/>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19</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Objectives of the Lab</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28600" lvl="0" rtl="0">
              <a:spcBef>
                <a:spcPts val="0"/>
              </a:spcBef>
            </a:pPr>
            <a:r>
              <a:rPr lang="zh-TW" dirty="0"/>
              <a:t>After this lab you should be able to  </a:t>
            </a:r>
          </a:p>
          <a:p>
            <a:pPr marL="971550" lvl="1" indent="-285750" rtl="0">
              <a:spcBef>
                <a:spcPts val="0"/>
              </a:spcBef>
              <a:buFont typeface="Arial" panose="020B0604020202020204" pitchFamily="34" charset="0"/>
              <a:buChar char="•"/>
            </a:pPr>
            <a:r>
              <a:rPr lang="zh-TW" dirty="0"/>
              <a:t>Issue simple Data Definition Language commands, </a:t>
            </a:r>
          </a:p>
          <a:p>
            <a:pPr marL="971550" lvl="1" indent="-285750" rtl="0">
              <a:spcBef>
                <a:spcPts val="0"/>
              </a:spcBef>
              <a:buFont typeface="Arial" panose="020B0604020202020204" pitchFamily="34" charset="0"/>
              <a:buChar char="•"/>
            </a:pPr>
            <a:r>
              <a:rPr lang="zh-TW" dirty="0"/>
              <a:t>create/ modify tables</a:t>
            </a:r>
          </a:p>
          <a:p>
            <a:pPr marL="971550" lvl="1" indent="-285750" rtl="0">
              <a:spcBef>
                <a:spcPts val="0"/>
              </a:spcBef>
              <a:buFont typeface="Arial" panose="020B0604020202020204" pitchFamily="34" charset="0"/>
              <a:buChar char="•"/>
            </a:pPr>
            <a:r>
              <a:rPr lang="zh-TW" dirty="0"/>
              <a:t>Issue simple Data Manipulation Language commands,  </a:t>
            </a:r>
          </a:p>
          <a:p>
            <a:pPr marL="971550" lvl="1" indent="-285750" rtl="0">
              <a:spcBef>
                <a:spcPts val="0"/>
              </a:spcBef>
              <a:buFont typeface="Arial" panose="020B0604020202020204" pitchFamily="34" charset="0"/>
              <a:buChar char="•"/>
            </a:pPr>
            <a:r>
              <a:rPr lang="zh-TW" dirty="0"/>
              <a:t>insert/ delete/ modify data</a:t>
            </a:r>
          </a:p>
          <a:p>
            <a:pPr marL="971550" lvl="1" indent="-285750">
              <a:spcBef>
                <a:spcPts val="0"/>
              </a:spcBef>
              <a:buFont typeface="Arial" panose="020B0604020202020204" pitchFamily="34" charset="0"/>
              <a:buChar char="•"/>
            </a:pPr>
            <a:r>
              <a:rPr lang="zh-TW" dirty="0"/>
              <a:t>Know to apply simple integrity constraints.</a:t>
            </a:r>
          </a:p>
        </p:txBody>
      </p:sp>
      <p:sp>
        <p:nvSpPr>
          <p:cNvPr id="4" name="Shape 232">
            <a:extLst>
              <a:ext uri="{FF2B5EF4-FFF2-40B4-BE49-F238E27FC236}">
                <a16:creationId xmlns:a16="http://schemas.microsoft.com/office/drawing/2014/main" id="{2ED8603D-2B65-4B7F-944F-CBC125BA616A}"/>
              </a:ext>
            </a:extLst>
          </p:cNvPr>
          <p:cNvSpPr txBox="1"/>
          <p:nvPr/>
        </p:nvSpPr>
        <p:spPr>
          <a:xfrm>
            <a:off x="6553200" y="4688357"/>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Appendix: Commit alt.</a:t>
            </a:r>
          </a:p>
        </p:txBody>
      </p:sp>
      <p:sp>
        <p:nvSpPr>
          <p:cNvPr id="214" name="Shape 21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SzPct val="100000"/>
              <a:buFont typeface="Arial" panose="020B0604020202020204" pitchFamily="34" charset="0"/>
              <a:buChar char="•"/>
            </a:pPr>
            <a:r>
              <a:rPr lang="zh-TW" sz="2000" dirty="0"/>
              <a:t>Method 2: Commit with Controls Under the Data tab</a:t>
            </a:r>
          </a:p>
          <a:p>
            <a:pPr marL="914400" lvl="1" indent="-381000" rtl="0">
              <a:spcBef>
                <a:spcPts val="0"/>
              </a:spcBef>
              <a:spcAft>
                <a:spcPts val="0"/>
              </a:spcAft>
              <a:buSzPct val="100000"/>
              <a:buFont typeface="Arial" panose="020B0604020202020204" pitchFamily="34" charset="0"/>
              <a:buChar char="•"/>
            </a:pPr>
            <a:r>
              <a:rPr lang="zh-TW" sz="2000" dirty="0">
                <a:solidFill>
                  <a:srgbClr val="FF0000"/>
                </a:solidFill>
              </a:rPr>
              <a:t>Commit Changes </a:t>
            </a:r>
            <a:r>
              <a:rPr lang="zh-TW" sz="2000" dirty="0"/>
              <a:t>ends the current transaction and makes permanent all changes performed in the transaction.</a:t>
            </a:r>
          </a:p>
          <a:p>
            <a:pPr marL="914400" lvl="1" indent="-381000" rtl="0">
              <a:spcBef>
                <a:spcPts val="0"/>
              </a:spcBef>
              <a:spcAft>
                <a:spcPts val="0"/>
              </a:spcAft>
              <a:buSzPct val="100000"/>
              <a:buFont typeface="Arial" panose="020B0604020202020204" pitchFamily="34" charset="0"/>
              <a:buChar char="•"/>
            </a:pPr>
            <a:r>
              <a:rPr lang="zh-TW" sz="2000" dirty="0">
                <a:solidFill>
                  <a:srgbClr val="FF0000"/>
                </a:solidFill>
              </a:rPr>
              <a:t>Rollback Changes </a:t>
            </a:r>
            <a:r>
              <a:rPr lang="zh-TW" sz="2000" dirty="0"/>
              <a:t>undoes any work done in the current transaction.</a:t>
            </a:r>
          </a:p>
        </p:txBody>
      </p:sp>
      <p:pic>
        <p:nvPicPr>
          <p:cNvPr id="215" name="Shape 215"/>
          <p:cNvPicPr preferRelativeResize="0"/>
          <p:nvPr/>
        </p:nvPicPr>
        <p:blipFill rotWithShape="1">
          <a:blip r:embed="rId3">
            <a:alphaModFix/>
          </a:blip>
          <a:srcRect r="35736" b="70974"/>
          <a:stretch/>
        </p:blipFill>
        <p:spPr>
          <a:xfrm>
            <a:off x="1480469" y="3490705"/>
            <a:ext cx="5854875" cy="776997"/>
          </a:xfrm>
          <a:prstGeom prst="rect">
            <a:avLst/>
          </a:prstGeom>
          <a:noFill/>
          <a:ln>
            <a:noFill/>
          </a:ln>
        </p:spPr>
      </p:pic>
      <p:sp>
        <p:nvSpPr>
          <p:cNvPr id="216" name="Shape 216"/>
          <p:cNvSpPr/>
          <p:nvPr/>
        </p:nvSpPr>
        <p:spPr>
          <a:xfrm>
            <a:off x="2875854" y="3637854"/>
            <a:ext cx="681899" cy="4827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0000"/>
              </a:solidFill>
            </a:endParaRPr>
          </a:p>
        </p:txBody>
      </p:sp>
      <p:sp>
        <p:nvSpPr>
          <p:cNvPr id="6" name="Shape 232">
            <a:extLst>
              <a:ext uri="{FF2B5EF4-FFF2-40B4-BE49-F238E27FC236}">
                <a16:creationId xmlns:a16="http://schemas.microsoft.com/office/drawing/2014/main" id="{9C22F680-12FB-40F4-AD5E-C60EC02FCF87}"/>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20</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Appendix: Other Controls Under the Data tab</a:t>
            </a:r>
          </a:p>
        </p:txBody>
      </p:sp>
      <p:sp>
        <p:nvSpPr>
          <p:cNvPr id="222" name="Shape 222"/>
          <p:cNvSpPr txBox="1">
            <a:spLocks noGrp="1"/>
          </p:cNvSpPr>
          <p:nvPr>
            <p:ph type="body" idx="1"/>
          </p:nvPr>
        </p:nvSpPr>
        <p:spPr>
          <a:xfrm>
            <a:off x="311700" y="1152475"/>
            <a:ext cx="8062042" cy="35832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zh-TW" dirty="0"/>
              <a:t>Refresh queries the database to update the data display. If a filter is specified, the refresh operation uses the filter.</a:t>
            </a:r>
          </a:p>
          <a:p>
            <a:pPr marL="514350" lvl="0" indent="-285750" rtl="0">
              <a:spcBef>
                <a:spcPts val="0"/>
              </a:spcBef>
              <a:spcAft>
                <a:spcPts val="0"/>
              </a:spcAft>
              <a:buFont typeface="Arial" panose="020B0604020202020204" pitchFamily="34" charset="0"/>
              <a:buChar char="•"/>
            </a:pPr>
            <a:r>
              <a:rPr lang="zh-TW" dirty="0"/>
              <a:t>Sort displays a dialog box for selecting columns to sort by. </a:t>
            </a:r>
          </a:p>
          <a:p>
            <a:pPr marL="514350" lvl="0" indent="-285750" rtl="0">
              <a:spcBef>
                <a:spcPts val="0"/>
              </a:spcBef>
              <a:spcAft>
                <a:spcPts val="0"/>
              </a:spcAft>
              <a:buFont typeface="Arial" panose="020B0604020202020204" pitchFamily="34" charset="0"/>
              <a:buChar char="•"/>
            </a:pPr>
            <a:r>
              <a:rPr lang="zh-TW" dirty="0"/>
              <a:t>Filter enables you to enter a SQL predicate (</a:t>
            </a:r>
            <a:r>
              <a:rPr lang="zh-TW" dirty="0">
                <a:solidFill>
                  <a:srgbClr val="0000FF"/>
                </a:solidFill>
              </a:rPr>
              <a:t>WHERE clause text without the WHERE keyword</a:t>
            </a:r>
            <a:r>
              <a:rPr lang="zh-TW" dirty="0"/>
              <a:t>) for limiting the display of data. </a:t>
            </a:r>
            <a:br>
              <a:rPr lang="zh-TW" dirty="0"/>
            </a:br>
            <a:r>
              <a:rPr lang="zh-TW" dirty="0"/>
              <a:t>For example, NO_OF_COMPUTERS=60</a:t>
            </a:r>
          </a:p>
        </p:txBody>
      </p:sp>
      <p:pic>
        <p:nvPicPr>
          <p:cNvPr id="223" name="Shape 223"/>
          <p:cNvPicPr preferRelativeResize="0"/>
          <p:nvPr/>
        </p:nvPicPr>
        <p:blipFill rotWithShape="1">
          <a:blip r:embed="rId3">
            <a:alphaModFix/>
          </a:blip>
          <a:srcRect r="35736" b="70974"/>
          <a:stretch/>
        </p:blipFill>
        <p:spPr>
          <a:xfrm>
            <a:off x="1407675" y="3478725"/>
            <a:ext cx="5854875" cy="776997"/>
          </a:xfrm>
          <a:prstGeom prst="rect">
            <a:avLst/>
          </a:prstGeom>
          <a:noFill/>
          <a:ln>
            <a:noFill/>
          </a:ln>
        </p:spPr>
      </p:pic>
      <p:sp>
        <p:nvSpPr>
          <p:cNvPr id="224" name="Shape 224"/>
          <p:cNvSpPr/>
          <p:nvPr/>
        </p:nvSpPr>
        <p:spPr>
          <a:xfrm>
            <a:off x="1768147" y="3795775"/>
            <a:ext cx="390300" cy="482700"/>
          </a:xfrm>
          <a:prstGeom prst="rect">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0000FF"/>
              </a:solidFill>
            </a:endParaRPr>
          </a:p>
        </p:txBody>
      </p:sp>
      <p:sp>
        <p:nvSpPr>
          <p:cNvPr id="225" name="Shape 225"/>
          <p:cNvSpPr txBox="1"/>
          <p:nvPr/>
        </p:nvSpPr>
        <p:spPr>
          <a:xfrm>
            <a:off x="10715675" y="3830600"/>
            <a:ext cx="6172200" cy="7200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226" name="Shape 226"/>
          <p:cNvSpPr/>
          <p:nvPr/>
        </p:nvSpPr>
        <p:spPr>
          <a:xfrm>
            <a:off x="3611225" y="3795775"/>
            <a:ext cx="610800" cy="432900"/>
          </a:xfrm>
          <a:prstGeom prst="rect">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4339900" y="3774375"/>
            <a:ext cx="3021900" cy="432900"/>
          </a:xfrm>
          <a:prstGeom prst="rect">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232">
            <a:extLst>
              <a:ext uri="{FF2B5EF4-FFF2-40B4-BE49-F238E27FC236}">
                <a16:creationId xmlns:a16="http://schemas.microsoft.com/office/drawing/2014/main" id="{0FC89FCF-D5A8-46F3-BA7C-4314FF9144F3}"/>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21</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
        <p:nvSpPr>
          <p:cNvPr id="232" name="Shape 232"/>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22</a:t>
            </a:fld>
            <a:endParaRPr lang="zh-TW" sz="1200" b="0" i="0" u="none" dirty="0">
              <a:solidFill>
                <a:schemeClr val="dk1"/>
              </a:solidFill>
              <a:latin typeface="Verdana"/>
              <a:ea typeface="Verdana"/>
              <a:cs typeface="Verdana"/>
              <a:sym typeface="Verdana"/>
            </a:endParaRPr>
          </a:p>
        </p:txBody>
      </p:sp>
      <p:sp>
        <p:nvSpPr>
          <p:cNvPr id="233" name="Shape 233"/>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sz="2800">
                <a:solidFill>
                  <a:srgbClr val="000000"/>
                </a:solidFill>
                <a:latin typeface="Arial"/>
                <a:ea typeface="Arial"/>
                <a:cs typeface="Arial"/>
                <a:sym typeface="Arial"/>
              </a:rPr>
              <a:t>Integrity Constraints 1</a:t>
            </a:r>
          </a:p>
        </p:txBody>
      </p:sp>
      <p:sp>
        <p:nvSpPr>
          <p:cNvPr id="234" name="Shape 234"/>
          <p:cNvSpPr txBox="1">
            <a:spLocks noGrp="1"/>
          </p:cNvSpPr>
          <p:nvPr>
            <p:ph type="body" idx="1"/>
          </p:nvPr>
        </p:nvSpPr>
        <p:spPr>
          <a:xfrm>
            <a:off x="609600" y="1282075"/>
            <a:ext cx="7589426" cy="3416400"/>
          </a:xfrm>
          <a:prstGeom prst="rect">
            <a:avLst/>
          </a:prstGeom>
          <a:noFill/>
          <a:ln>
            <a:noFill/>
          </a:ln>
        </p:spPr>
        <p:txBody>
          <a:bodyPr lIns="91425" tIns="45700" rIns="91425" bIns="45700" anchor="t" anchorCtr="0">
            <a:noAutofit/>
          </a:bodyPr>
          <a:lstStyle/>
          <a:p>
            <a:pPr marL="469900" lvl="0" indent="-431800" rtl="0">
              <a:lnSpc>
                <a:spcPct val="100000"/>
              </a:lnSpc>
              <a:spcBef>
                <a:spcPts val="0"/>
              </a:spcBef>
              <a:buSzPct val="100000"/>
              <a:buFont typeface="Arial" panose="020B0604020202020204" pitchFamily="34" charset="0"/>
              <a:buChar char="•"/>
            </a:pPr>
            <a:r>
              <a:rPr lang="zh-TW" sz="2000" dirty="0"/>
              <a:t>We need to ensure that changes made to the database do not disrupt data consistency.</a:t>
            </a:r>
          </a:p>
          <a:p>
            <a:pPr marL="469900" lvl="0" indent="-431800" rtl="0">
              <a:lnSpc>
                <a:spcPct val="100000"/>
              </a:lnSpc>
              <a:spcBef>
                <a:spcPts val="0"/>
              </a:spcBef>
              <a:buSzPct val="100000"/>
              <a:buFont typeface="Arial" panose="020B0604020202020204" pitchFamily="34" charset="0"/>
              <a:buChar char="•"/>
            </a:pPr>
            <a:r>
              <a:rPr lang="zh-TW" sz="2000" dirty="0"/>
              <a:t>One of the methods is to enforce integrity constraints on the database.</a:t>
            </a:r>
          </a:p>
          <a:p>
            <a:pPr marL="469900" lvl="0" indent="-431800" rtl="0">
              <a:lnSpc>
                <a:spcPct val="100000"/>
              </a:lnSpc>
              <a:spcBef>
                <a:spcPts val="0"/>
              </a:spcBef>
              <a:buSzPct val="100000"/>
              <a:buFont typeface="Arial" panose="020B0604020202020204" pitchFamily="34" charset="0"/>
              <a:buChar char="•"/>
            </a:pPr>
            <a:r>
              <a:rPr lang="zh-TW" sz="2000" dirty="0"/>
              <a:t>Integrity constraints can be declared at the </a:t>
            </a:r>
            <a:r>
              <a:rPr lang="zh-TW" sz="2000" dirty="0">
                <a:solidFill>
                  <a:srgbClr val="FF0000"/>
                </a:solidFill>
              </a:rPr>
              <a:t>column level </a:t>
            </a:r>
            <a:r>
              <a:rPr lang="zh-TW" sz="2000" dirty="0"/>
              <a:t>or at the</a:t>
            </a:r>
            <a:r>
              <a:rPr lang="zh-TW" sz="2000" dirty="0">
                <a:solidFill>
                  <a:srgbClr val="FF0000"/>
                </a:solidFill>
              </a:rPr>
              <a:t> table level</a:t>
            </a:r>
            <a:r>
              <a:rPr lang="zh-TW"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sp>
        <p:nvSpPr>
          <p:cNvPr id="239" name="Shape 239"/>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23</a:t>
            </a:fld>
            <a:endParaRPr lang="zh-TW" sz="1200" b="0" i="0" u="none">
              <a:solidFill>
                <a:schemeClr val="dk1"/>
              </a:solidFill>
              <a:latin typeface="Verdana"/>
              <a:ea typeface="Verdana"/>
              <a:cs typeface="Verdana"/>
              <a:sym typeface="Verdana"/>
            </a:endParaRPr>
          </a:p>
        </p:txBody>
      </p:sp>
      <p:sp>
        <p:nvSpPr>
          <p:cNvPr id="240" name="Shape 240"/>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sz="2800">
                <a:solidFill>
                  <a:srgbClr val="000000"/>
                </a:solidFill>
                <a:latin typeface="Arial"/>
                <a:ea typeface="Arial"/>
                <a:cs typeface="Arial"/>
                <a:sym typeface="Arial"/>
              </a:rPr>
              <a:t>Integrity Constraints 2</a:t>
            </a:r>
          </a:p>
        </p:txBody>
      </p:sp>
      <p:sp>
        <p:nvSpPr>
          <p:cNvPr id="241" name="Shape 241"/>
          <p:cNvSpPr txBox="1">
            <a:spLocks noGrp="1"/>
          </p:cNvSpPr>
          <p:nvPr>
            <p:ph type="body" idx="1"/>
          </p:nvPr>
        </p:nvSpPr>
        <p:spPr>
          <a:xfrm>
            <a:off x="995281" y="1363954"/>
            <a:ext cx="6959112" cy="3416400"/>
          </a:xfrm>
          <a:prstGeom prst="rect">
            <a:avLst/>
          </a:prstGeom>
          <a:noFill/>
          <a:ln>
            <a:noFill/>
          </a:ln>
        </p:spPr>
        <p:txBody>
          <a:bodyPr lIns="91425" tIns="45700" rIns="91425" bIns="45700" anchor="t" anchorCtr="0">
            <a:noAutofit/>
          </a:bodyPr>
          <a:lstStyle/>
          <a:p>
            <a:pPr marL="469900" lvl="0" indent="-431800" rtl="0">
              <a:lnSpc>
                <a:spcPct val="100000"/>
              </a:lnSpc>
              <a:spcBef>
                <a:spcPts val="0"/>
              </a:spcBef>
              <a:buSzPct val="100000"/>
              <a:buFont typeface="Arial" panose="020B0604020202020204" pitchFamily="34" charset="0"/>
              <a:buChar char="•"/>
            </a:pPr>
            <a:r>
              <a:rPr lang="zh-TW" sz="2000" dirty="0"/>
              <a:t>Column level constraints apply to the columns only. Each constraint involves one column.</a:t>
            </a:r>
          </a:p>
          <a:p>
            <a:pPr marL="469900" lvl="0" indent="-431800" rtl="0">
              <a:lnSpc>
                <a:spcPct val="100000"/>
              </a:lnSpc>
              <a:spcBef>
                <a:spcPts val="0"/>
              </a:spcBef>
              <a:buSzPct val="100000"/>
              <a:buFont typeface="Arial" panose="020B0604020202020204" pitchFamily="34" charset="0"/>
              <a:buChar char="•"/>
            </a:pPr>
            <a:r>
              <a:rPr lang="zh-TW" sz="2000" dirty="0"/>
              <a:t>Table level constraints apply to the whole table. Usually involved multi-columns.</a:t>
            </a:r>
          </a:p>
          <a:p>
            <a:pPr marL="469900" lvl="0" indent="-431800" rtl="0">
              <a:lnSpc>
                <a:spcPct val="100000"/>
              </a:lnSpc>
              <a:spcBef>
                <a:spcPts val="0"/>
              </a:spcBef>
              <a:buSzPct val="100000"/>
              <a:buFont typeface="Arial" panose="020B0604020202020204" pitchFamily="34" charset="0"/>
              <a:buChar char="•"/>
            </a:pPr>
            <a:r>
              <a:rPr lang="zh-TW" sz="2000" dirty="0"/>
              <a:t>In Oracle, column level constraints are placed right after the column definitions. Table level constraints are placed after all the definitions of the columns.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963718" y="1152475"/>
            <a:ext cx="7216564" cy="3416400"/>
          </a:xfrm>
          <a:prstGeom prst="rect">
            <a:avLst/>
          </a:prstGeom>
          <a:noFill/>
          <a:ln>
            <a:noFill/>
          </a:ln>
        </p:spPr>
        <p:txBody>
          <a:bodyPr lIns="91425" tIns="45700" rIns="91425" bIns="45700" anchor="t" anchorCtr="0">
            <a:noAutofit/>
          </a:bodyPr>
          <a:lstStyle/>
          <a:p>
            <a:pPr marL="469900" lvl="0" indent="-336550" rtl="0">
              <a:spcBef>
                <a:spcPts val="0"/>
              </a:spcBef>
              <a:buChar char="●"/>
            </a:pPr>
            <a:r>
              <a:rPr lang="zh-TW" dirty="0"/>
              <a:t>The Constraint commands</a:t>
            </a:r>
          </a:p>
          <a:p>
            <a:pPr marL="908050" lvl="1" indent="-311150" rtl="0">
              <a:lnSpc>
                <a:spcPct val="100000"/>
              </a:lnSpc>
              <a:spcBef>
                <a:spcPts val="0"/>
              </a:spcBef>
              <a:spcAft>
                <a:spcPts val="0"/>
              </a:spcAft>
              <a:buChar char="○"/>
            </a:pPr>
            <a:r>
              <a:rPr lang="zh-TW" dirty="0">
                <a:solidFill>
                  <a:srgbClr val="0000FF"/>
                </a:solidFill>
              </a:rPr>
              <a:t>PRIMARY KEY</a:t>
            </a:r>
            <a:r>
              <a:rPr lang="zh-TW" dirty="0"/>
              <a:t>: specifies the column(s) that are used to uniquely indentify the rows(records) in a table.</a:t>
            </a:r>
          </a:p>
          <a:p>
            <a:pPr marL="908050" lvl="1" indent="-311150" rtl="0">
              <a:lnSpc>
                <a:spcPct val="100000"/>
              </a:lnSpc>
              <a:spcBef>
                <a:spcPts val="0"/>
              </a:spcBef>
              <a:spcAft>
                <a:spcPts val="0"/>
              </a:spcAft>
              <a:buChar char="○"/>
            </a:pPr>
            <a:r>
              <a:rPr lang="zh-TW" dirty="0">
                <a:solidFill>
                  <a:srgbClr val="0000FF"/>
                </a:solidFill>
              </a:rPr>
              <a:t>FOREIGN KEY</a:t>
            </a:r>
            <a:r>
              <a:rPr lang="zh-TW" dirty="0"/>
              <a:t>: specifies the column(s) that is/are being “borrowed” from another table and must be present in that table.</a:t>
            </a:r>
          </a:p>
          <a:p>
            <a:pPr marL="908050" lvl="1" indent="-311150" rtl="0">
              <a:lnSpc>
                <a:spcPct val="100000"/>
              </a:lnSpc>
              <a:spcBef>
                <a:spcPts val="0"/>
              </a:spcBef>
              <a:spcAft>
                <a:spcPts val="0"/>
              </a:spcAft>
              <a:buChar char="○"/>
            </a:pPr>
            <a:r>
              <a:rPr lang="zh-TW" dirty="0">
                <a:solidFill>
                  <a:srgbClr val="0000FF"/>
                </a:solidFill>
              </a:rPr>
              <a:t>UNIQUE</a:t>
            </a:r>
            <a:r>
              <a:rPr lang="zh-TW" dirty="0"/>
              <a:t>: indicates the column has unique values.</a:t>
            </a:r>
          </a:p>
          <a:p>
            <a:pPr marL="908050" lvl="1" indent="-311150" rtl="0">
              <a:lnSpc>
                <a:spcPct val="100000"/>
              </a:lnSpc>
              <a:spcBef>
                <a:spcPts val="0"/>
              </a:spcBef>
              <a:spcAft>
                <a:spcPts val="0"/>
              </a:spcAft>
              <a:buChar char="○"/>
            </a:pPr>
            <a:r>
              <a:rPr lang="zh-TW" dirty="0">
                <a:solidFill>
                  <a:srgbClr val="0000FF"/>
                </a:solidFill>
              </a:rPr>
              <a:t>NOT NULL</a:t>
            </a:r>
            <a:r>
              <a:rPr lang="zh-TW" dirty="0"/>
              <a:t>: indicates the column must have a value.</a:t>
            </a:r>
          </a:p>
          <a:p>
            <a:pPr marL="908050" lvl="1" indent="-311150" rtl="0">
              <a:lnSpc>
                <a:spcPct val="100000"/>
              </a:lnSpc>
              <a:spcBef>
                <a:spcPts val="0"/>
              </a:spcBef>
              <a:spcAft>
                <a:spcPts val="0"/>
              </a:spcAft>
              <a:buChar char="○"/>
            </a:pPr>
            <a:r>
              <a:rPr lang="zh-TW" dirty="0">
                <a:solidFill>
                  <a:srgbClr val="0000FF"/>
                </a:solidFill>
              </a:rPr>
              <a:t>CHECK</a:t>
            </a:r>
            <a:r>
              <a:rPr lang="zh-TW" dirty="0"/>
              <a:t>: place conditions (in the form of a predicate) on the column. </a:t>
            </a:r>
          </a:p>
          <a:p>
            <a:pPr marL="469900" lvl="0" indent="-336550" rtl="0">
              <a:spcBef>
                <a:spcPts val="1000"/>
              </a:spcBef>
              <a:buChar char="●"/>
            </a:pPr>
            <a:r>
              <a:rPr lang="zh-TW" dirty="0"/>
              <a:t>Oracle Database allows applying the above constraints at the column level or at the table level (except for the NOT NULL constraint which can only be applied as a column level constraint).</a:t>
            </a:r>
          </a:p>
        </p:txBody>
      </p:sp>
      <p:sp>
        <p:nvSpPr>
          <p:cNvPr id="247" name="Shape 247"/>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None/>
            </a:pPr>
            <a:r>
              <a:rPr lang="zh-TW"/>
              <a:t>Constraint commands</a:t>
            </a:r>
          </a:p>
        </p:txBody>
      </p:sp>
      <p:sp>
        <p:nvSpPr>
          <p:cNvPr id="4" name="Shape 232">
            <a:extLst>
              <a:ext uri="{FF2B5EF4-FFF2-40B4-BE49-F238E27FC236}">
                <a16:creationId xmlns:a16="http://schemas.microsoft.com/office/drawing/2014/main" id="{DD216E89-A0AC-4B8F-A60E-FD3E2B32B0AF}"/>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24</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a:t>Enforcing Integrity Constraints 1</a:t>
            </a:r>
          </a:p>
        </p:txBody>
      </p:sp>
      <p:sp>
        <p:nvSpPr>
          <p:cNvPr id="253" name="Shape 253"/>
          <p:cNvSpPr txBox="1">
            <a:spLocks noGrp="1"/>
          </p:cNvSpPr>
          <p:nvPr>
            <p:ph type="body" idx="1"/>
          </p:nvPr>
        </p:nvSpPr>
        <p:spPr>
          <a:xfrm>
            <a:off x="311700" y="1152475"/>
            <a:ext cx="8520600" cy="3416400"/>
          </a:xfrm>
          <a:prstGeom prst="rect">
            <a:avLst/>
          </a:prstGeom>
          <a:noFill/>
          <a:ln>
            <a:noFill/>
          </a:ln>
        </p:spPr>
        <p:txBody>
          <a:bodyPr lIns="91425" tIns="45700" rIns="91425" bIns="45700" anchor="t" anchorCtr="0">
            <a:noAutofit/>
          </a:bodyPr>
          <a:lstStyle/>
          <a:p>
            <a:pPr marL="469900" marR="0" lvl="0" indent="-438150" algn="l" rtl="0">
              <a:lnSpc>
                <a:spcPct val="80000"/>
              </a:lnSpc>
              <a:spcBef>
                <a:spcPts val="0"/>
              </a:spcBef>
              <a:spcAft>
                <a:spcPts val="0"/>
              </a:spcAft>
              <a:buClr>
                <a:schemeClr val="accent2"/>
              </a:buClr>
              <a:buSzPct val="100000"/>
              <a:buFont typeface="Noto Sans Symbols"/>
              <a:buChar char="●"/>
            </a:pPr>
            <a:r>
              <a:rPr lang="zh-TW" b="0" i="0" u="none" strike="noStrike" cap="none" dirty="0">
                <a:solidFill>
                  <a:schemeClr val="dk1"/>
                </a:solidFill>
                <a:latin typeface="Verdana"/>
                <a:ea typeface="Verdana"/>
                <a:cs typeface="Verdana"/>
                <a:sym typeface="Verdana"/>
              </a:rPr>
              <a:t>Example </a:t>
            </a:r>
            <a:r>
              <a:rPr lang="zh-TW" dirty="0">
                <a:solidFill>
                  <a:schemeClr val="dk1"/>
                </a:solidFill>
                <a:latin typeface="Verdana"/>
                <a:ea typeface="Verdana"/>
                <a:cs typeface="Verdana"/>
                <a:sym typeface="Verdana"/>
              </a:rPr>
              <a:t>1</a:t>
            </a:r>
            <a:r>
              <a:rPr lang="zh-TW" b="0" i="0" u="none" strike="noStrike" cap="none" dirty="0">
                <a:solidFill>
                  <a:schemeClr val="dk1"/>
                </a:solidFill>
                <a:latin typeface="Verdana"/>
                <a:ea typeface="Verdana"/>
                <a:cs typeface="Verdana"/>
                <a:sym typeface="Verdana"/>
              </a:rPr>
              <a:t>:</a:t>
            </a:r>
          </a:p>
          <a:p>
            <a:pPr marL="469900" marR="0" lvl="0" indent="-469900" algn="l" rtl="0">
              <a:lnSpc>
                <a:spcPct val="80000"/>
              </a:lnSpc>
              <a:spcBef>
                <a:spcPts val="440"/>
              </a:spcBef>
              <a:spcAft>
                <a:spcPts val="0"/>
              </a:spcAft>
              <a:buClr>
                <a:schemeClr val="accent2"/>
              </a:buClr>
              <a:buSzPct val="25000"/>
              <a:buFont typeface="Noto Sans Symbols"/>
              <a:buNone/>
            </a:pPr>
            <a:r>
              <a:rPr lang="zh-TW" b="0" i="0" u="none" strike="noStrike" cap="none" dirty="0">
                <a:solidFill>
                  <a:schemeClr val="dk1"/>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CREATE TABLE staff ( </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a:t>
            </a:r>
            <a:r>
              <a:rPr lang="en-HK" altLang="zh-TW" sz="1600" b="0" i="0" u="none" strike="noStrike" cap="none" dirty="0">
                <a:solidFill>
                  <a:srgbClr val="0000FF"/>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id number(10) </a:t>
            </a:r>
            <a:r>
              <a:rPr lang="zh-TW" sz="1600" b="1" i="0" u="none" strike="noStrike" cap="none" dirty="0">
                <a:solidFill>
                  <a:srgbClr val="0000FF"/>
                </a:solidFill>
                <a:latin typeface="Verdana"/>
                <a:ea typeface="Verdana"/>
                <a:cs typeface="Verdana"/>
                <a:sym typeface="Verdana"/>
              </a:rPr>
              <a:t>PRIMARY KEY</a:t>
            </a:r>
            <a:r>
              <a:rPr lang="zh-TW" sz="1600" b="0" i="0" u="none" strike="noStrike" cap="none" dirty="0">
                <a:solidFill>
                  <a:srgbClr val="0000FF"/>
                </a:solidFill>
                <a:latin typeface="Verdana"/>
                <a:ea typeface="Verdana"/>
                <a:cs typeface="Verdana"/>
                <a:sym typeface="Verdana"/>
              </a:rPr>
              <a:t>,    </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a:t>
            </a:r>
            <a:r>
              <a:rPr lang="en-HK" altLang="zh-TW" sz="1600" b="0" i="0" u="none" strike="noStrike" cap="none" dirty="0">
                <a:solidFill>
                  <a:srgbClr val="0000FF"/>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age number(3) </a:t>
            </a:r>
            <a:r>
              <a:rPr lang="zh-TW" sz="1600" b="1" i="0" u="none" strike="noStrike" cap="none" dirty="0">
                <a:solidFill>
                  <a:srgbClr val="0000FF"/>
                </a:solidFill>
                <a:latin typeface="Verdana"/>
                <a:ea typeface="Verdana"/>
                <a:cs typeface="Verdana"/>
                <a:sym typeface="Verdana"/>
              </a:rPr>
              <a:t>CHECK</a:t>
            </a:r>
            <a:r>
              <a:rPr lang="zh-TW" sz="1600" b="0" i="0" u="none" strike="noStrike" cap="none" dirty="0">
                <a:solidFill>
                  <a:schemeClr val="accent2"/>
                </a:solidFill>
                <a:latin typeface="Verdana"/>
                <a:ea typeface="Verdana"/>
                <a:cs typeface="Verdana"/>
                <a:sym typeface="Verdana"/>
              </a:rPr>
              <a:t> </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(age between 0 and 65), </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a:t>
            </a:r>
            <a:r>
              <a:rPr lang="en-HK" altLang="zh-TW" sz="1600" b="0" i="0" u="none" strike="noStrike" cap="none" dirty="0">
                <a:solidFill>
                  <a:srgbClr val="0000FF"/>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salary number(10)  </a:t>
            </a:r>
            <a:r>
              <a:rPr lang="zh-TW" sz="1600" b="1" i="0" u="none" strike="noStrike" cap="none" dirty="0">
                <a:solidFill>
                  <a:srgbClr val="0000FF"/>
                </a:solidFill>
                <a:latin typeface="Verdana"/>
                <a:ea typeface="Verdana"/>
                <a:cs typeface="Verdana"/>
                <a:sym typeface="Verdana"/>
              </a:rPr>
              <a:t>CHECK</a:t>
            </a:r>
            <a:r>
              <a:rPr lang="zh-TW" sz="1600" b="0" i="0" u="none" strike="noStrike" cap="none" dirty="0">
                <a:solidFill>
                  <a:schemeClr val="accent2"/>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 </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(salary&gt;0));</a:t>
            </a:r>
          </a:p>
          <a:p>
            <a:pPr marL="469900" marR="0" lvl="0" indent="-469900" algn="l" rtl="0">
              <a:lnSpc>
                <a:spcPct val="80000"/>
              </a:lnSpc>
              <a:spcBef>
                <a:spcPts val="440"/>
              </a:spcBef>
              <a:spcAft>
                <a:spcPts val="0"/>
              </a:spcAft>
              <a:buClr>
                <a:schemeClr val="accent2"/>
              </a:buClr>
              <a:buSzPct val="25000"/>
              <a:buFont typeface="Noto Sans Symbols"/>
              <a:buNone/>
            </a:pPr>
            <a:endParaRPr sz="1600" dirty="0">
              <a:solidFill>
                <a:srgbClr val="0000FF"/>
              </a:solidFill>
              <a:latin typeface="Verdana"/>
              <a:ea typeface="Verdana"/>
              <a:cs typeface="Verdana"/>
              <a:sym typeface="Verdana"/>
            </a:endParaRP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chemeClr val="dk1"/>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CREATE TABLE work (</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a:t>
            </a:r>
            <a:r>
              <a:rPr lang="en-HK" altLang="zh-TW" sz="1600" b="0" i="0" u="none" strike="noStrike" cap="none" dirty="0">
                <a:solidFill>
                  <a:srgbClr val="0000FF"/>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id number(10) REFERENCES staff(id),</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a:t>
            </a:r>
            <a:r>
              <a:rPr lang="en-HK" altLang="zh-TW" sz="1600" b="0" i="0" u="none" strike="noStrike" cap="none" dirty="0">
                <a:solidFill>
                  <a:srgbClr val="0000FF"/>
                </a:solidFill>
                <a:latin typeface="Verdana"/>
                <a:ea typeface="Verdana"/>
                <a:cs typeface="Verdana"/>
                <a:sym typeface="Verdana"/>
              </a:rPr>
              <a:t>		</a:t>
            </a:r>
            <a:r>
              <a:rPr lang="zh-TW" sz="1600" b="0" i="0" u="none" strike="noStrike" cap="none" dirty="0">
                <a:solidFill>
                  <a:srgbClr val="0000FF"/>
                </a:solidFill>
                <a:latin typeface="Verdana"/>
                <a:ea typeface="Verdana"/>
                <a:cs typeface="Verdana"/>
                <a:sym typeface="Verdana"/>
              </a:rPr>
              <a:t>firm_name VARCHAR2(100) </a:t>
            </a:r>
            <a:r>
              <a:rPr lang="zh-TW" sz="1600" b="1" i="0" u="none" strike="noStrike" cap="none" dirty="0">
                <a:solidFill>
                  <a:srgbClr val="0000FF"/>
                </a:solidFill>
                <a:latin typeface="Verdana"/>
                <a:ea typeface="Verdana"/>
                <a:cs typeface="Verdana"/>
                <a:sym typeface="Verdana"/>
              </a:rPr>
              <a:t>NOT NULL</a:t>
            </a:r>
            <a:r>
              <a:rPr lang="zh-TW" sz="1600" b="0" i="0" u="none" strike="noStrike" cap="none" dirty="0">
                <a:solidFill>
                  <a:srgbClr val="0000FF"/>
                </a:solidFill>
                <a:latin typeface="Verdana"/>
                <a:ea typeface="Verdana"/>
                <a:cs typeface="Verdana"/>
                <a:sym typeface="Verdana"/>
              </a:rPr>
              <a:t>,</a:t>
            </a:r>
          </a:p>
          <a:p>
            <a:pPr marL="469900" marR="0" lvl="0" indent="-469900" algn="l" rtl="0">
              <a:lnSpc>
                <a:spcPct val="80000"/>
              </a:lnSpc>
              <a:spcBef>
                <a:spcPts val="440"/>
              </a:spcBef>
              <a:spcAft>
                <a:spcPts val="0"/>
              </a:spcAft>
              <a:buClr>
                <a:schemeClr val="accent2"/>
              </a:buClr>
              <a:buSzPct val="25000"/>
              <a:buFont typeface="Noto Sans Symbols"/>
              <a:buNone/>
            </a:pPr>
            <a:r>
              <a:rPr lang="zh-TW" sz="1600" b="0" i="0" u="none" strike="noStrike" cap="none" dirty="0">
                <a:solidFill>
                  <a:srgbClr val="0000FF"/>
                </a:solidFill>
                <a:latin typeface="Verdana"/>
                <a:ea typeface="Verdana"/>
                <a:cs typeface="Verdana"/>
                <a:sym typeface="Verdana"/>
              </a:rPr>
              <a:t>     </a:t>
            </a:r>
            <a:r>
              <a:rPr lang="en-HK" altLang="zh-TW" sz="1600" b="0" i="0" u="none" strike="noStrike" cap="none" dirty="0">
                <a:solidFill>
                  <a:srgbClr val="0000FF"/>
                </a:solidFill>
                <a:latin typeface="Verdana"/>
                <a:ea typeface="Verdana"/>
                <a:cs typeface="Verdana"/>
                <a:sym typeface="Verdana"/>
              </a:rPr>
              <a:t>		</a:t>
            </a:r>
            <a:r>
              <a:rPr lang="zh-TW" sz="1600" b="1" i="0" u="none" strike="noStrike" cap="none" dirty="0">
                <a:solidFill>
                  <a:srgbClr val="0000FF"/>
                </a:solidFill>
                <a:latin typeface="Verdana"/>
                <a:ea typeface="Verdana"/>
                <a:cs typeface="Verdana"/>
                <a:sym typeface="Verdana"/>
              </a:rPr>
              <a:t>Primary Key(id, firm_name)</a:t>
            </a:r>
            <a:r>
              <a:rPr lang="zh-TW" sz="1600" b="0" i="0" u="none" strike="noStrike" cap="none" dirty="0">
                <a:solidFill>
                  <a:srgbClr val="0000FF"/>
                </a:solidFill>
                <a:latin typeface="Verdana"/>
                <a:ea typeface="Verdana"/>
                <a:cs typeface="Verdana"/>
                <a:sym typeface="Verdana"/>
              </a:rPr>
              <a:t>);</a:t>
            </a:r>
            <a:r>
              <a:rPr lang="zh-TW" sz="1600" b="0" i="0" u="none" strike="noStrike" cap="none" dirty="0">
                <a:solidFill>
                  <a:schemeClr val="dk1"/>
                </a:solidFill>
                <a:latin typeface="Verdana"/>
                <a:ea typeface="Verdana"/>
                <a:cs typeface="Verdana"/>
                <a:sym typeface="Verdana"/>
              </a:rPr>
              <a:t>      </a:t>
            </a:r>
          </a:p>
        </p:txBody>
      </p:sp>
      <p:sp>
        <p:nvSpPr>
          <p:cNvPr id="255" name="Shape 255"/>
          <p:cNvSpPr txBox="1"/>
          <p:nvPr/>
        </p:nvSpPr>
        <p:spPr>
          <a:xfrm>
            <a:off x="6519909" y="3323419"/>
            <a:ext cx="1600200" cy="480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2"/>
              </a:buClr>
              <a:buSzPct val="25000"/>
              <a:buFont typeface="Verdana"/>
              <a:buNone/>
            </a:pPr>
            <a:r>
              <a:rPr lang="zh-TW" sz="1800" b="0" i="1" u="none" dirty="0">
                <a:solidFill>
                  <a:schemeClr val="accent2"/>
                </a:solidFill>
                <a:latin typeface="Verdana"/>
                <a:ea typeface="Verdana"/>
                <a:cs typeface="Verdana"/>
                <a:sym typeface="Verdana"/>
              </a:rPr>
              <a:t>Table Level</a:t>
            </a:r>
          </a:p>
          <a:p>
            <a:pPr marL="0" marR="0" lvl="0" indent="0" algn="l" rtl="0">
              <a:lnSpc>
                <a:spcPct val="100000"/>
              </a:lnSpc>
              <a:spcBef>
                <a:spcPts val="0"/>
              </a:spcBef>
              <a:spcAft>
                <a:spcPts val="0"/>
              </a:spcAft>
              <a:buClr>
                <a:schemeClr val="accent2"/>
              </a:buClr>
              <a:buSzPct val="25000"/>
              <a:buFont typeface="Verdana"/>
              <a:buNone/>
            </a:pPr>
            <a:r>
              <a:rPr lang="zh-TW" sz="1800" b="0" i="1" u="none" dirty="0">
                <a:solidFill>
                  <a:schemeClr val="accent2"/>
                </a:solidFill>
                <a:latin typeface="Verdana"/>
                <a:ea typeface="Verdana"/>
                <a:cs typeface="Verdana"/>
                <a:sym typeface="Verdana"/>
              </a:rPr>
              <a:t>Constraint</a:t>
            </a:r>
          </a:p>
        </p:txBody>
      </p:sp>
      <p:sp>
        <p:nvSpPr>
          <p:cNvPr id="256" name="Shape 256"/>
          <p:cNvSpPr txBox="1"/>
          <p:nvPr/>
        </p:nvSpPr>
        <p:spPr>
          <a:xfrm>
            <a:off x="6519909" y="1358284"/>
            <a:ext cx="1600200" cy="687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2"/>
              </a:buClr>
              <a:buSzPct val="25000"/>
              <a:buFont typeface="Verdana"/>
              <a:buNone/>
            </a:pPr>
            <a:r>
              <a:rPr lang="zh-TW" sz="1800" b="0" i="1" u="none" dirty="0">
                <a:solidFill>
                  <a:schemeClr val="accent2"/>
                </a:solidFill>
                <a:latin typeface="Verdana"/>
                <a:ea typeface="Verdana"/>
                <a:cs typeface="Verdana"/>
                <a:sym typeface="Verdana"/>
              </a:rPr>
              <a:t>Column Level Constraints</a:t>
            </a:r>
          </a:p>
        </p:txBody>
      </p:sp>
      <p:cxnSp>
        <p:nvCxnSpPr>
          <p:cNvPr id="3" name="Straight Arrow Connector 2">
            <a:extLst>
              <a:ext uri="{FF2B5EF4-FFF2-40B4-BE49-F238E27FC236}">
                <a16:creationId xmlns:a16="http://schemas.microsoft.com/office/drawing/2014/main" id="{9C778B3E-DE1E-4027-B3B1-67E95E20ABEB}"/>
              </a:ext>
            </a:extLst>
          </p:cNvPr>
          <p:cNvCxnSpPr/>
          <p:nvPr/>
        </p:nvCxnSpPr>
        <p:spPr>
          <a:xfrm flipH="1">
            <a:off x="3932808" y="1837678"/>
            <a:ext cx="2507942" cy="2663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69BA6E5-727A-40F0-8F39-AD249573678D}"/>
              </a:ext>
            </a:extLst>
          </p:cNvPr>
          <p:cNvCxnSpPr>
            <a:cxnSpLocks/>
          </p:cNvCxnSpPr>
          <p:nvPr/>
        </p:nvCxnSpPr>
        <p:spPr>
          <a:xfrm flipH="1">
            <a:off x="4194700" y="1837678"/>
            <a:ext cx="2242600" cy="772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7FDB7B-B233-4D17-AB33-59DC80A29118}"/>
              </a:ext>
            </a:extLst>
          </p:cNvPr>
          <p:cNvCxnSpPr>
            <a:cxnSpLocks/>
          </p:cNvCxnSpPr>
          <p:nvPr/>
        </p:nvCxnSpPr>
        <p:spPr>
          <a:xfrm flipH="1">
            <a:off x="5316001" y="1837678"/>
            <a:ext cx="1121299" cy="18397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25E0C7-4092-41BA-B8D3-49DBAF6B9DB0}"/>
              </a:ext>
            </a:extLst>
          </p:cNvPr>
          <p:cNvCxnSpPr>
            <a:cxnSpLocks/>
          </p:cNvCxnSpPr>
          <p:nvPr/>
        </p:nvCxnSpPr>
        <p:spPr>
          <a:xfrm flipH="1">
            <a:off x="4838330" y="3663123"/>
            <a:ext cx="1598970" cy="4028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5EFE9E1-6061-49DA-A2D4-DAE5124997E0}"/>
              </a:ext>
            </a:extLst>
          </p:cNvPr>
          <p:cNvCxnSpPr>
            <a:cxnSpLocks/>
          </p:cNvCxnSpPr>
          <p:nvPr/>
        </p:nvCxnSpPr>
        <p:spPr>
          <a:xfrm flipH="1" flipV="1">
            <a:off x="4516515" y="1804450"/>
            <a:ext cx="1920785" cy="187300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Shape 232">
            <a:extLst>
              <a:ext uri="{FF2B5EF4-FFF2-40B4-BE49-F238E27FC236}">
                <a16:creationId xmlns:a16="http://schemas.microsoft.com/office/drawing/2014/main" id="{00BC66D8-88CF-4522-935F-96276249EAD6}"/>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311700" y="1152475"/>
            <a:ext cx="8520600" cy="3531600"/>
          </a:xfrm>
          <a:prstGeom prst="rect">
            <a:avLst/>
          </a:prstGeom>
          <a:noFill/>
          <a:ln>
            <a:noFill/>
          </a:ln>
        </p:spPr>
        <p:txBody>
          <a:bodyPr lIns="91425" tIns="45700" rIns="91425" bIns="45700" anchor="t" anchorCtr="0">
            <a:noAutofit/>
          </a:bodyPr>
          <a:lstStyle/>
          <a:p>
            <a:pPr marL="469900" lvl="0" indent="-368300" rtl="0">
              <a:spcBef>
                <a:spcPts val="0"/>
              </a:spcBef>
              <a:buChar char="●"/>
            </a:pPr>
            <a:r>
              <a:rPr lang="zh-TW" dirty="0"/>
              <a:t>Example 2:</a:t>
            </a:r>
            <a:r>
              <a:rPr lang="en-HK" altLang="zh-TW" dirty="0"/>
              <a:t> </a:t>
            </a:r>
            <a:r>
              <a:rPr lang="zh-TW" dirty="0"/>
              <a:t>The following two statements are identical. Note that all the constraints in the second CREATE statement were given </a:t>
            </a:r>
            <a:r>
              <a:rPr lang="zh-TW" i="1" dirty="0"/>
              <a:t>names</a:t>
            </a:r>
            <a:r>
              <a:rPr lang="zh-TW" dirty="0"/>
              <a:t>.</a:t>
            </a:r>
          </a:p>
          <a:p>
            <a:pPr marL="469900" marR="0" lvl="0" indent="-469900" algn="l" rtl="0">
              <a:lnSpc>
                <a:spcPct val="80000"/>
              </a:lnSpc>
              <a:spcBef>
                <a:spcPts val="320"/>
              </a:spcBef>
              <a:spcAft>
                <a:spcPts val="0"/>
              </a:spcAft>
              <a:buClr>
                <a:schemeClr val="accent2"/>
              </a:buClr>
              <a:buSzPct val="25000"/>
              <a:buFont typeface="Noto Sans Symbols"/>
              <a:buNone/>
            </a:pPr>
            <a:r>
              <a:rPr lang="zh-TW" sz="1100" b="0" i="0" u="none" strike="noStrike" cap="none" dirty="0">
                <a:solidFill>
                  <a:srgbClr val="0000FF"/>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 CREATE TABLE work (</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r>
              <a:rPr lang="en-HK" altLang="zh-TW" sz="1200" b="0" i="0" u="none" strike="noStrike" cap="none" dirty="0">
                <a:solidFill>
                  <a:srgbClr val="0000FF"/>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id number(10) </a:t>
            </a:r>
            <a:r>
              <a:rPr lang="zh-TW" sz="1200" b="1" i="0" u="none" strike="noStrike" cap="none" dirty="0">
                <a:solidFill>
                  <a:srgbClr val="0000FF"/>
                </a:solidFill>
                <a:latin typeface="Verdana"/>
                <a:ea typeface="Verdana"/>
                <a:cs typeface="Verdana"/>
                <a:sym typeface="Verdana"/>
              </a:rPr>
              <a:t>REFERENCES</a:t>
            </a:r>
            <a:r>
              <a:rPr lang="zh-TW" sz="1200" b="0" i="0" u="none" strike="noStrike" cap="none" dirty="0">
                <a:solidFill>
                  <a:srgbClr val="0000FF"/>
                </a:solidFill>
                <a:latin typeface="Verdana"/>
                <a:ea typeface="Verdana"/>
                <a:cs typeface="Verdana"/>
                <a:sym typeface="Verdana"/>
              </a:rPr>
              <a:t> staff (id),</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r>
              <a:rPr lang="en-HK" altLang="zh-TW" sz="1200" b="0" i="0" u="none" strike="noStrike" cap="none" dirty="0">
                <a:solidFill>
                  <a:srgbClr val="0000FF"/>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firm_name VARCHAR2(100) </a:t>
            </a:r>
            <a:r>
              <a:rPr lang="zh-TW" sz="1200" b="1" i="0" u="none" strike="noStrike" cap="none" dirty="0">
                <a:solidFill>
                  <a:srgbClr val="0000FF"/>
                </a:solidFill>
                <a:latin typeface="Verdana"/>
                <a:ea typeface="Verdana"/>
                <a:cs typeface="Verdana"/>
                <a:sym typeface="Verdana"/>
              </a:rPr>
              <a:t>NOT NULL</a:t>
            </a:r>
            <a:r>
              <a:rPr lang="zh-TW" sz="1200" b="0" i="0" u="none" strike="noStrike" cap="none" dirty="0">
                <a:solidFill>
                  <a:srgbClr val="0000FF"/>
                </a:solidFill>
                <a:latin typeface="Verdana"/>
                <a:ea typeface="Verdana"/>
                <a:cs typeface="Verdana"/>
                <a:sym typeface="Verdana"/>
              </a:rPr>
              <a:t>,</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1" i="0" u="none" strike="noStrike" cap="none" dirty="0">
                <a:solidFill>
                  <a:srgbClr val="0000FF"/>
                </a:solidFill>
                <a:latin typeface="Verdana"/>
                <a:ea typeface="Verdana"/>
                <a:cs typeface="Verdana"/>
                <a:sym typeface="Verdana"/>
              </a:rPr>
              <a:t>	</a:t>
            </a:r>
            <a:r>
              <a:rPr lang="en-HK" altLang="zh-TW" sz="1200" b="1" i="0" u="none" strike="noStrike" cap="none" dirty="0">
                <a:solidFill>
                  <a:srgbClr val="0000FF"/>
                </a:solidFill>
                <a:latin typeface="Verdana"/>
                <a:ea typeface="Verdana"/>
                <a:cs typeface="Verdana"/>
                <a:sym typeface="Verdana"/>
              </a:rPr>
              <a:t>	</a:t>
            </a:r>
            <a:r>
              <a:rPr lang="zh-TW" sz="1200" b="1" i="0" u="none" strike="noStrike" cap="none" dirty="0">
                <a:solidFill>
                  <a:srgbClr val="0000FF"/>
                </a:solidFill>
                <a:latin typeface="Verdana"/>
                <a:ea typeface="Verdana"/>
                <a:cs typeface="Verdana"/>
                <a:sym typeface="Verdana"/>
              </a:rPr>
              <a:t>Primary Key</a:t>
            </a:r>
            <a:r>
              <a:rPr lang="zh-TW" sz="1200" b="0" i="0" u="none" strike="noStrike" cap="none" dirty="0">
                <a:solidFill>
                  <a:srgbClr val="0000FF"/>
                </a:solidFill>
                <a:latin typeface="Verdana"/>
                <a:ea typeface="Verdana"/>
                <a:cs typeface="Verdana"/>
                <a:sym typeface="Verdana"/>
              </a:rPr>
              <a:t> (id, firm_name)</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r>
              <a:rPr lang="en-HK" altLang="zh-TW" sz="1200" b="0" i="0" u="none" strike="noStrike" cap="none" dirty="0">
                <a:solidFill>
                  <a:srgbClr val="0000FF"/>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a:t>
            </a:r>
          </a:p>
          <a:p>
            <a:pPr marL="469900" marR="0" lvl="0" indent="-469900" algn="l" rtl="0">
              <a:lnSpc>
                <a:spcPct val="80000"/>
              </a:lnSpc>
              <a:spcBef>
                <a:spcPts val="320"/>
              </a:spcBef>
              <a:spcAft>
                <a:spcPts val="0"/>
              </a:spcAft>
              <a:buClr>
                <a:schemeClr val="accent2"/>
              </a:buClr>
              <a:buSzPct val="25000"/>
              <a:buFont typeface="Noto Sans Symbols"/>
              <a:buNone/>
            </a:pPr>
            <a:endParaRPr sz="1200" b="0" i="0" u="none" strike="noStrike" cap="none" dirty="0">
              <a:solidFill>
                <a:schemeClr val="dk1"/>
              </a:solidFill>
              <a:latin typeface="Verdana"/>
              <a:ea typeface="Verdana"/>
              <a:cs typeface="Verdana"/>
              <a:sym typeface="Verdana"/>
            </a:endParaRP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chemeClr val="dk1"/>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CREATE TABLE work(</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r>
              <a:rPr lang="en-HK" altLang="zh-TW" sz="1200" b="0" i="0" u="none" strike="noStrike" cap="none" dirty="0">
                <a:solidFill>
                  <a:srgbClr val="0000FF"/>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id number(10), </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r>
              <a:rPr lang="en-HK" altLang="zh-TW" sz="1200" b="0" i="0" u="none" strike="noStrike" cap="none" dirty="0">
                <a:solidFill>
                  <a:srgbClr val="0000FF"/>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firm_name VARCHAR2(100) </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1" i="0" u="none" strike="noStrike" cap="none" dirty="0">
                <a:solidFill>
                  <a:schemeClr val="accent2"/>
                </a:solidFill>
                <a:latin typeface="Verdana"/>
                <a:ea typeface="Verdana"/>
                <a:cs typeface="Verdana"/>
                <a:sym typeface="Verdana"/>
              </a:rPr>
              <a:t>      </a:t>
            </a:r>
            <a:r>
              <a:rPr lang="en-HK" altLang="zh-TW" sz="1200" b="1" i="0" u="none" strike="noStrike" cap="none" dirty="0">
                <a:solidFill>
                  <a:schemeClr val="accent2"/>
                </a:solidFill>
                <a:latin typeface="Verdana"/>
                <a:ea typeface="Verdana"/>
                <a:cs typeface="Verdana"/>
                <a:sym typeface="Verdana"/>
              </a:rPr>
              <a:t>		</a:t>
            </a:r>
            <a:r>
              <a:rPr lang="zh-TW" sz="1200" b="1" i="0" u="none" strike="noStrike" cap="none" dirty="0">
                <a:solidFill>
                  <a:srgbClr val="0000FF"/>
                </a:solidFill>
                <a:latin typeface="Verdana"/>
                <a:ea typeface="Verdana"/>
                <a:cs typeface="Verdana"/>
                <a:sym typeface="Verdana"/>
              </a:rPr>
              <a:t>CONSTRAINT </a:t>
            </a:r>
            <a:r>
              <a:rPr lang="zh-TW" sz="1200" b="1" i="1" u="none" strike="noStrike" cap="none" dirty="0">
                <a:solidFill>
                  <a:srgbClr val="0000FF"/>
                </a:solidFill>
                <a:latin typeface="Verdana"/>
                <a:ea typeface="Verdana"/>
                <a:cs typeface="Verdana"/>
                <a:sym typeface="Verdana"/>
              </a:rPr>
              <a:t>not_null</a:t>
            </a:r>
            <a:r>
              <a:rPr lang="zh-TW" sz="1200" b="1" i="0" u="none" strike="noStrike" cap="none" dirty="0">
                <a:solidFill>
                  <a:srgbClr val="0000FF"/>
                </a:solidFill>
                <a:latin typeface="Verdana"/>
                <a:ea typeface="Verdana"/>
                <a:cs typeface="Verdana"/>
                <a:sym typeface="Verdana"/>
              </a:rPr>
              <a:t> NOT NULL</a:t>
            </a:r>
            <a:r>
              <a:rPr lang="zh-TW" sz="1200" b="0" i="0" u="none" strike="noStrike" cap="none" dirty="0">
                <a:solidFill>
                  <a:srgbClr val="0000FF"/>
                </a:solidFill>
                <a:latin typeface="Verdana"/>
                <a:ea typeface="Verdana"/>
                <a:cs typeface="Verdana"/>
                <a:sym typeface="Verdana"/>
              </a:rPr>
              <a:t>,</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r>
              <a:rPr lang="en-HK" altLang="zh-TW" sz="1200" b="0" i="0" u="none" strike="noStrike" cap="none" dirty="0">
                <a:solidFill>
                  <a:srgbClr val="0000FF"/>
                </a:solidFill>
                <a:latin typeface="Verdana"/>
                <a:ea typeface="Verdana"/>
                <a:cs typeface="Verdana"/>
                <a:sym typeface="Verdana"/>
              </a:rPr>
              <a:t>		</a:t>
            </a:r>
            <a:r>
              <a:rPr lang="zh-TW" sz="1200" b="1" i="0" u="none" strike="noStrike" cap="none" dirty="0">
                <a:solidFill>
                  <a:srgbClr val="0000FF"/>
                </a:solidFill>
                <a:latin typeface="Verdana"/>
                <a:ea typeface="Verdana"/>
                <a:cs typeface="Verdana"/>
                <a:sym typeface="Verdana"/>
              </a:rPr>
              <a:t>CONSTRAINT </a:t>
            </a:r>
            <a:r>
              <a:rPr lang="zh-TW" sz="1200" b="1" i="1" u="none" strike="noStrike" cap="none" dirty="0">
                <a:solidFill>
                  <a:srgbClr val="0000FF"/>
                </a:solidFill>
                <a:latin typeface="Verdana"/>
                <a:ea typeface="Verdana"/>
                <a:cs typeface="Verdana"/>
                <a:sym typeface="Verdana"/>
              </a:rPr>
              <a:t>f_key</a:t>
            </a:r>
            <a:r>
              <a:rPr lang="zh-TW" sz="1200" b="1" i="0" u="none" strike="noStrike" cap="none" dirty="0">
                <a:solidFill>
                  <a:srgbClr val="0000FF"/>
                </a:solidFill>
                <a:latin typeface="Verdana"/>
                <a:ea typeface="Verdana"/>
                <a:cs typeface="Verdana"/>
                <a:sym typeface="Verdana"/>
              </a:rPr>
              <a:t> FOREIGN KEY (id) REFERENCES staff (id),  </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1" i="0" u="none" strike="noStrike" cap="none" dirty="0">
                <a:solidFill>
                  <a:srgbClr val="0000FF"/>
                </a:solidFill>
                <a:latin typeface="Verdana"/>
                <a:ea typeface="Verdana"/>
                <a:cs typeface="Verdana"/>
                <a:sym typeface="Verdana"/>
              </a:rPr>
              <a:t>      </a:t>
            </a:r>
            <a:r>
              <a:rPr lang="en-HK" altLang="zh-TW" sz="1200" b="1" i="0" u="none" strike="noStrike" cap="none" dirty="0">
                <a:solidFill>
                  <a:srgbClr val="0000FF"/>
                </a:solidFill>
                <a:latin typeface="Verdana"/>
                <a:ea typeface="Verdana"/>
                <a:cs typeface="Verdana"/>
                <a:sym typeface="Verdana"/>
              </a:rPr>
              <a:t>		</a:t>
            </a:r>
            <a:r>
              <a:rPr lang="zh-TW" sz="1200" b="1" i="0" u="none" strike="noStrike" cap="none" dirty="0">
                <a:solidFill>
                  <a:srgbClr val="0000FF"/>
                </a:solidFill>
                <a:latin typeface="Verdana"/>
                <a:ea typeface="Verdana"/>
                <a:cs typeface="Verdana"/>
                <a:sym typeface="Verdana"/>
              </a:rPr>
              <a:t>CONSTRAINT</a:t>
            </a:r>
            <a:r>
              <a:rPr lang="zh-TW" sz="1200" b="1" i="1" u="none" strike="noStrike" cap="none" dirty="0">
                <a:solidFill>
                  <a:srgbClr val="0000FF"/>
                </a:solidFill>
                <a:latin typeface="Verdana"/>
                <a:ea typeface="Verdana"/>
                <a:cs typeface="Verdana"/>
                <a:sym typeface="Verdana"/>
              </a:rPr>
              <a:t> p_key</a:t>
            </a:r>
            <a:r>
              <a:rPr lang="zh-TW" sz="1200" b="1" i="0" u="none" strike="noStrike" cap="none" dirty="0">
                <a:solidFill>
                  <a:srgbClr val="0000FF"/>
                </a:solidFill>
                <a:latin typeface="Verdana"/>
                <a:ea typeface="Verdana"/>
                <a:cs typeface="Verdana"/>
                <a:sym typeface="Verdana"/>
              </a:rPr>
              <a:t> Primary Key(id, firm_name)</a:t>
            </a:r>
          </a:p>
          <a:p>
            <a:pPr marL="469900" marR="0" lvl="0" indent="-469900" algn="l" rtl="0">
              <a:lnSpc>
                <a:spcPct val="80000"/>
              </a:lnSpc>
              <a:spcBef>
                <a:spcPts val="32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r>
              <a:rPr lang="en-HK" altLang="zh-TW" sz="1200" b="0" i="0" u="none" strike="noStrike" cap="none" dirty="0">
                <a:solidFill>
                  <a:srgbClr val="0000FF"/>
                </a:solidFill>
                <a:latin typeface="Verdana"/>
                <a:ea typeface="Verdana"/>
                <a:cs typeface="Verdana"/>
                <a:sym typeface="Verdana"/>
              </a:rPr>
              <a:t>		</a:t>
            </a:r>
            <a:r>
              <a:rPr lang="zh-TW" sz="1200" b="0" i="0" u="none" strike="noStrike" cap="none" dirty="0">
                <a:solidFill>
                  <a:srgbClr val="0000FF"/>
                </a:solidFill>
                <a:latin typeface="Verdana"/>
                <a:ea typeface="Verdana"/>
                <a:cs typeface="Verdana"/>
                <a:sym typeface="Verdana"/>
              </a:rPr>
              <a:t>);</a:t>
            </a:r>
          </a:p>
          <a:p>
            <a:pPr marL="469900" marR="0" lvl="0" indent="-469900" algn="l" rtl="0">
              <a:lnSpc>
                <a:spcPct val="80000"/>
              </a:lnSpc>
              <a:spcBef>
                <a:spcPts val="260"/>
              </a:spcBef>
              <a:spcAft>
                <a:spcPts val="0"/>
              </a:spcAft>
              <a:buClr>
                <a:schemeClr val="accent2"/>
              </a:buClr>
              <a:buSzPct val="25000"/>
              <a:buFont typeface="Noto Sans Symbols"/>
              <a:buNone/>
            </a:pPr>
            <a:r>
              <a:rPr lang="zh-TW" sz="1200" b="0" i="0" u="none" strike="noStrike" cap="none" dirty="0">
                <a:solidFill>
                  <a:srgbClr val="0000FF"/>
                </a:solidFill>
                <a:latin typeface="Verdana"/>
                <a:ea typeface="Verdana"/>
                <a:cs typeface="Verdana"/>
                <a:sym typeface="Verdana"/>
              </a:rPr>
              <a:t>     </a:t>
            </a:r>
          </a:p>
          <a:p>
            <a:pPr marL="469900" marR="0" lvl="0" indent="-469900" algn="l" rtl="0">
              <a:lnSpc>
                <a:spcPct val="80000"/>
              </a:lnSpc>
              <a:spcBef>
                <a:spcPts val="260"/>
              </a:spcBef>
              <a:spcAft>
                <a:spcPts val="0"/>
              </a:spcAft>
              <a:buClr>
                <a:schemeClr val="accent2"/>
              </a:buClr>
              <a:buSzPct val="108333"/>
              <a:buFont typeface="Noto Sans Symbols"/>
              <a:buNone/>
            </a:pPr>
            <a:endParaRPr sz="1200" b="0" i="0" u="none" strike="noStrike" cap="none" dirty="0">
              <a:solidFill>
                <a:schemeClr val="dk1"/>
              </a:solidFill>
              <a:latin typeface="Verdana"/>
              <a:ea typeface="Verdana"/>
              <a:cs typeface="Verdana"/>
              <a:sym typeface="Verdana"/>
            </a:endParaRPr>
          </a:p>
          <a:p>
            <a:pPr marL="469900" marR="0" lvl="0" indent="-469900" algn="l" rtl="0">
              <a:spcBef>
                <a:spcPts val="260"/>
              </a:spcBef>
              <a:spcAft>
                <a:spcPts val="0"/>
              </a:spcAft>
              <a:buClr>
                <a:schemeClr val="accent2"/>
              </a:buClr>
              <a:buSzPct val="108333"/>
              <a:buFont typeface="Noto Sans Symbols"/>
              <a:buNone/>
            </a:pPr>
            <a:endParaRPr sz="1200" b="0" i="0" u="none" strike="noStrike" cap="none" dirty="0">
              <a:solidFill>
                <a:schemeClr val="dk1"/>
              </a:solidFill>
              <a:latin typeface="Verdana"/>
              <a:ea typeface="Verdana"/>
              <a:cs typeface="Verdana"/>
              <a:sym typeface="Verdana"/>
            </a:endParaRPr>
          </a:p>
        </p:txBody>
      </p:sp>
      <p:sp>
        <p:nvSpPr>
          <p:cNvPr id="266" name="Shape 266"/>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a:t>Enforcing Integrity Constraints 2</a:t>
            </a:r>
          </a:p>
        </p:txBody>
      </p:sp>
      <p:sp>
        <p:nvSpPr>
          <p:cNvPr id="4" name="Shape 232">
            <a:extLst>
              <a:ext uri="{FF2B5EF4-FFF2-40B4-BE49-F238E27FC236}">
                <a16:creationId xmlns:a16="http://schemas.microsoft.com/office/drawing/2014/main" id="{737CC69F-15A0-4421-AACA-A757AE7A28AF}"/>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26</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Shape 271"/>
          <p:cNvPicPr preferRelativeResize="0"/>
          <p:nvPr/>
        </p:nvPicPr>
        <p:blipFill>
          <a:blip r:embed="rId3">
            <a:alphaModFix/>
          </a:blip>
          <a:stretch>
            <a:fillRect/>
          </a:stretch>
        </p:blipFill>
        <p:spPr>
          <a:xfrm>
            <a:off x="0" y="2036575"/>
            <a:ext cx="7509847" cy="3103600"/>
          </a:xfrm>
          <a:prstGeom prst="rect">
            <a:avLst/>
          </a:prstGeom>
          <a:noFill/>
          <a:ln>
            <a:noFill/>
          </a:ln>
        </p:spPr>
      </p:pic>
      <p:sp>
        <p:nvSpPr>
          <p:cNvPr id="272" name="Shape 2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altLang="zh-TW" dirty="0"/>
              <a:t>Appendix: </a:t>
            </a:r>
            <a:r>
              <a:rPr lang="zh-TW" dirty="0"/>
              <a:t>Check Integrity Constraints with SQL Developer</a:t>
            </a:r>
          </a:p>
        </p:txBody>
      </p:sp>
      <p:sp>
        <p:nvSpPr>
          <p:cNvPr id="273" name="Shape 273"/>
          <p:cNvSpPr txBox="1">
            <a:spLocks noGrp="1"/>
          </p:cNvSpPr>
          <p:nvPr>
            <p:ph type="body" idx="1"/>
          </p:nvPr>
        </p:nvSpPr>
        <p:spPr>
          <a:xfrm>
            <a:off x="355450" y="1271594"/>
            <a:ext cx="8520600" cy="3416400"/>
          </a:xfrm>
          <a:prstGeom prst="rect">
            <a:avLst/>
          </a:prstGeom>
        </p:spPr>
        <p:txBody>
          <a:bodyPr lIns="91425" tIns="91425" rIns="91425" bIns="91425" anchor="t" anchorCtr="0">
            <a:noAutofit/>
          </a:bodyPr>
          <a:lstStyle/>
          <a:p>
            <a:pPr marL="514350" lvl="0" indent="-285750" rtl="0">
              <a:lnSpc>
                <a:spcPct val="100000"/>
              </a:lnSpc>
              <a:spcBef>
                <a:spcPts val="0"/>
              </a:spcBef>
              <a:spcAft>
                <a:spcPts val="600"/>
              </a:spcAft>
              <a:buFont typeface="Arial" panose="020B0604020202020204" pitchFamily="34" charset="0"/>
              <a:buChar char="•"/>
            </a:pPr>
            <a:r>
              <a:rPr lang="zh-TW" sz="1600" dirty="0"/>
              <a:t>You can check the constraints through SQL table Object</a:t>
            </a:r>
          </a:p>
          <a:p>
            <a:pPr marL="514350" lvl="0" indent="-285750">
              <a:lnSpc>
                <a:spcPct val="100000"/>
              </a:lnSpc>
              <a:spcBef>
                <a:spcPts val="0"/>
              </a:spcBef>
              <a:spcAft>
                <a:spcPts val="600"/>
              </a:spcAft>
              <a:buFont typeface="Arial" panose="020B0604020202020204" pitchFamily="34" charset="0"/>
              <a:buChar char="•"/>
            </a:pPr>
            <a:r>
              <a:rPr lang="zh-TW" sz="1600" dirty="0"/>
              <a:t>Refresh after running SQL statement</a:t>
            </a:r>
          </a:p>
        </p:txBody>
      </p:sp>
      <p:pic>
        <p:nvPicPr>
          <p:cNvPr id="274" name="Shape 274" descr="constraints_02.PNG"/>
          <p:cNvPicPr preferRelativeResize="0"/>
          <p:nvPr/>
        </p:nvPicPr>
        <p:blipFill>
          <a:blip r:embed="rId4">
            <a:alphaModFix/>
          </a:blip>
          <a:stretch>
            <a:fillRect/>
          </a:stretch>
        </p:blipFill>
        <p:spPr>
          <a:xfrm>
            <a:off x="1788373" y="3688570"/>
            <a:ext cx="7355628" cy="1451605"/>
          </a:xfrm>
          <a:prstGeom prst="rect">
            <a:avLst/>
          </a:prstGeom>
          <a:noFill/>
          <a:ln>
            <a:noFill/>
          </a:ln>
        </p:spPr>
      </p:pic>
      <p:sp>
        <p:nvSpPr>
          <p:cNvPr id="275" name="Shape 275"/>
          <p:cNvSpPr/>
          <p:nvPr/>
        </p:nvSpPr>
        <p:spPr>
          <a:xfrm>
            <a:off x="587060" y="4421550"/>
            <a:ext cx="692400" cy="2433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 name="Shape 276"/>
          <p:cNvSpPr/>
          <p:nvPr/>
        </p:nvSpPr>
        <p:spPr>
          <a:xfrm>
            <a:off x="3483210" y="2320675"/>
            <a:ext cx="557100" cy="1500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 name="Shape 277"/>
          <p:cNvSpPr/>
          <p:nvPr/>
        </p:nvSpPr>
        <p:spPr>
          <a:xfrm>
            <a:off x="2812935" y="2501850"/>
            <a:ext cx="235800" cy="243300"/>
          </a:xfrm>
          <a:prstGeom prst="rect">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 name="Shape 278"/>
          <p:cNvSpPr/>
          <p:nvPr/>
        </p:nvSpPr>
        <p:spPr>
          <a:xfrm>
            <a:off x="112585" y="4302075"/>
            <a:ext cx="332100" cy="332100"/>
          </a:xfrm>
          <a:prstGeom prst="ellipse">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zh-TW"/>
              <a:t>1</a:t>
            </a:r>
          </a:p>
        </p:txBody>
      </p:sp>
      <p:sp>
        <p:nvSpPr>
          <p:cNvPr id="279" name="Shape 279"/>
          <p:cNvSpPr/>
          <p:nvPr/>
        </p:nvSpPr>
        <p:spPr>
          <a:xfrm>
            <a:off x="3151110" y="2036575"/>
            <a:ext cx="332100" cy="332100"/>
          </a:xfrm>
          <a:prstGeom prst="ellipse">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zh-TW"/>
              <a:t>2</a:t>
            </a:r>
          </a:p>
        </p:txBody>
      </p:sp>
      <p:sp>
        <p:nvSpPr>
          <p:cNvPr id="280" name="Shape 280"/>
          <p:cNvSpPr/>
          <p:nvPr/>
        </p:nvSpPr>
        <p:spPr>
          <a:xfrm>
            <a:off x="2392685" y="2320675"/>
            <a:ext cx="332100" cy="332100"/>
          </a:xfrm>
          <a:prstGeom prst="ellipse">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zh-TW"/>
              <a:t>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Shape 285"/>
          <p:cNvPicPr preferRelativeResize="0"/>
          <p:nvPr/>
        </p:nvPicPr>
        <p:blipFill>
          <a:blip r:embed="rId3">
            <a:alphaModFix/>
          </a:blip>
          <a:stretch>
            <a:fillRect/>
          </a:stretch>
        </p:blipFill>
        <p:spPr>
          <a:xfrm>
            <a:off x="5164440" y="2133513"/>
            <a:ext cx="3983750" cy="3005549"/>
          </a:xfrm>
          <a:prstGeom prst="rect">
            <a:avLst/>
          </a:prstGeom>
          <a:noFill/>
          <a:ln>
            <a:noFill/>
          </a:ln>
        </p:spPr>
      </p:pic>
      <p:sp>
        <p:nvSpPr>
          <p:cNvPr id="286" name="Shape 2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Appendix: </a:t>
            </a:r>
            <a:r>
              <a:rPr lang="zh-TW" dirty="0"/>
              <a:t>Example of Create IC with SQL Developer 1</a:t>
            </a:r>
          </a:p>
        </p:txBody>
      </p:sp>
      <p:sp>
        <p:nvSpPr>
          <p:cNvPr id="287" name="Shape 287"/>
          <p:cNvSpPr txBox="1">
            <a:spLocks noGrp="1"/>
          </p:cNvSpPr>
          <p:nvPr>
            <p:ph type="body" idx="1"/>
          </p:nvPr>
        </p:nvSpPr>
        <p:spPr>
          <a:xfrm>
            <a:off x="0" y="1251009"/>
            <a:ext cx="8520600" cy="3209175"/>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zh-TW" dirty="0"/>
              <a:t>To create IC as work table in Example 2, </a:t>
            </a:r>
          </a:p>
          <a:p>
            <a:pPr marL="685800" lvl="1" rtl="0">
              <a:spcBef>
                <a:spcPts val="0"/>
              </a:spcBef>
            </a:pPr>
            <a:r>
              <a:rPr lang="zh-TW" dirty="0"/>
              <a:t>Reminder: drop the previous work table, create a new one without IC</a:t>
            </a:r>
            <a:br>
              <a:rPr lang="zh-TW" dirty="0"/>
            </a:br>
            <a:r>
              <a:rPr lang="zh-TW" dirty="0"/>
              <a:t>(run SQL statements above --**Try to create IC with SQL Developer here**-- in lab4_test.sql)</a:t>
            </a:r>
            <a:br>
              <a:rPr lang="zh-TW" dirty="0"/>
            </a:br>
            <a:r>
              <a:rPr lang="zh-TW" dirty="0"/>
              <a:t>refresh</a:t>
            </a:r>
          </a:p>
          <a:p>
            <a:pPr marL="514350" lvl="0" indent="-285750" rtl="0">
              <a:spcBef>
                <a:spcPts val="0"/>
              </a:spcBef>
              <a:spcAft>
                <a:spcPts val="0"/>
              </a:spcAft>
              <a:buFont typeface="Arial" panose="020B0604020202020204" pitchFamily="34" charset="0"/>
              <a:buChar char="•"/>
            </a:pPr>
            <a:r>
              <a:rPr lang="zh-TW" dirty="0"/>
              <a:t>Create Column level Constraints:</a:t>
            </a:r>
          </a:p>
          <a:p>
            <a:pPr marL="1428750" lvl="2" indent="-285750" rtl="0">
              <a:spcBef>
                <a:spcPts val="0"/>
              </a:spcBef>
              <a:spcAft>
                <a:spcPts val="0"/>
              </a:spcAft>
              <a:buFont typeface="Arial" panose="020B0604020202020204" pitchFamily="34" charset="0"/>
              <a:buChar char="•"/>
            </a:pPr>
            <a:r>
              <a:rPr lang="zh-TW" sz="1600" dirty="0"/>
              <a:t>Right click on target table (WORK)</a:t>
            </a:r>
          </a:p>
          <a:p>
            <a:pPr marL="1428750" lvl="2" indent="-285750" rtl="0">
              <a:spcBef>
                <a:spcPts val="0"/>
              </a:spcBef>
              <a:spcAft>
                <a:spcPts val="0"/>
              </a:spcAft>
              <a:buFont typeface="Arial" panose="020B0604020202020204" pitchFamily="34" charset="0"/>
              <a:buChar char="•"/>
            </a:pPr>
            <a:r>
              <a:rPr lang="zh-TW" sz="1600" dirty="0"/>
              <a:t>Select “Edit…”</a:t>
            </a:r>
          </a:p>
          <a:p>
            <a:pPr marL="1428750" lvl="2" indent="-285750" rtl="0">
              <a:spcBef>
                <a:spcPts val="0"/>
              </a:spcBef>
              <a:spcAft>
                <a:spcPts val="0"/>
              </a:spcAft>
              <a:buFont typeface="Arial" panose="020B0604020202020204" pitchFamily="34" charset="0"/>
              <a:buChar char="•"/>
            </a:pPr>
            <a:r>
              <a:rPr lang="zh-TW" sz="1600" dirty="0"/>
              <a:t>“Edit Table” Dialog opened</a:t>
            </a:r>
          </a:p>
          <a:p>
            <a:pPr marL="1428750" lvl="2" indent="-285750" rtl="0">
              <a:spcBef>
                <a:spcPts val="0"/>
              </a:spcBef>
              <a:spcAft>
                <a:spcPts val="0"/>
              </a:spcAft>
              <a:buFont typeface="Arial" panose="020B0604020202020204" pitchFamily="34" charset="0"/>
              <a:buChar char="•"/>
            </a:pPr>
            <a:r>
              <a:rPr lang="zh-TW" sz="1600" dirty="0"/>
              <a:t>Select “Column”</a:t>
            </a:r>
            <a:endParaRPr lang="en-HK" altLang="zh-TW" sz="1600" dirty="0"/>
          </a:p>
          <a:p>
            <a:pPr marL="1428750" lvl="2" indent="-285750" rtl="0">
              <a:spcBef>
                <a:spcPts val="0"/>
              </a:spcBef>
              <a:spcAft>
                <a:spcPts val="0"/>
              </a:spcAft>
              <a:buFont typeface="Arial" panose="020B0604020202020204" pitchFamily="34" charset="0"/>
              <a:buChar char="•"/>
            </a:pPr>
            <a:r>
              <a:rPr lang="zh-TW" sz="1600" dirty="0"/>
              <a:t>Tick “Not Null” of ID</a:t>
            </a:r>
          </a:p>
          <a:p>
            <a:pPr marL="1428750" marR="0" lvl="2" indent="-285750" algn="l" rtl="0">
              <a:lnSpc>
                <a:spcPct val="115000"/>
              </a:lnSpc>
              <a:spcBef>
                <a:spcPts val="0"/>
              </a:spcBef>
              <a:spcAft>
                <a:spcPts val="0"/>
              </a:spcAft>
              <a:buFont typeface="Arial" panose="020B0604020202020204" pitchFamily="34" charset="0"/>
              <a:buChar char="•"/>
            </a:pPr>
            <a:r>
              <a:rPr lang="zh-TW" sz="1600" dirty="0"/>
              <a:t>Click “OK”</a:t>
            </a:r>
          </a:p>
        </p:txBody>
      </p:sp>
      <p:pic>
        <p:nvPicPr>
          <p:cNvPr id="288" name="Shape 288"/>
          <p:cNvPicPr preferRelativeResize="0"/>
          <p:nvPr/>
        </p:nvPicPr>
        <p:blipFill>
          <a:blip r:embed="rId4">
            <a:alphaModFix/>
          </a:blip>
          <a:stretch>
            <a:fillRect/>
          </a:stretch>
        </p:blipFill>
        <p:spPr>
          <a:xfrm>
            <a:off x="3437451" y="3914024"/>
            <a:ext cx="1485900" cy="590550"/>
          </a:xfrm>
          <a:prstGeom prst="rect">
            <a:avLst/>
          </a:prstGeom>
          <a:noFill/>
          <a:ln>
            <a:noFill/>
          </a:ln>
        </p:spPr>
      </p:pic>
      <p:sp>
        <p:nvSpPr>
          <p:cNvPr id="289" name="Shape 289"/>
          <p:cNvSpPr/>
          <p:nvPr/>
        </p:nvSpPr>
        <p:spPr>
          <a:xfrm>
            <a:off x="7618286" y="2995855"/>
            <a:ext cx="450000" cy="3216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8200306" y="4956805"/>
            <a:ext cx="450000" cy="1557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Appendix: </a:t>
            </a:r>
            <a:r>
              <a:rPr lang="zh-TW" dirty="0"/>
              <a:t>Create Integrity Constraints with SQL Developer</a:t>
            </a:r>
          </a:p>
        </p:txBody>
      </p:sp>
      <p:sp>
        <p:nvSpPr>
          <p:cNvPr id="296" name="Shape 296"/>
          <p:cNvSpPr txBox="1">
            <a:spLocks noGrp="1"/>
          </p:cNvSpPr>
          <p:nvPr>
            <p:ph type="body" idx="1"/>
          </p:nvPr>
        </p:nvSpPr>
        <p:spPr>
          <a:xfrm>
            <a:off x="311700" y="1587252"/>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Add table level constraints</a:t>
            </a:r>
          </a:p>
          <a:p>
            <a:pPr marL="971550" indent="-285750">
              <a:buFont typeface="Arial" panose="020B0604020202020204" pitchFamily="34" charset="0"/>
              <a:buChar char="•"/>
            </a:pPr>
            <a:r>
              <a:rPr lang="zh-TW" sz="2000" dirty="0"/>
              <a:t>right click on targe table</a:t>
            </a:r>
          </a:p>
          <a:p>
            <a:pPr marL="971550" indent="-285750">
              <a:buFont typeface="Arial" panose="020B0604020202020204" pitchFamily="34" charset="0"/>
              <a:buChar char="•"/>
            </a:pPr>
            <a:r>
              <a:rPr lang="zh-TW" sz="2000" dirty="0"/>
              <a:t>select “Constraint"</a:t>
            </a:r>
          </a:p>
          <a:p>
            <a:pPr marL="971550" indent="-285750">
              <a:buFont typeface="Arial" panose="020B0604020202020204" pitchFamily="34" charset="0"/>
              <a:buChar char="•"/>
            </a:pPr>
            <a:r>
              <a:rPr lang="zh-TW" sz="2000" dirty="0"/>
              <a:t>select Add </a:t>
            </a:r>
            <a:r>
              <a:rPr lang="zh-TW" sz="2000" i="1" dirty="0"/>
              <a:t>target constraint </a:t>
            </a:r>
          </a:p>
        </p:txBody>
      </p:sp>
      <p:pic>
        <p:nvPicPr>
          <p:cNvPr id="297" name="Shape 297"/>
          <p:cNvPicPr preferRelativeResize="0"/>
          <p:nvPr/>
        </p:nvPicPr>
        <p:blipFill rotWithShape="1">
          <a:blip r:embed="rId3">
            <a:alphaModFix/>
          </a:blip>
          <a:srcRect l="1994" t="15876" r="56873" b="19373"/>
          <a:stretch/>
        </p:blipFill>
        <p:spPr>
          <a:xfrm>
            <a:off x="4661350" y="1087375"/>
            <a:ext cx="4356400" cy="3686200"/>
          </a:xfrm>
          <a:prstGeom prst="rect">
            <a:avLst/>
          </a:prstGeom>
          <a:noFill/>
          <a:ln>
            <a:noFill/>
          </a:ln>
        </p:spPr>
      </p:pic>
      <p:sp>
        <p:nvSpPr>
          <p:cNvPr id="299" name="Shape 299"/>
          <p:cNvSpPr/>
          <p:nvPr/>
        </p:nvSpPr>
        <p:spPr>
          <a:xfrm>
            <a:off x="7297400" y="4173500"/>
            <a:ext cx="1478700" cy="5727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zh-TW"/>
              <a:t>Downloading and running the lab SQL script file</a:t>
            </a:r>
          </a:p>
        </p:txBody>
      </p:sp>
      <p:sp>
        <p:nvSpPr>
          <p:cNvPr id="73" name="Shape 73"/>
          <p:cNvSpPr txBox="1">
            <a:spLocks noGrp="1"/>
          </p:cNvSpPr>
          <p:nvPr>
            <p:ph type="body" idx="1"/>
          </p:nvPr>
        </p:nvSpPr>
        <p:spPr>
          <a:xfrm>
            <a:off x="311700" y="1112363"/>
            <a:ext cx="8678700" cy="3750554"/>
          </a:xfrm>
          <a:prstGeom prst="rect">
            <a:avLst/>
          </a:prstGeom>
        </p:spPr>
        <p:txBody>
          <a:bodyPr lIns="91425" tIns="91425" rIns="91425" bIns="91425" anchor="t" anchorCtr="0">
            <a:noAutofit/>
          </a:bodyPr>
          <a:lstStyle/>
          <a:p>
            <a:pPr marL="514350" lvl="0" indent="-285750" rtl="0">
              <a:lnSpc>
                <a:spcPct val="150000"/>
              </a:lnSpc>
              <a:spcBef>
                <a:spcPts val="0"/>
              </a:spcBef>
              <a:spcAft>
                <a:spcPts val="0"/>
              </a:spcAft>
              <a:buFont typeface="Arial" panose="020B0604020202020204" pitchFamily="34" charset="0"/>
              <a:buChar char="•"/>
            </a:pPr>
            <a:r>
              <a:rPr lang="en-HK" altLang="zh-TW" sz="1600" dirty="0"/>
              <a:t>L</a:t>
            </a:r>
            <a:r>
              <a:rPr lang="zh-TW" sz="1600" dirty="0"/>
              <a:t>ogin Oracle database server using SQL Developer with your Oracle account</a:t>
            </a:r>
          </a:p>
          <a:p>
            <a:pPr marL="514350" lvl="0" indent="-285750" rtl="0">
              <a:lnSpc>
                <a:spcPct val="150000"/>
              </a:lnSpc>
              <a:spcBef>
                <a:spcPts val="0"/>
              </a:spcBef>
              <a:spcAft>
                <a:spcPts val="0"/>
              </a:spcAft>
              <a:buFont typeface="Arial" panose="020B0604020202020204" pitchFamily="34" charset="0"/>
              <a:buChar char="•"/>
            </a:pPr>
            <a:r>
              <a:rPr lang="zh-TW" sz="1600" dirty="0"/>
              <a:t>Download (save) the lab4.sql file to local file system </a:t>
            </a:r>
          </a:p>
          <a:p>
            <a:pPr marL="514350" lvl="0" indent="-285750" rtl="0">
              <a:lnSpc>
                <a:spcPct val="150000"/>
              </a:lnSpc>
              <a:spcBef>
                <a:spcPts val="0"/>
              </a:spcBef>
              <a:spcAft>
                <a:spcPts val="0"/>
              </a:spcAft>
              <a:buFont typeface="Arial" panose="020B0604020202020204" pitchFamily="34" charset="0"/>
              <a:buChar char="•"/>
            </a:pPr>
            <a:r>
              <a:rPr lang="zh-TW" sz="1600"/>
              <a:t>Open </a:t>
            </a:r>
            <a:r>
              <a:rPr lang="zh-TW" sz="1600" dirty="0"/>
              <a:t>file</a:t>
            </a:r>
          </a:p>
          <a:p>
            <a:pPr marL="514350" lvl="0" indent="-285750" rtl="0">
              <a:lnSpc>
                <a:spcPct val="150000"/>
              </a:lnSpc>
              <a:spcBef>
                <a:spcPts val="0"/>
              </a:spcBef>
              <a:spcAft>
                <a:spcPts val="0"/>
              </a:spcAft>
              <a:buFont typeface="Arial" panose="020B0604020202020204" pitchFamily="34" charset="0"/>
              <a:buChar char="•"/>
            </a:pPr>
            <a:r>
              <a:rPr lang="zh-TW" sz="1600" dirty="0"/>
              <a:t>Run script</a:t>
            </a:r>
          </a:p>
          <a:p>
            <a:pPr marL="514350" lvl="0" indent="-285750" rtl="0">
              <a:lnSpc>
                <a:spcPct val="150000"/>
              </a:lnSpc>
              <a:spcBef>
                <a:spcPts val="0"/>
              </a:spcBef>
              <a:spcAft>
                <a:spcPts val="0"/>
              </a:spcAft>
              <a:buFont typeface="Arial" panose="020B0604020202020204" pitchFamily="34" charset="0"/>
              <a:buChar char="•"/>
            </a:pPr>
            <a:r>
              <a:rPr lang="zh-TW" sz="1600" dirty="0"/>
              <a:t>The tables created last time were dropped.</a:t>
            </a:r>
          </a:p>
          <a:p>
            <a:pPr marL="514350" lvl="0" indent="-285750" rtl="0">
              <a:lnSpc>
                <a:spcPct val="150000"/>
              </a:lnSpc>
              <a:spcBef>
                <a:spcPts val="0"/>
              </a:spcBef>
              <a:spcAft>
                <a:spcPts val="0"/>
              </a:spcAft>
              <a:buFont typeface="Arial" panose="020B0604020202020204" pitchFamily="34" charset="0"/>
              <a:buChar char="•"/>
            </a:pPr>
            <a:r>
              <a:rPr lang="zh-TW" sz="1600" dirty="0"/>
              <a:t>Some new tables are created.</a:t>
            </a:r>
          </a:p>
          <a:p>
            <a:pPr marL="514350" lvl="0" indent="-285750" rtl="0">
              <a:lnSpc>
                <a:spcPct val="150000"/>
              </a:lnSpc>
              <a:spcBef>
                <a:spcPts val="0"/>
              </a:spcBef>
              <a:spcAft>
                <a:spcPts val="0"/>
              </a:spcAft>
              <a:buFont typeface="Arial" panose="020B0604020202020204" pitchFamily="34" charset="0"/>
              <a:buChar char="•"/>
            </a:pPr>
            <a:r>
              <a:rPr lang="zh-TW" sz="1600" dirty="0"/>
              <a:t>Test statement can be download from </a:t>
            </a:r>
            <a:br>
              <a:rPr lang="zh-TW" sz="1600" dirty="0"/>
            </a:br>
            <a:r>
              <a:rPr lang="zh-TW" sz="1200" u="sng" dirty="0">
                <a:solidFill>
                  <a:schemeClr val="hlink"/>
                </a:solidFill>
                <a:hlinkClick r:id="rId3"/>
              </a:rPr>
              <a:t>lab4_test.sql</a:t>
            </a:r>
            <a:endParaRPr lang="zh-TW" sz="1600" u="sng" dirty="0">
              <a:solidFill>
                <a:schemeClr val="hlink"/>
              </a:solidFill>
              <a:hlinkClick r:id="rId3"/>
            </a:endParaRPr>
          </a:p>
        </p:txBody>
      </p:sp>
      <p:pic>
        <p:nvPicPr>
          <p:cNvPr id="74" name="Shape 74" descr="open_sql_file.PNG"/>
          <p:cNvPicPr preferRelativeResize="0"/>
          <p:nvPr/>
        </p:nvPicPr>
        <p:blipFill rotWithShape="1">
          <a:blip r:embed="rId4">
            <a:alphaModFix/>
          </a:blip>
          <a:srcRect r="28428"/>
          <a:stretch/>
        </p:blipFill>
        <p:spPr>
          <a:xfrm>
            <a:off x="4805987" y="1887492"/>
            <a:ext cx="4335075" cy="3257675"/>
          </a:xfrm>
          <a:prstGeom prst="rect">
            <a:avLst/>
          </a:prstGeom>
          <a:noFill/>
          <a:ln>
            <a:noFill/>
          </a:ln>
        </p:spPr>
      </p:pic>
      <p:sp>
        <p:nvSpPr>
          <p:cNvPr id="75" name="Shape 75"/>
          <p:cNvSpPr/>
          <p:nvPr/>
        </p:nvSpPr>
        <p:spPr>
          <a:xfrm>
            <a:off x="4940462" y="2139192"/>
            <a:ext cx="117900" cy="1071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965712" y="2696392"/>
            <a:ext cx="1478700" cy="2895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8262312" y="4348967"/>
            <a:ext cx="399900" cy="158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108462" y="2428667"/>
            <a:ext cx="214200" cy="203400"/>
          </a:xfrm>
          <a:prstGeom prst="rect">
            <a:avLst/>
          </a:prstGeom>
          <a:noFill/>
          <a:ln w="28575"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txBox="1"/>
          <p:nvPr/>
        </p:nvSpPr>
        <p:spPr>
          <a:xfrm>
            <a:off x="4690437" y="1976392"/>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1</a:t>
            </a:r>
          </a:p>
        </p:txBody>
      </p:sp>
      <p:sp>
        <p:nvSpPr>
          <p:cNvPr id="80" name="Shape 80"/>
          <p:cNvSpPr txBox="1"/>
          <p:nvPr/>
        </p:nvSpPr>
        <p:spPr>
          <a:xfrm>
            <a:off x="6685912" y="2557417"/>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2</a:t>
            </a:r>
          </a:p>
        </p:txBody>
      </p:sp>
      <p:sp>
        <p:nvSpPr>
          <p:cNvPr id="81" name="Shape 81"/>
          <p:cNvSpPr txBox="1"/>
          <p:nvPr/>
        </p:nvSpPr>
        <p:spPr>
          <a:xfrm>
            <a:off x="7982412" y="4204242"/>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3</a:t>
            </a:r>
          </a:p>
        </p:txBody>
      </p:sp>
      <p:sp>
        <p:nvSpPr>
          <p:cNvPr id="82" name="Shape 82"/>
          <p:cNvSpPr txBox="1"/>
          <p:nvPr/>
        </p:nvSpPr>
        <p:spPr>
          <a:xfrm>
            <a:off x="5876287" y="2314067"/>
            <a:ext cx="279900" cy="366300"/>
          </a:xfrm>
          <a:prstGeom prst="rect">
            <a:avLst/>
          </a:prstGeom>
          <a:noFill/>
          <a:ln>
            <a:noFill/>
          </a:ln>
        </p:spPr>
        <p:txBody>
          <a:bodyPr lIns="91425" tIns="91425" rIns="91425" bIns="91425" anchor="t" anchorCtr="0">
            <a:noAutofit/>
          </a:bodyPr>
          <a:lstStyle/>
          <a:p>
            <a:pPr lvl="0" rtl="0">
              <a:spcBef>
                <a:spcPts val="0"/>
              </a:spcBef>
              <a:buNone/>
            </a:pPr>
            <a:r>
              <a:rPr lang="zh-TW">
                <a:solidFill>
                  <a:srgbClr val="FF0000"/>
                </a:solidFill>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Shape 305"/>
          <p:cNvPicPr preferRelativeResize="0"/>
          <p:nvPr/>
        </p:nvPicPr>
        <p:blipFill>
          <a:blip r:embed="rId3">
            <a:alphaModFix/>
          </a:blip>
          <a:stretch>
            <a:fillRect/>
          </a:stretch>
        </p:blipFill>
        <p:spPr>
          <a:xfrm>
            <a:off x="5186350" y="1017725"/>
            <a:ext cx="3486150" cy="2971800"/>
          </a:xfrm>
          <a:prstGeom prst="rect">
            <a:avLst/>
          </a:prstGeom>
          <a:noFill/>
          <a:ln>
            <a:noFill/>
          </a:ln>
        </p:spPr>
      </p:pic>
      <p:sp>
        <p:nvSpPr>
          <p:cNvPr id="306" name="Shape 3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Appendix: </a:t>
            </a:r>
            <a:r>
              <a:rPr lang="zh-TW" dirty="0"/>
              <a:t>Example of Create IC with SQL Developer 2</a:t>
            </a:r>
          </a:p>
        </p:txBody>
      </p:sp>
      <p:sp>
        <p:nvSpPr>
          <p:cNvPr id="307" name="Shape 307"/>
          <p:cNvSpPr txBox="1">
            <a:spLocks noGrp="1"/>
          </p:cNvSpPr>
          <p:nvPr>
            <p:ph type="body" idx="1"/>
          </p:nvPr>
        </p:nvSpPr>
        <p:spPr>
          <a:xfrm>
            <a:off x="401650" y="1372608"/>
            <a:ext cx="4784700" cy="3416400"/>
          </a:xfrm>
          <a:prstGeom prst="rect">
            <a:avLst/>
          </a:prstGeom>
        </p:spPr>
        <p:txBody>
          <a:bodyPr lIns="91425" tIns="91425" rIns="91425" bIns="91425" anchor="t" anchorCtr="0">
            <a:noAutofit/>
          </a:bodyPr>
          <a:lstStyle/>
          <a:p>
            <a:pPr marL="101600" marR="0" lvl="0" algn="l" rtl="0">
              <a:lnSpc>
                <a:spcPct val="115000"/>
              </a:lnSpc>
              <a:spcBef>
                <a:spcPts val="0"/>
              </a:spcBef>
              <a:spcAft>
                <a:spcPts val="0"/>
              </a:spcAft>
              <a:buClr>
                <a:schemeClr val="dk2"/>
              </a:buClr>
              <a:buSzPct val="100000"/>
            </a:pPr>
            <a:r>
              <a:rPr lang="zh-TW" sz="2000" dirty="0"/>
              <a:t>Add table level constraints</a:t>
            </a:r>
          </a:p>
          <a:p>
            <a:pPr marL="914400" lvl="1" indent="-355600" rtl="0">
              <a:spcBef>
                <a:spcPts val="0"/>
              </a:spcBef>
              <a:spcAft>
                <a:spcPts val="0"/>
              </a:spcAft>
              <a:buSzPct val="100000"/>
              <a:buFont typeface="Arial" panose="020B0604020202020204" pitchFamily="34" charset="0"/>
              <a:buChar char="•"/>
            </a:pPr>
            <a:r>
              <a:rPr lang="zh-TW" sz="2000" dirty="0"/>
              <a:t>right click on table WORK</a:t>
            </a:r>
          </a:p>
          <a:p>
            <a:pPr marL="914400" lvl="1" indent="-355600" rtl="0">
              <a:spcBef>
                <a:spcPts val="0"/>
              </a:spcBef>
              <a:spcAft>
                <a:spcPts val="0"/>
              </a:spcAft>
              <a:buSzPct val="100000"/>
              <a:buFont typeface="Arial" panose="020B0604020202020204" pitchFamily="34" charset="0"/>
              <a:buChar char="•"/>
            </a:pPr>
            <a:r>
              <a:rPr lang="zh-TW" sz="2000" dirty="0"/>
              <a:t>select “Constraint" (as P.25)</a:t>
            </a:r>
          </a:p>
          <a:p>
            <a:pPr marL="914400" lvl="1" indent="-355600" rtl="0">
              <a:spcBef>
                <a:spcPts val="0"/>
              </a:spcBef>
              <a:spcAft>
                <a:spcPts val="0"/>
              </a:spcAft>
              <a:buSzPct val="100000"/>
              <a:buFont typeface="Arial" panose="020B0604020202020204" pitchFamily="34" charset="0"/>
              <a:buChar char="•"/>
            </a:pPr>
            <a:r>
              <a:rPr lang="zh-TW" sz="2000" dirty="0"/>
              <a:t>select Add Primary Key</a:t>
            </a:r>
          </a:p>
          <a:p>
            <a:pPr marL="1371600" lvl="2" indent="-355600" rtl="0">
              <a:spcBef>
                <a:spcPts val="0"/>
              </a:spcBef>
              <a:spcAft>
                <a:spcPts val="0"/>
              </a:spcAft>
              <a:buSzPct val="100000"/>
              <a:buFont typeface="Arial" panose="020B0604020202020204" pitchFamily="34" charset="0"/>
              <a:buChar char="•"/>
            </a:pPr>
            <a:r>
              <a:rPr lang="zh-TW" sz="2000" dirty="0"/>
              <a:t>Primary Key Name: p_key</a:t>
            </a:r>
          </a:p>
          <a:p>
            <a:pPr marL="1371600" lvl="2" indent="-355600" rtl="0">
              <a:spcBef>
                <a:spcPts val="0"/>
              </a:spcBef>
              <a:spcAft>
                <a:spcPts val="0"/>
              </a:spcAft>
              <a:buSzPct val="100000"/>
              <a:buFont typeface="Arial" panose="020B0604020202020204" pitchFamily="34" charset="0"/>
              <a:buChar char="•"/>
            </a:pPr>
            <a:r>
              <a:rPr lang="zh-TW" sz="2000" dirty="0"/>
              <a:t>Column 1 : ID</a:t>
            </a:r>
          </a:p>
          <a:p>
            <a:pPr marL="1371600" lvl="2" indent="-355600" rtl="0">
              <a:spcBef>
                <a:spcPts val="0"/>
              </a:spcBef>
              <a:spcAft>
                <a:spcPts val="0"/>
              </a:spcAft>
              <a:buSzPct val="100000"/>
              <a:buFont typeface="Arial" panose="020B0604020202020204" pitchFamily="34" charset="0"/>
              <a:buChar char="•"/>
            </a:pPr>
            <a:r>
              <a:rPr lang="zh-TW" sz="2000" dirty="0"/>
              <a:t>Column 2 : FIRM_NAME</a:t>
            </a:r>
          </a:p>
          <a:p>
            <a:pPr marL="914400" lvl="1" indent="-355600" rtl="0">
              <a:spcBef>
                <a:spcPts val="0"/>
              </a:spcBef>
              <a:spcAft>
                <a:spcPts val="0"/>
              </a:spcAft>
              <a:buSzPct val="100000"/>
              <a:buFont typeface="Arial" panose="020B0604020202020204" pitchFamily="34" charset="0"/>
              <a:buChar char="•"/>
            </a:pPr>
            <a:r>
              <a:rPr lang="zh-TW" sz="2000" dirty="0"/>
              <a:t>Click “Apply”</a:t>
            </a:r>
          </a:p>
          <a:p>
            <a:pPr marL="914400" lvl="1" indent="-355600" rtl="0">
              <a:lnSpc>
                <a:spcPct val="100000"/>
              </a:lnSpc>
              <a:spcBef>
                <a:spcPts val="0"/>
              </a:spcBef>
              <a:spcAft>
                <a:spcPts val="0"/>
              </a:spcAft>
              <a:buSzPct val="100000"/>
              <a:buFont typeface="Arial" panose="020B0604020202020204" pitchFamily="34" charset="0"/>
              <a:buChar char="•"/>
            </a:pPr>
            <a:r>
              <a:rPr lang="zh-TW" sz="2000" dirty="0"/>
              <a:t>Refresh</a:t>
            </a:r>
          </a:p>
        </p:txBody>
      </p:sp>
      <p:sp>
        <p:nvSpPr>
          <p:cNvPr id="308" name="Shape 308"/>
          <p:cNvSpPr/>
          <p:nvPr/>
        </p:nvSpPr>
        <p:spPr>
          <a:xfrm>
            <a:off x="6236550" y="2158950"/>
            <a:ext cx="2336100" cy="8145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rot="10800000" flipH="1">
            <a:off x="6943775" y="3648393"/>
            <a:ext cx="771600" cy="2727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232">
            <a:extLst>
              <a:ext uri="{FF2B5EF4-FFF2-40B4-BE49-F238E27FC236}">
                <a16:creationId xmlns:a16="http://schemas.microsoft.com/office/drawing/2014/main" id="{3CD44285-319F-48F8-B1C9-09FA7E64FD3D}"/>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30</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311700" y="1558031"/>
            <a:ext cx="8520600" cy="3205578"/>
          </a:xfrm>
          <a:prstGeom prst="rect">
            <a:avLst/>
          </a:prstGeom>
        </p:spPr>
        <p:txBody>
          <a:bodyPr lIns="91425" tIns="91425" rIns="91425" bIns="91425" anchor="t" anchorCtr="0">
            <a:noAutofit/>
          </a:bodyPr>
          <a:lstStyle/>
          <a:p>
            <a:pPr marL="457200" lvl="0" indent="-381000" rtl="0">
              <a:spcBef>
                <a:spcPts val="0"/>
              </a:spcBef>
              <a:buSzPct val="100000"/>
              <a:buFont typeface="Arial" panose="020B0604020202020204" pitchFamily="34" charset="0"/>
              <a:buChar char="•"/>
            </a:pPr>
            <a:r>
              <a:rPr lang="zh-TW" sz="2000" dirty="0"/>
              <a:t>foreign key is similar to primary key, try to add </a:t>
            </a:r>
            <a:r>
              <a:rPr lang="en-US" altLang="zh-TW" sz="2000" dirty="0"/>
              <a:t>the following </a:t>
            </a:r>
            <a:r>
              <a:rPr lang="zh-TW" sz="2000" dirty="0"/>
              <a:t>foreign key back yourself</a:t>
            </a:r>
            <a:endParaRPr lang="en-HK" altLang="zh-TW" sz="2000" dirty="0"/>
          </a:p>
          <a:p>
            <a:pPr marL="76200" lvl="0" rtl="0">
              <a:spcBef>
                <a:spcPts val="0"/>
              </a:spcBef>
              <a:buSzPct val="100000"/>
            </a:pPr>
            <a:r>
              <a:rPr lang="en-HK" altLang="zh-TW" sz="1600" b="1" dirty="0">
                <a:solidFill>
                  <a:srgbClr val="0000FF"/>
                </a:solidFill>
                <a:latin typeface="Verdana"/>
                <a:ea typeface="Verdana"/>
                <a:cs typeface="Verdana"/>
                <a:sym typeface="Verdana"/>
              </a:rPr>
              <a:t>	</a:t>
            </a:r>
            <a:r>
              <a:rPr lang="zh-TW" sz="1600" b="1" dirty="0">
                <a:solidFill>
                  <a:srgbClr val="0000FF"/>
                </a:solidFill>
                <a:latin typeface="Verdana"/>
                <a:ea typeface="Verdana"/>
                <a:cs typeface="Verdana"/>
                <a:sym typeface="Verdana"/>
              </a:rPr>
              <a:t>CONSTRAINT </a:t>
            </a:r>
            <a:r>
              <a:rPr lang="zh-TW" sz="1600" b="1" i="1" dirty="0">
                <a:solidFill>
                  <a:srgbClr val="0000FF"/>
                </a:solidFill>
                <a:latin typeface="Verdana"/>
                <a:ea typeface="Verdana"/>
                <a:cs typeface="Verdana"/>
                <a:sym typeface="Verdana"/>
              </a:rPr>
              <a:t>f_key</a:t>
            </a:r>
            <a:r>
              <a:rPr lang="zh-TW" sz="1600" b="1" dirty="0">
                <a:solidFill>
                  <a:srgbClr val="0000FF"/>
                </a:solidFill>
                <a:latin typeface="Verdana"/>
                <a:ea typeface="Verdana"/>
                <a:cs typeface="Verdana"/>
                <a:sym typeface="Verdana"/>
              </a:rPr>
              <a:t> FOREIGN KEY (id) REFERENCES staff (id)</a:t>
            </a:r>
          </a:p>
          <a:p>
            <a:pPr marL="457200" lvl="0" indent="-381000" rtl="0">
              <a:spcBef>
                <a:spcPts val="0"/>
              </a:spcBef>
              <a:buSzPct val="100000"/>
              <a:buFont typeface="Arial" panose="020B0604020202020204" pitchFamily="34" charset="0"/>
              <a:buChar char="•"/>
            </a:pPr>
            <a:r>
              <a:rPr lang="zh-TW" sz="2000" dirty="0"/>
              <a:t>Reminder: add table work back before continue alter IC</a:t>
            </a:r>
          </a:p>
        </p:txBody>
      </p:sp>
      <p:sp>
        <p:nvSpPr>
          <p:cNvPr id="315" name="Shape 3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r>
              <a:rPr lang="en-US" altLang="zh-TW" dirty="0"/>
              <a:t>Appendix: </a:t>
            </a:r>
            <a:r>
              <a:rPr lang="zh-TW" dirty="0"/>
              <a:t>Example of Create IC with SQL Developer 3</a:t>
            </a:r>
          </a:p>
        </p:txBody>
      </p:sp>
      <p:sp>
        <p:nvSpPr>
          <p:cNvPr id="4" name="Shape 232">
            <a:extLst>
              <a:ext uri="{FF2B5EF4-FFF2-40B4-BE49-F238E27FC236}">
                <a16:creationId xmlns:a16="http://schemas.microsoft.com/office/drawing/2014/main" id="{8FB1EBF6-0312-4A31-B6E8-9128579BD09F}"/>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31</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a:t>Modify Integrity Constraints 1</a:t>
            </a:r>
          </a:p>
        </p:txBody>
      </p:sp>
      <p:sp>
        <p:nvSpPr>
          <p:cNvPr id="321" name="Shape 321"/>
          <p:cNvSpPr txBox="1">
            <a:spLocks noGrp="1"/>
          </p:cNvSpPr>
          <p:nvPr>
            <p:ph type="body" idx="1"/>
          </p:nvPr>
        </p:nvSpPr>
        <p:spPr>
          <a:xfrm>
            <a:off x="311700" y="1152475"/>
            <a:ext cx="8520600" cy="3416400"/>
          </a:xfrm>
          <a:prstGeom prst="rect">
            <a:avLst/>
          </a:prstGeom>
          <a:noFill/>
          <a:ln>
            <a:noFill/>
          </a:ln>
        </p:spPr>
        <p:txBody>
          <a:bodyPr lIns="91425" tIns="45700" rIns="91425" bIns="45700" anchor="t" anchorCtr="0">
            <a:noAutofit/>
          </a:bodyPr>
          <a:lstStyle/>
          <a:p>
            <a:pPr marL="469900" lvl="0" indent="-304800" rtl="0">
              <a:spcBef>
                <a:spcPts val="0"/>
              </a:spcBef>
              <a:buChar char="●"/>
            </a:pPr>
            <a:r>
              <a:rPr lang="en-HK" altLang="zh-TW" dirty="0"/>
              <a:t>A</a:t>
            </a:r>
            <a:r>
              <a:rPr lang="zh-TW" dirty="0"/>
              <a:t>dd constraints in an existing table by their names, using the ALTER TABLE statement.</a:t>
            </a:r>
          </a:p>
          <a:p>
            <a:pPr marL="685800" lvl="1" rtl="0">
              <a:spcBef>
                <a:spcPts val="0"/>
              </a:spcBef>
              <a:buClr>
                <a:srgbClr val="0000FF"/>
              </a:buClr>
            </a:pPr>
            <a:r>
              <a:rPr lang="zh-TW" b="1" dirty="0">
                <a:solidFill>
                  <a:srgbClr val="0000FF"/>
                </a:solidFill>
              </a:rPr>
              <a:t>ALTER TABLE staff ADD CONSTRAINT test CHECK (age between 20 and 40);</a:t>
            </a:r>
          </a:p>
          <a:p>
            <a:pPr marL="469900" lvl="0" indent="-304800" rtl="0">
              <a:spcBef>
                <a:spcPts val="0"/>
              </a:spcBef>
              <a:buChar char="●"/>
            </a:pPr>
            <a:r>
              <a:rPr lang="en-HK" altLang="zh-TW" dirty="0"/>
              <a:t>M</a:t>
            </a:r>
            <a:r>
              <a:rPr lang="zh-TW" dirty="0"/>
              <a:t>odify constraints in an existing table by their names, using the ALTER TABLE statement. </a:t>
            </a:r>
          </a:p>
          <a:p>
            <a:pPr marL="685800" lvl="1" rtl="0">
              <a:spcBef>
                <a:spcPts val="0"/>
              </a:spcBef>
              <a:buClr>
                <a:srgbClr val="0000FF"/>
              </a:buClr>
            </a:pPr>
            <a:r>
              <a:rPr lang="zh-TW" b="1" dirty="0">
                <a:solidFill>
                  <a:srgbClr val="0000FF"/>
                </a:solidFill>
              </a:rPr>
              <a:t>ALTER TABLE work MODIFY (firm_name null);  </a:t>
            </a:r>
          </a:p>
          <a:p>
            <a:pPr lvl="0" rtl="0">
              <a:spcBef>
                <a:spcPts val="0"/>
              </a:spcBef>
              <a:buClr>
                <a:schemeClr val="accent2"/>
              </a:buClr>
              <a:buSzPct val="144444"/>
              <a:buFont typeface="Noto Sans Symbols"/>
              <a:buNone/>
            </a:pPr>
            <a:endParaRPr dirty="0"/>
          </a:p>
        </p:txBody>
      </p:sp>
      <p:sp>
        <p:nvSpPr>
          <p:cNvPr id="4" name="Shape 232">
            <a:extLst>
              <a:ext uri="{FF2B5EF4-FFF2-40B4-BE49-F238E27FC236}">
                <a16:creationId xmlns:a16="http://schemas.microsoft.com/office/drawing/2014/main" id="{FBECF08F-C47F-48A1-BDFF-2278C0AD9568}"/>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32</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a:t>Modify Integrity Constraints 2</a:t>
            </a:r>
          </a:p>
        </p:txBody>
      </p:sp>
      <p:sp>
        <p:nvSpPr>
          <p:cNvPr id="327" name="Shape 327"/>
          <p:cNvSpPr txBox="1">
            <a:spLocks noGrp="1"/>
          </p:cNvSpPr>
          <p:nvPr>
            <p:ph type="body" idx="1"/>
          </p:nvPr>
        </p:nvSpPr>
        <p:spPr>
          <a:xfrm>
            <a:off x="311700" y="1152475"/>
            <a:ext cx="8520600" cy="3897900"/>
          </a:xfrm>
          <a:prstGeom prst="rect">
            <a:avLst/>
          </a:prstGeom>
          <a:noFill/>
          <a:ln>
            <a:noFill/>
          </a:ln>
        </p:spPr>
        <p:txBody>
          <a:bodyPr lIns="91425" tIns="45700" rIns="91425" bIns="45700" anchor="t" anchorCtr="0">
            <a:noAutofit/>
          </a:bodyPr>
          <a:lstStyle/>
          <a:p>
            <a:pPr marL="469900" lvl="0" indent="-349250" rtl="0">
              <a:lnSpc>
                <a:spcPct val="100000"/>
              </a:lnSpc>
              <a:spcBef>
                <a:spcPts val="0"/>
              </a:spcBef>
              <a:spcAft>
                <a:spcPts val="0"/>
              </a:spcAft>
              <a:buFont typeface="Arial" panose="020B0604020202020204" pitchFamily="34" charset="0"/>
              <a:buChar char="•"/>
            </a:pPr>
            <a:r>
              <a:rPr lang="zh-TW" dirty="0"/>
              <a:t>We can drop a non-primary key constraint </a:t>
            </a:r>
          </a:p>
          <a:p>
            <a:pPr marL="120650" lvl="0" rtl="0">
              <a:lnSpc>
                <a:spcPct val="100000"/>
              </a:lnSpc>
              <a:spcBef>
                <a:spcPts val="0"/>
              </a:spcBef>
              <a:spcAft>
                <a:spcPts val="0"/>
              </a:spcAft>
              <a:buClr>
                <a:srgbClr val="0000FF"/>
              </a:buClr>
            </a:pPr>
            <a:r>
              <a:rPr lang="en-HK" altLang="zh-TW" dirty="0">
                <a:solidFill>
                  <a:srgbClr val="0000FF"/>
                </a:solidFill>
              </a:rPr>
              <a:t>	</a:t>
            </a:r>
            <a:r>
              <a:rPr lang="zh-TW" dirty="0">
                <a:solidFill>
                  <a:srgbClr val="0000FF"/>
                </a:solidFill>
              </a:rPr>
              <a:t>ALTER TABLE staff DROP CONSTRAINT test;</a:t>
            </a:r>
          </a:p>
          <a:p>
            <a:pPr marL="285750" lvl="0" indent="-285750" rtl="0">
              <a:lnSpc>
                <a:spcPct val="100000"/>
              </a:lnSpc>
              <a:spcBef>
                <a:spcPts val="0"/>
              </a:spcBef>
              <a:spcAft>
                <a:spcPts val="0"/>
              </a:spcAft>
              <a:buFont typeface="Arial" panose="020B0604020202020204" pitchFamily="34" charset="0"/>
              <a:buChar char="•"/>
            </a:pPr>
            <a:endParaRPr dirty="0"/>
          </a:p>
          <a:p>
            <a:pPr marL="469900" lvl="0" indent="-349250" rtl="0">
              <a:lnSpc>
                <a:spcPct val="100000"/>
              </a:lnSpc>
              <a:spcBef>
                <a:spcPts val="0"/>
              </a:spcBef>
              <a:spcAft>
                <a:spcPts val="0"/>
              </a:spcAft>
              <a:buFont typeface="Arial" panose="020B0604020202020204" pitchFamily="34" charset="0"/>
              <a:buChar char="•"/>
            </a:pPr>
            <a:r>
              <a:rPr lang="zh-TW" dirty="0"/>
              <a:t>We can also drop a primary key</a:t>
            </a:r>
          </a:p>
          <a:p>
            <a:pPr marL="120650" lvl="0" rtl="0">
              <a:lnSpc>
                <a:spcPct val="100000"/>
              </a:lnSpc>
              <a:spcBef>
                <a:spcPts val="0"/>
              </a:spcBef>
              <a:spcAft>
                <a:spcPts val="0"/>
              </a:spcAft>
              <a:buClr>
                <a:srgbClr val="0000FF"/>
              </a:buClr>
            </a:pPr>
            <a:r>
              <a:rPr lang="en-HK" altLang="zh-TW" dirty="0">
                <a:solidFill>
                  <a:srgbClr val="0000FF"/>
                </a:solidFill>
              </a:rPr>
              <a:t>	</a:t>
            </a:r>
            <a:r>
              <a:rPr lang="zh-TW" dirty="0">
                <a:solidFill>
                  <a:srgbClr val="0000FF"/>
                </a:solidFill>
              </a:rPr>
              <a:t>ALTER TABLE work DROP PRIMARY KEY;</a:t>
            </a:r>
          </a:p>
          <a:p>
            <a:pPr marL="285750" lvl="0" indent="-285750" rtl="0">
              <a:lnSpc>
                <a:spcPct val="100000"/>
              </a:lnSpc>
              <a:spcBef>
                <a:spcPts val="0"/>
              </a:spcBef>
              <a:spcAft>
                <a:spcPts val="0"/>
              </a:spcAft>
              <a:buFont typeface="Arial" panose="020B0604020202020204" pitchFamily="34" charset="0"/>
              <a:buChar char="•"/>
            </a:pPr>
            <a:endParaRPr dirty="0"/>
          </a:p>
          <a:p>
            <a:pPr marL="469900" lvl="0" indent="-349250" rtl="0">
              <a:lnSpc>
                <a:spcPct val="100000"/>
              </a:lnSpc>
              <a:spcBef>
                <a:spcPts val="0"/>
              </a:spcBef>
              <a:spcAft>
                <a:spcPts val="0"/>
              </a:spcAft>
              <a:buFont typeface="Arial" panose="020B0604020202020204" pitchFamily="34" charset="0"/>
              <a:buChar char="•"/>
            </a:pPr>
            <a:r>
              <a:rPr lang="en-HK" altLang="zh-TW" dirty="0"/>
              <a:t>O</a:t>
            </a:r>
            <a:r>
              <a:rPr lang="zh-TW" dirty="0"/>
              <a:t>r add it back</a:t>
            </a:r>
          </a:p>
          <a:p>
            <a:pPr marL="120650" lvl="0" rtl="0">
              <a:lnSpc>
                <a:spcPct val="100000"/>
              </a:lnSpc>
              <a:spcBef>
                <a:spcPts val="0"/>
              </a:spcBef>
              <a:spcAft>
                <a:spcPts val="0"/>
              </a:spcAft>
              <a:buClr>
                <a:srgbClr val="0000FF"/>
              </a:buClr>
            </a:pPr>
            <a:r>
              <a:rPr lang="en-HK" altLang="zh-TW" dirty="0">
                <a:solidFill>
                  <a:srgbClr val="0000FF"/>
                </a:solidFill>
              </a:rPr>
              <a:t>	</a:t>
            </a:r>
            <a:r>
              <a:rPr lang="zh-TW" dirty="0">
                <a:solidFill>
                  <a:srgbClr val="0000FF"/>
                </a:solidFill>
              </a:rPr>
              <a:t>ALTER TABLE work  MODIFY (PRIMARY KEY (id,firm_name));</a:t>
            </a:r>
          </a:p>
          <a:p>
            <a:pPr marL="285750" lvl="0" indent="-285750" rtl="0">
              <a:lnSpc>
                <a:spcPct val="100000"/>
              </a:lnSpc>
              <a:spcBef>
                <a:spcPts val="0"/>
              </a:spcBef>
              <a:spcAft>
                <a:spcPts val="0"/>
              </a:spcAft>
              <a:buFont typeface="Arial" panose="020B0604020202020204" pitchFamily="34" charset="0"/>
              <a:buChar char="•"/>
            </a:pPr>
            <a:endParaRPr dirty="0"/>
          </a:p>
          <a:p>
            <a:pPr marL="469900" lvl="0" indent="-349250" rtl="0">
              <a:lnSpc>
                <a:spcPct val="100000"/>
              </a:lnSpc>
              <a:spcBef>
                <a:spcPts val="0"/>
              </a:spcBef>
              <a:spcAft>
                <a:spcPts val="0"/>
              </a:spcAft>
              <a:buFont typeface="Arial" panose="020B0604020202020204" pitchFamily="34" charset="0"/>
              <a:buChar char="•"/>
            </a:pPr>
            <a:r>
              <a:rPr lang="zh-TW" dirty="0"/>
              <a:t>We need to remember the constraint name in order to drop it. The following query returns all the declared constraints.</a:t>
            </a:r>
            <a:endParaRPr lang="en-HK" altLang="zh-TW" dirty="0"/>
          </a:p>
          <a:p>
            <a:pPr marL="120650" lvl="0" rtl="0">
              <a:lnSpc>
                <a:spcPct val="100000"/>
              </a:lnSpc>
              <a:spcBef>
                <a:spcPts val="0"/>
              </a:spcBef>
              <a:spcAft>
                <a:spcPts val="0"/>
              </a:spcAft>
            </a:pPr>
            <a:r>
              <a:rPr lang="en-HK" altLang="zh-TW" dirty="0">
                <a:solidFill>
                  <a:srgbClr val="0000FF"/>
                </a:solidFill>
              </a:rPr>
              <a:t>	</a:t>
            </a:r>
            <a:r>
              <a:rPr lang="zh-TW" dirty="0">
                <a:solidFill>
                  <a:srgbClr val="0000FF"/>
                </a:solidFill>
              </a:rPr>
              <a:t>SELECT constraint_name FROM user_constraints; </a:t>
            </a:r>
          </a:p>
          <a:p>
            <a:pPr marL="285750" lvl="0" indent="-285750" rtl="0">
              <a:lnSpc>
                <a:spcPct val="100000"/>
              </a:lnSpc>
              <a:spcBef>
                <a:spcPts val="0"/>
              </a:spcBef>
              <a:spcAft>
                <a:spcPts val="0"/>
              </a:spcAft>
              <a:buFont typeface="Arial" panose="020B0604020202020204" pitchFamily="34" charset="0"/>
              <a:buChar char="•"/>
            </a:pPr>
            <a:endParaRPr dirty="0"/>
          </a:p>
        </p:txBody>
      </p:sp>
      <p:sp>
        <p:nvSpPr>
          <p:cNvPr id="4" name="Shape 232">
            <a:extLst>
              <a:ext uri="{FF2B5EF4-FFF2-40B4-BE49-F238E27FC236}">
                <a16:creationId xmlns:a16="http://schemas.microsoft.com/office/drawing/2014/main" id="{8FADB99B-8EAB-4D0A-B904-4C6CC0F82DE7}"/>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33</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zh-TW"/>
              <a:t>Appendix: Modify Integrity Constraints with SQL Developer</a:t>
            </a:r>
          </a:p>
          <a:p>
            <a:pPr lvl="0">
              <a:spcBef>
                <a:spcPts val="0"/>
              </a:spcBef>
              <a:buClr>
                <a:schemeClr val="dk1"/>
              </a:buClr>
              <a:buSzPct val="39285"/>
              <a:buFont typeface="Arial"/>
              <a:buNone/>
            </a:pPr>
            <a:endParaRPr/>
          </a:p>
          <a:p>
            <a:pPr lvl="0">
              <a:spcBef>
                <a:spcPts val="0"/>
              </a:spcBef>
              <a:buNone/>
            </a:pPr>
            <a:endParaRPr/>
          </a:p>
        </p:txBody>
      </p:sp>
      <p:sp>
        <p:nvSpPr>
          <p:cNvPr id="333" name="Shape 333"/>
          <p:cNvSpPr txBox="1">
            <a:spLocks noGrp="1"/>
          </p:cNvSpPr>
          <p:nvPr>
            <p:ph type="body" idx="1"/>
          </p:nvPr>
        </p:nvSpPr>
        <p:spPr>
          <a:xfrm>
            <a:off x="311700" y="1381076"/>
            <a:ext cx="8520600" cy="34164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HK" altLang="zh-TW" sz="2400" dirty="0"/>
              <a:t>R</a:t>
            </a:r>
            <a:r>
              <a:rPr lang="zh-TW" sz="2400" dirty="0"/>
              <a:t>ight click on target table</a:t>
            </a:r>
          </a:p>
          <a:p>
            <a:pPr marL="514350" lvl="0" indent="-285750" rtl="0">
              <a:spcBef>
                <a:spcPts val="0"/>
              </a:spcBef>
              <a:spcAft>
                <a:spcPts val="0"/>
              </a:spcAft>
              <a:buFont typeface="Arial" panose="020B0604020202020204" pitchFamily="34" charset="0"/>
              <a:buChar char="•"/>
            </a:pPr>
            <a:r>
              <a:rPr lang="en-HK" altLang="zh-TW" sz="2400" dirty="0"/>
              <a:t>S</a:t>
            </a:r>
            <a:r>
              <a:rPr lang="zh-TW" sz="2400" dirty="0"/>
              <a:t>elect "Edit”</a:t>
            </a:r>
          </a:p>
          <a:p>
            <a:pPr marL="514350" lvl="0" indent="-285750" rtl="0">
              <a:spcBef>
                <a:spcPts val="0"/>
              </a:spcBef>
              <a:spcAft>
                <a:spcPts val="0"/>
              </a:spcAft>
              <a:buFont typeface="Arial" panose="020B0604020202020204" pitchFamily="34" charset="0"/>
              <a:buChar char="•"/>
            </a:pPr>
            <a:r>
              <a:rPr lang="zh-TW" sz="2400" dirty="0"/>
              <a:t>Select “Constraints”</a:t>
            </a:r>
          </a:p>
          <a:p>
            <a:pPr marL="971550" lvl="1" indent="-285750" rtl="0">
              <a:spcBef>
                <a:spcPts val="0"/>
              </a:spcBef>
              <a:spcAft>
                <a:spcPts val="0"/>
              </a:spcAft>
              <a:buFont typeface="Arial" panose="020B0604020202020204" pitchFamily="34" charset="0"/>
              <a:buChar char="•"/>
            </a:pPr>
            <a:r>
              <a:rPr lang="zh-TW" sz="1800" dirty="0"/>
              <a:t>Drop Constraints</a:t>
            </a:r>
          </a:p>
          <a:p>
            <a:pPr marL="971550" lvl="1" indent="-285750" rtl="0">
              <a:spcBef>
                <a:spcPts val="0"/>
              </a:spcBef>
              <a:spcAft>
                <a:spcPts val="0"/>
              </a:spcAft>
              <a:buFont typeface="Arial" panose="020B0604020202020204" pitchFamily="34" charset="0"/>
              <a:buChar char="•"/>
            </a:pPr>
            <a:r>
              <a:rPr lang="zh-TW" sz="1800" dirty="0"/>
              <a:t>Rename Constraints</a:t>
            </a:r>
          </a:p>
          <a:p>
            <a:pPr marL="1428750" lvl="2" indent="-285750" rtl="0">
              <a:spcBef>
                <a:spcPts val="0"/>
              </a:spcBef>
              <a:spcAft>
                <a:spcPts val="0"/>
              </a:spcAft>
              <a:buFont typeface="Arial" panose="020B0604020202020204" pitchFamily="34" charset="0"/>
              <a:buChar char="•"/>
            </a:pPr>
            <a:r>
              <a:rPr lang="zh-TW" sz="1800" dirty="0"/>
              <a:t>Example: P_KEY</a:t>
            </a:r>
            <a:r>
              <a:rPr lang="en-HK" altLang="zh-TW" sz="1800" dirty="0"/>
              <a:t> is renamed as</a:t>
            </a:r>
            <a:r>
              <a:rPr lang="zh-TW" sz="1800" dirty="0"/>
              <a:t> NEW_P_KEY</a:t>
            </a:r>
          </a:p>
          <a:p>
            <a:pPr marL="914400" marR="0" lvl="1" indent="-317500" algn="l" rtl="0">
              <a:lnSpc>
                <a:spcPct val="115000"/>
              </a:lnSpc>
              <a:spcBef>
                <a:spcPts val="0"/>
              </a:spcBef>
              <a:spcAft>
                <a:spcPts val="0"/>
              </a:spcAft>
              <a:buClr>
                <a:schemeClr val="dk2"/>
              </a:buClr>
              <a:buSzPct val="100000"/>
              <a:buFont typeface="Arial" panose="020B0604020202020204" pitchFamily="34" charset="0"/>
              <a:buChar char="•"/>
            </a:pPr>
            <a:r>
              <a:rPr lang="zh-TW" sz="1800" dirty="0"/>
              <a:t>Modify Constraints</a:t>
            </a:r>
          </a:p>
          <a:p>
            <a:pPr marL="1428750" marR="0" lvl="2" indent="-285750" algn="l" rtl="0">
              <a:lnSpc>
                <a:spcPct val="115000"/>
              </a:lnSpc>
              <a:spcBef>
                <a:spcPts val="0"/>
              </a:spcBef>
              <a:spcAft>
                <a:spcPts val="0"/>
              </a:spcAft>
              <a:buFont typeface="Arial" panose="020B0604020202020204" pitchFamily="34" charset="0"/>
              <a:buChar char="•"/>
            </a:pPr>
            <a:r>
              <a:rPr lang="zh-TW" sz="1800" dirty="0"/>
              <a:t>F_KEY on delete: “No Action</a:t>
            </a:r>
            <a:r>
              <a:rPr lang="en-HK" altLang="zh-TW" sz="1800" dirty="0"/>
              <a:t> is changed to</a:t>
            </a:r>
            <a:r>
              <a:rPr lang="zh-TW" sz="1800" dirty="0"/>
              <a:t> Cascade”</a:t>
            </a:r>
          </a:p>
        </p:txBody>
      </p:sp>
      <p:pic>
        <p:nvPicPr>
          <p:cNvPr id="334" name="Shape 334"/>
          <p:cNvPicPr preferRelativeResize="0"/>
          <p:nvPr/>
        </p:nvPicPr>
        <p:blipFill>
          <a:blip r:embed="rId3">
            <a:alphaModFix/>
          </a:blip>
          <a:stretch>
            <a:fillRect/>
          </a:stretch>
        </p:blipFill>
        <p:spPr>
          <a:xfrm>
            <a:off x="6743821" y="1017725"/>
            <a:ext cx="1809750" cy="2876550"/>
          </a:xfrm>
          <a:prstGeom prst="rect">
            <a:avLst/>
          </a:prstGeom>
          <a:noFill/>
          <a:ln>
            <a:noFill/>
          </a:ln>
        </p:spPr>
      </p:pic>
      <p:sp>
        <p:nvSpPr>
          <p:cNvPr id="335" name="Shape 335"/>
          <p:cNvSpPr/>
          <p:nvPr/>
        </p:nvSpPr>
        <p:spPr>
          <a:xfrm>
            <a:off x="6943775" y="3041201"/>
            <a:ext cx="664500" cy="2037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36" name="Shape 336"/>
          <p:cNvPicPr preferRelativeResize="0"/>
          <p:nvPr/>
        </p:nvPicPr>
        <p:blipFill>
          <a:blip r:embed="rId4">
            <a:alphaModFix/>
          </a:blip>
          <a:stretch>
            <a:fillRect/>
          </a:stretch>
        </p:blipFill>
        <p:spPr>
          <a:xfrm>
            <a:off x="3222591" y="2802417"/>
            <a:ext cx="228600" cy="200025"/>
          </a:xfrm>
          <a:prstGeom prst="rect">
            <a:avLst/>
          </a:prstGeom>
          <a:noFill/>
          <a:ln>
            <a:noFill/>
          </a:ln>
        </p:spPr>
      </p:pic>
      <p:sp>
        <p:nvSpPr>
          <p:cNvPr id="7" name="Shape 232">
            <a:extLst>
              <a:ext uri="{FF2B5EF4-FFF2-40B4-BE49-F238E27FC236}">
                <a16:creationId xmlns:a16="http://schemas.microsoft.com/office/drawing/2014/main" id="{20FB68A0-6C96-4E8D-9837-275BDF9760FB}"/>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34</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3" name="Shape 343"/>
          <p:cNvPicPr preferRelativeResize="0"/>
          <p:nvPr/>
        </p:nvPicPr>
        <p:blipFill>
          <a:blip r:embed="rId3">
            <a:alphaModFix/>
          </a:blip>
          <a:stretch>
            <a:fillRect/>
          </a:stretch>
        </p:blipFill>
        <p:spPr>
          <a:xfrm>
            <a:off x="1163238" y="0"/>
            <a:ext cx="6817522" cy="5143499"/>
          </a:xfrm>
          <a:prstGeom prst="rect">
            <a:avLst/>
          </a:prstGeom>
          <a:noFill/>
          <a:ln>
            <a:noFill/>
          </a:ln>
        </p:spPr>
      </p:pic>
      <p:sp>
        <p:nvSpPr>
          <p:cNvPr id="344" name="Shape 344"/>
          <p:cNvSpPr/>
          <p:nvPr/>
        </p:nvSpPr>
        <p:spPr>
          <a:xfrm>
            <a:off x="7115225" y="1258850"/>
            <a:ext cx="300000" cy="235800"/>
          </a:xfrm>
          <a:prstGeom prst="rect">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txBox="1"/>
          <p:nvPr/>
        </p:nvSpPr>
        <p:spPr>
          <a:xfrm>
            <a:off x="5947250" y="926650"/>
            <a:ext cx="1467900" cy="332100"/>
          </a:xfrm>
          <a:prstGeom prst="rect">
            <a:avLst/>
          </a:prstGeom>
          <a:noFill/>
          <a:ln>
            <a:noFill/>
          </a:ln>
        </p:spPr>
        <p:txBody>
          <a:bodyPr lIns="91425" tIns="91425" rIns="91425" bIns="91425" anchor="t" anchorCtr="0">
            <a:noAutofit/>
          </a:bodyPr>
          <a:lstStyle/>
          <a:p>
            <a:pPr lvl="0">
              <a:spcBef>
                <a:spcPts val="0"/>
              </a:spcBef>
              <a:buNone/>
            </a:pPr>
            <a:r>
              <a:rPr lang="zh-TW">
                <a:solidFill>
                  <a:srgbClr val="38761D"/>
                </a:solidFill>
              </a:rPr>
              <a:t>Add constraints</a:t>
            </a:r>
          </a:p>
        </p:txBody>
      </p:sp>
      <p:sp>
        <p:nvSpPr>
          <p:cNvPr id="346" name="Shape 346"/>
          <p:cNvSpPr/>
          <p:nvPr/>
        </p:nvSpPr>
        <p:spPr>
          <a:xfrm>
            <a:off x="7442550" y="1258775"/>
            <a:ext cx="214200" cy="2358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 name="Shape 347"/>
          <p:cNvSpPr txBox="1"/>
          <p:nvPr/>
        </p:nvSpPr>
        <p:spPr>
          <a:xfrm>
            <a:off x="7442550" y="926650"/>
            <a:ext cx="1701300" cy="477900"/>
          </a:xfrm>
          <a:prstGeom prst="rect">
            <a:avLst/>
          </a:prstGeom>
          <a:noFill/>
          <a:ln>
            <a:noFill/>
          </a:ln>
        </p:spPr>
        <p:txBody>
          <a:bodyPr lIns="91425" tIns="91425" rIns="91425" bIns="91425" anchor="t" anchorCtr="0">
            <a:noAutofit/>
          </a:bodyPr>
          <a:lstStyle/>
          <a:p>
            <a:pPr lvl="0">
              <a:spcBef>
                <a:spcPts val="0"/>
              </a:spcBef>
              <a:buNone/>
            </a:pPr>
            <a:r>
              <a:rPr lang="zh-TW">
                <a:solidFill>
                  <a:srgbClr val="FF0000"/>
                </a:solidFill>
              </a:rPr>
              <a:t>Drop constraints</a:t>
            </a:r>
          </a:p>
        </p:txBody>
      </p:sp>
      <p:sp>
        <p:nvSpPr>
          <p:cNvPr id="348" name="Shape 348"/>
          <p:cNvSpPr/>
          <p:nvPr/>
        </p:nvSpPr>
        <p:spPr>
          <a:xfrm>
            <a:off x="4061275" y="1494575"/>
            <a:ext cx="1210800" cy="675000"/>
          </a:xfrm>
          <a:prstGeom prst="rect">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 name="Shape 349"/>
          <p:cNvSpPr txBox="1"/>
          <p:nvPr/>
        </p:nvSpPr>
        <p:spPr>
          <a:xfrm>
            <a:off x="3954125" y="1152475"/>
            <a:ext cx="996600" cy="332100"/>
          </a:xfrm>
          <a:prstGeom prst="rect">
            <a:avLst/>
          </a:prstGeom>
          <a:noFill/>
          <a:ln>
            <a:noFill/>
          </a:ln>
        </p:spPr>
        <p:txBody>
          <a:bodyPr lIns="91425" tIns="91425" rIns="91425" bIns="91425" anchor="t" anchorCtr="0">
            <a:noAutofit/>
          </a:bodyPr>
          <a:lstStyle/>
          <a:p>
            <a:pPr lvl="0">
              <a:spcBef>
                <a:spcPts val="0"/>
              </a:spcBef>
              <a:buNone/>
            </a:pPr>
            <a:r>
              <a:rPr lang="zh-TW">
                <a:solidFill>
                  <a:srgbClr val="0000FF"/>
                </a:solidFill>
              </a:rPr>
              <a:t>Rename</a:t>
            </a:r>
          </a:p>
        </p:txBody>
      </p:sp>
      <p:sp>
        <p:nvSpPr>
          <p:cNvPr id="350" name="Shape 350"/>
          <p:cNvSpPr/>
          <p:nvPr/>
        </p:nvSpPr>
        <p:spPr>
          <a:xfrm>
            <a:off x="2796850" y="2898325"/>
            <a:ext cx="5132700" cy="1768200"/>
          </a:xfrm>
          <a:prstGeom prst="rect">
            <a:avLst/>
          </a:prstGeom>
          <a:noFill/>
          <a:ln w="28575" cap="flat" cmpd="sng">
            <a:solidFill>
              <a:srgbClr val="741B4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 name="Shape 351"/>
          <p:cNvSpPr txBox="1"/>
          <p:nvPr/>
        </p:nvSpPr>
        <p:spPr>
          <a:xfrm>
            <a:off x="2971800" y="4703625"/>
            <a:ext cx="2461200" cy="477900"/>
          </a:xfrm>
          <a:prstGeom prst="rect">
            <a:avLst/>
          </a:prstGeom>
          <a:noFill/>
          <a:ln>
            <a:noFill/>
          </a:ln>
        </p:spPr>
        <p:txBody>
          <a:bodyPr lIns="91425" tIns="91425" rIns="91425" bIns="91425" anchor="t" anchorCtr="0">
            <a:noAutofit/>
          </a:bodyPr>
          <a:lstStyle/>
          <a:p>
            <a:pPr lvl="0">
              <a:spcBef>
                <a:spcPts val="0"/>
              </a:spcBef>
              <a:buNone/>
            </a:pPr>
            <a:r>
              <a:rPr lang="zh-TW">
                <a:solidFill>
                  <a:srgbClr val="741B47"/>
                </a:solidFill>
              </a:rPr>
              <a:t>Modify Constraints</a:t>
            </a:r>
          </a:p>
        </p:txBody>
      </p:sp>
      <p:sp>
        <p:nvSpPr>
          <p:cNvPr id="13" name="Shape 232">
            <a:extLst>
              <a:ext uri="{FF2B5EF4-FFF2-40B4-BE49-F238E27FC236}">
                <a16:creationId xmlns:a16="http://schemas.microsoft.com/office/drawing/2014/main" id="{C7634AC2-A9E4-42D1-AFD0-77F5655C822F}"/>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Shape 356"/>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36</a:t>
            </a:fld>
            <a:endParaRPr lang="zh-TW" sz="1200" b="0" i="0" u="none">
              <a:solidFill>
                <a:schemeClr val="dk1"/>
              </a:solidFill>
              <a:latin typeface="Verdana"/>
              <a:ea typeface="Verdana"/>
              <a:cs typeface="Verdana"/>
              <a:sym typeface="Verdana"/>
            </a:endParaRPr>
          </a:p>
        </p:txBody>
      </p:sp>
      <p:sp>
        <p:nvSpPr>
          <p:cNvPr id="357" name="Shape 357"/>
          <p:cNvSpPr txBox="1">
            <a:spLocks noGrp="1"/>
          </p:cNvSpPr>
          <p:nvPr>
            <p:ph type="title"/>
          </p:nvPr>
        </p:nvSpPr>
        <p:spPr>
          <a:xfrm>
            <a:off x="311700" y="445025"/>
            <a:ext cx="8520600" cy="572700"/>
          </a:xfrm>
          <a:prstGeom prst="rect">
            <a:avLst/>
          </a:prstGeom>
          <a:noFill/>
          <a:ln>
            <a:noFill/>
          </a:ln>
        </p:spPr>
        <p:txBody>
          <a:bodyPr lIns="91425" tIns="45700" rIns="91425" bIns="45700" anchor="b" anchorCtr="0">
            <a:noAutofit/>
          </a:bodyPr>
          <a:lstStyle/>
          <a:p>
            <a:pPr lvl="0" rtl="0">
              <a:spcBef>
                <a:spcPts val="0"/>
              </a:spcBef>
              <a:buClr>
                <a:schemeClr val="dk2"/>
              </a:buClr>
              <a:buSzPct val="25000"/>
              <a:buFont typeface="Verdana"/>
              <a:buNone/>
            </a:pPr>
            <a:r>
              <a:rPr lang="zh-TW"/>
              <a:t>Conclusion</a:t>
            </a:r>
          </a:p>
        </p:txBody>
      </p:sp>
      <p:sp>
        <p:nvSpPr>
          <p:cNvPr id="358" name="Shape 358"/>
          <p:cNvSpPr txBox="1">
            <a:spLocks noGrp="1"/>
          </p:cNvSpPr>
          <p:nvPr>
            <p:ph type="body" idx="1"/>
          </p:nvPr>
        </p:nvSpPr>
        <p:spPr>
          <a:xfrm>
            <a:off x="311700" y="1152475"/>
            <a:ext cx="8520600" cy="3416400"/>
          </a:xfrm>
          <a:prstGeom prst="rect">
            <a:avLst/>
          </a:prstGeom>
          <a:noFill/>
          <a:ln>
            <a:noFill/>
          </a:ln>
        </p:spPr>
        <p:txBody>
          <a:bodyPr lIns="91425" tIns="45700" rIns="91425" bIns="45700" anchor="t" anchorCtr="0">
            <a:noAutofit/>
          </a:bodyPr>
          <a:lstStyle/>
          <a:p>
            <a:pPr marL="190500" lvl="0" rtl="0">
              <a:spcBef>
                <a:spcPts val="0"/>
              </a:spcBef>
            </a:pPr>
            <a:r>
              <a:rPr lang="zh-TW" sz="2800" dirty="0"/>
              <a:t>We covered the following topics in this lab:</a:t>
            </a:r>
          </a:p>
          <a:p>
            <a:pPr marL="1092200" lvl="1" indent="-457200" rtl="0">
              <a:spcBef>
                <a:spcPts val="0"/>
              </a:spcBef>
              <a:buFont typeface="Arial" panose="020B0604020202020204" pitchFamily="34" charset="0"/>
              <a:buChar char="•"/>
            </a:pPr>
            <a:r>
              <a:rPr lang="zh-TW" sz="2400" dirty="0"/>
              <a:t>Simple DDLs and DMLs</a:t>
            </a:r>
          </a:p>
          <a:p>
            <a:pPr marL="1092200" lvl="1" indent="-457200" rtl="0">
              <a:spcBef>
                <a:spcPts val="0"/>
              </a:spcBef>
              <a:buFont typeface="Arial" panose="020B0604020202020204" pitchFamily="34" charset="0"/>
              <a:buChar char="•"/>
            </a:pPr>
            <a:r>
              <a:rPr lang="zh-TW" sz="2400" dirty="0"/>
              <a:t>Enforcing integrity constraints</a:t>
            </a:r>
          </a:p>
          <a:p>
            <a:pPr marL="1485900" lvl="2" indent="-342900" rtl="0">
              <a:spcBef>
                <a:spcPts val="0"/>
              </a:spcBef>
              <a:buFont typeface="Arial" panose="020B0604020202020204" pitchFamily="34" charset="0"/>
              <a:buChar char="•"/>
            </a:pPr>
            <a:r>
              <a:rPr lang="zh-TW" sz="2000" dirty="0"/>
              <a:t>Create constraints in table and column level</a:t>
            </a:r>
          </a:p>
          <a:p>
            <a:pPr marL="1485900" lvl="2" indent="-342900" rtl="0">
              <a:spcBef>
                <a:spcPts val="0"/>
              </a:spcBef>
              <a:buFont typeface="Arial" panose="020B0604020202020204" pitchFamily="34" charset="0"/>
              <a:buChar char="•"/>
            </a:pPr>
            <a:r>
              <a:rPr lang="zh-TW" sz="2000" dirty="0"/>
              <a:t>modify constraints by alter table or edit Table Dialog</a:t>
            </a:r>
          </a:p>
          <a:p>
            <a:pPr lvl="0" rtl="0">
              <a:spcBef>
                <a:spcPts val="0"/>
              </a:spcBef>
              <a:buClr>
                <a:schemeClr val="accent2"/>
              </a:buClr>
              <a:buSzPct val="144444"/>
              <a:buFont typeface="Noto Sans Symbols"/>
              <a:buNone/>
            </a:pP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Simple Data Definition Language</a:t>
            </a:r>
          </a:p>
        </p:txBody>
      </p:sp>
      <p:sp>
        <p:nvSpPr>
          <p:cNvPr id="88" name="Shape 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dirty="0"/>
              <a:t>The Data Definition language (DDL) is a language for specifying the database schemes (in the form of tables). It enables operations to be made on creating tables and altering the tables.  </a:t>
            </a:r>
          </a:p>
          <a:p>
            <a:pPr marL="514350" lvl="0" indent="-285750" rtl="0">
              <a:spcBef>
                <a:spcPts val="0"/>
              </a:spcBef>
              <a:buFont typeface="Arial" panose="020B0604020202020204" pitchFamily="34" charset="0"/>
              <a:buChar char="•"/>
            </a:pPr>
            <a:r>
              <a:rPr lang="zh-TW" dirty="0"/>
              <a:t>You will learn the following DDLs in this lab.  </a:t>
            </a:r>
          </a:p>
          <a:p>
            <a:pPr marL="971550" lvl="1" indent="-285750" rtl="0">
              <a:spcBef>
                <a:spcPts val="0"/>
              </a:spcBef>
              <a:spcAft>
                <a:spcPts val="600"/>
              </a:spcAft>
              <a:buFont typeface="Arial" panose="020B0604020202020204" pitchFamily="34" charset="0"/>
              <a:buChar char="•"/>
            </a:pPr>
            <a:r>
              <a:rPr lang="zh-TW" sz="1800" b="1" dirty="0">
                <a:solidFill>
                  <a:srgbClr val="0000FF"/>
                </a:solidFill>
              </a:rPr>
              <a:t>CREATE  </a:t>
            </a:r>
          </a:p>
          <a:p>
            <a:pPr marL="971550" lvl="1" indent="-285750" rtl="0">
              <a:spcBef>
                <a:spcPts val="0"/>
              </a:spcBef>
              <a:spcAft>
                <a:spcPts val="600"/>
              </a:spcAft>
              <a:buFont typeface="Arial" panose="020B0604020202020204" pitchFamily="34" charset="0"/>
              <a:buChar char="•"/>
            </a:pPr>
            <a:r>
              <a:rPr lang="zh-TW" sz="1800" b="1" dirty="0">
                <a:solidFill>
                  <a:srgbClr val="0000FF"/>
                </a:solidFill>
              </a:rPr>
              <a:t>RENAME  </a:t>
            </a:r>
          </a:p>
          <a:p>
            <a:pPr marL="971550" lvl="1" indent="-285750" rtl="0">
              <a:spcBef>
                <a:spcPts val="0"/>
              </a:spcBef>
              <a:spcAft>
                <a:spcPts val="600"/>
              </a:spcAft>
              <a:buFont typeface="Arial" panose="020B0604020202020204" pitchFamily="34" charset="0"/>
              <a:buChar char="•"/>
            </a:pPr>
            <a:r>
              <a:rPr lang="zh-TW" sz="1800" b="1" dirty="0">
                <a:solidFill>
                  <a:srgbClr val="0000FF"/>
                </a:solidFill>
              </a:rPr>
              <a:t>DROP  </a:t>
            </a:r>
          </a:p>
          <a:p>
            <a:pPr marL="971550" lvl="1" indent="-285750">
              <a:spcBef>
                <a:spcPts val="0"/>
              </a:spcBef>
              <a:spcAft>
                <a:spcPts val="600"/>
              </a:spcAft>
              <a:buFont typeface="Arial" panose="020B0604020202020204" pitchFamily="34" charset="0"/>
              <a:buChar char="•"/>
            </a:pPr>
            <a:r>
              <a:rPr lang="zh-TW" sz="1800" b="1" dirty="0">
                <a:solidFill>
                  <a:srgbClr val="0000FF"/>
                </a:solidFill>
              </a:rPr>
              <a:t>ALTER</a:t>
            </a:r>
          </a:p>
        </p:txBody>
      </p:sp>
      <p:sp>
        <p:nvSpPr>
          <p:cNvPr id="4" name="Shape 232">
            <a:extLst>
              <a:ext uri="{FF2B5EF4-FFF2-40B4-BE49-F238E27FC236}">
                <a16:creationId xmlns:a16="http://schemas.microsoft.com/office/drawing/2014/main" id="{88D50BE5-11F3-478D-A576-E34D67038818}"/>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4</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Simple Data Definition Language</a:t>
            </a:r>
          </a:p>
        </p:txBody>
      </p:sp>
      <p:sp>
        <p:nvSpPr>
          <p:cNvPr id="94" name="Shape 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000" dirty="0"/>
              <a:t>Creating a new table </a:t>
            </a:r>
            <a:br>
              <a:rPr lang="zh-TW" sz="2000" dirty="0"/>
            </a:br>
            <a:r>
              <a:rPr lang="zh-TW" sz="2000" dirty="0"/>
              <a:t>CREATE TABLE table_name ( column1 datatype, column2 datatype, …); </a:t>
            </a:r>
            <a:br>
              <a:rPr lang="zh-TW" sz="2000" dirty="0"/>
            </a:br>
            <a:r>
              <a:rPr lang="zh-TW" sz="2000" dirty="0">
                <a:solidFill>
                  <a:srgbClr val="0000FF"/>
                </a:solidFill>
              </a:rPr>
              <a:t>create table department_facility ( department_id varchar2(4) not null, name varchar2(40), no_of_projectors number(4), no_of_computers number(5));  </a:t>
            </a:r>
          </a:p>
          <a:p>
            <a:pPr marL="514350" lvl="0" indent="-285750">
              <a:spcBef>
                <a:spcPts val="0"/>
              </a:spcBef>
              <a:buFont typeface="Arial" panose="020B0604020202020204" pitchFamily="34" charset="0"/>
              <a:buChar char="•"/>
            </a:pPr>
            <a:r>
              <a:rPr lang="zh-TW" sz="2000" dirty="0"/>
              <a:t>Renaming an existing table </a:t>
            </a:r>
            <a:br>
              <a:rPr lang="zh-TW" sz="2000" dirty="0"/>
            </a:br>
            <a:r>
              <a:rPr lang="zh-TW" sz="2000" dirty="0"/>
              <a:t>RENAME old_table TO new_table </a:t>
            </a:r>
            <a:br>
              <a:rPr lang="zh-TW" sz="2000" dirty="0"/>
            </a:br>
            <a:r>
              <a:rPr lang="zh-TW" sz="2000" dirty="0">
                <a:solidFill>
                  <a:srgbClr val="0000FF"/>
                </a:solidFill>
              </a:rPr>
              <a:t>RENAME department_facility to test;</a:t>
            </a:r>
          </a:p>
        </p:txBody>
      </p:sp>
      <p:sp>
        <p:nvSpPr>
          <p:cNvPr id="4" name="Shape 232">
            <a:extLst>
              <a:ext uri="{FF2B5EF4-FFF2-40B4-BE49-F238E27FC236}">
                <a16:creationId xmlns:a16="http://schemas.microsoft.com/office/drawing/2014/main" id="{85A7FDC6-C887-421D-8FE6-6384E8C0EDB6}"/>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5</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zh-TW"/>
              <a:t>Simple Data Definition Language</a:t>
            </a:r>
          </a:p>
          <a:p>
            <a:pPr lvl="0">
              <a:spcBef>
                <a:spcPts val="0"/>
              </a:spcBef>
              <a:buNone/>
            </a:pPr>
            <a:endParaRPr/>
          </a:p>
        </p:txBody>
      </p:sp>
      <p:sp>
        <p:nvSpPr>
          <p:cNvPr id="100" name="Shape 1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400" dirty="0"/>
              <a:t>Dropping an existing table </a:t>
            </a:r>
            <a:br>
              <a:rPr lang="zh-TW" sz="2400" dirty="0"/>
            </a:br>
            <a:r>
              <a:rPr lang="zh-TW" sz="2400" dirty="0"/>
              <a:t>Drop TABLE table_name; </a:t>
            </a:r>
            <a:br>
              <a:rPr lang="zh-TW" sz="2400" dirty="0"/>
            </a:br>
            <a:r>
              <a:rPr lang="zh-TW" sz="2400" dirty="0">
                <a:solidFill>
                  <a:srgbClr val="0000FF"/>
                </a:solidFill>
              </a:rPr>
              <a:t>DROP TABLE test;  </a:t>
            </a:r>
          </a:p>
          <a:p>
            <a:pPr marL="514350" lvl="0" indent="-285750">
              <a:spcBef>
                <a:spcPts val="0"/>
              </a:spcBef>
              <a:buFont typeface="Arial" panose="020B0604020202020204" pitchFamily="34" charset="0"/>
              <a:buChar char="•"/>
            </a:pPr>
            <a:r>
              <a:rPr lang="zh-TW" sz="2400" dirty="0"/>
              <a:t>Adding new columns to an existing table </a:t>
            </a:r>
            <a:br>
              <a:rPr lang="zh-TW" sz="2400" dirty="0"/>
            </a:br>
            <a:r>
              <a:rPr lang="zh-TW" sz="2400" dirty="0"/>
              <a:t>ALTER TABLE table_name ADD ( column1 datatype, column2 datatype,…); </a:t>
            </a:r>
            <a:br>
              <a:rPr lang="zh-TW" sz="2400" dirty="0"/>
            </a:br>
            <a:r>
              <a:rPr lang="zh-TW" sz="2400" dirty="0">
                <a:solidFill>
                  <a:srgbClr val="0000FF"/>
                </a:solidFill>
              </a:rPr>
              <a:t>ALTER TABLE facility ADD ( funding number(10));</a:t>
            </a:r>
          </a:p>
        </p:txBody>
      </p:sp>
      <p:sp>
        <p:nvSpPr>
          <p:cNvPr id="4" name="Shape 232">
            <a:extLst>
              <a:ext uri="{FF2B5EF4-FFF2-40B4-BE49-F238E27FC236}">
                <a16:creationId xmlns:a16="http://schemas.microsoft.com/office/drawing/2014/main" id="{EF9DF63C-041A-4A3F-9C43-53C0A6115BE7}"/>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6</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zh-TW"/>
              <a:t>Simple Data Definition Language</a:t>
            </a:r>
          </a:p>
        </p:txBody>
      </p:sp>
      <p:sp>
        <p:nvSpPr>
          <p:cNvPr id="106" name="Shape 10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zh-TW" sz="2400" dirty="0"/>
              <a:t>Changing the data type of the column </a:t>
            </a:r>
            <a:br>
              <a:rPr lang="zh-TW" sz="2400" dirty="0"/>
            </a:br>
            <a:r>
              <a:rPr lang="zh-TW" sz="2400" dirty="0"/>
              <a:t>ALTER TABLE table_name MODIFY (column1 datatype, column2 datatype,…); </a:t>
            </a:r>
            <a:br>
              <a:rPr lang="zh-TW" sz="2400" dirty="0"/>
            </a:br>
            <a:r>
              <a:rPr lang="zh-TW" sz="2400" dirty="0">
                <a:solidFill>
                  <a:srgbClr val="0000FF"/>
                </a:solidFill>
              </a:rPr>
              <a:t>ALTER TABLE facility MODIFY ( funding varchar2(10));  </a:t>
            </a:r>
          </a:p>
          <a:p>
            <a:pPr marL="514350" lvl="0" indent="-285750">
              <a:spcBef>
                <a:spcPts val="0"/>
              </a:spcBef>
              <a:buFont typeface="Arial" panose="020B0604020202020204" pitchFamily="34" charset="0"/>
              <a:buChar char="•"/>
            </a:pPr>
            <a:r>
              <a:rPr lang="zh-TW" sz="2400" dirty="0"/>
              <a:t>Deleting a column from an existing table </a:t>
            </a:r>
            <a:br>
              <a:rPr lang="zh-TW" sz="2400" dirty="0"/>
            </a:br>
            <a:r>
              <a:rPr lang="zh-TW" sz="2400" dirty="0"/>
              <a:t>ALTER TABLE table_name DROP (column1,column2,…); </a:t>
            </a:r>
            <a:br>
              <a:rPr lang="zh-TW" sz="2400" dirty="0"/>
            </a:br>
            <a:r>
              <a:rPr lang="zh-TW" sz="2400" dirty="0">
                <a:solidFill>
                  <a:srgbClr val="0000FF"/>
                </a:solidFill>
              </a:rPr>
              <a:t>ALTER TABLE facility DROP (funding); </a:t>
            </a:r>
          </a:p>
        </p:txBody>
      </p:sp>
      <p:sp>
        <p:nvSpPr>
          <p:cNvPr id="4" name="Shape 232">
            <a:extLst>
              <a:ext uri="{FF2B5EF4-FFF2-40B4-BE49-F238E27FC236}">
                <a16:creationId xmlns:a16="http://schemas.microsoft.com/office/drawing/2014/main" id="{1E90E548-48E1-4447-9C7D-4A0030E5F540}"/>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7</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US" altLang="zh-TW" dirty="0"/>
              <a:t>Appendix: </a:t>
            </a:r>
            <a:r>
              <a:rPr lang="zh-TW" dirty="0"/>
              <a:t>Create Table with SQL Developer</a:t>
            </a:r>
          </a:p>
        </p:txBody>
      </p:sp>
      <p:sp>
        <p:nvSpPr>
          <p:cNvPr id="112" name="Shape 112"/>
          <p:cNvSpPr txBox="1">
            <a:spLocks noGrp="1"/>
          </p:cNvSpPr>
          <p:nvPr>
            <p:ph type="body" idx="1"/>
          </p:nvPr>
        </p:nvSpPr>
        <p:spPr>
          <a:xfrm>
            <a:off x="302403" y="1085100"/>
            <a:ext cx="4464643" cy="1901495"/>
          </a:xfrm>
          <a:prstGeom prst="rect">
            <a:avLst/>
          </a:prstGeom>
        </p:spPr>
        <p:txBody>
          <a:bodyPr lIns="91425" tIns="91425" rIns="91425" bIns="91425" anchor="t" anchorCtr="0">
            <a:noAutofit/>
          </a:bodyPr>
          <a:lstStyle/>
          <a:p>
            <a:pPr marL="514350" lvl="0" indent="-285750" rtl="0">
              <a:spcBef>
                <a:spcPts val="0"/>
              </a:spcBef>
              <a:spcAft>
                <a:spcPts val="600"/>
              </a:spcAft>
              <a:buFont typeface="Arial" panose="020B0604020202020204" pitchFamily="34" charset="0"/>
              <a:buChar char="•"/>
            </a:pPr>
            <a:r>
              <a:rPr lang="zh-TW" dirty="0"/>
              <a:t>Right click on “</a:t>
            </a:r>
            <a:r>
              <a:rPr lang="zh-TW" dirty="0">
                <a:solidFill>
                  <a:srgbClr val="0000FF"/>
                </a:solidFill>
              </a:rPr>
              <a:t>Tables(Filter)</a:t>
            </a:r>
            <a:r>
              <a:rPr lang="zh-TW" dirty="0"/>
              <a:t>” to display its context menu</a:t>
            </a:r>
          </a:p>
          <a:p>
            <a:pPr marL="514350" lvl="0" indent="-285750" rtl="0">
              <a:spcBef>
                <a:spcPts val="0"/>
              </a:spcBef>
              <a:spcAft>
                <a:spcPts val="600"/>
              </a:spcAft>
              <a:buFont typeface="Arial" panose="020B0604020202020204" pitchFamily="34" charset="0"/>
              <a:buChar char="•"/>
            </a:pPr>
            <a:r>
              <a:rPr lang="zh-TW" dirty="0"/>
              <a:t>Select “</a:t>
            </a:r>
            <a:r>
              <a:rPr lang="zh-TW" dirty="0">
                <a:solidFill>
                  <a:srgbClr val="0000FF"/>
                </a:solidFill>
              </a:rPr>
              <a:t>New Table</a:t>
            </a:r>
            <a:r>
              <a:rPr lang="zh-TW" dirty="0"/>
              <a:t>” to display a panel for creating a table</a:t>
            </a:r>
          </a:p>
          <a:p>
            <a:pPr marL="514350" lvl="0" indent="-285750" rtl="0">
              <a:spcBef>
                <a:spcPts val="0"/>
              </a:spcBef>
              <a:spcAft>
                <a:spcPts val="600"/>
              </a:spcAft>
              <a:buFont typeface="Arial" panose="020B0604020202020204" pitchFamily="34" charset="0"/>
              <a:buChar char="•"/>
            </a:pPr>
            <a:r>
              <a:rPr lang="zh-TW" dirty="0"/>
              <a:t>Select “</a:t>
            </a:r>
            <a:r>
              <a:rPr lang="zh-TW" dirty="0">
                <a:solidFill>
                  <a:srgbClr val="6AA84F"/>
                </a:solidFill>
              </a:rPr>
              <a:t>add column(+)</a:t>
            </a:r>
            <a:r>
              <a:rPr lang="zh-TW" dirty="0"/>
              <a:t>” and input attributes</a:t>
            </a:r>
          </a:p>
          <a:p>
            <a:pPr marL="514350" lvl="0" indent="-285750" rtl="0">
              <a:spcBef>
                <a:spcPts val="0"/>
              </a:spcBef>
              <a:spcAft>
                <a:spcPts val="600"/>
              </a:spcAft>
              <a:buFont typeface="Arial" panose="020B0604020202020204" pitchFamily="34" charset="0"/>
              <a:buChar char="•"/>
            </a:pPr>
            <a:r>
              <a:rPr lang="zh-TW" dirty="0"/>
              <a:t>edit attritutes</a:t>
            </a:r>
          </a:p>
        </p:txBody>
      </p:sp>
      <p:pic>
        <p:nvPicPr>
          <p:cNvPr id="113" name="Shape 113"/>
          <p:cNvPicPr preferRelativeResize="0"/>
          <p:nvPr/>
        </p:nvPicPr>
        <p:blipFill>
          <a:blip r:embed="rId3">
            <a:alphaModFix/>
          </a:blip>
          <a:stretch>
            <a:fillRect/>
          </a:stretch>
        </p:blipFill>
        <p:spPr>
          <a:xfrm>
            <a:off x="4776343" y="1833906"/>
            <a:ext cx="4192649" cy="3163174"/>
          </a:xfrm>
          <a:prstGeom prst="rect">
            <a:avLst/>
          </a:prstGeom>
          <a:noFill/>
          <a:ln>
            <a:noFill/>
          </a:ln>
        </p:spPr>
      </p:pic>
      <p:pic>
        <p:nvPicPr>
          <p:cNvPr id="114" name="Shape 114" descr="create_table_01.png"/>
          <p:cNvPicPr preferRelativeResize="0"/>
          <p:nvPr/>
        </p:nvPicPr>
        <p:blipFill>
          <a:blip r:embed="rId4">
            <a:alphaModFix/>
          </a:blip>
          <a:stretch>
            <a:fillRect/>
          </a:stretch>
        </p:blipFill>
        <p:spPr>
          <a:xfrm>
            <a:off x="679344" y="3053970"/>
            <a:ext cx="3332499" cy="1905199"/>
          </a:xfrm>
          <a:prstGeom prst="rect">
            <a:avLst/>
          </a:prstGeom>
          <a:noFill/>
          <a:ln>
            <a:noFill/>
          </a:ln>
        </p:spPr>
      </p:pic>
      <p:sp>
        <p:nvSpPr>
          <p:cNvPr id="115" name="Shape 115"/>
          <p:cNvSpPr txBox="1"/>
          <p:nvPr/>
        </p:nvSpPr>
        <p:spPr>
          <a:xfrm>
            <a:off x="8133613" y="2210759"/>
            <a:ext cx="1338600" cy="276900"/>
          </a:xfrm>
          <a:prstGeom prst="rect">
            <a:avLst/>
          </a:prstGeom>
          <a:noFill/>
          <a:ln>
            <a:noFill/>
          </a:ln>
        </p:spPr>
        <p:txBody>
          <a:bodyPr lIns="91425" tIns="91425" rIns="91425" bIns="91425" anchor="t" anchorCtr="0">
            <a:noAutofit/>
          </a:bodyPr>
          <a:lstStyle/>
          <a:p>
            <a:pPr lvl="0" rtl="0">
              <a:spcBef>
                <a:spcPts val="0"/>
              </a:spcBef>
              <a:buNone/>
            </a:pPr>
            <a:r>
              <a:rPr lang="zh-TW" sz="1200">
                <a:solidFill>
                  <a:srgbClr val="980000"/>
                </a:solidFill>
              </a:rPr>
              <a:t>add/remove column</a:t>
            </a:r>
          </a:p>
        </p:txBody>
      </p:sp>
      <p:sp>
        <p:nvSpPr>
          <p:cNvPr id="116" name="Shape 116"/>
          <p:cNvSpPr txBox="1"/>
          <p:nvPr/>
        </p:nvSpPr>
        <p:spPr>
          <a:xfrm>
            <a:off x="5066072" y="3435265"/>
            <a:ext cx="1379400" cy="276900"/>
          </a:xfrm>
          <a:prstGeom prst="rect">
            <a:avLst/>
          </a:prstGeom>
          <a:noFill/>
          <a:ln>
            <a:noFill/>
          </a:ln>
        </p:spPr>
        <p:txBody>
          <a:bodyPr lIns="91425" tIns="91425" rIns="91425" bIns="91425" anchor="ctr" anchorCtr="0">
            <a:noAutofit/>
          </a:bodyPr>
          <a:lstStyle/>
          <a:p>
            <a:pPr lvl="0" rtl="0">
              <a:spcBef>
                <a:spcPts val="0"/>
              </a:spcBef>
              <a:buNone/>
            </a:pPr>
            <a:r>
              <a:rPr lang="zh-TW" sz="1200">
                <a:solidFill>
                  <a:srgbClr val="980000"/>
                </a:solidFill>
              </a:rPr>
              <a:t>edit column</a:t>
            </a:r>
          </a:p>
        </p:txBody>
      </p:sp>
      <p:sp>
        <p:nvSpPr>
          <p:cNvPr id="117" name="Shape 117"/>
          <p:cNvSpPr txBox="1"/>
          <p:nvPr/>
        </p:nvSpPr>
        <p:spPr>
          <a:xfrm>
            <a:off x="5903191" y="1792457"/>
            <a:ext cx="1098000" cy="276900"/>
          </a:xfrm>
          <a:prstGeom prst="rect">
            <a:avLst/>
          </a:prstGeom>
          <a:noFill/>
          <a:ln>
            <a:noFill/>
          </a:ln>
        </p:spPr>
        <p:txBody>
          <a:bodyPr lIns="91425" tIns="91425" rIns="91425" bIns="91425" anchor="ctr" anchorCtr="0">
            <a:noAutofit/>
          </a:bodyPr>
          <a:lstStyle/>
          <a:p>
            <a:pPr lvl="0" rtl="0">
              <a:spcBef>
                <a:spcPts val="0"/>
              </a:spcBef>
              <a:buNone/>
            </a:pPr>
            <a:r>
              <a:rPr lang="zh-TW" sz="1200">
                <a:solidFill>
                  <a:srgbClr val="980000"/>
                </a:solidFill>
              </a:rPr>
              <a:t>table name</a:t>
            </a:r>
          </a:p>
        </p:txBody>
      </p:sp>
      <p:sp>
        <p:nvSpPr>
          <p:cNvPr id="118" name="Shape 118"/>
          <p:cNvSpPr/>
          <p:nvPr/>
        </p:nvSpPr>
        <p:spPr>
          <a:xfrm>
            <a:off x="5066073" y="2069357"/>
            <a:ext cx="2357400" cy="1878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8441397" y="2585982"/>
            <a:ext cx="400200" cy="1878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4851083" y="2725852"/>
            <a:ext cx="2625900" cy="7674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altLang="zh-TW" dirty="0"/>
              <a:t>Appendix: </a:t>
            </a:r>
            <a:r>
              <a:rPr lang="zh-TW" dirty="0"/>
              <a:t>Defining Database Schemas with SQL Developer</a:t>
            </a:r>
          </a:p>
        </p:txBody>
      </p:sp>
      <p:sp>
        <p:nvSpPr>
          <p:cNvPr id="126" name="Shape 126"/>
          <p:cNvSpPr txBox="1">
            <a:spLocks noGrp="1"/>
          </p:cNvSpPr>
          <p:nvPr>
            <p:ph type="body" idx="1"/>
          </p:nvPr>
        </p:nvSpPr>
        <p:spPr>
          <a:xfrm>
            <a:off x="311700" y="1439333"/>
            <a:ext cx="5303400" cy="1330442"/>
          </a:xfrm>
          <a:prstGeom prst="rect">
            <a:avLst/>
          </a:prstGeom>
        </p:spPr>
        <p:txBody>
          <a:bodyPr lIns="91425" tIns="91425" rIns="91425" bIns="91425" anchor="t" anchorCtr="0">
            <a:noAutofit/>
          </a:bodyPr>
          <a:lstStyle/>
          <a:p>
            <a:pPr marL="514350" lvl="0" indent="-285750">
              <a:spcBef>
                <a:spcPts val="0"/>
              </a:spcBef>
              <a:buFont typeface="Arial" panose="020B0604020202020204" pitchFamily="34" charset="0"/>
              <a:buChar char="•"/>
            </a:pPr>
            <a:r>
              <a:rPr lang="zh-TW" sz="1400" dirty="0"/>
              <a:t>Right click target table and select edit</a:t>
            </a:r>
          </a:p>
        </p:txBody>
      </p:sp>
      <p:pic>
        <p:nvPicPr>
          <p:cNvPr id="127" name="Shape 127"/>
          <p:cNvPicPr preferRelativeResize="0"/>
          <p:nvPr/>
        </p:nvPicPr>
        <p:blipFill>
          <a:blip r:embed="rId3">
            <a:alphaModFix/>
          </a:blip>
          <a:stretch>
            <a:fillRect/>
          </a:stretch>
        </p:blipFill>
        <p:spPr>
          <a:xfrm>
            <a:off x="5065203" y="1179552"/>
            <a:ext cx="3181350" cy="3467100"/>
          </a:xfrm>
          <a:prstGeom prst="rect">
            <a:avLst/>
          </a:prstGeom>
          <a:noFill/>
          <a:ln>
            <a:noFill/>
          </a:ln>
        </p:spPr>
      </p:pic>
      <p:sp>
        <p:nvSpPr>
          <p:cNvPr id="5" name="Shape 232">
            <a:extLst>
              <a:ext uri="{FF2B5EF4-FFF2-40B4-BE49-F238E27FC236}">
                <a16:creationId xmlns:a16="http://schemas.microsoft.com/office/drawing/2014/main" id="{29F5A306-76FB-4EF6-BF06-9D16B5729554}"/>
              </a:ext>
            </a:extLst>
          </p:cNvPr>
          <p:cNvSpPr txBox="1"/>
          <p:nvPr/>
        </p:nvSpPr>
        <p:spPr>
          <a:xfrm>
            <a:off x="6553200" y="4683918"/>
            <a:ext cx="1981200" cy="357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altLang="zh-TW" sz="1200" b="0" i="0" u="none">
                <a:solidFill>
                  <a:schemeClr val="dk1"/>
                </a:solidFill>
                <a:latin typeface="Verdana"/>
                <a:ea typeface="Verdana"/>
                <a:cs typeface="Verdana"/>
                <a:sym typeface="Verdana"/>
              </a:rPr>
              <a:t>9</a:t>
            </a:fld>
            <a:endParaRPr lang="zh-TW" sz="1200" b="0" i="0" u="none" dirty="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1991</Words>
  <Application>Microsoft Macintosh PowerPoint</Application>
  <PresentationFormat>On-screen Show (16:9)</PresentationFormat>
  <Paragraphs>243</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Noto Sans Symbols</vt:lpstr>
      <vt:lpstr>Arial</vt:lpstr>
      <vt:lpstr>Verdana</vt:lpstr>
      <vt:lpstr>simple-light-2</vt:lpstr>
      <vt:lpstr>COMP 3311 Database Management Systems</vt:lpstr>
      <vt:lpstr>Objectives of the Lab</vt:lpstr>
      <vt:lpstr>Downloading and running the lab SQL script file</vt:lpstr>
      <vt:lpstr>Simple Data Definition Language</vt:lpstr>
      <vt:lpstr>Simple Data Definition Language</vt:lpstr>
      <vt:lpstr>Simple Data Definition Language </vt:lpstr>
      <vt:lpstr>Simple Data Definition Language</vt:lpstr>
      <vt:lpstr>Appendix: Create Table with SQL Developer</vt:lpstr>
      <vt:lpstr>Appendix: Defining Database Schemas with SQL Developer</vt:lpstr>
      <vt:lpstr>PowerPoint Presentation</vt:lpstr>
      <vt:lpstr>Get DDL from SQL Developer</vt:lpstr>
      <vt:lpstr>Simple Data Manipulation Language</vt:lpstr>
      <vt:lpstr>Simple Data Manipulation Language</vt:lpstr>
      <vt:lpstr>Simple Data Manipulation Language </vt:lpstr>
      <vt:lpstr>Simple Data Manipulation Language  </vt:lpstr>
      <vt:lpstr>Simple Data Manipulation Language</vt:lpstr>
      <vt:lpstr> Data Manipulation with SQL Developer 1</vt:lpstr>
      <vt:lpstr> Data Manipulation with SQL Developer 2</vt:lpstr>
      <vt:lpstr>Commit</vt:lpstr>
      <vt:lpstr>Appendix: Commit alt.</vt:lpstr>
      <vt:lpstr>Appendix: Other Controls Under the Data tab</vt:lpstr>
      <vt:lpstr>Integrity Constraints 1</vt:lpstr>
      <vt:lpstr>Integrity Constraints 2</vt:lpstr>
      <vt:lpstr>Constraint commands</vt:lpstr>
      <vt:lpstr>Enforcing Integrity Constraints 1</vt:lpstr>
      <vt:lpstr>Enforcing Integrity Constraints 2</vt:lpstr>
      <vt:lpstr>Appendix: Check Integrity Constraints with SQL Developer</vt:lpstr>
      <vt:lpstr>Appendix: Example of Create IC with SQL Developer 1</vt:lpstr>
      <vt:lpstr>Appendix: Create Integrity Constraints with SQL Developer</vt:lpstr>
      <vt:lpstr>Appendix: Example of Create IC with SQL Developer 2</vt:lpstr>
      <vt:lpstr>Appendix: Example of Create IC with SQL Developer 3</vt:lpstr>
      <vt:lpstr>Modify Integrity Constraints 1</vt:lpstr>
      <vt:lpstr>Modify Integrity Constraints 2</vt:lpstr>
      <vt:lpstr>Appendix: Modify Integrity Constraints with SQL Developer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3311 Database Management Systems</dc:title>
  <dc:creator>Wilfred Ng</dc:creator>
  <cp:lastModifiedBy>Ziyi Liu</cp:lastModifiedBy>
  <cp:revision>10</cp:revision>
  <dcterms:modified xsi:type="dcterms:W3CDTF">2024-10-03T08:10:25Z</dcterms:modified>
</cp:coreProperties>
</file>