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92" r:id="rId3"/>
    <p:sldId id="257" r:id="rId4"/>
    <p:sldId id="293" r:id="rId5"/>
    <p:sldId id="259" r:id="rId6"/>
    <p:sldId id="258" r:id="rId7"/>
    <p:sldId id="260" r:id="rId8"/>
    <p:sldId id="294" r:id="rId9"/>
    <p:sldId id="261" r:id="rId10"/>
    <p:sldId id="262" r:id="rId11"/>
    <p:sldId id="263" r:id="rId12"/>
    <p:sldId id="264" r:id="rId13"/>
    <p:sldId id="265" r:id="rId14"/>
    <p:sldId id="266" r:id="rId15"/>
    <p:sldId id="267" r:id="rId16"/>
    <p:sldId id="295" r:id="rId17"/>
    <p:sldId id="268" r:id="rId18"/>
    <p:sldId id="269" r:id="rId19"/>
    <p:sldId id="270" r:id="rId20"/>
    <p:sldId id="271"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72" r:id="rId40"/>
    <p:sldId id="273"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EE2A50-F364-4DB4-931C-FD7F0C47E5A5}" v="6" dt="2023-10-30T05:31:16.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026" autoAdjust="0"/>
  </p:normalViewPr>
  <p:slideViewPr>
    <p:cSldViewPr snapToGrid="0">
      <p:cViewPr varScale="1">
        <p:scale>
          <a:sx n="171" d="100"/>
          <a:sy n="171" d="100"/>
        </p:scale>
        <p:origin x="4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NG Fei" userId="S::fteng_connect.ust.hk#ext#@gohkust.onmicrosoft.com::275fa993-9644-445e-998a-23c06bd40f6a" providerId="AD" clId="Web-{74EE2A50-F364-4DB4-931C-FD7F0C47E5A5}"/>
    <pc:docChg chg="modSld sldOrd">
      <pc:chgData name="TENG Fei" userId="S::fteng_connect.ust.hk#ext#@gohkust.onmicrosoft.com::275fa993-9644-445e-998a-23c06bd40f6a" providerId="AD" clId="Web-{74EE2A50-F364-4DB4-931C-FD7F0C47E5A5}" dt="2023-10-30T05:31:16.363" v="4"/>
      <pc:docMkLst>
        <pc:docMk/>
      </pc:docMkLst>
      <pc:sldChg chg="ord">
        <pc:chgData name="TENG Fei" userId="S::fteng_connect.ust.hk#ext#@gohkust.onmicrosoft.com::275fa993-9644-445e-998a-23c06bd40f6a" providerId="AD" clId="Web-{74EE2A50-F364-4DB4-931C-FD7F0C47E5A5}" dt="2023-10-30T05:31:16.363" v="4"/>
        <pc:sldMkLst>
          <pc:docMk/>
          <pc:sldMk cId="0" sldId="258"/>
        </pc:sldMkLst>
      </pc:sldChg>
      <pc:sldChg chg="modSp">
        <pc:chgData name="TENG Fei" userId="S::fteng_connect.ust.hk#ext#@gohkust.onmicrosoft.com::275fa993-9644-445e-998a-23c06bd40f6a" providerId="AD" clId="Web-{74EE2A50-F364-4DB4-931C-FD7F0C47E5A5}" dt="2023-10-30T01:45:28.290" v="3" actId="20577"/>
        <pc:sldMkLst>
          <pc:docMk/>
          <pc:sldMk cId="0" sldId="263"/>
        </pc:sldMkLst>
        <pc:spChg chg="mod">
          <ac:chgData name="TENG Fei" userId="S::fteng_connect.ust.hk#ext#@gohkust.onmicrosoft.com::275fa993-9644-445e-998a-23c06bd40f6a" providerId="AD" clId="Web-{74EE2A50-F364-4DB4-931C-FD7F0C47E5A5}" dt="2023-10-30T01:45:28.290" v="3" actId="20577"/>
          <ac:spMkLst>
            <pc:docMk/>
            <pc:sldMk cId="0" sldId="263"/>
            <ac:spMk id="10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44155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3865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9857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44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079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TW" sz="1000">
                <a:solidFill>
                  <a:schemeClr val="dk2"/>
                </a:solidFill>
              </a:rPr>
              <a:t>‹#›</a:t>
            </a:fld>
            <a:endParaRPr lang="zh-TW"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cse.ust.hk/comp3311/labs/lab5_plsql1.sq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course.cse.ust.hk/comp3311/labs/lab5_plsql1.sq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course.cse.ust.hk/comp3311/labs/lab5_plsql4.sq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course.cse.ust.hk/comp3311/labs/lab5_plsql3.sq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course.cse.ust.hk/comp3311/labs/lab5_plsql4.sq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course.cse.ust.hk/comp3311/labs/lab5_cursor1.sql"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course.cse.ust.hk/comp3311/labs/lab5_cursor2.sq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course.cse.ust.hk/comp3311/labs/lab5_trigger1.sq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course.cse.ust.hk/comp3311/labs/lab5_trigger2.sql"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course.cse.ust.hk/comp3311/labs/lab5_trigger1.sql" TargetMode="External"/><Relationship Id="rId3" Type="http://schemas.openxmlformats.org/officeDocument/2006/relationships/hyperlink" Target="https://course.cse.ust.hk/comp3311/labs/lab5_plsql1.sql" TargetMode="External"/><Relationship Id="rId7" Type="http://schemas.openxmlformats.org/officeDocument/2006/relationships/hyperlink" Target="https://course.cse.ust.hk/comp3311/labs/lab5_cursor2.sq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course.cse.ust.hk/comp3311/labs/lab5_cursor1.sql" TargetMode="External"/><Relationship Id="rId5" Type="http://schemas.openxmlformats.org/officeDocument/2006/relationships/hyperlink" Target="https://course.cse.ust.hk/comp3311/labs/lab5_plsql3.sql" TargetMode="External"/><Relationship Id="rId4" Type="http://schemas.openxmlformats.org/officeDocument/2006/relationships/hyperlink" Target="https://course.cse.ust.hk/comp3311/labs/lab5_plsql4.sql" TargetMode="External"/><Relationship Id="rId9" Type="http://schemas.openxmlformats.org/officeDocument/2006/relationships/hyperlink" Target="https://course.cse.ust.hk/comp3311/labs/lab5_trigger2.sq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zh-TW"/>
              <a:t>COMP 3311 Database Management Systems</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zh-TW" dirty="0"/>
              <a:t>Lab 5. PL/SQL, cursors and triggers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Introduction to PL/SQL</a:t>
            </a:r>
            <a:r>
              <a:rPr lang="en-HK" altLang="zh-TW" dirty="0"/>
              <a:t> 4</a:t>
            </a:r>
            <a:endParaRPr lang="zh-TW" dirty="0"/>
          </a:p>
        </p:txBody>
      </p:sp>
      <p:sp>
        <p:nvSpPr>
          <p:cNvPr id="100" name="Shape 100"/>
          <p:cNvSpPr txBox="1">
            <a:spLocks noGrp="1"/>
          </p:cNvSpPr>
          <p:nvPr>
            <p:ph type="body" idx="1"/>
          </p:nvPr>
        </p:nvSpPr>
        <p:spPr>
          <a:xfrm>
            <a:off x="311700" y="1063267"/>
            <a:ext cx="8520600" cy="3416400"/>
          </a:xfrm>
          <a:prstGeom prst="rect">
            <a:avLst/>
          </a:prstGeom>
        </p:spPr>
        <p:txBody>
          <a:bodyPr lIns="91425" tIns="91425" rIns="91425" bIns="91425" anchor="t" anchorCtr="0">
            <a:noAutofit/>
          </a:bodyPr>
          <a:lstStyle/>
          <a:p>
            <a:pPr marL="514350" lvl="0" indent="-285750">
              <a:spcBef>
                <a:spcPts val="0"/>
              </a:spcBef>
              <a:buFont typeface="Arial" panose="020B0604020202020204" pitchFamily="34" charset="0"/>
              <a:buChar char="•"/>
            </a:pPr>
            <a:r>
              <a:rPr lang="en-HK" altLang="zh-TW" sz="2400" dirty="0">
                <a:solidFill>
                  <a:srgbClr val="FF0000"/>
                </a:solidFill>
              </a:rPr>
              <a:t>Data </a:t>
            </a:r>
            <a:r>
              <a:rPr lang="zh-TW" sz="2400" dirty="0">
                <a:solidFill>
                  <a:srgbClr val="FF0000"/>
                </a:solidFill>
              </a:rPr>
              <a:t>types</a:t>
            </a:r>
            <a:r>
              <a:rPr lang="zh-TW" sz="2400" dirty="0">
                <a:solidFill>
                  <a:schemeClr val="tx1"/>
                </a:solidFill>
              </a:rPr>
              <a:t> supported by SQL for defining the columns (i.e. </a:t>
            </a:r>
            <a:r>
              <a:rPr lang="zh-TW" sz="2400" b="1" dirty="0">
                <a:solidFill>
                  <a:schemeClr val="tx1"/>
                </a:solidFill>
              </a:rPr>
              <a:t>NUMBER, INTEGER, CHAR, VARCHAR2, DATE, TIMESTAMP</a:t>
            </a:r>
            <a:r>
              <a:rPr lang="zh-TW" sz="2400" dirty="0">
                <a:solidFill>
                  <a:schemeClr val="tx1"/>
                </a:solidFill>
              </a:rPr>
              <a:t>, etc).  </a:t>
            </a:r>
          </a:p>
          <a:p>
            <a:pPr marL="514350" lvl="0" indent="-285750">
              <a:spcBef>
                <a:spcPts val="0"/>
              </a:spcBef>
              <a:buFont typeface="Arial" panose="020B0604020202020204" pitchFamily="34" charset="0"/>
              <a:buChar char="•"/>
            </a:pPr>
            <a:r>
              <a:rPr lang="zh-TW" sz="2400" dirty="0">
                <a:solidFill>
                  <a:schemeClr val="tx1"/>
                </a:solidFill>
              </a:rPr>
              <a:t>Types declared to be of the same types as some database columns.  </a:t>
            </a:r>
          </a:p>
          <a:p>
            <a:pPr marL="514350" lvl="0" indent="-285750" rtl="0">
              <a:spcBef>
                <a:spcPts val="0"/>
              </a:spcBef>
              <a:buFont typeface="Arial" panose="020B0604020202020204" pitchFamily="34" charset="0"/>
              <a:buChar char="•"/>
            </a:pPr>
            <a:r>
              <a:rPr lang="zh-TW" sz="2400" dirty="0">
                <a:solidFill>
                  <a:schemeClr val="tx1"/>
                </a:solidFill>
              </a:rPr>
              <a:t>Some generic types</a:t>
            </a:r>
            <a:r>
              <a:rPr lang="en-HK" altLang="zh-TW" sz="2400" dirty="0">
                <a:solidFill>
                  <a:schemeClr val="tx1"/>
                </a:solidFill>
              </a:rPr>
              <a:t> (internal structures is not known to the database – aka to the idea of data abstraction in OO programming) are allowed</a:t>
            </a:r>
            <a:r>
              <a:rPr lang="zh-TW" sz="2400" dirty="0">
                <a:solidFill>
                  <a:schemeClr val="tx1"/>
                </a:solidFill>
              </a:rPr>
              <a:t>.  </a:t>
            </a:r>
          </a:p>
        </p:txBody>
      </p:sp>
      <p:sp>
        <p:nvSpPr>
          <p:cNvPr id="4" name="Shape 232">
            <a:extLst>
              <a:ext uri="{FF2B5EF4-FFF2-40B4-BE49-F238E27FC236}">
                <a16:creationId xmlns:a16="http://schemas.microsoft.com/office/drawing/2014/main" id="{162F9383-4FA8-4FA8-B9EF-164A81A07FBE}"/>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10</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Introduction to PL/SQL</a:t>
            </a:r>
            <a:r>
              <a:rPr lang="en-HK" altLang="zh-TW" dirty="0"/>
              <a:t> 5</a:t>
            </a:r>
            <a:endParaRPr lang="zh-TW" dirty="0"/>
          </a:p>
        </p:txBody>
      </p:sp>
      <p:sp>
        <p:nvSpPr>
          <p:cNvPr id="106" name="Shape 106"/>
          <p:cNvSpPr txBox="1">
            <a:spLocks noGrp="1"/>
          </p:cNvSpPr>
          <p:nvPr>
            <p:ph type="body" idx="1"/>
          </p:nvPr>
        </p:nvSpPr>
        <p:spPr>
          <a:xfrm>
            <a:off x="311700" y="1107871"/>
            <a:ext cx="8520600" cy="3657418"/>
          </a:xfrm>
          <a:prstGeom prst="rect">
            <a:avLst/>
          </a:prstGeom>
        </p:spPr>
        <p:txBody>
          <a:bodyPr lIns="91425" tIns="91425" rIns="91425" bIns="91425" anchor="t" anchorCtr="0">
            <a:noAutofit/>
          </a:bodyPr>
          <a:lstStyle/>
          <a:p>
            <a:pPr marL="514350" lvl="0" indent="-285750">
              <a:spcAft>
                <a:spcPts val="600"/>
              </a:spcAft>
              <a:buFont typeface="Arial" panose="020B0604020202020204" pitchFamily="34" charset="0"/>
              <a:buChar char="•"/>
            </a:pPr>
            <a:r>
              <a:rPr lang="zh-TW" sz="2000" dirty="0">
                <a:solidFill>
                  <a:schemeClr val="tx1"/>
                </a:solidFill>
              </a:rPr>
              <a:t>Declares a variable </a:t>
            </a:r>
            <a:r>
              <a:rPr lang="en-US" altLang="zh-TW" sz="2000" dirty="0">
                <a:solidFill>
                  <a:srgbClr val="0000FF"/>
                </a:solidFill>
              </a:rPr>
              <a:t>count </a:t>
            </a:r>
            <a:r>
              <a:rPr lang="zh-TW" sz="2000" dirty="0">
                <a:solidFill>
                  <a:schemeClr val="tx1"/>
                </a:solidFill>
              </a:rPr>
              <a:t>of the type </a:t>
            </a:r>
            <a:r>
              <a:rPr lang="en-US" altLang="zh-TW" sz="2000" dirty="0">
                <a:solidFill>
                  <a:srgbClr val="0000FF"/>
                </a:solidFill>
              </a:rPr>
              <a:t>NUMBER</a:t>
            </a:r>
            <a:r>
              <a:rPr lang="zh-TW" sz="2000" dirty="0">
                <a:solidFill>
                  <a:schemeClr val="tx1"/>
                </a:solidFill>
              </a:rPr>
              <a:t> </a:t>
            </a:r>
          </a:p>
          <a:p>
            <a:pPr marL="685800" lvl="1" rtl="0">
              <a:spcBef>
                <a:spcPts val="0"/>
              </a:spcBef>
              <a:buClr>
                <a:srgbClr val="0000FF"/>
              </a:buClr>
            </a:pPr>
            <a:r>
              <a:rPr lang="zh-TW" sz="1600" dirty="0">
                <a:solidFill>
                  <a:srgbClr val="0000FF"/>
                </a:solidFill>
              </a:rPr>
              <a:t>DECLARE</a:t>
            </a:r>
            <a:r>
              <a:rPr lang="en-HK" altLang="zh-TW" sz="1600" dirty="0">
                <a:solidFill>
                  <a:srgbClr val="0000FF"/>
                </a:solidFill>
              </a:rPr>
              <a:t> </a:t>
            </a:r>
            <a:r>
              <a:rPr lang="zh-TW" sz="1600" dirty="0">
                <a:solidFill>
                  <a:srgbClr val="0000FF"/>
                </a:solidFill>
              </a:rPr>
              <a:t>count NUMBER;  </a:t>
            </a:r>
          </a:p>
          <a:p>
            <a:pPr marL="514350" lvl="0" indent="-285750">
              <a:spcAft>
                <a:spcPts val="600"/>
              </a:spcAft>
              <a:buFont typeface="Arial" panose="020B0604020202020204" pitchFamily="34" charset="0"/>
              <a:buChar char="•"/>
            </a:pPr>
            <a:r>
              <a:rPr lang="zh-TW" sz="2000" dirty="0">
                <a:solidFill>
                  <a:schemeClr val="tx1"/>
                </a:solidFill>
              </a:rPr>
              <a:t>Declares a variable </a:t>
            </a:r>
            <a:r>
              <a:rPr lang="en-US" altLang="zh-TW" sz="2000" dirty="0">
                <a:solidFill>
                  <a:srgbClr val="0000FF"/>
                </a:solidFill>
              </a:rPr>
              <a:t>projectors </a:t>
            </a:r>
            <a:r>
              <a:rPr lang="zh-TW" sz="2000">
                <a:solidFill>
                  <a:schemeClr val="tx1"/>
                </a:solidFill>
              </a:rPr>
              <a:t>with the same type as the </a:t>
            </a:r>
            <a:r>
              <a:rPr lang="en-US" altLang="zh-TW" sz="2000" dirty="0" err="1">
                <a:solidFill>
                  <a:srgbClr val="0000FF"/>
                </a:solidFill>
              </a:rPr>
              <a:t>no_of_projectors</a:t>
            </a:r>
            <a:r>
              <a:rPr lang="zh-TW" sz="2000">
                <a:solidFill>
                  <a:schemeClr val="tx1"/>
                </a:solidFill>
              </a:rPr>
              <a:t> column in the </a:t>
            </a:r>
            <a:r>
              <a:rPr lang="en-US" altLang="zh-TW" sz="2000" dirty="0">
                <a:solidFill>
                  <a:srgbClr val="0000FF"/>
                </a:solidFill>
              </a:rPr>
              <a:t>facility</a:t>
            </a:r>
            <a:r>
              <a:rPr lang="zh-TW" sz="2000" dirty="0">
                <a:solidFill>
                  <a:schemeClr val="tx1"/>
                </a:solidFill>
              </a:rPr>
              <a:t> table. </a:t>
            </a:r>
          </a:p>
          <a:p>
            <a:pPr marL="685800" lvl="1" rtl="0">
              <a:spcBef>
                <a:spcPts val="0"/>
              </a:spcBef>
              <a:buClr>
                <a:srgbClr val="0000FF"/>
              </a:buClr>
            </a:pPr>
            <a:r>
              <a:rPr lang="zh-TW" sz="1600" dirty="0">
                <a:solidFill>
                  <a:srgbClr val="0000FF"/>
                </a:solidFill>
              </a:rPr>
              <a:t>DECLARE</a:t>
            </a:r>
            <a:r>
              <a:rPr lang="en-HK" altLang="zh-TW" sz="1600" dirty="0">
                <a:solidFill>
                  <a:srgbClr val="0000FF"/>
                </a:solidFill>
              </a:rPr>
              <a:t> </a:t>
            </a:r>
            <a:r>
              <a:rPr lang="zh-TW" sz="1600" dirty="0">
                <a:solidFill>
                  <a:srgbClr val="0000FF"/>
                </a:solidFill>
              </a:rPr>
              <a:t>projectors facility.no_of_projectors%TYPE;  </a:t>
            </a:r>
          </a:p>
          <a:p>
            <a:pPr marL="514350" lvl="0" indent="-285750">
              <a:spcAft>
                <a:spcPts val="600"/>
              </a:spcAft>
              <a:buFont typeface="Arial" panose="020B0604020202020204" pitchFamily="34" charset="0"/>
              <a:buChar char="•"/>
            </a:pPr>
            <a:r>
              <a:rPr lang="zh-TW" sz="2000">
                <a:solidFill>
                  <a:schemeClr val="tx1"/>
                </a:solidFill>
              </a:rPr>
              <a:t>Declares a variable</a:t>
            </a:r>
            <a:r>
              <a:rPr lang="en-HK" altLang="zh-TW" sz="2000" dirty="0">
                <a:solidFill>
                  <a:schemeClr val="tx1"/>
                </a:solidFill>
              </a:rPr>
              <a:t> </a:t>
            </a:r>
            <a:r>
              <a:rPr lang="en-US" altLang="zh-TW" sz="2000" dirty="0" err="1">
                <a:solidFill>
                  <a:srgbClr val="0000FF"/>
                </a:solidFill>
              </a:rPr>
              <a:t>facility_record</a:t>
            </a:r>
            <a:r>
              <a:rPr lang="en-US" altLang="zh-TW" sz="2000" dirty="0">
                <a:solidFill>
                  <a:srgbClr val="0000FF"/>
                </a:solidFill>
              </a:rPr>
              <a:t> </a:t>
            </a:r>
            <a:r>
              <a:rPr lang="en-HK" altLang="zh-TW" sz="2000" dirty="0">
                <a:solidFill>
                  <a:schemeClr val="tx1"/>
                </a:solidFill>
              </a:rPr>
              <a:t>with</a:t>
            </a:r>
            <a:r>
              <a:rPr lang="zh-TW" sz="2000">
                <a:solidFill>
                  <a:schemeClr val="tx1"/>
                </a:solidFill>
              </a:rPr>
              <a:t> the same type as a row </a:t>
            </a:r>
            <a:r>
              <a:rPr lang="zh-TW" sz="2000" dirty="0">
                <a:solidFill>
                  <a:schemeClr val="tx1"/>
                </a:solidFill>
              </a:rPr>
              <a:t>(record)</a:t>
            </a:r>
            <a:r>
              <a:rPr lang="en-HK" altLang="zh-TW" sz="2000" dirty="0">
                <a:solidFill>
                  <a:schemeClr val="tx1"/>
                </a:solidFill>
              </a:rPr>
              <a:t> of</a:t>
            </a:r>
            <a:r>
              <a:rPr lang="en-US" altLang="zh-TW" sz="2000" dirty="0">
                <a:solidFill>
                  <a:schemeClr val="tx1"/>
                </a:solidFill>
              </a:rPr>
              <a:t> the </a:t>
            </a:r>
            <a:r>
              <a:rPr lang="en-US" altLang="zh-TW" sz="2000" dirty="0">
                <a:solidFill>
                  <a:srgbClr val="0000FF"/>
                </a:solidFill>
              </a:rPr>
              <a:t>facility</a:t>
            </a:r>
            <a:r>
              <a:rPr lang="zh-TW" altLang="en-US" sz="2000" dirty="0">
                <a:solidFill>
                  <a:schemeClr val="tx1"/>
                </a:solidFill>
              </a:rPr>
              <a:t> </a:t>
            </a:r>
            <a:r>
              <a:rPr lang="en-US" altLang="zh-TW" sz="2000" dirty="0">
                <a:solidFill>
                  <a:schemeClr val="tx1"/>
                </a:solidFill>
              </a:rPr>
              <a:t>table. </a:t>
            </a:r>
            <a:endParaRPr lang="zh-TW" sz="2000" dirty="0">
              <a:solidFill>
                <a:schemeClr val="tx1"/>
              </a:solidFill>
            </a:endParaRPr>
          </a:p>
          <a:p>
            <a:pPr marL="685800" lvl="1">
              <a:spcBef>
                <a:spcPts val="0"/>
              </a:spcBef>
              <a:buClr>
                <a:srgbClr val="0000FF"/>
              </a:buClr>
            </a:pPr>
            <a:r>
              <a:rPr lang="zh-TW" sz="1600" dirty="0">
                <a:solidFill>
                  <a:srgbClr val="0000FF"/>
                </a:solidFill>
              </a:rPr>
              <a:t>DECLARE facility_record facility%ROWTYPE;</a:t>
            </a:r>
          </a:p>
        </p:txBody>
      </p:sp>
      <p:sp>
        <p:nvSpPr>
          <p:cNvPr id="4" name="Shape 232">
            <a:extLst>
              <a:ext uri="{FF2B5EF4-FFF2-40B4-BE49-F238E27FC236}">
                <a16:creationId xmlns:a16="http://schemas.microsoft.com/office/drawing/2014/main" id="{A824515B-B0DF-4AAE-96F8-18E1A9471A38}"/>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11</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PL/SQL Example 1</a:t>
            </a:r>
          </a:p>
        </p:txBody>
      </p:sp>
      <p:sp>
        <p:nvSpPr>
          <p:cNvPr id="112" name="Shape 112"/>
          <p:cNvSpPr txBox="1">
            <a:spLocks noGrp="1"/>
          </p:cNvSpPr>
          <p:nvPr>
            <p:ph type="body" idx="1"/>
          </p:nvPr>
        </p:nvSpPr>
        <p:spPr>
          <a:xfrm>
            <a:off x="243462" y="1017725"/>
            <a:ext cx="8520600" cy="3803400"/>
          </a:xfrm>
          <a:prstGeom prst="rect">
            <a:avLst/>
          </a:prstGeom>
        </p:spPr>
        <p:txBody>
          <a:bodyPr lIns="91425" tIns="91425" rIns="91425" bIns="91425" anchor="t" anchorCtr="0">
            <a:noAutofit/>
          </a:bodyPr>
          <a:lstStyle/>
          <a:p>
            <a:pPr marL="514350" lvl="0" indent="-285750" rtl="0">
              <a:spcBef>
                <a:spcPts val="0"/>
              </a:spcBef>
              <a:spcAft>
                <a:spcPts val="600"/>
              </a:spcAft>
              <a:buFont typeface="Arial" panose="020B0604020202020204" pitchFamily="34" charset="0"/>
              <a:buChar char="•"/>
            </a:pPr>
            <a:r>
              <a:rPr lang="zh-TW" dirty="0"/>
              <a:t>A simple PL/SQL that extract information from the departments table to a table called math_dept (</a:t>
            </a:r>
            <a:r>
              <a:rPr lang="zh-TW" u="sng" dirty="0">
                <a:solidFill>
                  <a:schemeClr val="hlink"/>
                </a:solidFill>
                <a:hlinkClick r:id="rId3"/>
              </a:rPr>
              <a:t>lab5_plsql1.sql</a:t>
            </a:r>
            <a:r>
              <a:rPr lang="zh-TW" dirty="0"/>
              <a:t>):  </a:t>
            </a:r>
            <a:endParaRPr lang="en-HK" altLang="zh-TW" dirty="0"/>
          </a:p>
          <a:p>
            <a:pPr marL="514350" lvl="0" indent="-285750" rtl="0">
              <a:spcBef>
                <a:spcPts val="0"/>
              </a:spcBef>
              <a:spcAft>
                <a:spcPts val="600"/>
              </a:spcAft>
              <a:buFont typeface="Arial" panose="020B0604020202020204" pitchFamily="34" charset="0"/>
              <a:buChar char="•"/>
            </a:pPr>
            <a:endParaRPr lang="zh-TW" sz="2000" dirty="0"/>
          </a:p>
          <a:p>
            <a:pPr marL="609600" lvl="2">
              <a:spcAft>
                <a:spcPts val="0"/>
              </a:spcAft>
              <a:buSzPct val="100000"/>
            </a:pPr>
            <a:r>
              <a:rPr lang="zh-TW" dirty="0">
                <a:solidFill>
                  <a:srgbClr val="2F5597"/>
                </a:solidFill>
              </a:rPr>
              <a:t>DECLARE</a:t>
            </a:r>
          </a:p>
          <a:p>
            <a:pPr marL="609600" lvl="2">
              <a:spcAft>
                <a:spcPts val="0"/>
              </a:spcAft>
              <a:buSzPct val="100000"/>
            </a:pPr>
            <a:r>
              <a:rPr lang="en-HK" altLang="zh-TW" dirty="0">
                <a:solidFill>
                  <a:schemeClr val="dk1"/>
                </a:solidFill>
              </a:rPr>
              <a:t>	</a:t>
            </a:r>
            <a:r>
              <a:rPr lang="zh-TW" dirty="0">
                <a:solidFill>
                  <a:schemeClr val="dk1"/>
                </a:solidFill>
              </a:rPr>
              <a:t>dept_name departments.</a:t>
            </a:r>
            <a:r>
              <a:rPr lang="zh-TW" dirty="0">
                <a:solidFill>
                  <a:srgbClr val="2F5597"/>
                </a:solidFill>
              </a:rPr>
              <a:t>name</a:t>
            </a:r>
            <a:r>
              <a:rPr lang="zh-TW" dirty="0">
                <a:solidFill>
                  <a:schemeClr val="dk1"/>
                </a:solidFill>
              </a:rPr>
              <a:t>%</a:t>
            </a:r>
            <a:r>
              <a:rPr lang="zh-TW" dirty="0">
                <a:solidFill>
                  <a:srgbClr val="2F5597"/>
                </a:solidFill>
              </a:rPr>
              <a:t>TYPE</a:t>
            </a:r>
            <a:r>
              <a:rPr lang="zh-TW" dirty="0">
                <a:solidFill>
                  <a:schemeClr val="dk1"/>
                </a:solidFill>
              </a:rPr>
              <a:t>;</a:t>
            </a:r>
          </a:p>
          <a:p>
            <a:pPr marL="609600" lvl="2">
              <a:spcAft>
                <a:spcPts val="0"/>
              </a:spcAft>
              <a:buSzPct val="100000"/>
            </a:pPr>
            <a:r>
              <a:rPr lang="en-HK" altLang="zh-TW" dirty="0">
                <a:solidFill>
                  <a:schemeClr val="dk1"/>
                </a:solidFill>
              </a:rPr>
              <a:t>	</a:t>
            </a:r>
            <a:r>
              <a:rPr lang="zh-TW" dirty="0">
                <a:solidFill>
                  <a:schemeClr val="dk1"/>
                </a:solidFill>
              </a:rPr>
              <a:t>dept_room departments.room_number%</a:t>
            </a:r>
            <a:r>
              <a:rPr lang="zh-TW" dirty="0">
                <a:solidFill>
                  <a:srgbClr val="2F5597"/>
                </a:solidFill>
              </a:rPr>
              <a:t>TYPE</a:t>
            </a:r>
            <a:r>
              <a:rPr lang="zh-TW" dirty="0">
                <a:solidFill>
                  <a:schemeClr val="dk1"/>
                </a:solidFill>
              </a:rPr>
              <a:t>;</a:t>
            </a:r>
          </a:p>
          <a:p>
            <a:pPr marL="609600" lvl="2">
              <a:spcAft>
                <a:spcPts val="0"/>
              </a:spcAft>
              <a:buSzPct val="100000"/>
            </a:pPr>
            <a:r>
              <a:rPr lang="zh-TW" dirty="0">
                <a:solidFill>
                  <a:srgbClr val="2F5597"/>
                </a:solidFill>
              </a:rPr>
              <a:t>BEGIN</a:t>
            </a:r>
          </a:p>
          <a:p>
            <a:pPr marL="609600" lvl="2">
              <a:spcAft>
                <a:spcPts val="0"/>
              </a:spcAft>
              <a:buSzPct val="100000"/>
            </a:pPr>
            <a:r>
              <a:rPr lang="en-HK" altLang="zh-TW" dirty="0">
                <a:solidFill>
                  <a:srgbClr val="2F5597"/>
                </a:solidFill>
              </a:rPr>
              <a:t>	</a:t>
            </a:r>
            <a:r>
              <a:rPr lang="zh-TW" dirty="0">
                <a:solidFill>
                  <a:srgbClr val="2F5597"/>
                </a:solidFill>
              </a:rPr>
              <a:t>SELECT </a:t>
            </a:r>
            <a:r>
              <a:rPr lang="zh-TW" dirty="0">
                <a:solidFill>
                  <a:schemeClr val="dk1"/>
                </a:solidFill>
              </a:rPr>
              <a:t>name, room_number </a:t>
            </a:r>
            <a:r>
              <a:rPr lang="zh-TW" dirty="0">
                <a:solidFill>
                  <a:srgbClr val="2F5597"/>
                </a:solidFill>
              </a:rPr>
              <a:t>INTO </a:t>
            </a:r>
            <a:r>
              <a:rPr lang="zh-TW" dirty="0">
                <a:solidFill>
                  <a:schemeClr val="dk1"/>
                </a:solidFill>
              </a:rPr>
              <a:t>dept_name,dept_room </a:t>
            </a:r>
            <a:r>
              <a:rPr lang="zh-TW" dirty="0">
                <a:solidFill>
                  <a:srgbClr val="2F5597"/>
                </a:solidFill>
              </a:rPr>
              <a:t>FROM </a:t>
            </a:r>
            <a:r>
              <a:rPr lang="zh-TW" dirty="0">
                <a:solidFill>
                  <a:schemeClr val="dk1"/>
                </a:solidFill>
              </a:rPr>
              <a:t>departments</a:t>
            </a:r>
          </a:p>
          <a:p>
            <a:pPr marL="609600" lvl="2">
              <a:spcAft>
                <a:spcPts val="0"/>
              </a:spcAft>
              <a:buSzPct val="100000"/>
            </a:pPr>
            <a:r>
              <a:rPr lang="en-HK" altLang="zh-TW" dirty="0">
                <a:solidFill>
                  <a:srgbClr val="2F5597"/>
                </a:solidFill>
              </a:rPr>
              <a:t>	</a:t>
            </a:r>
            <a:r>
              <a:rPr lang="zh-TW" dirty="0">
                <a:solidFill>
                  <a:srgbClr val="2F5597"/>
                </a:solidFill>
              </a:rPr>
              <a:t>WHERE </a:t>
            </a:r>
            <a:r>
              <a:rPr lang="zh-TW" dirty="0">
                <a:solidFill>
                  <a:schemeClr val="dk1"/>
                </a:solidFill>
              </a:rPr>
              <a:t>department_id=</a:t>
            </a:r>
            <a:r>
              <a:rPr lang="zh-TW" dirty="0">
                <a:solidFill>
                  <a:srgbClr val="2102DC"/>
                </a:solidFill>
              </a:rPr>
              <a:t>'MATH'</a:t>
            </a:r>
            <a:r>
              <a:rPr lang="zh-TW" dirty="0">
                <a:solidFill>
                  <a:schemeClr val="dk1"/>
                </a:solidFill>
              </a:rPr>
              <a:t>;</a:t>
            </a:r>
          </a:p>
          <a:p>
            <a:pPr marL="609600" lvl="2">
              <a:spcAft>
                <a:spcPts val="0"/>
              </a:spcAft>
              <a:buSzPct val="100000"/>
            </a:pPr>
            <a:r>
              <a:rPr lang="zh-TW" dirty="0">
                <a:solidFill>
                  <a:schemeClr val="dk1"/>
                </a:solidFill>
              </a:rPr>
              <a:t>     </a:t>
            </a:r>
            <a:r>
              <a:rPr lang="en-HK" altLang="zh-TW" dirty="0">
                <a:solidFill>
                  <a:schemeClr val="dk1"/>
                </a:solidFill>
              </a:rPr>
              <a:t>	</a:t>
            </a:r>
            <a:r>
              <a:rPr lang="zh-TW" dirty="0">
                <a:solidFill>
                  <a:schemeClr val="dk1"/>
                </a:solidFill>
              </a:rPr>
              <a:t>INSERT INTO math_dept values (dept_name,dept_room);</a:t>
            </a:r>
          </a:p>
          <a:p>
            <a:pPr marL="609600" lvl="2">
              <a:spcAft>
                <a:spcPts val="0"/>
              </a:spcAft>
              <a:buSzPct val="100000"/>
            </a:pPr>
            <a:r>
              <a:rPr lang="zh-TW" dirty="0">
                <a:solidFill>
                  <a:srgbClr val="2F5597"/>
                </a:solidFill>
              </a:rPr>
              <a:t>END;</a:t>
            </a:r>
          </a:p>
          <a:p>
            <a:pPr marL="609600" lvl="2">
              <a:spcAft>
                <a:spcPts val="0"/>
              </a:spcAft>
              <a:buSzPct val="100000"/>
            </a:pPr>
            <a:r>
              <a:rPr lang="zh-TW" altLang="en-US" sz="1200" dirty="0">
                <a:solidFill>
                  <a:schemeClr val="dk1"/>
                </a:solidFill>
              </a:rPr>
              <a:t> </a:t>
            </a:r>
            <a:endParaRPr lang="en-HK" altLang="zh-TW" sz="1200" dirty="0">
              <a:solidFill>
                <a:schemeClr val="dk1"/>
              </a:solidFill>
            </a:endParaRPr>
          </a:p>
          <a:p>
            <a:pPr marL="609600" lvl="2">
              <a:spcAft>
                <a:spcPts val="0"/>
              </a:spcAft>
              <a:buSzPct val="100000"/>
            </a:pPr>
            <a:endParaRPr lang="en-HK" altLang="zh-TW" sz="1200" dirty="0">
              <a:solidFill>
                <a:schemeClr val="dk1"/>
              </a:solidFill>
            </a:endParaRPr>
          </a:p>
          <a:p>
            <a:pPr marL="228600" lvl="0">
              <a:spcBef>
                <a:spcPts val="0"/>
              </a:spcBef>
              <a:spcAft>
                <a:spcPts val="600"/>
              </a:spcAft>
            </a:pPr>
            <a:endParaRPr lang="en-HK" altLang="zh-TW" dirty="0"/>
          </a:p>
        </p:txBody>
      </p:sp>
      <p:sp>
        <p:nvSpPr>
          <p:cNvPr id="5" name="Rectangle 4">
            <a:extLst>
              <a:ext uri="{FF2B5EF4-FFF2-40B4-BE49-F238E27FC236}">
                <a16:creationId xmlns:a16="http://schemas.microsoft.com/office/drawing/2014/main" id="{C169C3B2-6617-452C-B033-9A45F28367F9}"/>
              </a:ext>
            </a:extLst>
          </p:cNvPr>
          <p:cNvSpPr/>
          <p:nvPr/>
        </p:nvSpPr>
        <p:spPr>
          <a:xfrm>
            <a:off x="803857" y="2163336"/>
            <a:ext cx="6778972" cy="2245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Shape 232">
            <a:extLst>
              <a:ext uri="{FF2B5EF4-FFF2-40B4-BE49-F238E27FC236}">
                <a16:creationId xmlns:a16="http://schemas.microsoft.com/office/drawing/2014/main" id="{04158B3D-6A0E-4DCD-9AB0-76FDAE1E09EE}"/>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12</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dirty="0"/>
              <a:t>Running PL/SQL </a:t>
            </a:r>
            <a:r>
              <a:rPr lang="en-HK" altLang="zh-TW" dirty="0"/>
              <a:t>S</a:t>
            </a:r>
            <a:r>
              <a:rPr lang="zh-TW" dirty="0"/>
              <a:t>tatements</a:t>
            </a:r>
          </a:p>
        </p:txBody>
      </p:sp>
      <p:sp>
        <p:nvSpPr>
          <p:cNvPr id="118" name="Shape 118"/>
          <p:cNvSpPr txBox="1">
            <a:spLocks noGrp="1"/>
          </p:cNvSpPr>
          <p:nvPr>
            <p:ph type="body" idx="1"/>
          </p:nvPr>
        </p:nvSpPr>
        <p:spPr>
          <a:xfrm>
            <a:off x="252228" y="935951"/>
            <a:ext cx="4639544" cy="401315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Open file from local file system (e.g.</a:t>
            </a:r>
            <a:r>
              <a:rPr lang="zh-TW" u="sng" dirty="0">
                <a:solidFill>
                  <a:schemeClr val="accent5"/>
                </a:solidFill>
                <a:hlinkClick r:id="rId3"/>
              </a:rPr>
              <a:t>lab5_plsql1.sql</a:t>
            </a:r>
            <a:r>
              <a:rPr lang="zh-TW" dirty="0"/>
              <a:t>)</a:t>
            </a:r>
            <a:endParaRPr lang="en-HK" altLang="zh-TW" dirty="0"/>
          </a:p>
          <a:p>
            <a:pPr marL="514350" lvl="0" indent="-285750">
              <a:buFont typeface="Arial" panose="020B0604020202020204" pitchFamily="34" charset="0"/>
              <a:buChar char="•"/>
            </a:pPr>
            <a:r>
              <a:rPr lang="en-US" altLang="zh-TW" dirty="0"/>
              <a:t>Check records in table MATH_DEPT</a:t>
            </a:r>
            <a:endParaRPr lang="zh-TW" dirty="0"/>
          </a:p>
          <a:p>
            <a:pPr marL="514350" lvl="0" indent="-285750">
              <a:buFont typeface="Arial" panose="020B0604020202020204" pitchFamily="34" charset="0"/>
              <a:buChar char="•"/>
            </a:pPr>
            <a:r>
              <a:rPr lang="zh-TW" dirty="0"/>
              <a:t>Run </a:t>
            </a:r>
            <a:r>
              <a:rPr lang="en-HK" altLang="zh-TW" dirty="0"/>
              <a:t>the </a:t>
            </a:r>
            <a:r>
              <a:rPr lang="zh-TW" dirty="0"/>
              <a:t>script</a:t>
            </a:r>
            <a:r>
              <a:rPr lang="en-HK" altLang="zh-TW" dirty="0"/>
              <a:t> file lab5_plsql1.sql</a:t>
            </a:r>
            <a:endParaRPr lang="zh-TW" dirty="0"/>
          </a:p>
          <a:p>
            <a:pPr marL="514350" lvl="0" indent="-285750" rtl="0">
              <a:spcBef>
                <a:spcPts val="0"/>
              </a:spcBef>
              <a:buFont typeface="Arial" panose="020B0604020202020204" pitchFamily="34" charset="0"/>
              <a:buChar char="•"/>
            </a:pPr>
            <a:r>
              <a:rPr lang="zh-TW" dirty="0"/>
              <a:t>Below statement should be written to Script Output</a:t>
            </a:r>
          </a:p>
          <a:p>
            <a:pPr marL="971550" lvl="1" indent="-285750" rtl="0">
              <a:spcBef>
                <a:spcPts val="0"/>
              </a:spcBef>
              <a:buFont typeface="Arial" panose="020B0604020202020204" pitchFamily="34" charset="0"/>
              <a:buChar char="•"/>
            </a:pPr>
            <a:r>
              <a:rPr lang="zh-TW" dirty="0"/>
              <a:t>PL/SQL procedure successfully completed.</a:t>
            </a:r>
          </a:p>
          <a:p>
            <a:pPr marL="514350" lvl="0" indent="-285750" rtl="0">
              <a:spcBef>
                <a:spcPts val="0"/>
              </a:spcBef>
              <a:buFont typeface="Arial" panose="020B0604020202020204" pitchFamily="34" charset="0"/>
              <a:buChar char="•"/>
            </a:pPr>
            <a:r>
              <a:rPr lang="en-HK" altLang="zh-TW" dirty="0"/>
              <a:t>C</a:t>
            </a:r>
            <a:r>
              <a:rPr lang="zh-TW" dirty="0"/>
              <a:t>heck </a:t>
            </a:r>
            <a:r>
              <a:rPr lang="en-HK" altLang="zh-TW" dirty="0"/>
              <a:t>records in </a:t>
            </a:r>
            <a:r>
              <a:rPr lang="zh-TW" dirty="0"/>
              <a:t>table MATH_DEPT</a:t>
            </a:r>
            <a:r>
              <a:rPr lang="en-HK" altLang="zh-TW" dirty="0"/>
              <a:t> again (You may run the scripts several times to see the changes)</a:t>
            </a:r>
            <a:endParaRPr lang="zh-TW" dirty="0"/>
          </a:p>
        </p:txBody>
      </p:sp>
      <p:pic>
        <p:nvPicPr>
          <p:cNvPr id="119" name="Shape 119" descr="open_sql_file.PNG"/>
          <p:cNvPicPr preferRelativeResize="0"/>
          <p:nvPr/>
        </p:nvPicPr>
        <p:blipFill rotWithShape="1">
          <a:blip r:embed="rId4">
            <a:alphaModFix/>
          </a:blip>
          <a:srcRect r="28428"/>
          <a:stretch/>
        </p:blipFill>
        <p:spPr>
          <a:xfrm>
            <a:off x="4816769" y="1879001"/>
            <a:ext cx="4335075" cy="3257675"/>
          </a:xfrm>
          <a:prstGeom prst="rect">
            <a:avLst/>
          </a:prstGeom>
          <a:noFill/>
          <a:ln>
            <a:noFill/>
          </a:ln>
        </p:spPr>
      </p:pic>
      <p:sp>
        <p:nvSpPr>
          <p:cNvPr id="120" name="Shape 120"/>
          <p:cNvSpPr/>
          <p:nvPr/>
        </p:nvSpPr>
        <p:spPr>
          <a:xfrm>
            <a:off x="4951244" y="2130701"/>
            <a:ext cx="117900" cy="1071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6976494" y="2687901"/>
            <a:ext cx="1478700" cy="2895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8273094" y="4340476"/>
            <a:ext cx="399900" cy="1584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6119244" y="2420176"/>
            <a:ext cx="214200" cy="2034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txBox="1"/>
          <p:nvPr/>
        </p:nvSpPr>
        <p:spPr>
          <a:xfrm>
            <a:off x="4701219" y="1967901"/>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1</a:t>
            </a:r>
          </a:p>
        </p:txBody>
      </p:sp>
      <p:sp>
        <p:nvSpPr>
          <p:cNvPr id="125" name="Shape 125"/>
          <p:cNvSpPr txBox="1"/>
          <p:nvPr/>
        </p:nvSpPr>
        <p:spPr>
          <a:xfrm>
            <a:off x="6696694" y="2548926"/>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2</a:t>
            </a:r>
          </a:p>
        </p:txBody>
      </p:sp>
      <p:sp>
        <p:nvSpPr>
          <p:cNvPr id="126" name="Shape 126"/>
          <p:cNvSpPr txBox="1"/>
          <p:nvPr/>
        </p:nvSpPr>
        <p:spPr>
          <a:xfrm>
            <a:off x="7993194" y="4195751"/>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3</a:t>
            </a:r>
          </a:p>
        </p:txBody>
      </p:sp>
      <p:sp>
        <p:nvSpPr>
          <p:cNvPr id="127" name="Shape 127"/>
          <p:cNvSpPr txBox="1"/>
          <p:nvPr/>
        </p:nvSpPr>
        <p:spPr>
          <a:xfrm>
            <a:off x="5887069" y="2305576"/>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a:t>PL/SQL Example 2</a:t>
            </a:r>
          </a:p>
        </p:txBody>
      </p:sp>
      <p:sp>
        <p:nvSpPr>
          <p:cNvPr id="133" name="Shape 133"/>
          <p:cNvSpPr txBox="1">
            <a:spLocks noGrp="1"/>
          </p:cNvSpPr>
          <p:nvPr>
            <p:ph type="body" idx="1"/>
          </p:nvPr>
        </p:nvSpPr>
        <p:spPr>
          <a:xfrm>
            <a:off x="311700" y="1077411"/>
            <a:ext cx="8520600" cy="3803400"/>
          </a:xfrm>
          <a:prstGeom prst="rect">
            <a:avLst/>
          </a:prstGeom>
        </p:spPr>
        <p:txBody>
          <a:bodyPr lIns="91425" tIns="91425" rIns="91425" bIns="91425" anchor="t" anchorCtr="0">
            <a:noAutofit/>
          </a:bodyPr>
          <a:lstStyle/>
          <a:p>
            <a:pPr marL="457200" lvl="0" indent="-228600" rtl="0">
              <a:spcBef>
                <a:spcPts val="0"/>
              </a:spcBef>
              <a:spcAft>
                <a:spcPts val="0"/>
              </a:spcAft>
            </a:pPr>
            <a:r>
              <a:rPr lang="zh-TW" dirty="0"/>
              <a:t>Flow Control: IF-THEN-ELSE-END IF (</a:t>
            </a:r>
            <a:r>
              <a:rPr lang="zh-TW" u="sng" dirty="0">
                <a:solidFill>
                  <a:schemeClr val="hlink"/>
                </a:solidFill>
                <a:hlinkClick r:id="rId3"/>
              </a:rPr>
              <a:t>lab5_plsql2.sql</a:t>
            </a:r>
            <a:r>
              <a:rPr lang="zh-TW" dirty="0"/>
              <a:t>) </a:t>
            </a:r>
          </a:p>
          <a:p>
            <a:pPr marL="914400" lvl="1" indent="-228600" rtl="0">
              <a:spcBef>
                <a:spcPts val="0"/>
              </a:spcBef>
              <a:spcAft>
                <a:spcPts val="0"/>
              </a:spcAft>
            </a:pPr>
            <a:r>
              <a:rPr lang="zh-TW" dirty="0">
                <a:solidFill>
                  <a:srgbClr val="2F5597"/>
                </a:solidFill>
              </a:rPr>
              <a:t>DECLARE</a:t>
            </a:r>
            <a:br>
              <a:rPr lang="zh-TW" dirty="0">
                <a:solidFill>
                  <a:srgbClr val="2F5597"/>
                </a:solidFill>
              </a:rPr>
            </a:br>
            <a:r>
              <a:rPr lang="zh-TW" dirty="0"/>
              <a:t>	room departments.room_number%</a:t>
            </a:r>
            <a:r>
              <a:rPr lang="zh-TW" dirty="0">
                <a:solidFill>
                  <a:srgbClr val="2F5597"/>
                </a:solidFill>
              </a:rPr>
              <a:t>TYPE</a:t>
            </a:r>
            <a:r>
              <a:rPr lang="zh-TW" dirty="0"/>
              <a:t>;</a:t>
            </a:r>
            <a:br>
              <a:rPr lang="zh-TW" dirty="0"/>
            </a:br>
            <a:r>
              <a:rPr lang="zh-TW" dirty="0">
                <a:solidFill>
                  <a:srgbClr val="2F5597"/>
                </a:solidFill>
              </a:rPr>
              <a:t>BEGIN</a:t>
            </a:r>
            <a:br>
              <a:rPr lang="zh-TW" dirty="0">
                <a:solidFill>
                  <a:srgbClr val="2F5597"/>
                </a:solidFill>
              </a:rPr>
            </a:br>
            <a:r>
              <a:rPr lang="zh-TW" dirty="0">
                <a:solidFill>
                  <a:srgbClr val="2F5597"/>
                </a:solidFill>
              </a:rPr>
              <a:t>	SELECT </a:t>
            </a:r>
            <a:r>
              <a:rPr lang="zh-TW" dirty="0"/>
              <a:t>room_number </a:t>
            </a:r>
            <a:r>
              <a:rPr lang="zh-TW" dirty="0">
                <a:solidFill>
                  <a:srgbClr val="2F5597"/>
                </a:solidFill>
              </a:rPr>
              <a:t>INTO </a:t>
            </a:r>
            <a:r>
              <a:rPr lang="zh-TW" dirty="0"/>
              <a:t>room </a:t>
            </a:r>
            <a:r>
              <a:rPr lang="zh-TW" dirty="0">
                <a:solidFill>
                  <a:srgbClr val="2F5597"/>
                </a:solidFill>
              </a:rPr>
              <a:t>FROM </a:t>
            </a:r>
            <a:r>
              <a:rPr lang="zh-TW" dirty="0"/>
              <a:t>departments</a:t>
            </a:r>
            <a:br>
              <a:rPr lang="zh-TW" dirty="0"/>
            </a:br>
            <a:r>
              <a:rPr lang="zh-TW" dirty="0"/>
              <a:t>	</a:t>
            </a:r>
            <a:r>
              <a:rPr lang="zh-TW" dirty="0">
                <a:solidFill>
                  <a:srgbClr val="2F5597"/>
                </a:solidFill>
              </a:rPr>
              <a:t>WHERE </a:t>
            </a:r>
            <a:r>
              <a:rPr lang="zh-TW" dirty="0"/>
              <a:t>department_id=</a:t>
            </a:r>
            <a:r>
              <a:rPr lang="zh-TW" dirty="0">
                <a:solidFill>
                  <a:srgbClr val="0000FF"/>
                </a:solidFill>
              </a:rPr>
              <a:t>'COMP'</a:t>
            </a:r>
            <a:r>
              <a:rPr lang="zh-TW" dirty="0"/>
              <a:t>;</a:t>
            </a:r>
            <a:br>
              <a:rPr lang="zh-TW" dirty="0"/>
            </a:br>
            <a:r>
              <a:rPr lang="zh-TW" dirty="0"/>
              <a:t>	</a:t>
            </a:r>
            <a:r>
              <a:rPr lang="zh-TW" dirty="0">
                <a:solidFill>
                  <a:srgbClr val="2F5597"/>
                </a:solidFill>
              </a:rPr>
              <a:t>IF</a:t>
            </a:r>
            <a:r>
              <a:rPr lang="zh-TW" dirty="0"/>
              <a:t> (room&gt;</a:t>
            </a:r>
            <a:r>
              <a:rPr lang="zh-TW" dirty="0">
                <a:solidFill>
                  <a:srgbClr val="548235"/>
                </a:solidFill>
              </a:rPr>
              <a:t>3000 </a:t>
            </a:r>
            <a:r>
              <a:rPr lang="zh-TW" dirty="0">
                <a:solidFill>
                  <a:srgbClr val="2F5597"/>
                </a:solidFill>
              </a:rPr>
              <a:t>and </a:t>
            </a:r>
            <a:r>
              <a:rPr lang="zh-TW" dirty="0"/>
              <a:t>room&lt;</a:t>
            </a:r>
            <a:r>
              <a:rPr lang="zh-TW" dirty="0">
                <a:solidFill>
                  <a:srgbClr val="548235"/>
                </a:solidFill>
              </a:rPr>
              <a:t>4000</a:t>
            </a:r>
            <a:r>
              <a:rPr lang="zh-TW" dirty="0"/>
              <a:t>)</a:t>
            </a:r>
            <a:r>
              <a:rPr lang="zh-TW" dirty="0">
                <a:solidFill>
                  <a:srgbClr val="2F5597"/>
                </a:solidFill>
              </a:rPr>
              <a:t> THEN</a:t>
            </a:r>
            <a:br>
              <a:rPr lang="zh-TW" dirty="0">
                <a:solidFill>
                  <a:srgbClr val="2F5597"/>
                </a:solidFill>
              </a:rPr>
            </a:br>
            <a:r>
              <a:rPr lang="zh-TW" dirty="0">
                <a:solidFill>
                  <a:srgbClr val="2F5597"/>
                </a:solidFill>
              </a:rPr>
              <a:t>		UPDATE </a:t>
            </a:r>
            <a:r>
              <a:rPr lang="zh-TW" dirty="0"/>
              <a:t>departments </a:t>
            </a:r>
            <a:r>
              <a:rPr lang="zh-TW" dirty="0">
                <a:solidFill>
                  <a:srgbClr val="2F5597"/>
                </a:solidFill>
              </a:rPr>
              <a:t>SET </a:t>
            </a:r>
            <a:r>
              <a:rPr lang="zh-TW" dirty="0"/>
              <a:t>room_number=room+</a:t>
            </a:r>
            <a:r>
              <a:rPr lang="zh-TW" dirty="0">
                <a:solidFill>
                  <a:srgbClr val="548235"/>
                </a:solidFill>
              </a:rPr>
              <a:t>2000</a:t>
            </a:r>
            <a:br>
              <a:rPr lang="zh-TW" dirty="0">
                <a:solidFill>
                  <a:srgbClr val="548235"/>
                </a:solidFill>
              </a:rPr>
            </a:br>
            <a:r>
              <a:rPr lang="zh-TW" dirty="0">
                <a:solidFill>
                  <a:srgbClr val="548235"/>
                </a:solidFill>
              </a:rPr>
              <a:t>		</a:t>
            </a:r>
            <a:r>
              <a:rPr lang="zh-TW" dirty="0">
                <a:solidFill>
                  <a:srgbClr val="2F5597"/>
                </a:solidFill>
              </a:rPr>
              <a:t>WHERE </a:t>
            </a:r>
            <a:r>
              <a:rPr lang="zh-TW" dirty="0"/>
              <a:t>department_id=</a:t>
            </a:r>
            <a:r>
              <a:rPr lang="zh-TW" dirty="0">
                <a:solidFill>
                  <a:srgbClr val="0000FF"/>
                </a:solidFill>
              </a:rPr>
              <a:t>'COMP'</a:t>
            </a:r>
            <a:r>
              <a:rPr lang="zh-TW" dirty="0"/>
              <a:t>;</a:t>
            </a:r>
            <a:br>
              <a:rPr lang="zh-TW" dirty="0"/>
            </a:br>
            <a:r>
              <a:rPr lang="zh-TW" dirty="0"/>
              <a:t>	</a:t>
            </a:r>
            <a:r>
              <a:rPr lang="zh-TW" dirty="0">
                <a:solidFill>
                  <a:srgbClr val="2F5597"/>
                </a:solidFill>
              </a:rPr>
              <a:t>ELSE</a:t>
            </a:r>
            <a:br>
              <a:rPr lang="zh-TW" dirty="0">
                <a:solidFill>
                  <a:srgbClr val="2F5597"/>
                </a:solidFill>
              </a:rPr>
            </a:br>
            <a:r>
              <a:rPr lang="zh-TW" dirty="0">
                <a:solidFill>
                  <a:srgbClr val="2F5597"/>
                </a:solidFill>
              </a:rPr>
              <a:t>		UPDATE </a:t>
            </a:r>
            <a:r>
              <a:rPr lang="zh-TW" dirty="0"/>
              <a:t>departments </a:t>
            </a:r>
            <a:r>
              <a:rPr lang="zh-TW" dirty="0">
                <a:solidFill>
                  <a:srgbClr val="2F5597"/>
                </a:solidFill>
              </a:rPr>
              <a:t>SET </a:t>
            </a:r>
            <a:r>
              <a:rPr lang="zh-TW" dirty="0"/>
              <a:t>room_number=</a:t>
            </a:r>
            <a:r>
              <a:rPr lang="zh-TW" dirty="0">
                <a:solidFill>
                  <a:srgbClr val="548235"/>
                </a:solidFill>
              </a:rPr>
              <a:t>5528</a:t>
            </a:r>
            <a:br>
              <a:rPr lang="zh-TW" dirty="0">
                <a:solidFill>
                  <a:srgbClr val="548235"/>
                </a:solidFill>
              </a:rPr>
            </a:br>
            <a:r>
              <a:rPr lang="zh-TW" dirty="0">
                <a:solidFill>
                  <a:srgbClr val="548235"/>
                </a:solidFill>
              </a:rPr>
              <a:t>		</a:t>
            </a:r>
            <a:r>
              <a:rPr lang="zh-TW" dirty="0">
                <a:solidFill>
                  <a:srgbClr val="2F5597"/>
                </a:solidFill>
              </a:rPr>
              <a:t>WHERE </a:t>
            </a:r>
            <a:r>
              <a:rPr lang="zh-TW" dirty="0"/>
              <a:t>department_id=</a:t>
            </a:r>
            <a:r>
              <a:rPr lang="zh-TW" dirty="0">
                <a:solidFill>
                  <a:srgbClr val="0000FF"/>
                </a:solidFill>
              </a:rPr>
              <a:t>'COMP'</a:t>
            </a:r>
            <a:r>
              <a:rPr lang="zh-TW" dirty="0"/>
              <a:t>;</a:t>
            </a:r>
            <a:br>
              <a:rPr lang="zh-TW" dirty="0"/>
            </a:br>
            <a:r>
              <a:rPr lang="zh-TW" dirty="0"/>
              <a:t>	</a:t>
            </a:r>
            <a:r>
              <a:rPr lang="zh-TW" dirty="0">
                <a:solidFill>
                  <a:srgbClr val="2F5597"/>
                </a:solidFill>
              </a:rPr>
              <a:t>END IF;</a:t>
            </a:r>
            <a:br>
              <a:rPr lang="zh-TW" dirty="0">
                <a:solidFill>
                  <a:srgbClr val="2F5597"/>
                </a:solidFill>
              </a:rPr>
            </a:br>
            <a:r>
              <a:rPr lang="zh-TW" dirty="0">
                <a:solidFill>
                  <a:srgbClr val="2F5597"/>
                </a:solidFill>
              </a:rPr>
              <a:t>END;</a:t>
            </a:r>
            <a:br>
              <a:rPr lang="zh-TW" dirty="0">
                <a:solidFill>
                  <a:srgbClr val="2F5597"/>
                </a:solidFill>
              </a:rPr>
            </a:br>
            <a:endParaRPr lang="zh-TW" dirty="0">
              <a:solidFill>
                <a:srgbClr val="2F5597"/>
              </a:solidFill>
            </a:endParaRPr>
          </a:p>
        </p:txBody>
      </p:sp>
      <p:sp>
        <p:nvSpPr>
          <p:cNvPr id="4" name="Rectangle 3">
            <a:extLst>
              <a:ext uri="{FF2B5EF4-FFF2-40B4-BE49-F238E27FC236}">
                <a16:creationId xmlns:a16="http://schemas.microsoft.com/office/drawing/2014/main" id="{54B17097-88F1-463A-8E2A-03725FF6EE61}"/>
              </a:ext>
            </a:extLst>
          </p:cNvPr>
          <p:cNvSpPr/>
          <p:nvPr/>
        </p:nvSpPr>
        <p:spPr>
          <a:xfrm>
            <a:off x="878197" y="1479396"/>
            <a:ext cx="6778972" cy="32487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Shape 232">
            <a:extLst>
              <a:ext uri="{FF2B5EF4-FFF2-40B4-BE49-F238E27FC236}">
                <a16:creationId xmlns:a16="http://schemas.microsoft.com/office/drawing/2014/main" id="{8C7524D6-3183-4E5C-A593-25CB4475B81C}"/>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14</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Create PL/SQL Procedure</a:t>
            </a:r>
            <a:r>
              <a:rPr lang="en-HK" altLang="zh-TW" dirty="0"/>
              <a:t> 1</a:t>
            </a:r>
            <a:endParaRPr lang="zh-TW" dirty="0"/>
          </a:p>
        </p:txBody>
      </p:sp>
      <p:sp>
        <p:nvSpPr>
          <p:cNvPr id="139" name="Shape 139"/>
          <p:cNvSpPr txBox="1">
            <a:spLocks noGrp="1"/>
          </p:cNvSpPr>
          <p:nvPr>
            <p:ph type="body" idx="1"/>
          </p:nvPr>
        </p:nvSpPr>
        <p:spPr>
          <a:xfrm>
            <a:off x="311700" y="1152475"/>
            <a:ext cx="4914600" cy="3416400"/>
          </a:xfrm>
          <a:prstGeom prst="rect">
            <a:avLst/>
          </a:prstGeom>
        </p:spPr>
        <p:txBody>
          <a:bodyPr lIns="91425" tIns="91425" rIns="91425" bIns="91425" anchor="t" anchorCtr="0">
            <a:noAutofit/>
          </a:bodyPr>
          <a:lstStyle/>
          <a:p>
            <a:pPr marL="514350" lvl="0" indent="-285750" algn="just" rtl="0">
              <a:spcBef>
                <a:spcPts val="0"/>
              </a:spcBef>
              <a:buFont typeface="Arial" panose="020B0604020202020204" pitchFamily="34" charset="0"/>
              <a:buChar char="•"/>
            </a:pPr>
            <a:r>
              <a:rPr lang="en-HK" altLang="zh-TW" sz="2000" dirty="0"/>
              <a:t>Move to the right panel of SQL Developer</a:t>
            </a:r>
          </a:p>
          <a:p>
            <a:pPr marL="514350" lvl="0" indent="-285750" algn="just" rtl="0">
              <a:spcBef>
                <a:spcPts val="0"/>
              </a:spcBef>
              <a:buFont typeface="Arial" panose="020B0604020202020204" pitchFamily="34" charset="0"/>
              <a:buChar char="•"/>
            </a:pPr>
            <a:r>
              <a:rPr lang="zh-TW" sz="2000" dirty="0"/>
              <a:t>Right-click the Procedures</a:t>
            </a:r>
            <a:r>
              <a:rPr lang="en-HK" altLang="zh-TW" sz="2000" dirty="0"/>
              <a:t> object and unfold the menu</a:t>
            </a:r>
            <a:endParaRPr lang="zh-TW" sz="2000" dirty="0"/>
          </a:p>
          <a:p>
            <a:pPr marL="514350" lvl="0" indent="-285750" algn="just" rtl="0">
              <a:spcBef>
                <a:spcPts val="0"/>
              </a:spcBef>
              <a:buFont typeface="Arial" panose="020B0604020202020204" pitchFamily="34" charset="0"/>
              <a:buChar char="•"/>
            </a:pPr>
            <a:r>
              <a:rPr lang="zh-TW" sz="2000" dirty="0"/>
              <a:t>Select "New Procedure..."</a:t>
            </a:r>
          </a:p>
          <a:p>
            <a:pPr marL="514350" lvl="0" indent="-285750">
              <a:spcBef>
                <a:spcPts val="0"/>
              </a:spcBef>
              <a:buFont typeface="Arial" panose="020B0604020202020204" pitchFamily="34" charset="0"/>
              <a:buChar char="•"/>
            </a:pPr>
            <a:r>
              <a:rPr lang="zh-TW" sz="2000" dirty="0"/>
              <a:t>Enter procedure name and parameters (if </a:t>
            </a:r>
            <a:r>
              <a:rPr lang="en-HK" altLang="zh-TW" sz="2000" dirty="0"/>
              <a:t>needed) </a:t>
            </a:r>
            <a:r>
              <a:rPr lang="zh-TW" sz="2000" dirty="0"/>
              <a:t>using the dialog box</a:t>
            </a:r>
          </a:p>
        </p:txBody>
      </p:sp>
      <p:pic>
        <p:nvPicPr>
          <p:cNvPr id="140" name="Shape 140"/>
          <p:cNvPicPr preferRelativeResize="0"/>
          <p:nvPr/>
        </p:nvPicPr>
        <p:blipFill>
          <a:blip r:embed="rId3">
            <a:alphaModFix/>
          </a:blip>
          <a:stretch>
            <a:fillRect/>
          </a:stretch>
        </p:blipFill>
        <p:spPr>
          <a:xfrm>
            <a:off x="5499500" y="950187"/>
            <a:ext cx="2471902" cy="3820974"/>
          </a:xfrm>
          <a:prstGeom prst="rect">
            <a:avLst/>
          </a:prstGeom>
          <a:noFill/>
          <a:ln>
            <a:noFill/>
          </a:ln>
        </p:spPr>
      </p:pic>
      <p:sp>
        <p:nvSpPr>
          <p:cNvPr id="141" name="Shape 141"/>
          <p:cNvSpPr/>
          <p:nvPr/>
        </p:nvSpPr>
        <p:spPr>
          <a:xfrm>
            <a:off x="6361450" y="3221800"/>
            <a:ext cx="1525200" cy="224700"/>
          </a:xfrm>
          <a:prstGeom prst="rect">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 name="Straight Arrow Connector 2">
            <a:extLst>
              <a:ext uri="{FF2B5EF4-FFF2-40B4-BE49-F238E27FC236}">
                <a16:creationId xmlns:a16="http://schemas.microsoft.com/office/drawing/2014/main" id="{B334272B-2CD9-4BC8-B4B0-5F0C62B5B4D6}"/>
              </a:ext>
            </a:extLst>
          </p:cNvPr>
          <p:cNvCxnSpPr/>
          <p:nvPr/>
        </p:nvCxnSpPr>
        <p:spPr>
          <a:xfrm>
            <a:off x="2847278" y="2683727"/>
            <a:ext cx="2891883" cy="5380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Shape 232">
            <a:extLst>
              <a:ext uri="{FF2B5EF4-FFF2-40B4-BE49-F238E27FC236}">
                <a16:creationId xmlns:a16="http://schemas.microsoft.com/office/drawing/2014/main" id="{D3CE3BB2-8332-46F2-939E-E115C7B31BC5}"/>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15</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Create PL/SQL Procedure</a:t>
            </a:r>
            <a:r>
              <a:rPr lang="en-HK" altLang="zh-TW" dirty="0"/>
              <a:t> 2</a:t>
            </a:r>
            <a:endParaRPr lang="zh-TW" dirty="0"/>
          </a:p>
        </p:txBody>
      </p:sp>
      <p:sp>
        <p:nvSpPr>
          <p:cNvPr id="139" name="Shape 139"/>
          <p:cNvSpPr txBox="1">
            <a:spLocks noGrp="1"/>
          </p:cNvSpPr>
          <p:nvPr>
            <p:ph type="body" idx="1"/>
          </p:nvPr>
        </p:nvSpPr>
        <p:spPr>
          <a:xfrm>
            <a:off x="311700" y="1152475"/>
            <a:ext cx="4914600" cy="3416400"/>
          </a:xfrm>
          <a:prstGeom prst="rect">
            <a:avLst/>
          </a:prstGeom>
        </p:spPr>
        <p:txBody>
          <a:bodyPr lIns="91425" tIns="91425" rIns="91425" bIns="91425" anchor="t" anchorCtr="0">
            <a:noAutofit/>
          </a:bodyPr>
          <a:lstStyle/>
          <a:p>
            <a:pPr marL="514350" lvl="0" indent="-285750" algn="just" rtl="0">
              <a:spcBef>
                <a:spcPts val="0"/>
              </a:spcBef>
              <a:buFont typeface="Arial" panose="020B0604020202020204" pitchFamily="34" charset="0"/>
              <a:buChar char="•"/>
            </a:pPr>
            <a:r>
              <a:rPr lang="en-HK" altLang="zh-TW" sz="2000" dirty="0"/>
              <a:t>After you enter the procedure name and click OK</a:t>
            </a:r>
          </a:p>
          <a:p>
            <a:pPr marL="514350" lvl="0" indent="-285750" algn="just" rtl="0">
              <a:spcBef>
                <a:spcPts val="0"/>
              </a:spcBef>
              <a:buFont typeface="Arial" panose="020B0604020202020204" pitchFamily="34" charset="0"/>
              <a:buChar char="•"/>
            </a:pPr>
            <a:r>
              <a:rPr lang="en-HK" altLang="zh-TW" sz="2000" dirty="0"/>
              <a:t>A block appears as the worksheet on the right panel</a:t>
            </a:r>
            <a:endParaRPr lang="zh-TW" sz="2000" dirty="0"/>
          </a:p>
        </p:txBody>
      </p:sp>
      <p:pic>
        <p:nvPicPr>
          <p:cNvPr id="4" name="Picture 3">
            <a:extLst>
              <a:ext uri="{FF2B5EF4-FFF2-40B4-BE49-F238E27FC236}">
                <a16:creationId xmlns:a16="http://schemas.microsoft.com/office/drawing/2014/main" id="{6A7E3F40-8850-42C4-B94C-2F260339224D}"/>
              </a:ext>
            </a:extLst>
          </p:cNvPr>
          <p:cNvPicPr>
            <a:picLocks noChangeAspect="1"/>
          </p:cNvPicPr>
          <p:nvPr/>
        </p:nvPicPr>
        <p:blipFill>
          <a:blip r:embed="rId3"/>
          <a:stretch>
            <a:fillRect/>
          </a:stretch>
        </p:blipFill>
        <p:spPr>
          <a:xfrm>
            <a:off x="5792024" y="2764678"/>
            <a:ext cx="3351975" cy="2378821"/>
          </a:xfrm>
          <a:prstGeom prst="rect">
            <a:avLst/>
          </a:prstGeom>
        </p:spPr>
      </p:pic>
      <p:pic>
        <p:nvPicPr>
          <p:cNvPr id="5" name="Picture 4">
            <a:extLst>
              <a:ext uri="{FF2B5EF4-FFF2-40B4-BE49-F238E27FC236}">
                <a16:creationId xmlns:a16="http://schemas.microsoft.com/office/drawing/2014/main" id="{B7D61A28-3ABC-45A0-9B44-7D468F36C005}"/>
              </a:ext>
            </a:extLst>
          </p:cNvPr>
          <p:cNvPicPr>
            <a:picLocks noChangeAspect="1"/>
          </p:cNvPicPr>
          <p:nvPr/>
        </p:nvPicPr>
        <p:blipFill>
          <a:blip r:embed="rId4"/>
          <a:stretch>
            <a:fillRect/>
          </a:stretch>
        </p:blipFill>
        <p:spPr>
          <a:xfrm>
            <a:off x="390882" y="3179210"/>
            <a:ext cx="4680474" cy="1433347"/>
          </a:xfrm>
          <a:prstGeom prst="rect">
            <a:avLst/>
          </a:prstGeom>
        </p:spPr>
      </p:pic>
      <p:cxnSp>
        <p:nvCxnSpPr>
          <p:cNvPr id="7" name="Straight Arrow Connector 6">
            <a:extLst>
              <a:ext uri="{FF2B5EF4-FFF2-40B4-BE49-F238E27FC236}">
                <a16:creationId xmlns:a16="http://schemas.microsoft.com/office/drawing/2014/main" id="{EA67CE06-48FB-4707-B46D-51FAAE431447}"/>
              </a:ext>
            </a:extLst>
          </p:cNvPr>
          <p:cNvCxnSpPr/>
          <p:nvPr/>
        </p:nvCxnSpPr>
        <p:spPr>
          <a:xfrm>
            <a:off x="5173417" y="1610940"/>
            <a:ext cx="899058" cy="1509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332E743-A304-4607-AF82-332123199A89}"/>
              </a:ext>
            </a:extLst>
          </p:cNvPr>
          <p:cNvCxnSpPr>
            <a:cxnSpLocks/>
          </p:cNvCxnSpPr>
          <p:nvPr/>
        </p:nvCxnSpPr>
        <p:spPr>
          <a:xfrm>
            <a:off x="5173417" y="1610940"/>
            <a:ext cx="3286317" cy="3396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705193E2-5991-4B01-9915-EF45C64ED5C2}"/>
              </a:ext>
            </a:extLst>
          </p:cNvPr>
          <p:cNvSpPr/>
          <p:nvPr/>
        </p:nvSpPr>
        <p:spPr>
          <a:xfrm flipH="1">
            <a:off x="5173417" y="3930693"/>
            <a:ext cx="540049" cy="21786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34832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Create PL/SQL Procedure</a:t>
            </a:r>
            <a:r>
              <a:rPr lang="en-HK" altLang="zh-TW" dirty="0"/>
              <a:t> 3</a:t>
            </a:r>
            <a:endParaRPr lang="zh-TW" dirty="0"/>
          </a:p>
        </p:txBody>
      </p:sp>
      <p:sp>
        <p:nvSpPr>
          <p:cNvPr id="147" name="Shape 147"/>
          <p:cNvSpPr txBox="1">
            <a:spLocks noGrp="1"/>
          </p:cNvSpPr>
          <p:nvPr>
            <p:ph type="body" idx="1"/>
          </p:nvPr>
        </p:nvSpPr>
        <p:spPr>
          <a:xfrm>
            <a:off x="1330712" y="958304"/>
            <a:ext cx="6313038" cy="427800"/>
          </a:xfrm>
          <a:prstGeom prst="rect">
            <a:avLst/>
          </a:prstGeom>
        </p:spPr>
        <p:txBody>
          <a:bodyPr lIns="91425" tIns="91425" rIns="91425" bIns="91425" anchor="t" anchorCtr="0">
            <a:noAutofit/>
          </a:bodyPr>
          <a:lstStyle/>
          <a:p>
            <a:pPr marL="457200" lvl="0" indent="-228600" rtl="0">
              <a:spcBef>
                <a:spcPts val="0"/>
              </a:spcBef>
            </a:pPr>
            <a:r>
              <a:rPr lang="zh-TW" dirty="0">
                <a:solidFill>
                  <a:schemeClr val="tx1"/>
                </a:solidFill>
              </a:rPr>
              <a:t>Turn (lab5_plsql2.sql) into </a:t>
            </a:r>
            <a:r>
              <a:rPr lang="en-HK" altLang="zh-TW" dirty="0">
                <a:solidFill>
                  <a:schemeClr val="tx1"/>
                </a:solidFill>
              </a:rPr>
              <a:t>a </a:t>
            </a:r>
            <a:r>
              <a:rPr lang="zh-TW" dirty="0">
                <a:solidFill>
                  <a:schemeClr val="tx1"/>
                </a:solidFill>
              </a:rPr>
              <a:t>procedure</a:t>
            </a:r>
            <a:r>
              <a:rPr lang="en-HK" altLang="zh-TW" dirty="0">
                <a:solidFill>
                  <a:schemeClr val="tx1"/>
                </a:solidFill>
              </a:rPr>
              <a:t> by modifying the block in your procedure as follows:</a:t>
            </a:r>
            <a:endParaRPr lang="zh-TW" dirty="0">
              <a:solidFill>
                <a:schemeClr val="tx1"/>
              </a:solidFill>
            </a:endParaRPr>
          </a:p>
        </p:txBody>
      </p:sp>
      <p:sp>
        <p:nvSpPr>
          <p:cNvPr id="148" name="Shape 148"/>
          <p:cNvSpPr txBox="1"/>
          <p:nvPr/>
        </p:nvSpPr>
        <p:spPr>
          <a:xfrm>
            <a:off x="982133" y="1655325"/>
            <a:ext cx="6572407" cy="2979000"/>
          </a:xfrm>
          <a:prstGeom prst="rect">
            <a:avLst/>
          </a:prstGeom>
          <a:noFill/>
          <a:ln>
            <a:noFill/>
          </a:ln>
        </p:spPr>
        <p:txBody>
          <a:bodyPr lIns="91425" tIns="91425" rIns="91425" bIns="91425" anchor="t" anchorCtr="0">
            <a:noAutofit/>
          </a:bodyPr>
          <a:lstStyle/>
          <a:p>
            <a:pPr lvl="0" indent="298450" rtl="0">
              <a:lnSpc>
                <a:spcPct val="115000"/>
              </a:lnSpc>
              <a:spcBef>
                <a:spcPts val="0"/>
              </a:spcBef>
              <a:buClr>
                <a:schemeClr val="dk1"/>
              </a:buClr>
              <a:buFont typeface="Arial"/>
              <a:buNone/>
            </a:pPr>
            <a:r>
              <a:rPr lang="zh-TW" dirty="0">
                <a:solidFill>
                  <a:srgbClr val="FF0000"/>
                </a:solidFill>
              </a:rPr>
              <a:t>create or replace PROCEDURE PROCEDURE2 AS</a:t>
            </a:r>
          </a:p>
          <a:p>
            <a:pPr lvl="0" indent="298450" rtl="0">
              <a:lnSpc>
                <a:spcPct val="115000"/>
              </a:lnSpc>
              <a:spcBef>
                <a:spcPts val="0"/>
              </a:spcBef>
              <a:buClr>
                <a:schemeClr val="dk1"/>
              </a:buClr>
              <a:buFont typeface="Arial"/>
              <a:buNone/>
            </a:pPr>
            <a:r>
              <a:rPr lang="zh-TW" dirty="0">
                <a:solidFill>
                  <a:srgbClr val="FF0000"/>
                </a:solidFill>
              </a:rPr>
              <a:t>room departments.room_number%TYPE;</a:t>
            </a:r>
          </a:p>
          <a:p>
            <a:pPr lvl="0" indent="298450" rtl="0">
              <a:lnSpc>
                <a:spcPct val="115000"/>
              </a:lnSpc>
              <a:spcBef>
                <a:spcPts val="0"/>
              </a:spcBef>
              <a:buClr>
                <a:schemeClr val="dk1"/>
              </a:buClr>
              <a:buFont typeface="Arial"/>
              <a:buNone/>
            </a:pPr>
            <a:r>
              <a:rPr lang="zh-TW" dirty="0">
                <a:solidFill>
                  <a:srgbClr val="2F5597"/>
                </a:solidFill>
              </a:rPr>
              <a:t>BEGIN</a:t>
            </a:r>
          </a:p>
          <a:p>
            <a:pPr lvl="0" indent="298450" rtl="0">
              <a:lnSpc>
                <a:spcPct val="115000"/>
              </a:lnSpc>
              <a:spcBef>
                <a:spcPts val="0"/>
              </a:spcBef>
              <a:buClr>
                <a:schemeClr val="dk1"/>
              </a:buClr>
              <a:buFont typeface="Arial"/>
              <a:buNone/>
            </a:pPr>
            <a:r>
              <a:rPr lang="zh-TW" dirty="0">
                <a:solidFill>
                  <a:schemeClr val="dk2"/>
                </a:solidFill>
              </a:rPr>
              <a:t>          </a:t>
            </a:r>
            <a:r>
              <a:rPr lang="zh-TW" dirty="0">
                <a:solidFill>
                  <a:srgbClr val="2F5597"/>
                </a:solidFill>
              </a:rPr>
              <a:t>SELECT </a:t>
            </a:r>
            <a:r>
              <a:rPr lang="zh-TW" dirty="0">
                <a:solidFill>
                  <a:schemeClr val="dk2"/>
                </a:solidFill>
              </a:rPr>
              <a:t>room_number </a:t>
            </a:r>
            <a:r>
              <a:rPr lang="zh-TW" dirty="0">
                <a:solidFill>
                  <a:srgbClr val="2F5597"/>
                </a:solidFill>
              </a:rPr>
              <a:t>INTO </a:t>
            </a:r>
            <a:r>
              <a:rPr lang="zh-TW" dirty="0">
                <a:solidFill>
                  <a:schemeClr val="dk2"/>
                </a:solidFill>
              </a:rPr>
              <a:t>room </a:t>
            </a:r>
            <a:r>
              <a:rPr lang="zh-TW" dirty="0">
                <a:solidFill>
                  <a:srgbClr val="2F5597"/>
                </a:solidFill>
              </a:rPr>
              <a:t>FROM </a:t>
            </a:r>
            <a:r>
              <a:rPr lang="zh-TW" dirty="0">
                <a:solidFill>
                  <a:schemeClr val="dk2"/>
                </a:solidFill>
              </a:rPr>
              <a:t>departments </a:t>
            </a:r>
            <a:r>
              <a:rPr lang="zh-TW" dirty="0">
                <a:solidFill>
                  <a:srgbClr val="2F5597"/>
                </a:solidFill>
              </a:rPr>
              <a:t>WHERE </a:t>
            </a:r>
            <a:r>
              <a:rPr lang="en-HK" altLang="zh-TW" dirty="0">
                <a:solidFill>
                  <a:srgbClr val="2F5597"/>
                </a:solidFill>
              </a:rPr>
              <a:t> </a:t>
            </a:r>
          </a:p>
          <a:p>
            <a:pPr lvl="0" indent="298450" rtl="0">
              <a:lnSpc>
                <a:spcPct val="115000"/>
              </a:lnSpc>
              <a:spcBef>
                <a:spcPts val="0"/>
              </a:spcBef>
              <a:buClr>
                <a:schemeClr val="dk1"/>
              </a:buClr>
              <a:buFont typeface="Arial"/>
              <a:buNone/>
            </a:pPr>
            <a:r>
              <a:rPr lang="en-HK" altLang="zh-TW" dirty="0">
                <a:solidFill>
                  <a:srgbClr val="2F5597"/>
                </a:solidFill>
              </a:rPr>
              <a:t>          </a:t>
            </a:r>
            <a:r>
              <a:rPr lang="zh-TW" dirty="0">
                <a:solidFill>
                  <a:schemeClr val="dk2"/>
                </a:solidFill>
              </a:rPr>
              <a:t>department_id=</a:t>
            </a:r>
            <a:r>
              <a:rPr lang="zh-TW" dirty="0">
                <a:solidFill>
                  <a:srgbClr val="0000FF"/>
                </a:solidFill>
              </a:rPr>
              <a:t>'COMP'</a:t>
            </a:r>
            <a:r>
              <a:rPr lang="zh-TW" dirty="0">
                <a:solidFill>
                  <a:schemeClr val="dk2"/>
                </a:solidFill>
              </a:rPr>
              <a:t>;</a:t>
            </a:r>
          </a:p>
          <a:p>
            <a:pPr lvl="0" indent="298450" rtl="0">
              <a:lnSpc>
                <a:spcPct val="115000"/>
              </a:lnSpc>
              <a:spcBef>
                <a:spcPts val="0"/>
              </a:spcBef>
              <a:buClr>
                <a:schemeClr val="dk1"/>
              </a:buClr>
              <a:buFont typeface="Arial"/>
              <a:buNone/>
            </a:pPr>
            <a:r>
              <a:rPr lang="zh-TW" dirty="0">
                <a:solidFill>
                  <a:schemeClr val="dk2"/>
                </a:solidFill>
              </a:rPr>
              <a:t>          </a:t>
            </a:r>
            <a:r>
              <a:rPr lang="zh-TW" dirty="0">
                <a:solidFill>
                  <a:srgbClr val="2F5597"/>
                </a:solidFill>
              </a:rPr>
              <a:t>IF </a:t>
            </a:r>
            <a:r>
              <a:rPr lang="zh-TW" dirty="0">
                <a:solidFill>
                  <a:schemeClr val="dk2"/>
                </a:solidFill>
              </a:rPr>
              <a:t>(room&gt;</a:t>
            </a:r>
            <a:r>
              <a:rPr lang="zh-TW" dirty="0">
                <a:solidFill>
                  <a:srgbClr val="385723"/>
                </a:solidFill>
              </a:rPr>
              <a:t>3000 </a:t>
            </a:r>
            <a:r>
              <a:rPr lang="zh-TW" dirty="0">
                <a:solidFill>
                  <a:schemeClr val="dk2"/>
                </a:solidFill>
              </a:rPr>
              <a:t>and room&lt;</a:t>
            </a:r>
            <a:r>
              <a:rPr lang="zh-TW" dirty="0">
                <a:solidFill>
                  <a:srgbClr val="385723"/>
                </a:solidFill>
              </a:rPr>
              <a:t>4000</a:t>
            </a:r>
            <a:r>
              <a:rPr lang="zh-TW" dirty="0">
                <a:solidFill>
                  <a:schemeClr val="dk2"/>
                </a:solidFill>
              </a:rPr>
              <a:t>) </a:t>
            </a:r>
            <a:r>
              <a:rPr lang="zh-TW" dirty="0">
                <a:solidFill>
                  <a:srgbClr val="2F5597"/>
                </a:solidFill>
              </a:rPr>
              <a:t>THEN</a:t>
            </a:r>
          </a:p>
          <a:p>
            <a:pPr lvl="0" indent="298450" rtl="0">
              <a:lnSpc>
                <a:spcPct val="115000"/>
              </a:lnSpc>
              <a:spcBef>
                <a:spcPts val="0"/>
              </a:spcBef>
              <a:buClr>
                <a:schemeClr val="dk1"/>
              </a:buClr>
              <a:buFont typeface="Arial"/>
              <a:buNone/>
            </a:pPr>
            <a:r>
              <a:rPr lang="zh-TW" dirty="0">
                <a:solidFill>
                  <a:schemeClr val="dk2"/>
                </a:solidFill>
              </a:rPr>
              <a:t>               	</a:t>
            </a:r>
            <a:r>
              <a:rPr lang="zh-TW" dirty="0">
                <a:solidFill>
                  <a:srgbClr val="2F5597"/>
                </a:solidFill>
              </a:rPr>
              <a:t>UPDATE </a:t>
            </a:r>
            <a:r>
              <a:rPr lang="zh-TW" dirty="0">
                <a:solidFill>
                  <a:schemeClr val="dk2"/>
                </a:solidFill>
              </a:rPr>
              <a:t>departments </a:t>
            </a:r>
            <a:r>
              <a:rPr lang="zh-TW" dirty="0">
                <a:solidFill>
                  <a:srgbClr val="2F5597"/>
                </a:solidFill>
              </a:rPr>
              <a:t>SET </a:t>
            </a:r>
            <a:r>
              <a:rPr lang="zh-TW" dirty="0">
                <a:solidFill>
                  <a:schemeClr val="dk2"/>
                </a:solidFill>
              </a:rPr>
              <a:t>room_number=room+</a:t>
            </a:r>
            <a:r>
              <a:rPr lang="zh-TW" dirty="0">
                <a:solidFill>
                  <a:srgbClr val="385723"/>
                </a:solidFill>
              </a:rPr>
              <a:t>2000</a:t>
            </a:r>
          </a:p>
          <a:p>
            <a:pPr lvl="0" indent="298450" rtl="0">
              <a:lnSpc>
                <a:spcPct val="115000"/>
              </a:lnSpc>
              <a:spcBef>
                <a:spcPts val="0"/>
              </a:spcBef>
              <a:buClr>
                <a:schemeClr val="dk1"/>
              </a:buClr>
              <a:buFont typeface="Arial"/>
              <a:buNone/>
            </a:pPr>
            <a:r>
              <a:rPr lang="zh-TW" dirty="0">
                <a:solidFill>
                  <a:schemeClr val="dk2"/>
                </a:solidFill>
              </a:rPr>
              <a:t>               	</a:t>
            </a:r>
            <a:r>
              <a:rPr lang="zh-TW" dirty="0">
                <a:solidFill>
                  <a:srgbClr val="2F5597"/>
                </a:solidFill>
              </a:rPr>
              <a:t>WHERE </a:t>
            </a:r>
            <a:r>
              <a:rPr lang="zh-TW" dirty="0">
                <a:solidFill>
                  <a:schemeClr val="dk2"/>
                </a:solidFill>
              </a:rPr>
              <a:t>department_id=</a:t>
            </a:r>
            <a:r>
              <a:rPr lang="zh-TW" dirty="0">
                <a:solidFill>
                  <a:srgbClr val="2F5597"/>
                </a:solidFill>
              </a:rPr>
              <a:t>'COMP'</a:t>
            </a:r>
            <a:r>
              <a:rPr lang="zh-TW" dirty="0">
                <a:solidFill>
                  <a:schemeClr val="dk2"/>
                </a:solidFill>
              </a:rPr>
              <a:t>;</a:t>
            </a:r>
          </a:p>
          <a:p>
            <a:pPr lvl="0" indent="298450" rtl="0">
              <a:lnSpc>
                <a:spcPct val="115000"/>
              </a:lnSpc>
              <a:spcBef>
                <a:spcPts val="0"/>
              </a:spcBef>
              <a:buClr>
                <a:schemeClr val="dk1"/>
              </a:buClr>
              <a:buFont typeface="Arial"/>
              <a:buNone/>
            </a:pPr>
            <a:r>
              <a:rPr lang="zh-TW" dirty="0">
                <a:solidFill>
                  <a:schemeClr val="dk2"/>
                </a:solidFill>
              </a:rPr>
              <a:t>          </a:t>
            </a:r>
            <a:r>
              <a:rPr lang="zh-TW" dirty="0">
                <a:solidFill>
                  <a:srgbClr val="2F5597"/>
                </a:solidFill>
              </a:rPr>
              <a:t>ELSE</a:t>
            </a:r>
          </a:p>
          <a:p>
            <a:pPr lvl="0" indent="298450" rtl="0">
              <a:lnSpc>
                <a:spcPct val="115000"/>
              </a:lnSpc>
              <a:spcBef>
                <a:spcPts val="0"/>
              </a:spcBef>
              <a:buClr>
                <a:schemeClr val="dk1"/>
              </a:buClr>
              <a:buFont typeface="Arial"/>
              <a:buNone/>
            </a:pPr>
            <a:r>
              <a:rPr lang="zh-TW" dirty="0">
                <a:solidFill>
                  <a:schemeClr val="dk2"/>
                </a:solidFill>
              </a:rPr>
              <a:t>                	</a:t>
            </a:r>
            <a:r>
              <a:rPr lang="zh-TW" dirty="0">
                <a:solidFill>
                  <a:srgbClr val="2F5597"/>
                </a:solidFill>
              </a:rPr>
              <a:t>UPDATE </a:t>
            </a:r>
            <a:r>
              <a:rPr lang="zh-TW" dirty="0">
                <a:solidFill>
                  <a:schemeClr val="dk2"/>
                </a:solidFill>
              </a:rPr>
              <a:t>departments </a:t>
            </a:r>
            <a:r>
              <a:rPr lang="zh-TW" dirty="0">
                <a:solidFill>
                  <a:srgbClr val="2F5597"/>
                </a:solidFill>
              </a:rPr>
              <a:t>SET </a:t>
            </a:r>
            <a:r>
              <a:rPr lang="zh-TW" dirty="0">
                <a:solidFill>
                  <a:schemeClr val="dk2"/>
                </a:solidFill>
              </a:rPr>
              <a:t>room_number=</a:t>
            </a:r>
            <a:r>
              <a:rPr lang="zh-TW" dirty="0">
                <a:solidFill>
                  <a:srgbClr val="385723"/>
                </a:solidFill>
              </a:rPr>
              <a:t>5528</a:t>
            </a:r>
          </a:p>
          <a:p>
            <a:pPr lvl="0" indent="298450" rtl="0">
              <a:lnSpc>
                <a:spcPct val="115000"/>
              </a:lnSpc>
              <a:spcBef>
                <a:spcPts val="0"/>
              </a:spcBef>
              <a:buClr>
                <a:schemeClr val="dk1"/>
              </a:buClr>
              <a:buFont typeface="Arial"/>
              <a:buNone/>
            </a:pPr>
            <a:r>
              <a:rPr lang="zh-TW" dirty="0">
                <a:solidFill>
                  <a:schemeClr val="dk2"/>
                </a:solidFill>
              </a:rPr>
              <a:t>                	</a:t>
            </a:r>
            <a:r>
              <a:rPr lang="zh-TW" dirty="0">
                <a:solidFill>
                  <a:srgbClr val="2F5597"/>
                </a:solidFill>
              </a:rPr>
              <a:t>WHERE </a:t>
            </a:r>
            <a:r>
              <a:rPr lang="zh-TW" dirty="0">
                <a:solidFill>
                  <a:schemeClr val="dk2"/>
                </a:solidFill>
              </a:rPr>
              <a:t>department_id=</a:t>
            </a:r>
            <a:r>
              <a:rPr lang="zh-TW" dirty="0">
                <a:solidFill>
                  <a:srgbClr val="2F5597"/>
                </a:solidFill>
              </a:rPr>
              <a:t>'COMP'</a:t>
            </a:r>
            <a:r>
              <a:rPr lang="zh-TW" dirty="0">
                <a:solidFill>
                  <a:schemeClr val="dk2"/>
                </a:solidFill>
              </a:rPr>
              <a:t>;</a:t>
            </a:r>
          </a:p>
          <a:p>
            <a:pPr lvl="0" indent="298450" rtl="0">
              <a:lnSpc>
                <a:spcPct val="115000"/>
              </a:lnSpc>
              <a:spcBef>
                <a:spcPts val="0"/>
              </a:spcBef>
              <a:buClr>
                <a:schemeClr val="dk1"/>
              </a:buClr>
              <a:buFont typeface="Arial"/>
              <a:buNone/>
            </a:pPr>
            <a:r>
              <a:rPr lang="zh-TW" dirty="0">
                <a:solidFill>
                  <a:schemeClr val="dk2"/>
                </a:solidFill>
              </a:rPr>
              <a:t>          </a:t>
            </a:r>
            <a:r>
              <a:rPr lang="zh-TW" dirty="0">
                <a:solidFill>
                  <a:srgbClr val="2F5597"/>
                </a:solidFill>
              </a:rPr>
              <a:t>END IF</a:t>
            </a:r>
            <a:r>
              <a:rPr lang="zh-TW" dirty="0">
                <a:solidFill>
                  <a:schemeClr val="dk2"/>
                </a:solidFill>
              </a:rPr>
              <a:t>;</a:t>
            </a:r>
          </a:p>
          <a:p>
            <a:pPr lvl="0" indent="298450" rtl="0">
              <a:lnSpc>
                <a:spcPct val="115000"/>
              </a:lnSpc>
              <a:spcBef>
                <a:spcPts val="0"/>
              </a:spcBef>
              <a:buClr>
                <a:schemeClr val="dk1"/>
              </a:buClr>
              <a:buFont typeface="Arial"/>
              <a:buNone/>
            </a:pPr>
            <a:r>
              <a:rPr lang="zh-TW" dirty="0">
                <a:solidFill>
                  <a:srgbClr val="FF0000"/>
                </a:solidFill>
              </a:rPr>
              <a:t>END PROCEDURE2;</a:t>
            </a:r>
          </a:p>
          <a:p>
            <a:pPr lvl="0">
              <a:spcBef>
                <a:spcPts val="0"/>
              </a:spcBef>
              <a:buNone/>
            </a:pPr>
            <a:endParaRPr sz="1200" dirty="0"/>
          </a:p>
        </p:txBody>
      </p:sp>
      <p:sp>
        <p:nvSpPr>
          <p:cNvPr id="5" name="Rectangle 4">
            <a:extLst>
              <a:ext uri="{FF2B5EF4-FFF2-40B4-BE49-F238E27FC236}">
                <a16:creationId xmlns:a16="http://schemas.microsoft.com/office/drawing/2014/main" id="{1F91544E-6B06-4964-A197-6B2AC939AF69}"/>
              </a:ext>
            </a:extLst>
          </p:cNvPr>
          <p:cNvSpPr/>
          <p:nvPr/>
        </p:nvSpPr>
        <p:spPr>
          <a:xfrm>
            <a:off x="902355" y="1688051"/>
            <a:ext cx="6572406" cy="32552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Shape 232">
            <a:extLst>
              <a:ext uri="{FF2B5EF4-FFF2-40B4-BE49-F238E27FC236}">
                <a16:creationId xmlns:a16="http://schemas.microsoft.com/office/drawing/2014/main" id="{83DC7B2A-051B-4506-852B-73FEBE072329}"/>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17</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zh-TW" dirty="0"/>
              <a:t>Compilation</a:t>
            </a:r>
          </a:p>
        </p:txBody>
      </p:sp>
      <p:sp>
        <p:nvSpPr>
          <p:cNvPr id="154" name="Shape 154"/>
          <p:cNvSpPr txBox="1">
            <a:spLocks noGrp="1"/>
          </p:cNvSpPr>
          <p:nvPr>
            <p:ph type="body" idx="1"/>
          </p:nvPr>
        </p:nvSpPr>
        <p:spPr>
          <a:xfrm>
            <a:off x="88141" y="1039975"/>
            <a:ext cx="3952004"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Commit changes before run PL/SQL procedure</a:t>
            </a:r>
          </a:p>
          <a:p>
            <a:pPr marL="971550" lvl="1" indent="-285750" rtl="0">
              <a:spcBef>
                <a:spcPts val="0"/>
              </a:spcBef>
              <a:buFont typeface="Arial" panose="020B0604020202020204" pitchFamily="34" charset="0"/>
              <a:buChar char="•"/>
            </a:pPr>
            <a:r>
              <a:rPr lang="en-HK" altLang="zh-TW" dirty="0"/>
              <a:t>O</a:t>
            </a:r>
            <a:r>
              <a:rPr lang="zh-TW" dirty="0"/>
              <a:t>pen SQL worksheet</a:t>
            </a:r>
          </a:p>
          <a:p>
            <a:pPr marL="971550" lvl="1" indent="-285750" rtl="0">
              <a:spcBef>
                <a:spcPts val="0"/>
              </a:spcBef>
              <a:buFont typeface="Arial" panose="020B0604020202020204" pitchFamily="34" charset="0"/>
              <a:buChar char="•"/>
            </a:pPr>
            <a:r>
              <a:rPr lang="en-HK" altLang="zh-TW" dirty="0"/>
              <a:t>E</a:t>
            </a:r>
            <a:r>
              <a:rPr lang="zh-TW" dirty="0"/>
              <a:t>nter “commit;”</a:t>
            </a:r>
          </a:p>
          <a:p>
            <a:pPr marL="971550" lvl="1" indent="-285750" rtl="0">
              <a:spcBef>
                <a:spcPts val="0"/>
              </a:spcBef>
              <a:buFont typeface="Arial" panose="020B0604020202020204" pitchFamily="34" charset="0"/>
              <a:buChar char="•"/>
            </a:pPr>
            <a:r>
              <a:rPr lang="en-HK" altLang="zh-TW" dirty="0"/>
              <a:t>R</a:t>
            </a:r>
            <a:r>
              <a:rPr lang="zh-TW" dirty="0"/>
              <a:t>un statement</a:t>
            </a:r>
          </a:p>
          <a:p>
            <a:pPr marL="514350" lvl="0" indent="-285750" rtl="0">
              <a:spcBef>
                <a:spcPts val="0"/>
              </a:spcBef>
              <a:buFont typeface="Arial" panose="020B0604020202020204" pitchFamily="34" charset="0"/>
              <a:buChar char="•"/>
            </a:pPr>
            <a:r>
              <a:rPr lang="zh-TW" dirty="0"/>
              <a:t>Click Compile</a:t>
            </a:r>
          </a:p>
          <a:p>
            <a:pPr marL="514350" lvl="0" indent="-285750" rtl="0">
              <a:spcBef>
                <a:spcPts val="0"/>
              </a:spcBef>
              <a:buFont typeface="Arial" panose="020B0604020202020204" pitchFamily="34" charset="0"/>
              <a:buChar char="•"/>
            </a:pPr>
            <a:r>
              <a:rPr lang="zh-TW" dirty="0"/>
              <a:t>Click Run</a:t>
            </a:r>
            <a:r>
              <a:rPr lang="en-HK" altLang="zh-TW" dirty="0"/>
              <a:t> and the following message and the procedures can be found in the left panel</a:t>
            </a:r>
            <a:endParaRPr lang="zh-TW" dirty="0"/>
          </a:p>
        </p:txBody>
      </p:sp>
      <p:pic>
        <p:nvPicPr>
          <p:cNvPr id="155" name="Shape 155"/>
          <p:cNvPicPr preferRelativeResize="0"/>
          <p:nvPr/>
        </p:nvPicPr>
        <p:blipFill>
          <a:blip r:embed="rId3">
            <a:alphaModFix/>
          </a:blip>
          <a:stretch>
            <a:fillRect/>
          </a:stretch>
        </p:blipFill>
        <p:spPr>
          <a:xfrm>
            <a:off x="4713249" y="178826"/>
            <a:ext cx="4432582" cy="2356225"/>
          </a:xfrm>
          <a:prstGeom prst="rect">
            <a:avLst/>
          </a:prstGeom>
          <a:noFill/>
          <a:ln>
            <a:noFill/>
          </a:ln>
        </p:spPr>
      </p:pic>
      <p:sp>
        <p:nvSpPr>
          <p:cNvPr id="156" name="Shape 156"/>
          <p:cNvSpPr/>
          <p:nvPr/>
        </p:nvSpPr>
        <p:spPr>
          <a:xfrm>
            <a:off x="5369155" y="1009209"/>
            <a:ext cx="1329011" cy="17282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5787103" y="597425"/>
            <a:ext cx="225000" cy="2679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9" name="Straight Arrow Connector 8">
            <a:extLst>
              <a:ext uri="{FF2B5EF4-FFF2-40B4-BE49-F238E27FC236}">
                <a16:creationId xmlns:a16="http://schemas.microsoft.com/office/drawing/2014/main" id="{4FCE7E59-9D1F-48EE-A2D9-BA0B40F2486A}"/>
              </a:ext>
            </a:extLst>
          </p:cNvPr>
          <p:cNvCxnSpPr>
            <a:cxnSpLocks/>
          </p:cNvCxnSpPr>
          <p:nvPr/>
        </p:nvCxnSpPr>
        <p:spPr>
          <a:xfrm flipH="1">
            <a:off x="2207941" y="1103580"/>
            <a:ext cx="3161214" cy="233843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59724F9-75DA-4F37-9278-93FB1E5FBD9F}"/>
              </a:ext>
            </a:extLst>
          </p:cNvPr>
          <p:cNvPicPr>
            <a:picLocks noChangeAspect="1"/>
          </p:cNvPicPr>
          <p:nvPr/>
        </p:nvPicPr>
        <p:blipFill>
          <a:blip r:embed="rId4"/>
          <a:stretch>
            <a:fillRect/>
          </a:stretch>
        </p:blipFill>
        <p:spPr>
          <a:xfrm>
            <a:off x="3905425" y="3584895"/>
            <a:ext cx="3282588" cy="1098380"/>
          </a:xfrm>
          <a:prstGeom prst="rect">
            <a:avLst/>
          </a:prstGeom>
        </p:spPr>
      </p:pic>
      <p:pic>
        <p:nvPicPr>
          <p:cNvPr id="6" name="Picture 5">
            <a:extLst>
              <a:ext uri="{FF2B5EF4-FFF2-40B4-BE49-F238E27FC236}">
                <a16:creationId xmlns:a16="http://schemas.microsoft.com/office/drawing/2014/main" id="{8D709A70-2111-4422-81F9-4781C25607C9}"/>
              </a:ext>
            </a:extLst>
          </p:cNvPr>
          <p:cNvPicPr>
            <a:picLocks noChangeAspect="1"/>
          </p:cNvPicPr>
          <p:nvPr/>
        </p:nvPicPr>
        <p:blipFill>
          <a:blip r:embed="rId5"/>
          <a:stretch>
            <a:fillRect/>
          </a:stretch>
        </p:blipFill>
        <p:spPr>
          <a:xfrm>
            <a:off x="7293677" y="2609710"/>
            <a:ext cx="1490362" cy="2416412"/>
          </a:xfrm>
          <a:prstGeom prst="rect">
            <a:avLst/>
          </a:prstGeom>
        </p:spPr>
      </p:pic>
      <p:cxnSp>
        <p:nvCxnSpPr>
          <p:cNvPr id="16" name="Straight Arrow Connector 15">
            <a:extLst>
              <a:ext uri="{FF2B5EF4-FFF2-40B4-BE49-F238E27FC236}">
                <a16:creationId xmlns:a16="http://schemas.microsoft.com/office/drawing/2014/main" id="{3AB57669-77DC-4B28-8A32-31F13393A200}"/>
              </a:ext>
            </a:extLst>
          </p:cNvPr>
          <p:cNvCxnSpPr>
            <a:cxnSpLocks/>
          </p:cNvCxnSpPr>
          <p:nvPr/>
        </p:nvCxnSpPr>
        <p:spPr>
          <a:xfrm flipH="1">
            <a:off x="1354521" y="649780"/>
            <a:ext cx="4432582" cy="324602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PL/SQL Example 3</a:t>
            </a:r>
          </a:p>
        </p:txBody>
      </p:sp>
      <p:sp>
        <p:nvSpPr>
          <p:cNvPr id="165" name="Shape 16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pPr>
            <a:r>
              <a:rPr lang="zh-TW" dirty="0"/>
              <a:t>Flow control: LOOP (</a:t>
            </a:r>
            <a:r>
              <a:rPr lang="zh-TW" u="sng" dirty="0">
                <a:solidFill>
                  <a:schemeClr val="hlink"/>
                </a:solidFill>
                <a:hlinkClick r:id="rId3"/>
              </a:rPr>
              <a:t>lab5_plsql3.sql</a:t>
            </a:r>
            <a:r>
              <a:rPr lang="zh-TW" dirty="0"/>
              <a:t>)</a:t>
            </a:r>
          </a:p>
          <a:p>
            <a:pPr marL="914400" lvl="1" indent="-228600" rtl="0">
              <a:spcBef>
                <a:spcPts val="0"/>
              </a:spcBef>
            </a:pPr>
            <a:r>
              <a:rPr lang="en-HK" altLang="zh-TW" sz="1400" dirty="0">
                <a:solidFill>
                  <a:srgbClr val="2F5597"/>
                </a:solidFill>
              </a:rPr>
              <a:t>	</a:t>
            </a:r>
            <a:r>
              <a:rPr lang="zh-TW" sz="1400" dirty="0">
                <a:solidFill>
                  <a:srgbClr val="2F5597"/>
                </a:solidFill>
              </a:rPr>
              <a:t>DECLARE</a:t>
            </a:r>
            <a:br>
              <a:rPr lang="zh-TW" dirty="0">
                <a:solidFill>
                  <a:srgbClr val="2F5597"/>
                </a:solidFill>
              </a:rPr>
            </a:br>
            <a:r>
              <a:rPr lang="zh-TW" dirty="0">
                <a:solidFill>
                  <a:srgbClr val="2F5597"/>
                </a:solidFill>
              </a:rPr>
              <a:t>	</a:t>
            </a:r>
            <a:r>
              <a:rPr lang="zh-TW" sz="1400" dirty="0">
                <a:solidFill>
                  <a:srgbClr val="2F5597"/>
                </a:solidFill>
              </a:rPr>
              <a:t>i</a:t>
            </a:r>
            <a:r>
              <a:rPr lang="zh-TW" sz="1400" dirty="0"/>
              <a:t> testloop.</a:t>
            </a:r>
            <a:r>
              <a:rPr lang="zh-TW" sz="1400" dirty="0">
                <a:solidFill>
                  <a:srgbClr val="2F5597"/>
                </a:solidFill>
              </a:rPr>
              <a:t>i</a:t>
            </a:r>
            <a:r>
              <a:rPr lang="zh-TW" sz="1400" dirty="0"/>
              <a:t>%</a:t>
            </a:r>
            <a:r>
              <a:rPr lang="zh-TW" sz="1400" dirty="0">
                <a:solidFill>
                  <a:srgbClr val="2F5597"/>
                </a:solidFill>
              </a:rPr>
              <a:t>TYPE </a:t>
            </a:r>
            <a:r>
              <a:rPr lang="zh-TW" sz="1400" dirty="0"/>
              <a:t>:=</a:t>
            </a:r>
            <a:r>
              <a:rPr lang="zh-TW" sz="1400" dirty="0">
                <a:solidFill>
                  <a:srgbClr val="548235"/>
                </a:solidFill>
              </a:rPr>
              <a:t>1</a:t>
            </a:r>
            <a:r>
              <a:rPr lang="zh-TW" sz="1400" dirty="0"/>
              <a:t>;</a:t>
            </a:r>
            <a:br>
              <a:rPr lang="zh-TW" sz="1400" dirty="0"/>
            </a:br>
            <a:r>
              <a:rPr lang="zh-TW" sz="1400" dirty="0">
                <a:solidFill>
                  <a:srgbClr val="2F5597"/>
                </a:solidFill>
              </a:rPr>
              <a:t>BEGIN</a:t>
            </a:r>
            <a:br>
              <a:rPr lang="zh-TW" dirty="0">
                <a:solidFill>
                  <a:srgbClr val="2F5597"/>
                </a:solidFill>
              </a:rPr>
            </a:br>
            <a:r>
              <a:rPr lang="en-HK" altLang="zh-TW" dirty="0">
                <a:solidFill>
                  <a:srgbClr val="2F5597"/>
                </a:solidFill>
              </a:rPr>
              <a:t>        </a:t>
            </a:r>
            <a:r>
              <a:rPr lang="zh-TW" sz="1400" dirty="0">
                <a:solidFill>
                  <a:srgbClr val="2F5597"/>
                </a:solidFill>
              </a:rPr>
              <a:t>LOOP</a:t>
            </a:r>
            <a:br>
              <a:rPr lang="zh-TW" dirty="0">
                <a:solidFill>
                  <a:srgbClr val="2F5597"/>
                </a:solidFill>
              </a:rPr>
            </a:br>
            <a:r>
              <a:rPr lang="zh-TW" dirty="0">
                <a:solidFill>
                  <a:srgbClr val="2F5597"/>
                </a:solidFill>
              </a:rPr>
              <a:t>	</a:t>
            </a:r>
            <a:r>
              <a:rPr lang="zh-TW" sz="1400" dirty="0">
                <a:solidFill>
                  <a:srgbClr val="2F5597"/>
                </a:solidFill>
              </a:rPr>
              <a:t>INSERT INTO </a:t>
            </a:r>
            <a:r>
              <a:rPr lang="zh-TW" sz="1400" dirty="0"/>
              <a:t>testloop </a:t>
            </a:r>
            <a:r>
              <a:rPr lang="zh-TW" sz="1400" dirty="0">
                <a:solidFill>
                  <a:srgbClr val="2F5597"/>
                </a:solidFill>
              </a:rPr>
              <a:t>VALUES </a:t>
            </a:r>
            <a:r>
              <a:rPr lang="zh-TW" sz="1400" dirty="0"/>
              <a:t>(</a:t>
            </a:r>
            <a:r>
              <a:rPr lang="zh-TW" sz="1400" dirty="0">
                <a:solidFill>
                  <a:srgbClr val="2F5597"/>
                </a:solidFill>
              </a:rPr>
              <a:t>i</a:t>
            </a:r>
            <a:r>
              <a:rPr lang="zh-TW" sz="1400" dirty="0"/>
              <a:t>);</a:t>
            </a:r>
            <a:br>
              <a:rPr lang="zh-TW" dirty="0"/>
            </a:br>
            <a:r>
              <a:rPr lang="zh-TW" dirty="0"/>
              <a:t>	</a:t>
            </a:r>
            <a:r>
              <a:rPr lang="zh-TW" sz="1400" dirty="0">
                <a:solidFill>
                  <a:srgbClr val="2F5597"/>
                </a:solidFill>
              </a:rPr>
              <a:t>i</a:t>
            </a:r>
            <a:r>
              <a:rPr lang="zh-TW" sz="1400" dirty="0"/>
              <a:t>:=</a:t>
            </a:r>
            <a:r>
              <a:rPr lang="zh-TW" sz="1400" dirty="0">
                <a:solidFill>
                  <a:srgbClr val="2F5597"/>
                </a:solidFill>
              </a:rPr>
              <a:t>i</a:t>
            </a:r>
            <a:r>
              <a:rPr lang="zh-TW" sz="1400" dirty="0"/>
              <a:t>+</a:t>
            </a:r>
            <a:r>
              <a:rPr lang="zh-TW" sz="1400" dirty="0">
                <a:solidFill>
                  <a:srgbClr val="548235"/>
                </a:solidFill>
              </a:rPr>
              <a:t>1</a:t>
            </a:r>
            <a:r>
              <a:rPr lang="zh-TW" sz="1400" dirty="0"/>
              <a:t>;</a:t>
            </a:r>
            <a:br>
              <a:rPr lang="zh-TW" dirty="0"/>
            </a:br>
            <a:r>
              <a:rPr lang="zh-TW" dirty="0"/>
              <a:t>	</a:t>
            </a:r>
            <a:r>
              <a:rPr lang="zh-TW" sz="1400" dirty="0">
                <a:solidFill>
                  <a:srgbClr val="2F5597"/>
                </a:solidFill>
              </a:rPr>
              <a:t>EXIT WHEN i</a:t>
            </a:r>
            <a:r>
              <a:rPr lang="zh-TW" sz="1400" dirty="0"/>
              <a:t>&gt;</a:t>
            </a:r>
            <a:r>
              <a:rPr lang="zh-TW" sz="1400" dirty="0">
                <a:solidFill>
                  <a:srgbClr val="548235"/>
                </a:solidFill>
              </a:rPr>
              <a:t>10</a:t>
            </a:r>
            <a:r>
              <a:rPr lang="zh-TW" sz="1400" dirty="0"/>
              <a:t>;</a:t>
            </a:r>
            <a:br>
              <a:rPr lang="zh-TW" dirty="0"/>
            </a:br>
            <a:r>
              <a:rPr lang="en-HK" altLang="zh-TW" dirty="0"/>
              <a:t>        </a:t>
            </a:r>
            <a:r>
              <a:rPr lang="zh-TW" sz="1400" dirty="0">
                <a:solidFill>
                  <a:srgbClr val="2F5597"/>
                </a:solidFill>
              </a:rPr>
              <a:t>END LOOP;</a:t>
            </a:r>
            <a:br>
              <a:rPr lang="zh-TW" dirty="0">
                <a:solidFill>
                  <a:srgbClr val="2F5597"/>
                </a:solidFill>
              </a:rPr>
            </a:br>
            <a:r>
              <a:rPr lang="zh-TW" sz="1400" dirty="0">
                <a:solidFill>
                  <a:srgbClr val="2F5597"/>
                </a:solidFill>
              </a:rPr>
              <a:t>END;</a:t>
            </a:r>
            <a:br>
              <a:rPr lang="zh-TW" dirty="0">
                <a:solidFill>
                  <a:srgbClr val="2F5597"/>
                </a:solidFill>
              </a:rPr>
            </a:br>
            <a:endParaRPr lang="zh-TW" sz="1400" dirty="0">
              <a:solidFill>
                <a:srgbClr val="2F5597"/>
              </a:solidFill>
            </a:endParaRPr>
          </a:p>
          <a:p>
            <a:pPr marL="457200" lvl="0" indent="-228600">
              <a:spcBef>
                <a:spcPts val="0"/>
              </a:spcBef>
            </a:pPr>
            <a:r>
              <a:rPr lang="zh-TW" dirty="0"/>
              <a:t>A </a:t>
            </a:r>
            <a:r>
              <a:rPr lang="zh-TW" dirty="0">
                <a:solidFill>
                  <a:srgbClr val="FF0000"/>
                </a:solidFill>
              </a:rPr>
              <a:t>LOOP </a:t>
            </a:r>
            <a:r>
              <a:rPr lang="zh-TW" dirty="0"/>
              <a:t>can be terminated by the </a:t>
            </a:r>
            <a:r>
              <a:rPr lang="zh-TW" dirty="0">
                <a:solidFill>
                  <a:srgbClr val="FF0000"/>
                </a:solidFill>
              </a:rPr>
              <a:t>EXIT WHEN</a:t>
            </a:r>
            <a:r>
              <a:rPr lang="zh-TW" dirty="0"/>
              <a:t> keyword</a:t>
            </a:r>
          </a:p>
        </p:txBody>
      </p:sp>
      <p:sp>
        <p:nvSpPr>
          <p:cNvPr id="4" name="Rectangle 3">
            <a:extLst>
              <a:ext uri="{FF2B5EF4-FFF2-40B4-BE49-F238E27FC236}">
                <a16:creationId xmlns:a16="http://schemas.microsoft.com/office/drawing/2014/main" id="{E6A59A12-43DE-44C7-BEB8-F71D6E6171C6}"/>
              </a:ext>
            </a:extLst>
          </p:cNvPr>
          <p:cNvSpPr/>
          <p:nvPr/>
        </p:nvSpPr>
        <p:spPr>
          <a:xfrm>
            <a:off x="1077951" y="1688051"/>
            <a:ext cx="4438186" cy="24007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Shape 232">
            <a:extLst>
              <a:ext uri="{FF2B5EF4-FFF2-40B4-BE49-F238E27FC236}">
                <a16:creationId xmlns:a16="http://schemas.microsoft.com/office/drawing/2014/main" id="{EC24329B-EEAA-4D4C-AEB0-0A7C5453EAF0}"/>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19</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Objectives of the Lab</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28600" lvl="0" rtl="0">
              <a:spcBef>
                <a:spcPts val="0"/>
              </a:spcBef>
            </a:pPr>
            <a:r>
              <a:rPr lang="zh-TW" dirty="0"/>
              <a:t>After this lab you should be able to  </a:t>
            </a:r>
          </a:p>
          <a:p>
            <a:pPr marL="971550" lvl="1" indent="-285750">
              <a:buFont typeface="Arial" panose="020B0604020202020204" pitchFamily="34" charset="0"/>
              <a:buChar char="•"/>
            </a:pPr>
            <a:r>
              <a:rPr lang="en-US" altLang="zh-TW" dirty="0"/>
              <a:t>Know basic PL/SQL syntax.  </a:t>
            </a:r>
          </a:p>
          <a:p>
            <a:pPr marL="971550" lvl="1" indent="-285750">
              <a:buFont typeface="Arial" panose="020B0604020202020204" pitchFamily="34" charset="0"/>
              <a:buChar char="•"/>
            </a:pPr>
            <a:r>
              <a:rPr lang="en-US" altLang="zh-TW" dirty="0"/>
              <a:t>Write PL/SQL procedure</a:t>
            </a:r>
          </a:p>
          <a:p>
            <a:pPr marL="971550" lvl="1" indent="-285750">
              <a:buFont typeface="Arial" panose="020B0604020202020204" pitchFamily="34" charset="0"/>
              <a:buChar char="•"/>
            </a:pPr>
            <a:r>
              <a:rPr lang="en-US" altLang="zh-TW" dirty="0"/>
              <a:t>Build Cursors with PL/SQL.  </a:t>
            </a:r>
          </a:p>
          <a:p>
            <a:pPr marL="971550" lvl="1" indent="-285750">
              <a:buFont typeface="Arial" panose="020B0604020202020204" pitchFamily="34" charset="0"/>
              <a:buChar char="•"/>
            </a:pPr>
            <a:r>
              <a:rPr lang="en-US" altLang="zh-TW" dirty="0"/>
              <a:t>Build triggers with PL/SQL. </a:t>
            </a:r>
            <a:endParaRPr lang="zh-TW" dirty="0"/>
          </a:p>
        </p:txBody>
      </p:sp>
      <p:sp>
        <p:nvSpPr>
          <p:cNvPr id="4" name="Shape 232">
            <a:extLst>
              <a:ext uri="{FF2B5EF4-FFF2-40B4-BE49-F238E27FC236}">
                <a16:creationId xmlns:a16="http://schemas.microsoft.com/office/drawing/2014/main" id="{2ED8603D-2B65-4B7F-944F-CBC125BA616A}"/>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PL/SQL Example 4</a:t>
            </a:r>
          </a:p>
        </p:txBody>
      </p:sp>
      <p:sp>
        <p:nvSpPr>
          <p:cNvPr id="171" name="Shape 171"/>
          <p:cNvSpPr txBox="1">
            <a:spLocks noGrp="1"/>
          </p:cNvSpPr>
          <p:nvPr>
            <p:ph type="body" idx="1"/>
          </p:nvPr>
        </p:nvSpPr>
        <p:spPr>
          <a:xfrm>
            <a:off x="311700" y="1152475"/>
            <a:ext cx="8520600" cy="3835500"/>
          </a:xfrm>
          <a:prstGeom prst="rect">
            <a:avLst/>
          </a:prstGeom>
        </p:spPr>
        <p:txBody>
          <a:bodyPr lIns="91425" tIns="91425" rIns="91425" bIns="91425" anchor="t" anchorCtr="0">
            <a:noAutofit/>
          </a:bodyPr>
          <a:lstStyle/>
          <a:p>
            <a:pPr marL="457200" lvl="0" indent="-228600" rtl="0">
              <a:spcBef>
                <a:spcPts val="0"/>
              </a:spcBef>
            </a:pPr>
            <a:r>
              <a:rPr lang="zh-TW" dirty="0"/>
              <a:t>Flow control: FOR LOOP (</a:t>
            </a:r>
            <a:r>
              <a:rPr lang="zh-TW" u="sng" dirty="0">
                <a:solidFill>
                  <a:schemeClr val="hlink"/>
                </a:solidFill>
                <a:hlinkClick r:id="rId3"/>
              </a:rPr>
              <a:t>lab5_plsql4.sql</a:t>
            </a:r>
            <a:r>
              <a:rPr lang="zh-TW" dirty="0"/>
              <a:t>)</a:t>
            </a:r>
          </a:p>
          <a:p>
            <a:pPr marL="914400" lvl="1" indent="-317500">
              <a:spcAft>
                <a:spcPts val="0"/>
              </a:spcAft>
              <a:buSzPct val="100000"/>
            </a:pPr>
            <a:r>
              <a:rPr lang="zh-TW" sz="1400" dirty="0">
                <a:solidFill>
                  <a:srgbClr val="2F5597"/>
                </a:solidFill>
              </a:rPr>
              <a:t>DECLARE</a:t>
            </a:r>
            <a:br>
              <a:rPr lang="zh-TW" sz="1400" dirty="0">
                <a:solidFill>
                  <a:srgbClr val="2F5597"/>
                </a:solidFill>
              </a:rPr>
            </a:br>
            <a:r>
              <a:rPr lang="en-HK" altLang="zh-TW" sz="1400" dirty="0">
                <a:solidFill>
                  <a:srgbClr val="2F5597"/>
                </a:solidFill>
              </a:rPr>
              <a:t>         </a:t>
            </a:r>
            <a:r>
              <a:rPr lang="en-US" altLang="zh-TW" dirty="0" err="1">
                <a:solidFill>
                  <a:srgbClr val="2F5597"/>
                </a:solidFill>
              </a:rPr>
              <a:t>i</a:t>
            </a:r>
            <a:r>
              <a:rPr lang="en-US" altLang="zh-TW" dirty="0">
                <a:solidFill>
                  <a:srgbClr val="2F5597"/>
                </a:solidFill>
              </a:rPr>
              <a:t> </a:t>
            </a:r>
            <a:r>
              <a:rPr lang="zh-TW" sz="1400" dirty="0">
                <a:solidFill>
                  <a:srgbClr val="2F5597"/>
                </a:solidFill>
              </a:rPr>
              <a:t>NUMBER</a:t>
            </a:r>
            <a:r>
              <a:rPr lang="zh-TW" sz="1400" dirty="0"/>
              <a:t>(</a:t>
            </a:r>
            <a:r>
              <a:rPr lang="zh-TW" sz="1400" dirty="0">
                <a:solidFill>
                  <a:srgbClr val="548235"/>
                </a:solidFill>
              </a:rPr>
              <a:t>2</a:t>
            </a:r>
            <a:r>
              <a:rPr lang="zh-TW" sz="1400" dirty="0"/>
              <a:t>):=</a:t>
            </a:r>
            <a:r>
              <a:rPr lang="zh-TW" sz="1400" dirty="0">
                <a:solidFill>
                  <a:srgbClr val="548235"/>
                </a:solidFill>
              </a:rPr>
              <a:t>1</a:t>
            </a:r>
            <a:r>
              <a:rPr lang="zh-TW" sz="1400" dirty="0"/>
              <a:t>;</a:t>
            </a:r>
            <a:br>
              <a:rPr lang="zh-TW" sz="1400" dirty="0"/>
            </a:br>
            <a:r>
              <a:rPr lang="zh-TW" sz="1400" dirty="0">
                <a:solidFill>
                  <a:srgbClr val="2F5597"/>
                </a:solidFill>
              </a:rPr>
              <a:t>BEGIN</a:t>
            </a:r>
            <a:br>
              <a:rPr lang="zh-TW" sz="1400" dirty="0">
                <a:solidFill>
                  <a:srgbClr val="2F5597"/>
                </a:solidFill>
              </a:rPr>
            </a:br>
            <a:r>
              <a:rPr lang="zh-TW" sz="1400" dirty="0">
                <a:solidFill>
                  <a:srgbClr val="2F5597"/>
                </a:solidFill>
              </a:rPr>
              <a:t>	FOR R IN</a:t>
            </a:r>
            <a:r>
              <a:rPr lang="zh-TW" sz="1400" dirty="0"/>
              <a:t> (</a:t>
            </a:r>
            <a:br>
              <a:rPr lang="zh-TW" sz="1400" dirty="0"/>
            </a:br>
            <a:r>
              <a:rPr lang="zh-TW" sz="1400" dirty="0"/>
              <a:t>	</a:t>
            </a:r>
            <a:r>
              <a:rPr lang="en-HK" altLang="zh-TW" sz="1400" dirty="0"/>
              <a:t>           </a:t>
            </a:r>
            <a:r>
              <a:rPr lang="zh-TW" sz="1400" dirty="0">
                <a:solidFill>
                  <a:srgbClr val="2F5597"/>
                </a:solidFill>
              </a:rPr>
              <a:t>SELECT </a:t>
            </a:r>
            <a:r>
              <a:rPr lang="zh-TW" sz="1400" dirty="0"/>
              <a:t>*</a:t>
            </a:r>
            <a:r>
              <a:rPr lang="zh-TW" sz="1400" dirty="0">
                <a:solidFill>
                  <a:srgbClr val="2F5597"/>
                </a:solidFill>
              </a:rPr>
              <a:t> FROM </a:t>
            </a:r>
            <a:r>
              <a:rPr lang="zh-TW" sz="1400" dirty="0"/>
              <a:t>facility</a:t>
            </a:r>
            <a:br>
              <a:rPr lang="zh-TW" dirty="0"/>
            </a:br>
            <a:r>
              <a:rPr lang="zh-TW" dirty="0"/>
              <a:t>	</a:t>
            </a:r>
            <a:r>
              <a:rPr lang="zh-TW" sz="1400" dirty="0"/>
              <a:t>)</a:t>
            </a:r>
            <a:r>
              <a:rPr lang="zh-TW" sz="1400" dirty="0">
                <a:solidFill>
                  <a:srgbClr val="2F5597"/>
                </a:solidFill>
              </a:rPr>
              <a:t>LOOP</a:t>
            </a:r>
            <a:br>
              <a:rPr lang="zh-TW" dirty="0">
                <a:solidFill>
                  <a:srgbClr val="2F5597"/>
                </a:solidFill>
              </a:rPr>
            </a:br>
            <a:r>
              <a:rPr lang="zh-TW" dirty="0">
                <a:solidFill>
                  <a:srgbClr val="2F5597"/>
                </a:solidFill>
              </a:rPr>
              <a:t>	</a:t>
            </a:r>
            <a:r>
              <a:rPr lang="en-HK" altLang="zh-TW" dirty="0">
                <a:solidFill>
                  <a:srgbClr val="2F5597"/>
                </a:solidFill>
              </a:rPr>
              <a:t>           </a:t>
            </a:r>
            <a:r>
              <a:rPr lang="zh-TW" sz="1400" dirty="0">
                <a:solidFill>
                  <a:srgbClr val="2F5597"/>
                </a:solidFill>
              </a:rPr>
              <a:t>UPDATE </a:t>
            </a:r>
            <a:r>
              <a:rPr lang="zh-TW" sz="1400" dirty="0"/>
              <a:t>facility </a:t>
            </a:r>
            <a:r>
              <a:rPr lang="zh-TW" sz="1400" dirty="0">
                <a:solidFill>
                  <a:srgbClr val="2F5597"/>
                </a:solidFill>
              </a:rPr>
              <a:t>SET </a:t>
            </a:r>
            <a:r>
              <a:rPr lang="zh-TW" sz="1400" dirty="0"/>
              <a:t>no_of_computers= no_of_computers+</a:t>
            </a:r>
            <a:r>
              <a:rPr lang="zh-TW" sz="1400" dirty="0">
                <a:solidFill>
                  <a:srgbClr val="2F5597"/>
                </a:solidFill>
              </a:rPr>
              <a:t>i </a:t>
            </a:r>
            <a:endParaRPr lang="en-HK" altLang="zh-TW" sz="1400" dirty="0">
              <a:solidFill>
                <a:srgbClr val="2F5597"/>
              </a:solidFill>
            </a:endParaRPr>
          </a:p>
          <a:p>
            <a:pPr marL="914400" lvl="1" indent="-317500">
              <a:spcAft>
                <a:spcPts val="0"/>
              </a:spcAft>
              <a:buSzPct val="100000"/>
            </a:pPr>
            <a:r>
              <a:rPr lang="en-HK" altLang="zh-TW" dirty="0">
                <a:solidFill>
                  <a:srgbClr val="2F5597"/>
                </a:solidFill>
              </a:rPr>
              <a:t>			</a:t>
            </a:r>
            <a:r>
              <a:rPr lang="zh-TW" sz="1400" dirty="0">
                <a:solidFill>
                  <a:srgbClr val="2F5597"/>
                </a:solidFill>
              </a:rPr>
              <a:t>WHERE</a:t>
            </a:r>
            <a:r>
              <a:rPr lang="en-HK" altLang="zh-TW" sz="1400" dirty="0">
                <a:solidFill>
                  <a:srgbClr val="2F5597"/>
                </a:solidFill>
              </a:rPr>
              <a:t> </a:t>
            </a:r>
            <a:r>
              <a:rPr lang="zh-TW" sz="1400" dirty="0"/>
              <a:t>department_id=</a:t>
            </a:r>
            <a:r>
              <a:rPr lang="zh-TW" sz="1400" dirty="0">
                <a:solidFill>
                  <a:srgbClr val="2F5597"/>
                </a:solidFill>
              </a:rPr>
              <a:t>R</a:t>
            </a:r>
            <a:r>
              <a:rPr lang="zh-TW" sz="1400" dirty="0"/>
              <a:t>.department_id;</a:t>
            </a:r>
            <a:br>
              <a:rPr lang="zh-TW" dirty="0"/>
            </a:br>
            <a:r>
              <a:rPr lang="zh-TW" dirty="0"/>
              <a:t>	</a:t>
            </a:r>
            <a:r>
              <a:rPr lang="en-HK" altLang="zh-TW" dirty="0"/>
              <a:t>               </a:t>
            </a:r>
            <a:r>
              <a:rPr lang="zh-TW" sz="1400" dirty="0">
                <a:solidFill>
                  <a:srgbClr val="2F5597"/>
                </a:solidFill>
              </a:rPr>
              <a:t>i</a:t>
            </a:r>
            <a:r>
              <a:rPr lang="zh-TW" sz="1400" dirty="0"/>
              <a:t>:=</a:t>
            </a:r>
            <a:r>
              <a:rPr lang="zh-TW" sz="1400" dirty="0">
                <a:solidFill>
                  <a:srgbClr val="2F5597"/>
                </a:solidFill>
              </a:rPr>
              <a:t>i</a:t>
            </a:r>
            <a:r>
              <a:rPr lang="zh-TW" sz="1400" dirty="0"/>
              <a:t>+</a:t>
            </a:r>
            <a:r>
              <a:rPr lang="zh-TW" sz="1400" dirty="0">
                <a:solidFill>
                  <a:srgbClr val="548235"/>
                </a:solidFill>
              </a:rPr>
              <a:t>1</a:t>
            </a:r>
            <a:r>
              <a:rPr lang="zh-TW" sz="1400" dirty="0">
                <a:solidFill>
                  <a:srgbClr val="2F5597"/>
                </a:solidFill>
              </a:rPr>
              <a:t>;</a:t>
            </a:r>
            <a:br>
              <a:rPr lang="zh-TW" dirty="0">
                <a:solidFill>
                  <a:srgbClr val="2F5597"/>
                </a:solidFill>
              </a:rPr>
            </a:br>
            <a:r>
              <a:rPr lang="en-HK" altLang="zh-TW" dirty="0">
                <a:solidFill>
                  <a:srgbClr val="2F5597"/>
                </a:solidFill>
              </a:rPr>
              <a:t>	</a:t>
            </a:r>
            <a:r>
              <a:rPr lang="zh-TW" sz="1400" dirty="0">
                <a:solidFill>
                  <a:srgbClr val="2F5597"/>
                </a:solidFill>
              </a:rPr>
              <a:t>END LOOP</a:t>
            </a:r>
            <a:r>
              <a:rPr lang="zh-TW" sz="1400" dirty="0"/>
              <a:t>;</a:t>
            </a:r>
            <a:br>
              <a:rPr lang="zh-TW" dirty="0"/>
            </a:br>
            <a:r>
              <a:rPr lang="zh-TW" sz="1400" dirty="0">
                <a:solidFill>
                  <a:srgbClr val="2F5597"/>
                </a:solidFill>
              </a:rPr>
              <a:t>END</a:t>
            </a:r>
            <a:r>
              <a:rPr lang="zh-TW" sz="1400" dirty="0"/>
              <a:t>;</a:t>
            </a:r>
          </a:p>
          <a:p>
            <a:pPr marL="457200" lvl="0" indent="-317500" rtl="0">
              <a:spcBef>
                <a:spcPts val="0"/>
              </a:spcBef>
              <a:buSzPct val="100000"/>
            </a:pPr>
            <a:r>
              <a:rPr lang="zh-TW" sz="1400" dirty="0">
                <a:solidFill>
                  <a:srgbClr val="FF0000"/>
                </a:solidFill>
              </a:rPr>
              <a:t>VAR </a:t>
            </a:r>
            <a:r>
              <a:rPr lang="zh-TW" sz="1400" dirty="0"/>
              <a:t>is a </a:t>
            </a:r>
            <a:r>
              <a:rPr lang="en-HK" altLang="zh-TW" sz="1400" dirty="0"/>
              <a:t>local </a:t>
            </a:r>
            <a:r>
              <a:rPr lang="zh-TW" sz="1400" dirty="0"/>
              <a:t>variable </a:t>
            </a:r>
            <a:r>
              <a:rPr lang="en-HK" altLang="zh-TW" sz="1400" dirty="0"/>
              <a:t>used in</a:t>
            </a:r>
            <a:r>
              <a:rPr lang="zh-TW" sz="1400" dirty="0"/>
              <a:t> the for-loop and need not be declared. </a:t>
            </a:r>
            <a:r>
              <a:rPr lang="en-HK" altLang="zh-TW" sz="1400" dirty="0"/>
              <a:t>In this example, </a:t>
            </a:r>
            <a:r>
              <a:rPr lang="zh-TW" sz="1400" dirty="0"/>
              <a:t>R is VAR</a:t>
            </a:r>
          </a:p>
        </p:txBody>
      </p:sp>
      <p:sp>
        <p:nvSpPr>
          <p:cNvPr id="4" name="Rectangle 3">
            <a:extLst>
              <a:ext uri="{FF2B5EF4-FFF2-40B4-BE49-F238E27FC236}">
                <a16:creationId xmlns:a16="http://schemas.microsoft.com/office/drawing/2014/main" id="{365AA057-D1A2-414B-90DC-6F1EA0914854}"/>
              </a:ext>
            </a:extLst>
          </p:cNvPr>
          <p:cNvSpPr/>
          <p:nvPr/>
        </p:nvSpPr>
        <p:spPr>
          <a:xfrm>
            <a:off x="892099" y="1739590"/>
            <a:ext cx="7010400" cy="27060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Shape 232">
            <a:extLst>
              <a:ext uri="{FF2B5EF4-FFF2-40B4-BE49-F238E27FC236}">
                <a16:creationId xmlns:a16="http://schemas.microsoft.com/office/drawing/2014/main" id="{884F2272-B838-484B-9C47-D4C58A9F58D7}"/>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20</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Introduction to Cursor 1</a:t>
            </a:r>
          </a:p>
        </p:txBody>
      </p:sp>
      <p:sp>
        <p:nvSpPr>
          <p:cNvPr id="189" name="Shape 18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000" dirty="0"/>
              <a:t>The SELECT statement in PL/SQL can only fetch a single record</a:t>
            </a:r>
            <a:r>
              <a:rPr lang="en-HK" altLang="zh-TW" sz="2000" dirty="0"/>
              <a:t> but not the whole table</a:t>
            </a:r>
            <a:r>
              <a:rPr lang="zh-TW" sz="2000" dirty="0"/>
              <a:t>.  </a:t>
            </a:r>
          </a:p>
          <a:p>
            <a:pPr marL="514350" lvl="0" indent="-285750" rtl="0">
              <a:spcBef>
                <a:spcPts val="0"/>
              </a:spcBef>
              <a:buFont typeface="Arial" panose="020B0604020202020204" pitchFamily="34" charset="0"/>
              <a:buChar char="•"/>
            </a:pPr>
            <a:r>
              <a:rPr lang="zh-TW" sz="2000" dirty="0"/>
              <a:t>If the query returns more than one records, a </a:t>
            </a:r>
            <a:r>
              <a:rPr lang="zh-TW" sz="2000" dirty="0">
                <a:solidFill>
                  <a:srgbClr val="FF0000"/>
                </a:solidFill>
              </a:rPr>
              <a:t>cursor </a:t>
            </a:r>
            <a:r>
              <a:rPr lang="zh-TW" sz="2000" dirty="0"/>
              <a:t>is needed.  </a:t>
            </a:r>
          </a:p>
          <a:p>
            <a:pPr marL="514350" lvl="0" indent="-285750" rtl="0">
              <a:spcBef>
                <a:spcPts val="0"/>
              </a:spcBef>
              <a:buFont typeface="Arial" panose="020B0604020202020204" pitchFamily="34" charset="0"/>
              <a:buChar char="•"/>
            </a:pPr>
            <a:r>
              <a:rPr lang="zh-TW" sz="2000" dirty="0"/>
              <a:t>A cursor is like a pointer that points to </a:t>
            </a:r>
            <a:r>
              <a:rPr lang="en-HK" altLang="zh-TW" sz="2000" dirty="0"/>
              <a:t>only </a:t>
            </a:r>
            <a:r>
              <a:rPr lang="zh-TW" sz="2000" dirty="0"/>
              <a:t>a single record each time.  </a:t>
            </a:r>
          </a:p>
          <a:p>
            <a:pPr marL="514350" lvl="0" indent="-285750">
              <a:spcBef>
                <a:spcPts val="0"/>
              </a:spcBef>
              <a:buFont typeface="Arial" panose="020B0604020202020204" pitchFamily="34" charset="0"/>
              <a:buChar char="•"/>
            </a:pPr>
            <a:r>
              <a:rPr lang="zh-TW" sz="2000" dirty="0"/>
              <a:t>Using the cursor, </a:t>
            </a:r>
            <a:r>
              <a:rPr lang="en-HK" altLang="zh-TW" sz="2000" dirty="0"/>
              <a:t>a sequence of</a:t>
            </a:r>
            <a:r>
              <a:rPr lang="zh-TW" sz="2000" dirty="0"/>
              <a:t> records can be fetched in a one-by-one manner.</a:t>
            </a:r>
            <a:r>
              <a:rPr lang="en-HK" altLang="zh-TW" sz="2000" dirty="0"/>
              <a:t> This is usually done in a loop.</a:t>
            </a:r>
            <a:endParaRPr lang="zh-TW" sz="2000" dirty="0"/>
          </a:p>
        </p:txBody>
      </p:sp>
      <p:sp>
        <p:nvSpPr>
          <p:cNvPr id="4" name="Shape 232">
            <a:extLst>
              <a:ext uri="{FF2B5EF4-FFF2-40B4-BE49-F238E27FC236}">
                <a16:creationId xmlns:a16="http://schemas.microsoft.com/office/drawing/2014/main" id="{D2B7F3FC-024F-4314-9162-B164C178DDBB}"/>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21</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Introduction to Cursor 2</a:t>
            </a:r>
          </a:p>
        </p:txBody>
      </p:sp>
      <p:sp>
        <p:nvSpPr>
          <p:cNvPr id="195" name="Shape 1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A cursor should be defined at the </a:t>
            </a:r>
            <a:r>
              <a:rPr lang="zh-TW" dirty="0">
                <a:solidFill>
                  <a:srgbClr val="FF0000"/>
                </a:solidFill>
              </a:rPr>
              <a:t>DECLARE </a:t>
            </a:r>
            <a:r>
              <a:rPr lang="zh-TW" dirty="0"/>
              <a:t>section of the PL/SQL code.  </a:t>
            </a:r>
          </a:p>
          <a:p>
            <a:pPr marL="514350" lvl="0" indent="-285750" rtl="0">
              <a:spcBef>
                <a:spcPts val="0"/>
              </a:spcBef>
              <a:buFont typeface="Arial" panose="020B0604020202020204" pitchFamily="34" charset="0"/>
              <a:buChar char="•"/>
            </a:pPr>
            <a:r>
              <a:rPr lang="zh-TW" dirty="0"/>
              <a:t>It needs to be activated by the </a:t>
            </a:r>
            <a:r>
              <a:rPr lang="zh-TW" dirty="0">
                <a:solidFill>
                  <a:srgbClr val="FF0000"/>
                </a:solidFill>
              </a:rPr>
              <a:t>OPEN </a:t>
            </a:r>
            <a:r>
              <a:rPr lang="zh-TW" dirty="0"/>
              <a:t>command.  </a:t>
            </a:r>
          </a:p>
          <a:p>
            <a:pPr marL="514350" lvl="0" indent="-285750" rtl="0">
              <a:spcBef>
                <a:spcPts val="0"/>
              </a:spcBef>
              <a:buFont typeface="Arial" panose="020B0604020202020204" pitchFamily="34" charset="0"/>
              <a:buChar char="•"/>
            </a:pPr>
            <a:r>
              <a:rPr lang="zh-TW" dirty="0"/>
              <a:t>Then we can </a:t>
            </a:r>
            <a:r>
              <a:rPr lang="zh-TW" dirty="0">
                <a:solidFill>
                  <a:srgbClr val="FF0000"/>
                </a:solidFill>
              </a:rPr>
              <a:t>FETCH </a:t>
            </a:r>
            <a:r>
              <a:rPr lang="zh-TW" dirty="0"/>
              <a:t>the records </a:t>
            </a:r>
            <a:r>
              <a:rPr lang="en-HK" altLang="zh-TW" dirty="0"/>
              <a:t>one after one</a:t>
            </a:r>
            <a:r>
              <a:rPr lang="zh-TW" dirty="0"/>
              <a:t>.  </a:t>
            </a:r>
          </a:p>
          <a:p>
            <a:pPr marL="514350" lvl="0" indent="-285750" rtl="0">
              <a:spcBef>
                <a:spcPts val="0"/>
              </a:spcBef>
              <a:buFont typeface="Arial" panose="020B0604020202020204" pitchFamily="34" charset="0"/>
              <a:buChar char="•"/>
            </a:pPr>
            <a:r>
              <a:rPr lang="zh-TW" dirty="0"/>
              <a:t>When all the records are fetched, “</a:t>
            </a:r>
            <a:r>
              <a:rPr lang="zh-TW" dirty="0">
                <a:solidFill>
                  <a:srgbClr val="FF0000"/>
                </a:solidFill>
              </a:rPr>
              <a:t>%NOTFOUND</a:t>
            </a:r>
            <a:r>
              <a:rPr lang="zh-TW" dirty="0"/>
              <a:t>” will return a true.  </a:t>
            </a:r>
          </a:p>
          <a:p>
            <a:pPr marL="514350" lvl="0" indent="-285750">
              <a:spcBef>
                <a:spcPts val="0"/>
              </a:spcBef>
              <a:buFont typeface="Arial" panose="020B0604020202020204" pitchFamily="34" charset="0"/>
              <a:buChar char="•"/>
            </a:pPr>
            <a:r>
              <a:rPr lang="zh-TW" dirty="0"/>
              <a:t>We need to </a:t>
            </a:r>
            <a:r>
              <a:rPr lang="zh-TW" dirty="0">
                <a:solidFill>
                  <a:srgbClr val="FF0000"/>
                </a:solidFill>
              </a:rPr>
              <a:t>CLOSE </a:t>
            </a:r>
            <a:r>
              <a:rPr lang="zh-TW" dirty="0"/>
              <a:t>the cursor after using it, </a:t>
            </a:r>
            <a:r>
              <a:rPr lang="en-HK" altLang="zh-TW" dirty="0"/>
              <a:t>which</a:t>
            </a:r>
            <a:r>
              <a:rPr lang="zh-TW" dirty="0"/>
              <a:t> </a:t>
            </a:r>
            <a:r>
              <a:rPr lang="en-HK" altLang="zh-TW" dirty="0"/>
              <a:t>releases</a:t>
            </a:r>
            <a:r>
              <a:rPr lang="zh-TW" dirty="0"/>
              <a:t> the resources.</a:t>
            </a:r>
          </a:p>
        </p:txBody>
      </p:sp>
      <p:sp>
        <p:nvSpPr>
          <p:cNvPr id="4" name="Shape 232">
            <a:extLst>
              <a:ext uri="{FF2B5EF4-FFF2-40B4-BE49-F238E27FC236}">
                <a16:creationId xmlns:a16="http://schemas.microsoft.com/office/drawing/2014/main" id="{89214954-EF96-4504-BDCB-5C013F67425D}"/>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22</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Syntax of Cursor</a:t>
            </a:r>
          </a:p>
        </p:txBody>
      </p:sp>
      <p:sp>
        <p:nvSpPr>
          <p:cNvPr id="201" name="Shape 20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FF"/>
              </a:buClr>
            </a:pPr>
            <a:r>
              <a:rPr lang="zh-TW" dirty="0">
                <a:solidFill>
                  <a:srgbClr val="0000FF"/>
                </a:solidFill>
              </a:rPr>
              <a:t>DECLARE </a:t>
            </a:r>
            <a:br>
              <a:rPr lang="zh-TW" dirty="0">
                <a:solidFill>
                  <a:srgbClr val="0000FF"/>
                </a:solidFill>
              </a:rPr>
            </a:br>
            <a:r>
              <a:rPr lang="zh-TW" dirty="0">
                <a:solidFill>
                  <a:srgbClr val="0000FF"/>
                </a:solidFill>
              </a:rPr>
              <a:t>	CURSOR </a:t>
            </a:r>
            <a:r>
              <a:rPr lang="zh-TW" i="1" dirty="0">
                <a:solidFill>
                  <a:srgbClr val="0000FF"/>
                </a:solidFill>
              </a:rPr>
              <a:t>cursor_name </a:t>
            </a:r>
            <a:br>
              <a:rPr lang="zh-TW" i="1" dirty="0">
                <a:solidFill>
                  <a:srgbClr val="0000FF"/>
                </a:solidFill>
              </a:rPr>
            </a:br>
            <a:r>
              <a:rPr lang="zh-TW" i="1" dirty="0">
                <a:solidFill>
                  <a:srgbClr val="0000FF"/>
                </a:solidFill>
              </a:rPr>
              <a:t>	</a:t>
            </a:r>
            <a:r>
              <a:rPr lang="zh-TW" dirty="0">
                <a:solidFill>
                  <a:srgbClr val="0000FF"/>
                </a:solidFill>
              </a:rPr>
              <a:t>IS </a:t>
            </a:r>
            <a:r>
              <a:rPr lang="zh-TW" i="1" dirty="0">
                <a:solidFill>
                  <a:srgbClr val="0000FF"/>
                </a:solidFill>
              </a:rPr>
              <a:t>select_statement</a:t>
            </a:r>
            <a:r>
              <a:rPr lang="zh-TW" dirty="0">
                <a:solidFill>
                  <a:srgbClr val="0000FF"/>
                </a:solidFill>
              </a:rPr>
              <a:t>;  </a:t>
            </a:r>
          </a:p>
          <a:p>
            <a:pPr marL="457200" lvl="0" indent="-228600" rtl="0">
              <a:spcBef>
                <a:spcPts val="0"/>
              </a:spcBef>
            </a:pPr>
            <a:r>
              <a:rPr lang="en-HK" altLang="zh-TW" dirty="0"/>
              <a:t>Example:</a:t>
            </a:r>
            <a:br>
              <a:rPr lang="zh-TW" dirty="0"/>
            </a:br>
            <a:r>
              <a:rPr lang="zh-TW" dirty="0">
                <a:solidFill>
                  <a:srgbClr val="0000FF"/>
                </a:solidFill>
              </a:rPr>
              <a:t>DECLARE </a:t>
            </a:r>
            <a:br>
              <a:rPr lang="zh-TW" dirty="0">
                <a:solidFill>
                  <a:srgbClr val="0000FF"/>
                </a:solidFill>
              </a:rPr>
            </a:br>
            <a:r>
              <a:rPr lang="zh-TW" dirty="0">
                <a:solidFill>
                  <a:srgbClr val="0000FF"/>
                </a:solidFill>
              </a:rPr>
              <a:t>	CURSOR facility_cursor </a:t>
            </a:r>
            <a:br>
              <a:rPr lang="zh-TW" dirty="0">
                <a:solidFill>
                  <a:srgbClr val="0000FF"/>
                </a:solidFill>
              </a:rPr>
            </a:br>
            <a:r>
              <a:rPr lang="zh-TW" dirty="0">
                <a:solidFill>
                  <a:srgbClr val="0000FF"/>
                </a:solidFill>
              </a:rPr>
              <a:t>	IS SELECT </a:t>
            </a:r>
            <a:r>
              <a:rPr lang="en-HK" altLang="zh-TW" dirty="0">
                <a:solidFill>
                  <a:srgbClr val="0000FF"/>
                </a:solidFill>
              </a:rPr>
              <a:t>* </a:t>
            </a:r>
            <a:r>
              <a:rPr lang="zh-TW" dirty="0">
                <a:solidFill>
                  <a:srgbClr val="0000FF"/>
                </a:solidFill>
              </a:rPr>
              <a:t>FROM facility;  </a:t>
            </a:r>
          </a:p>
          <a:p>
            <a:pPr marL="457200" lvl="0" indent="-228600"/>
            <a:r>
              <a:rPr lang="zh-TW" dirty="0"/>
              <a:t>The cursor </a:t>
            </a:r>
            <a:r>
              <a:rPr lang="en-US" altLang="zh-TW" dirty="0" err="1">
                <a:solidFill>
                  <a:srgbClr val="0000FF"/>
                </a:solidFill>
              </a:rPr>
              <a:t>facility_cursor</a:t>
            </a:r>
            <a:r>
              <a:rPr lang="en-US" altLang="zh-TW" dirty="0">
                <a:solidFill>
                  <a:srgbClr val="0000FF"/>
                </a:solidFill>
              </a:rPr>
              <a:t> </a:t>
            </a:r>
            <a:r>
              <a:rPr lang="zh-TW" dirty="0"/>
              <a:t>fetches all the records from the </a:t>
            </a:r>
            <a:r>
              <a:rPr lang="en-US" altLang="zh-TW" dirty="0">
                <a:solidFill>
                  <a:srgbClr val="0000FF"/>
                </a:solidFill>
              </a:rPr>
              <a:t>facility</a:t>
            </a:r>
            <a:r>
              <a:rPr lang="zh-TW" dirty="0"/>
              <a:t> table.</a:t>
            </a:r>
          </a:p>
        </p:txBody>
      </p:sp>
      <p:sp>
        <p:nvSpPr>
          <p:cNvPr id="4" name="Shape 232">
            <a:extLst>
              <a:ext uri="{FF2B5EF4-FFF2-40B4-BE49-F238E27FC236}">
                <a16:creationId xmlns:a16="http://schemas.microsoft.com/office/drawing/2014/main" id="{05EBC350-5DD5-4721-AEB4-7FA40E69CAEC}"/>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23</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Status of Cursor</a:t>
            </a:r>
          </a:p>
        </p:txBody>
      </p:sp>
      <p:sp>
        <p:nvSpPr>
          <p:cNvPr id="207" name="Shape 20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HK" altLang="zh-TW" dirty="0"/>
              <a:t>The following parameters are to detect</a:t>
            </a:r>
            <a:r>
              <a:rPr lang="zh-TW" dirty="0"/>
              <a:t> the status of a cursor:  </a:t>
            </a:r>
          </a:p>
          <a:p>
            <a:pPr marL="971550" lvl="1" indent="-285750" rtl="0">
              <a:spcBef>
                <a:spcPts val="0"/>
              </a:spcBef>
              <a:buFont typeface="Arial" panose="020B0604020202020204" pitchFamily="34" charset="0"/>
              <a:buChar char="•"/>
            </a:pPr>
            <a:r>
              <a:rPr lang="zh-TW" sz="1600" dirty="0">
                <a:solidFill>
                  <a:srgbClr val="0000FF"/>
                </a:solidFill>
              </a:rPr>
              <a:t>cursor_name%NOTFOUND </a:t>
            </a:r>
            <a:br>
              <a:rPr lang="zh-TW" sz="1600" dirty="0"/>
            </a:br>
            <a:r>
              <a:rPr lang="zh-TW" sz="1600" dirty="0"/>
              <a:t>Whether the previous fetch has failed.  </a:t>
            </a:r>
          </a:p>
          <a:p>
            <a:pPr marL="971550" lvl="1" indent="-285750" rtl="0">
              <a:spcBef>
                <a:spcPts val="0"/>
              </a:spcBef>
              <a:buFont typeface="Arial" panose="020B0604020202020204" pitchFamily="34" charset="0"/>
              <a:buChar char="•"/>
            </a:pPr>
            <a:r>
              <a:rPr lang="zh-TW" sz="1600" dirty="0">
                <a:solidFill>
                  <a:srgbClr val="0000FF"/>
                </a:solidFill>
              </a:rPr>
              <a:t>cursor_name%FOUND </a:t>
            </a:r>
            <a:br>
              <a:rPr lang="zh-TW" sz="1600" dirty="0"/>
            </a:br>
            <a:r>
              <a:rPr lang="zh-TW" sz="1600" dirty="0"/>
              <a:t>Whether the previous fetch is successful.  </a:t>
            </a:r>
          </a:p>
          <a:p>
            <a:pPr marL="971550" lvl="1" indent="-285750" rtl="0">
              <a:spcBef>
                <a:spcPts val="0"/>
              </a:spcBef>
              <a:buFont typeface="Arial" panose="020B0604020202020204" pitchFamily="34" charset="0"/>
              <a:buChar char="•"/>
            </a:pPr>
            <a:r>
              <a:rPr lang="zh-TW" sz="1600" dirty="0">
                <a:solidFill>
                  <a:srgbClr val="0000FF"/>
                </a:solidFill>
              </a:rPr>
              <a:t>cursor_name%ROWCOUNT </a:t>
            </a:r>
            <a:br>
              <a:rPr lang="zh-TW" sz="1600" dirty="0"/>
            </a:br>
            <a:r>
              <a:rPr lang="zh-TW" sz="1600" dirty="0"/>
              <a:t>Number of records fetched so far.  </a:t>
            </a:r>
          </a:p>
          <a:p>
            <a:pPr marL="971550" lvl="1" indent="-285750">
              <a:spcBef>
                <a:spcPts val="0"/>
              </a:spcBef>
              <a:buFont typeface="Arial" panose="020B0604020202020204" pitchFamily="34" charset="0"/>
              <a:buChar char="•"/>
            </a:pPr>
            <a:r>
              <a:rPr lang="zh-TW" sz="1600" dirty="0">
                <a:solidFill>
                  <a:srgbClr val="0000FF"/>
                </a:solidFill>
              </a:rPr>
              <a:t>cursor_name%ISOPEN </a:t>
            </a:r>
            <a:br>
              <a:rPr lang="zh-TW" sz="1600" dirty="0"/>
            </a:br>
            <a:r>
              <a:rPr lang="zh-TW" sz="1600" dirty="0"/>
              <a:t>Is the cursor still open.</a:t>
            </a:r>
          </a:p>
        </p:txBody>
      </p:sp>
      <p:sp>
        <p:nvSpPr>
          <p:cNvPr id="4" name="Shape 232">
            <a:extLst>
              <a:ext uri="{FF2B5EF4-FFF2-40B4-BE49-F238E27FC236}">
                <a16:creationId xmlns:a16="http://schemas.microsoft.com/office/drawing/2014/main" id="{5FD57718-8334-4863-B1B6-D6FC1E3B9716}"/>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24</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Example of Cursor 1</a:t>
            </a:r>
          </a:p>
        </p:txBody>
      </p:sp>
      <p:sp>
        <p:nvSpPr>
          <p:cNvPr id="213" name="Shape 213"/>
          <p:cNvSpPr txBox="1">
            <a:spLocks noGrp="1"/>
          </p:cNvSpPr>
          <p:nvPr>
            <p:ph type="body" idx="1"/>
          </p:nvPr>
        </p:nvSpPr>
        <p:spPr>
          <a:xfrm>
            <a:off x="311700" y="863550"/>
            <a:ext cx="8520600" cy="3416400"/>
          </a:xfrm>
          <a:prstGeom prst="rect">
            <a:avLst/>
          </a:prstGeom>
        </p:spPr>
        <p:txBody>
          <a:bodyPr lIns="91425" tIns="91425" rIns="91425" bIns="91425" anchor="t" anchorCtr="0">
            <a:noAutofit/>
          </a:bodyPr>
          <a:lstStyle/>
          <a:p>
            <a:pPr marL="457200" lvl="0" indent="-228600" rtl="0">
              <a:spcBef>
                <a:spcPts val="0"/>
              </a:spcBef>
              <a:spcAft>
                <a:spcPts val="0"/>
              </a:spcAft>
            </a:pPr>
            <a:r>
              <a:rPr lang="zh-TW" dirty="0"/>
              <a:t>Incorporating the Cursor to PL/SQL codes (</a:t>
            </a:r>
            <a:r>
              <a:rPr lang="zh-TW" u="sng" dirty="0">
                <a:solidFill>
                  <a:schemeClr val="hlink"/>
                </a:solidFill>
                <a:hlinkClick r:id="rId3"/>
              </a:rPr>
              <a:t>lab5_cursor1.sql</a:t>
            </a:r>
            <a:r>
              <a:rPr lang="zh-TW" dirty="0"/>
              <a:t>) : </a:t>
            </a:r>
          </a:p>
          <a:p>
            <a:pPr marL="914400" lvl="1" indent="-304800" rtl="0">
              <a:spcBef>
                <a:spcPts val="0"/>
              </a:spcBef>
              <a:spcAft>
                <a:spcPts val="0"/>
              </a:spcAft>
              <a:buSzPct val="100000"/>
            </a:pPr>
            <a:r>
              <a:rPr lang="zh-TW" sz="1200" dirty="0">
                <a:solidFill>
                  <a:srgbClr val="2E75B6"/>
                </a:solidFill>
              </a:rPr>
              <a:t>DECLARE</a:t>
            </a:r>
          </a:p>
          <a:p>
            <a:pPr marL="914400" lvl="1" indent="-304800" rtl="0">
              <a:spcBef>
                <a:spcPts val="0"/>
              </a:spcBef>
              <a:spcAft>
                <a:spcPts val="0"/>
              </a:spcAft>
              <a:buSzPct val="100000"/>
            </a:pPr>
            <a:r>
              <a:rPr lang="zh-TW" sz="1200" dirty="0">
                <a:solidFill>
                  <a:schemeClr val="dk1"/>
                </a:solidFill>
              </a:rPr>
              <a:t>    var_deptid facility.department_id%</a:t>
            </a:r>
            <a:r>
              <a:rPr lang="zh-TW" sz="1200" dirty="0">
                <a:solidFill>
                  <a:srgbClr val="2E75B6"/>
                </a:solidFill>
              </a:rPr>
              <a:t>TYPE</a:t>
            </a:r>
            <a:r>
              <a:rPr lang="zh-TW" sz="1200" dirty="0">
                <a:solidFill>
                  <a:srgbClr val="385723"/>
                </a:solidFill>
              </a:rPr>
              <a:t>;</a:t>
            </a:r>
          </a:p>
          <a:p>
            <a:pPr marL="914400" lvl="1" indent="-304800" rtl="0">
              <a:spcBef>
                <a:spcPts val="0"/>
              </a:spcBef>
              <a:spcAft>
                <a:spcPts val="0"/>
              </a:spcAft>
              <a:buSzPct val="100000"/>
            </a:pPr>
            <a:r>
              <a:rPr lang="zh-TW" sz="1200" dirty="0">
                <a:solidFill>
                  <a:schemeClr val="dk1"/>
                </a:solidFill>
              </a:rPr>
              <a:t>    var_name  facility.</a:t>
            </a:r>
            <a:r>
              <a:rPr lang="zh-TW" sz="1200" dirty="0">
                <a:solidFill>
                  <a:srgbClr val="2E75B6"/>
                </a:solidFill>
              </a:rPr>
              <a:t>name</a:t>
            </a:r>
            <a:r>
              <a:rPr lang="zh-TW" sz="1200" dirty="0">
                <a:solidFill>
                  <a:schemeClr val="dk1"/>
                </a:solidFill>
              </a:rPr>
              <a:t>%</a:t>
            </a:r>
            <a:r>
              <a:rPr lang="zh-TW" sz="1200" dirty="0">
                <a:solidFill>
                  <a:srgbClr val="2E75B6"/>
                </a:solidFill>
              </a:rPr>
              <a:t>TYPE</a:t>
            </a:r>
            <a:r>
              <a:rPr lang="zh-TW" sz="1200" dirty="0">
                <a:solidFill>
                  <a:srgbClr val="385723"/>
                </a:solidFill>
              </a:rPr>
              <a:t>;</a:t>
            </a:r>
          </a:p>
          <a:p>
            <a:pPr marL="914400" lvl="1" indent="-304800" rtl="0">
              <a:spcBef>
                <a:spcPts val="0"/>
              </a:spcBef>
              <a:spcAft>
                <a:spcPts val="0"/>
              </a:spcAft>
              <a:buSzPct val="100000"/>
            </a:pPr>
            <a:r>
              <a:rPr lang="zh-TW" sz="1200" dirty="0">
                <a:solidFill>
                  <a:srgbClr val="385723"/>
                </a:solidFill>
              </a:rPr>
              <a:t>    </a:t>
            </a:r>
            <a:r>
              <a:rPr lang="zh-TW" sz="1200" dirty="0">
                <a:solidFill>
                  <a:srgbClr val="FF0000"/>
                </a:solidFill>
              </a:rPr>
              <a:t>CURSOR </a:t>
            </a:r>
            <a:r>
              <a:rPr lang="zh-TW" sz="1200" dirty="0">
                <a:solidFill>
                  <a:schemeClr val="dk1"/>
                </a:solidFill>
              </a:rPr>
              <a:t>facility_cursor</a:t>
            </a:r>
          </a:p>
          <a:p>
            <a:pPr marL="914400" lvl="1" indent="-304800" rtl="0">
              <a:spcBef>
                <a:spcPts val="0"/>
              </a:spcBef>
              <a:spcAft>
                <a:spcPts val="0"/>
              </a:spcAft>
              <a:buSzPct val="100000"/>
            </a:pPr>
            <a:r>
              <a:rPr lang="zh-TW" sz="1200" dirty="0">
                <a:solidFill>
                  <a:srgbClr val="385723"/>
                </a:solidFill>
              </a:rPr>
              <a:t>    </a:t>
            </a:r>
            <a:r>
              <a:rPr lang="zh-TW" sz="1200" dirty="0">
                <a:solidFill>
                  <a:srgbClr val="FF0000"/>
                </a:solidFill>
              </a:rPr>
              <a:t>IS SELECT</a:t>
            </a:r>
            <a:r>
              <a:rPr lang="zh-TW" sz="1200" dirty="0">
                <a:solidFill>
                  <a:srgbClr val="2E75B6"/>
                </a:solidFill>
              </a:rPr>
              <a:t> </a:t>
            </a:r>
            <a:r>
              <a:rPr lang="zh-TW" sz="1200" dirty="0">
                <a:solidFill>
                  <a:schemeClr val="dk1"/>
                </a:solidFill>
              </a:rPr>
              <a:t>department_id,</a:t>
            </a:r>
            <a:r>
              <a:rPr lang="zh-TW" sz="1200" dirty="0">
                <a:solidFill>
                  <a:srgbClr val="385723"/>
                </a:solidFill>
              </a:rPr>
              <a:t> </a:t>
            </a:r>
            <a:r>
              <a:rPr lang="zh-TW" sz="1200" dirty="0">
                <a:solidFill>
                  <a:srgbClr val="2E75B6"/>
                </a:solidFill>
              </a:rPr>
              <a:t>name FROM</a:t>
            </a:r>
            <a:r>
              <a:rPr lang="zh-TW" sz="1200" dirty="0">
                <a:solidFill>
                  <a:schemeClr val="dk1"/>
                </a:solidFill>
              </a:rPr>
              <a:t> facility;</a:t>
            </a:r>
          </a:p>
          <a:p>
            <a:pPr marL="914400" lvl="1" indent="-304800" rtl="0">
              <a:spcBef>
                <a:spcPts val="0"/>
              </a:spcBef>
              <a:spcAft>
                <a:spcPts val="0"/>
              </a:spcAft>
              <a:buSzPct val="100000"/>
            </a:pPr>
            <a:r>
              <a:rPr lang="zh-TW" sz="1200" dirty="0">
                <a:solidFill>
                  <a:srgbClr val="2E75B6"/>
                </a:solidFill>
              </a:rPr>
              <a:t>BEGIN</a:t>
            </a:r>
          </a:p>
          <a:p>
            <a:pPr marL="914400" lvl="1" indent="-304800" rtl="0">
              <a:spcBef>
                <a:spcPts val="0"/>
              </a:spcBef>
              <a:spcAft>
                <a:spcPts val="0"/>
              </a:spcAft>
              <a:buSzPct val="100000"/>
            </a:pPr>
            <a:r>
              <a:rPr lang="zh-TW" sz="1200" dirty="0">
                <a:solidFill>
                  <a:srgbClr val="385723"/>
                </a:solidFill>
              </a:rPr>
              <a:t>    </a:t>
            </a:r>
            <a:r>
              <a:rPr lang="zh-TW" sz="1200" dirty="0">
                <a:solidFill>
                  <a:srgbClr val="FF0000"/>
                </a:solidFill>
              </a:rPr>
              <a:t>OPEN </a:t>
            </a:r>
            <a:r>
              <a:rPr lang="zh-TW" sz="1200" dirty="0">
                <a:solidFill>
                  <a:schemeClr val="dk1"/>
                </a:solidFill>
              </a:rPr>
              <a:t>facility_cursor;</a:t>
            </a:r>
          </a:p>
          <a:p>
            <a:pPr marL="914400" lvl="1" indent="-304800" rtl="0">
              <a:spcBef>
                <a:spcPts val="0"/>
              </a:spcBef>
              <a:spcAft>
                <a:spcPts val="0"/>
              </a:spcAft>
              <a:buSzPct val="100000"/>
            </a:pPr>
            <a:r>
              <a:rPr lang="zh-TW" sz="1200" dirty="0">
                <a:solidFill>
                  <a:srgbClr val="385723"/>
                </a:solidFill>
              </a:rPr>
              <a:t>    </a:t>
            </a:r>
            <a:r>
              <a:rPr lang="zh-TW" sz="1200" dirty="0">
                <a:solidFill>
                  <a:srgbClr val="2E75B6"/>
                </a:solidFill>
              </a:rPr>
              <a:t>LOOP</a:t>
            </a:r>
          </a:p>
          <a:p>
            <a:pPr marL="914400" lvl="1" indent="-304800" rtl="0">
              <a:spcBef>
                <a:spcPts val="0"/>
              </a:spcBef>
              <a:spcAft>
                <a:spcPts val="0"/>
              </a:spcAft>
              <a:buSzPct val="100000"/>
            </a:pPr>
            <a:r>
              <a:rPr lang="zh-TW" sz="1200" dirty="0">
                <a:solidFill>
                  <a:srgbClr val="385723"/>
                </a:solidFill>
              </a:rPr>
              <a:t>    	</a:t>
            </a:r>
            <a:r>
              <a:rPr lang="zh-TW" sz="1200" dirty="0">
                <a:solidFill>
                  <a:srgbClr val="FF0000"/>
                </a:solidFill>
              </a:rPr>
              <a:t>FETCH </a:t>
            </a:r>
            <a:r>
              <a:rPr lang="zh-TW" sz="1200" dirty="0">
                <a:solidFill>
                  <a:schemeClr val="dk1"/>
                </a:solidFill>
              </a:rPr>
              <a:t>facility_cursor </a:t>
            </a:r>
            <a:r>
              <a:rPr lang="zh-TW" sz="1200" dirty="0">
                <a:solidFill>
                  <a:srgbClr val="FF0000"/>
                </a:solidFill>
              </a:rPr>
              <a:t>INTO </a:t>
            </a:r>
            <a:r>
              <a:rPr lang="zh-TW" sz="1200" dirty="0">
                <a:solidFill>
                  <a:schemeClr val="dk1"/>
                </a:solidFill>
              </a:rPr>
              <a:t>var_deptid,var_name;</a:t>
            </a:r>
          </a:p>
          <a:p>
            <a:pPr marL="914400" lvl="1" indent="-304800" rtl="0">
              <a:spcBef>
                <a:spcPts val="0"/>
              </a:spcBef>
              <a:spcAft>
                <a:spcPts val="0"/>
              </a:spcAft>
              <a:buSzPct val="100000"/>
            </a:pPr>
            <a:r>
              <a:rPr lang="zh-TW" sz="1200" dirty="0">
                <a:solidFill>
                  <a:srgbClr val="385723"/>
                </a:solidFill>
              </a:rPr>
              <a:t>     	</a:t>
            </a:r>
            <a:r>
              <a:rPr lang="zh-TW" sz="1200" dirty="0">
                <a:solidFill>
                  <a:srgbClr val="2E75B6"/>
                </a:solidFill>
              </a:rPr>
              <a:t>EXIT WHEN </a:t>
            </a:r>
            <a:r>
              <a:rPr lang="zh-TW" sz="1200" dirty="0">
                <a:solidFill>
                  <a:schemeClr val="dk1"/>
                </a:solidFill>
              </a:rPr>
              <a:t>facility_cursor</a:t>
            </a:r>
            <a:r>
              <a:rPr lang="zh-TW" sz="1200" dirty="0">
                <a:solidFill>
                  <a:srgbClr val="FF0000"/>
                </a:solidFill>
              </a:rPr>
              <a:t>%NOTFOUND</a:t>
            </a:r>
            <a:r>
              <a:rPr lang="zh-TW" sz="1200" dirty="0">
                <a:solidFill>
                  <a:schemeClr val="dk1"/>
                </a:solidFill>
              </a:rPr>
              <a:t>;</a:t>
            </a:r>
          </a:p>
          <a:p>
            <a:pPr marL="914400" lvl="1" indent="-304800" rtl="0">
              <a:spcBef>
                <a:spcPts val="0"/>
              </a:spcBef>
              <a:spcAft>
                <a:spcPts val="0"/>
              </a:spcAft>
              <a:buSzPct val="100000"/>
            </a:pPr>
            <a:r>
              <a:rPr lang="zh-TW" sz="1200" dirty="0">
                <a:solidFill>
                  <a:srgbClr val="385723"/>
                </a:solidFill>
              </a:rPr>
              <a:t>      	</a:t>
            </a:r>
            <a:r>
              <a:rPr lang="zh-TW" sz="1200" dirty="0">
                <a:solidFill>
                  <a:srgbClr val="2E75B6"/>
                </a:solidFill>
              </a:rPr>
              <a:t>INSERT INTO </a:t>
            </a:r>
            <a:r>
              <a:rPr lang="zh-TW" sz="1200" dirty="0">
                <a:solidFill>
                  <a:schemeClr val="dk1"/>
                </a:solidFill>
              </a:rPr>
              <a:t>test </a:t>
            </a:r>
            <a:r>
              <a:rPr lang="zh-TW" sz="1200" dirty="0">
                <a:solidFill>
                  <a:srgbClr val="2E75B6"/>
                </a:solidFill>
              </a:rPr>
              <a:t>VALUES</a:t>
            </a:r>
            <a:r>
              <a:rPr lang="zh-TW" sz="1200" dirty="0">
                <a:solidFill>
                  <a:schemeClr val="dk1"/>
                </a:solidFill>
              </a:rPr>
              <a:t> (var_deptid,var_name);</a:t>
            </a:r>
          </a:p>
          <a:p>
            <a:pPr marL="914400" lvl="1" indent="-304800" rtl="0">
              <a:spcBef>
                <a:spcPts val="0"/>
              </a:spcBef>
              <a:spcAft>
                <a:spcPts val="0"/>
              </a:spcAft>
              <a:buSzPct val="100000"/>
            </a:pPr>
            <a:r>
              <a:rPr lang="zh-TW" sz="1200" dirty="0">
                <a:solidFill>
                  <a:srgbClr val="385723"/>
                </a:solidFill>
              </a:rPr>
              <a:t>    </a:t>
            </a:r>
            <a:r>
              <a:rPr lang="zh-TW" sz="1200" dirty="0">
                <a:solidFill>
                  <a:srgbClr val="2E75B6"/>
                </a:solidFill>
              </a:rPr>
              <a:t>END LOOP</a:t>
            </a:r>
            <a:r>
              <a:rPr lang="zh-TW" sz="1200" dirty="0">
                <a:solidFill>
                  <a:schemeClr val="dk1"/>
                </a:solidFill>
              </a:rPr>
              <a:t>;</a:t>
            </a:r>
          </a:p>
          <a:p>
            <a:pPr marL="914400" lvl="1" indent="-304800" rtl="0">
              <a:spcBef>
                <a:spcPts val="0"/>
              </a:spcBef>
              <a:spcAft>
                <a:spcPts val="0"/>
              </a:spcAft>
              <a:buSzPct val="100000"/>
            </a:pPr>
            <a:r>
              <a:rPr lang="zh-TW" sz="1200" dirty="0">
                <a:solidFill>
                  <a:srgbClr val="FF0000"/>
                </a:solidFill>
              </a:rPr>
              <a:t>    CLOSE </a:t>
            </a:r>
            <a:r>
              <a:rPr lang="zh-TW" sz="1200" dirty="0">
                <a:solidFill>
                  <a:schemeClr val="dk1"/>
                </a:solidFill>
              </a:rPr>
              <a:t>facility_cursor;</a:t>
            </a:r>
          </a:p>
          <a:p>
            <a:pPr marL="914400" lvl="1" indent="-304800" rtl="0">
              <a:spcBef>
                <a:spcPts val="0"/>
              </a:spcBef>
              <a:spcAft>
                <a:spcPts val="0"/>
              </a:spcAft>
              <a:buSzPct val="100000"/>
            </a:pPr>
            <a:r>
              <a:rPr lang="zh-TW" sz="1200" dirty="0">
                <a:solidFill>
                  <a:srgbClr val="2E75B6"/>
                </a:solidFill>
              </a:rPr>
              <a:t>END</a:t>
            </a:r>
            <a:r>
              <a:rPr lang="zh-TW" sz="1200" dirty="0">
                <a:solidFill>
                  <a:schemeClr val="dk1"/>
                </a:solidFill>
              </a:rPr>
              <a:t>;</a:t>
            </a:r>
          </a:p>
          <a:p>
            <a:pPr marL="914400" lvl="1" indent="-304800" rtl="0">
              <a:spcBef>
                <a:spcPts val="0"/>
              </a:spcBef>
              <a:spcAft>
                <a:spcPts val="0"/>
              </a:spcAft>
              <a:buSzPct val="100000"/>
            </a:pPr>
            <a:endParaRPr lang="zh-TW" sz="1200" dirty="0">
              <a:solidFill>
                <a:schemeClr val="dk1"/>
              </a:solidFill>
            </a:endParaRPr>
          </a:p>
          <a:p>
            <a:pPr marL="457200" lvl="0" indent="-228600">
              <a:spcBef>
                <a:spcPts val="0"/>
              </a:spcBef>
            </a:pPr>
            <a:r>
              <a:rPr lang="zh-TW" sz="1600" dirty="0"/>
              <a:t>The above cursor fetches records from the facility table, and insert the values one by one into another table called test.</a:t>
            </a:r>
          </a:p>
        </p:txBody>
      </p:sp>
      <p:sp>
        <p:nvSpPr>
          <p:cNvPr id="4" name="Rectangle 3">
            <a:extLst>
              <a:ext uri="{FF2B5EF4-FFF2-40B4-BE49-F238E27FC236}">
                <a16:creationId xmlns:a16="http://schemas.microsoft.com/office/drawing/2014/main" id="{18980D00-BDFA-49AE-8A5F-02E1892B6F29}"/>
              </a:ext>
            </a:extLst>
          </p:cNvPr>
          <p:cNvSpPr/>
          <p:nvPr/>
        </p:nvSpPr>
        <p:spPr>
          <a:xfrm>
            <a:off x="892099" y="1263806"/>
            <a:ext cx="4980877" cy="29364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Shape 232">
            <a:extLst>
              <a:ext uri="{FF2B5EF4-FFF2-40B4-BE49-F238E27FC236}">
                <a16:creationId xmlns:a16="http://schemas.microsoft.com/office/drawing/2014/main" id="{94CFEE87-05F3-4947-8292-39F74CE44F3A}"/>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25</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Example of Cursor 2</a:t>
            </a:r>
          </a:p>
        </p:txBody>
      </p:sp>
      <p:sp>
        <p:nvSpPr>
          <p:cNvPr id="219" name="Shape 219"/>
          <p:cNvSpPr txBox="1">
            <a:spLocks noGrp="1"/>
          </p:cNvSpPr>
          <p:nvPr>
            <p:ph type="body" idx="1"/>
          </p:nvPr>
        </p:nvSpPr>
        <p:spPr>
          <a:xfrm>
            <a:off x="579575" y="988926"/>
            <a:ext cx="7896600" cy="3416400"/>
          </a:xfrm>
          <a:prstGeom prst="rect">
            <a:avLst/>
          </a:prstGeom>
        </p:spPr>
        <p:txBody>
          <a:bodyPr lIns="91425" tIns="91425" rIns="91425" bIns="91425" anchor="t" anchorCtr="0">
            <a:noAutofit/>
          </a:bodyPr>
          <a:lstStyle/>
          <a:p>
            <a:pPr lvl="0" rtl="0">
              <a:spcBef>
                <a:spcPts val="0"/>
              </a:spcBef>
              <a:spcAft>
                <a:spcPts val="0"/>
              </a:spcAft>
              <a:buNone/>
            </a:pPr>
            <a:r>
              <a:rPr lang="zh-TW" dirty="0"/>
              <a:t>Cursor </a:t>
            </a:r>
            <a:r>
              <a:rPr lang="en-HK" altLang="zh-TW" dirty="0"/>
              <a:t>used with FOR </a:t>
            </a:r>
            <a:r>
              <a:rPr lang="zh-TW" dirty="0"/>
              <a:t>loop (</a:t>
            </a:r>
            <a:r>
              <a:rPr lang="zh-TW" u="sng" dirty="0">
                <a:solidFill>
                  <a:schemeClr val="hlink"/>
                </a:solidFill>
                <a:hlinkClick r:id="rId3"/>
              </a:rPr>
              <a:t>lab5_cursor2.sql</a:t>
            </a:r>
            <a:r>
              <a:rPr lang="zh-TW" dirty="0"/>
              <a:t>) :</a:t>
            </a:r>
            <a:br>
              <a:rPr lang="zh-TW" dirty="0"/>
            </a:br>
            <a:r>
              <a:rPr lang="zh-TW" sz="1200" dirty="0">
                <a:solidFill>
                  <a:srgbClr val="1F4E79"/>
                </a:solidFill>
              </a:rPr>
              <a:t>DECLARE</a:t>
            </a:r>
            <a:endParaRPr lang="en-HK" altLang="zh-TW" sz="1200" dirty="0">
              <a:solidFill>
                <a:srgbClr val="1F4E79"/>
              </a:solidFill>
            </a:endParaRPr>
          </a:p>
          <a:p>
            <a:pPr lvl="0" rtl="0">
              <a:spcBef>
                <a:spcPts val="0"/>
              </a:spcBef>
              <a:spcAft>
                <a:spcPts val="0"/>
              </a:spcAft>
              <a:buNone/>
            </a:pPr>
            <a:r>
              <a:rPr lang="en-HK" altLang="zh-TW" sz="1200" dirty="0">
                <a:solidFill>
                  <a:srgbClr val="1F4E79"/>
                </a:solidFill>
              </a:rPr>
              <a:t>      </a:t>
            </a:r>
            <a:r>
              <a:rPr lang="zh-TW" sz="1200" dirty="0">
                <a:solidFill>
                  <a:schemeClr val="dk1"/>
                </a:solidFill>
              </a:rPr>
              <a:t>var_deptid facility.department_id%</a:t>
            </a:r>
            <a:r>
              <a:rPr lang="zh-TW" sz="1200" dirty="0">
                <a:solidFill>
                  <a:srgbClr val="1F4E79"/>
                </a:solidFill>
              </a:rPr>
              <a:t>TYPE</a:t>
            </a:r>
            <a:r>
              <a:rPr lang="zh-TW" sz="1200" dirty="0">
                <a:solidFill>
                  <a:schemeClr val="dk1"/>
                </a:solidFill>
              </a:rPr>
              <a:t>;</a:t>
            </a:r>
          </a:p>
          <a:p>
            <a:pPr lvl="0" indent="234950" rtl="0">
              <a:spcBef>
                <a:spcPts val="0"/>
              </a:spcBef>
              <a:spcAft>
                <a:spcPts val="0"/>
              </a:spcAft>
              <a:buClr>
                <a:schemeClr val="dk1"/>
              </a:buClr>
              <a:buSzPct val="91666"/>
              <a:buFont typeface="Arial"/>
              <a:buNone/>
            </a:pPr>
            <a:r>
              <a:rPr lang="zh-TW" sz="1200" dirty="0">
                <a:solidFill>
                  <a:schemeClr val="dk1"/>
                </a:solidFill>
              </a:rPr>
              <a:t>var_name  facility.</a:t>
            </a:r>
            <a:r>
              <a:rPr lang="zh-TW" sz="1200" dirty="0">
                <a:solidFill>
                  <a:srgbClr val="1F4E79"/>
                </a:solidFill>
              </a:rPr>
              <a:t>name</a:t>
            </a:r>
            <a:r>
              <a:rPr lang="zh-TW" sz="1200" dirty="0">
                <a:solidFill>
                  <a:schemeClr val="dk1"/>
                </a:solidFill>
              </a:rPr>
              <a:t>%</a:t>
            </a:r>
            <a:r>
              <a:rPr lang="zh-TW" sz="1200" dirty="0">
                <a:solidFill>
                  <a:srgbClr val="1F4E79"/>
                </a:solidFill>
              </a:rPr>
              <a:t>TYPE</a:t>
            </a:r>
            <a:r>
              <a:rPr lang="zh-TW" sz="1200" dirty="0">
                <a:solidFill>
                  <a:schemeClr val="dk1"/>
                </a:solidFill>
              </a:rPr>
              <a:t>;</a:t>
            </a:r>
          </a:p>
          <a:p>
            <a:pPr lvl="0" indent="234950" rtl="0">
              <a:spcBef>
                <a:spcPts val="0"/>
              </a:spcBef>
              <a:spcAft>
                <a:spcPts val="0"/>
              </a:spcAft>
              <a:buClr>
                <a:schemeClr val="dk1"/>
              </a:buClr>
              <a:buSzPct val="91666"/>
              <a:buFont typeface="Arial"/>
              <a:buNone/>
            </a:pPr>
            <a:r>
              <a:rPr lang="zh-TW" sz="1200" dirty="0">
                <a:solidFill>
                  <a:srgbClr val="FF0000"/>
                </a:solidFill>
              </a:rPr>
              <a:t>CURSOR </a:t>
            </a:r>
            <a:r>
              <a:rPr lang="zh-TW" sz="1200" dirty="0">
                <a:solidFill>
                  <a:schemeClr val="dk1"/>
                </a:solidFill>
              </a:rPr>
              <a:t>facility_cursor</a:t>
            </a:r>
          </a:p>
          <a:p>
            <a:pPr lvl="0" indent="234950" rtl="0">
              <a:spcBef>
                <a:spcPts val="0"/>
              </a:spcBef>
              <a:spcAft>
                <a:spcPts val="0"/>
              </a:spcAft>
              <a:buClr>
                <a:schemeClr val="dk1"/>
              </a:buClr>
              <a:buSzPct val="91666"/>
              <a:buFont typeface="Arial"/>
              <a:buNone/>
            </a:pPr>
            <a:r>
              <a:rPr lang="zh-TW" sz="1200" dirty="0">
                <a:solidFill>
                  <a:srgbClr val="FF0000"/>
                </a:solidFill>
              </a:rPr>
              <a:t>IS SELECT</a:t>
            </a:r>
            <a:r>
              <a:rPr lang="zh-TW" sz="1200" dirty="0">
                <a:solidFill>
                  <a:srgbClr val="1F4E79"/>
                </a:solidFill>
              </a:rPr>
              <a:t> </a:t>
            </a:r>
            <a:r>
              <a:rPr lang="zh-TW" sz="1200" dirty="0">
                <a:solidFill>
                  <a:schemeClr val="dk1"/>
                </a:solidFill>
              </a:rPr>
              <a:t>department_id, </a:t>
            </a:r>
            <a:r>
              <a:rPr lang="zh-TW" sz="1200" dirty="0">
                <a:solidFill>
                  <a:srgbClr val="1F4E79"/>
                </a:solidFill>
              </a:rPr>
              <a:t>name FROM </a:t>
            </a:r>
            <a:r>
              <a:rPr lang="zh-TW" sz="1200" dirty="0">
                <a:solidFill>
                  <a:schemeClr val="dk1"/>
                </a:solidFill>
              </a:rPr>
              <a:t>facility;</a:t>
            </a:r>
          </a:p>
          <a:p>
            <a:pPr lvl="0" rtl="0">
              <a:spcBef>
                <a:spcPts val="0"/>
              </a:spcBef>
              <a:spcAft>
                <a:spcPts val="0"/>
              </a:spcAft>
              <a:buClr>
                <a:schemeClr val="dk1"/>
              </a:buClr>
              <a:buSzPct val="91666"/>
              <a:buFont typeface="Arial"/>
              <a:buNone/>
            </a:pPr>
            <a:r>
              <a:rPr lang="zh-TW" sz="1200" dirty="0">
                <a:solidFill>
                  <a:srgbClr val="1F4E79"/>
                </a:solidFill>
              </a:rPr>
              <a:t>BEGIN</a:t>
            </a:r>
          </a:p>
          <a:p>
            <a:pPr lvl="0" rtl="0">
              <a:spcBef>
                <a:spcPts val="0"/>
              </a:spcBef>
              <a:spcAft>
                <a:spcPts val="0"/>
              </a:spcAft>
              <a:buClr>
                <a:schemeClr val="dk1"/>
              </a:buClr>
              <a:buSzPct val="91666"/>
              <a:buFont typeface="Arial"/>
              <a:buNone/>
            </a:pPr>
            <a:r>
              <a:rPr lang="zh-TW" sz="1200" dirty="0">
                <a:solidFill>
                  <a:schemeClr val="dk1"/>
                </a:solidFill>
              </a:rPr>
              <a:t>   	</a:t>
            </a:r>
            <a:r>
              <a:rPr lang="zh-TW" sz="1200" dirty="0">
                <a:solidFill>
                  <a:srgbClr val="1F4E79"/>
                </a:solidFill>
              </a:rPr>
              <a:t>FOR </a:t>
            </a:r>
            <a:r>
              <a:rPr lang="zh-TW" sz="1200" dirty="0">
                <a:solidFill>
                  <a:srgbClr val="6AA84F"/>
                </a:solidFill>
              </a:rPr>
              <a:t>rec </a:t>
            </a:r>
            <a:r>
              <a:rPr lang="zh-TW" sz="1200" dirty="0">
                <a:solidFill>
                  <a:srgbClr val="1F4E79"/>
                </a:solidFill>
              </a:rPr>
              <a:t>in </a:t>
            </a:r>
            <a:r>
              <a:rPr lang="zh-TW" sz="1200" dirty="0">
                <a:solidFill>
                  <a:schemeClr val="dk1"/>
                </a:solidFill>
              </a:rPr>
              <a:t>facility_cursor</a:t>
            </a:r>
          </a:p>
          <a:p>
            <a:pPr lvl="0" rtl="0">
              <a:spcBef>
                <a:spcPts val="0"/>
              </a:spcBef>
              <a:spcAft>
                <a:spcPts val="0"/>
              </a:spcAft>
              <a:buClr>
                <a:schemeClr val="dk1"/>
              </a:buClr>
              <a:buSzPct val="91666"/>
              <a:buFont typeface="Arial"/>
              <a:buNone/>
            </a:pPr>
            <a:r>
              <a:rPr lang="zh-TW" sz="1200" dirty="0">
                <a:solidFill>
                  <a:schemeClr val="dk1"/>
                </a:solidFill>
              </a:rPr>
              <a:t>  	</a:t>
            </a:r>
            <a:r>
              <a:rPr lang="zh-TW" sz="1200" dirty="0">
                <a:solidFill>
                  <a:srgbClr val="1F4E79"/>
                </a:solidFill>
              </a:rPr>
              <a:t>LOOP</a:t>
            </a:r>
          </a:p>
          <a:p>
            <a:pPr lvl="0" rtl="0">
              <a:spcBef>
                <a:spcPts val="0"/>
              </a:spcBef>
              <a:spcAft>
                <a:spcPts val="0"/>
              </a:spcAft>
              <a:buClr>
                <a:schemeClr val="dk1"/>
              </a:buClr>
              <a:buSzPct val="91666"/>
              <a:buFont typeface="Arial"/>
              <a:buNone/>
            </a:pPr>
            <a:r>
              <a:rPr lang="zh-TW" sz="1200" dirty="0">
                <a:solidFill>
                  <a:schemeClr val="dk1"/>
                </a:solidFill>
              </a:rPr>
              <a:t>         		var_deptid:=</a:t>
            </a:r>
            <a:r>
              <a:rPr lang="zh-TW" sz="1200" dirty="0">
                <a:solidFill>
                  <a:srgbClr val="6AA84F"/>
                </a:solidFill>
              </a:rPr>
              <a:t>rec</a:t>
            </a:r>
            <a:r>
              <a:rPr lang="zh-TW" sz="1200" dirty="0">
                <a:solidFill>
                  <a:schemeClr val="dk1"/>
                </a:solidFill>
              </a:rPr>
              <a:t>.department_id;</a:t>
            </a:r>
          </a:p>
          <a:p>
            <a:pPr lvl="0" rtl="0">
              <a:spcBef>
                <a:spcPts val="0"/>
              </a:spcBef>
              <a:spcAft>
                <a:spcPts val="0"/>
              </a:spcAft>
              <a:buClr>
                <a:schemeClr val="dk1"/>
              </a:buClr>
              <a:buSzPct val="91666"/>
              <a:buFont typeface="Arial"/>
              <a:buNone/>
            </a:pPr>
            <a:r>
              <a:rPr lang="zh-TW" sz="1200" dirty="0">
                <a:solidFill>
                  <a:schemeClr val="dk1"/>
                </a:solidFill>
              </a:rPr>
              <a:t>         		var_name:=</a:t>
            </a:r>
            <a:r>
              <a:rPr lang="zh-TW" sz="1200" dirty="0">
                <a:solidFill>
                  <a:srgbClr val="6AA84F"/>
                </a:solidFill>
              </a:rPr>
              <a:t>rec</a:t>
            </a:r>
            <a:r>
              <a:rPr lang="zh-TW" sz="1200" dirty="0">
                <a:solidFill>
                  <a:schemeClr val="dk1"/>
                </a:solidFill>
              </a:rPr>
              <a:t>.</a:t>
            </a:r>
            <a:r>
              <a:rPr lang="zh-TW" sz="1200" dirty="0">
                <a:solidFill>
                  <a:srgbClr val="1F4E79"/>
                </a:solidFill>
              </a:rPr>
              <a:t>name</a:t>
            </a:r>
            <a:r>
              <a:rPr lang="zh-TW" sz="1200" dirty="0">
                <a:solidFill>
                  <a:schemeClr val="dk1"/>
                </a:solidFill>
              </a:rPr>
              <a:t>;</a:t>
            </a:r>
          </a:p>
          <a:p>
            <a:pPr lvl="0" rtl="0">
              <a:spcBef>
                <a:spcPts val="0"/>
              </a:spcBef>
              <a:spcAft>
                <a:spcPts val="0"/>
              </a:spcAft>
              <a:buClr>
                <a:schemeClr val="dk1"/>
              </a:buClr>
              <a:buSzPct val="91666"/>
              <a:buFont typeface="Arial"/>
              <a:buNone/>
            </a:pPr>
            <a:r>
              <a:rPr lang="zh-TW" sz="1200" dirty="0">
                <a:solidFill>
                  <a:schemeClr val="dk1"/>
                </a:solidFill>
              </a:rPr>
              <a:t>     		</a:t>
            </a:r>
            <a:r>
              <a:rPr lang="zh-TW" sz="1200" dirty="0">
                <a:solidFill>
                  <a:srgbClr val="1F4E79"/>
                </a:solidFill>
              </a:rPr>
              <a:t>INSERT INTO </a:t>
            </a:r>
            <a:r>
              <a:rPr lang="zh-TW" sz="1200" dirty="0">
                <a:solidFill>
                  <a:schemeClr val="dk1"/>
                </a:solidFill>
              </a:rPr>
              <a:t>test </a:t>
            </a:r>
            <a:r>
              <a:rPr lang="zh-TW" sz="1200" dirty="0">
                <a:solidFill>
                  <a:srgbClr val="1F4E79"/>
                </a:solidFill>
              </a:rPr>
              <a:t>VALUES </a:t>
            </a:r>
            <a:r>
              <a:rPr lang="zh-TW" sz="1200" dirty="0">
                <a:solidFill>
                  <a:schemeClr val="dk1"/>
                </a:solidFill>
              </a:rPr>
              <a:t>(var_deptid,var_name);</a:t>
            </a:r>
          </a:p>
          <a:p>
            <a:pPr lvl="0" rtl="0">
              <a:spcBef>
                <a:spcPts val="0"/>
              </a:spcBef>
              <a:spcAft>
                <a:spcPts val="0"/>
              </a:spcAft>
              <a:buClr>
                <a:schemeClr val="dk1"/>
              </a:buClr>
              <a:buSzPct val="91666"/>
              <a:buFont typeface="Arial"/>
              <a:buNone/>
            </a:pPr>
            <a:r>
              <a:rPr lang="zh-TW" sz="1200" dirty="0">
                <a:solidFill>
                  <a:schemeClr val="dk1"/>
                </a:solidFill>
              </a:rPr>
              <a:t>  	</a:t>
            </a:r>
            <a:r>
              <a:rPr lang="zh-TW" sz="1200" dirty="0">
                <a:solidFill>
                  <a:srgbClr val="1F4E79"/>
                </a:solidFill>
              </a:rPr>
              <a:t>END LOOP</a:t>
            </a:r>
            <a:r>
              <a:rPr lang="zh-TW" sz="1200" dirty="0">
                <a:solidFill>
                  <a:schemeClr val="dk1"/>
                </a:solidFill>
              </a:rPr>
              <a:t>;</a:t>
            </a:r>
          </a:p>
          <a:p>
            <a:pPr lvl="0" rtl="0">
              <a:spcBef>
                <a:spcPts val="0"/>
              </a:spcBef>
              <a:spcAft>
                <a:spcPts val="0"/>
              </a:spcAft>
              <a:buClr>
                <a:schemeClr val="dk1"/>
              </a:buClr>
              <a:buSzPct val="91666"/>
              <a:buFont typeface="Arial"/>
              <a:buNone/>
            </a:pPr>
            <a:r>
              <a:rPr lang="zh-TW" sz="1200" dirty="0">
                <a:solidFill>
                  <a:srgbClr val="1F4E79"/>
                </a:solidFill>
              </a:rPr>
              <a:t>END</a:t>
            </a:r>
            <a:r>
              <a:rPr lang="zh-TW" sz="1200" dirty="0">
                <a:solidFill>
                  <a:schemeClr val="dk1"/>
                </a:solidFill>
              </a:rPr>
              <a:t>;</a:t>
            </a:r>
            <a:endParaRPr lang="en-HK" altLang="zh-TW" sz="1200" dirty="0">
              <a:solidFill>
                <a:schemeClr val="dk1"/>
              </a:solidFill>
            </a:endParaRPr>
          </a:p>
          <a:p>
            <a:pPr lvl="0">
              <a:spcAft>
                <a:spcPts val="0"/>
              </a:spcAft>
              <a:buClr>
                <a:schemeClr val="dk1"/>
              </a:buClr>
              <a:buSzPct val="91666"/>
            </a:pPr>
            <a:r>
              <a:rPr lang="en-US" altLang="zh-TW" sz="1200" dirty="0">
                <a:solidFill>
                  <a:schemeClr val="dk1"/>
                </a:solidFill>
              </a:rPr>
              <a:t>We can use FOR loop to simplify the cursor usage in PL/SQL. The above FOR loop automatically opens the cursor, fetches rows of data from it, and closes the cursor when all rows have been fetched. In this example, the FOR loop automatically fetches attributes from </a:t>
            </a:r>
            <a:r>
              <a:rPr lang="en-US" altLang="zh-TW" sz="1200" dirty="0" err="1">
                <a:solidFill>
                  <a:schemeClr val="dk1"/>
                </a:solidFill>
              </a:rPr>
              <a:t>facility_cursor</a:t>
            </a:r>
            <a:r>
              <a:rPr lang="en-US" altLang="zh-TW" sz="1200" dirty="0">
                <a:solidFill>
                  <a:schemeClr val="dk1"/>
                </a:solidFill>
              </a:rPr>
              <a:t> into test, and exits the loop when all records have been fetched as the pervious example. This makes the code simpler and easier to read.</a:t>
            </a:r>
            <a:endParaRPr lang="zh-TW" sz="1200" dirty="0">
              <a:solidFill>
                <a:schemeClr val="dk1"/>
              </a:solidFill>
            </a:endParaRPr>
          </a:p>
          <a:p>
            <a:pPr lvl="0" rtl="0">
              <a:spcBef>
                <a:spcPts val="0"/>
              </a:spcBef>
              <a:spcAft>
                <a:spcPts val="0"/>
              </a:spcAft>
              <a:buClr>
                <a:schemeClr val="dk1"/>
              </a:buClr>
              <a:buSzPct val="91666"/>
              <a:buFont typeface="Arial"/>
              <a:buNone/>
            </a:pPr>
            <a:endParaRPr lang="zh-TW" sz="1200" dirty="0">
              <a:solidFill>
                <a:schemeClr val="dk1"/>
              </a:solidFill>
            </a:endParaRPr>
          </a:p>
          <a:p>
            <a:pPr lvl="0">
              <a:spcBef>
                <a:spcPts val="0"/>
              </a:spcBef>
              <a:buNone/>
            </a:pPr>
            <a:endParaRPr dirty="0"/>
          </a:p>
        </p:txBody>
      </p:sp>
      <p:sp>
        <p:nvSpPr>
          <p:cNvPr id="4" name="Rectangle 3">
            <a:extLst>
              <a:ext uri="{FF2B5EF4-FFF2-40B4-BE49-F238E27FC236}">
                <a16:creationId xmlns:a16="http://schemas.microsoft.com/office/drawing/2014/main" id="{FF0A3E79-00CB-429B-9500-DC76CEA19B81}"/>
              </a:ext>
            </a:extLst>
          </p:cNvPr>
          <p:cNvSpPr/>
          <p:nvPr/>
        </p:nvSpPr>
        <p:spPr>
          <a:xfrm>
            <a:off x="579575" y="1382754"/>
            <a:ext cx="5895566" cy="27506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Shape 232">
            <a:extLst>
              <a:ext uri="{FF2B5EF4-FFF2-40B4-BE49-F238E27FC236}">
                <a16:creationId xmlns:a16="http://schemas.microsoft.com/office/drawing/2014/main" id="{B4DDA0F1-D930-4214-A324-589D15120CB4}"/>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26</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Example of Cursor </a:t>
            </a:r>
            <a:r>
              <a:rPr lang="en-HK" altLang="zh-TW" dirty="0"/>
              <a:t>3</a:t>
            </a:r>
            <a:endParaRPr lang="zh-TW" dirty="0"/>
          </a:p>
        </p:txBody>
      </p:sp>
      <p:sp>
        <p:nvSpPr>
          <p:cNvPr id="225" name="Shape 225"/>
          <p:cNvSpPr txBox="1">
            <a:spLocks noGrp="1"/>
          </p:cNvSpPr>
          <p:nvPr>
            <p:ph type="body" idx="1"/>
          </p:nvPr>
        </p:nvSpPr>
        <p:spPr>
          <a:xfrm>
            <a:off x="311700" y="965687"/>
            <a:ext cx="8215266"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The </a:t>
            </a:r>
            <a:r>
              <a:rPr lang="zh-TW" dirty="0">
                <a:solidFill>
                  <a:srgbClr val="FF0000"/>
                </a:solidFill>
              </a:rPr>
              <a:t>facility_cursor </a:t>
            </a:r>
            <a:r>
              <a:rPr lang="zh-TW" dirty="0"/>
              <a:t>on the previous slide is automatically opened by the FOR </a:t>
            </a:r>
            <a:r>
              <a:rPr lang="en-HK" altLang="zh-TW" dirty="0"/>
              <a:t>loop</a:t>
            </a:r>
            <a:r>
              <a:rPr lang="zh-TW" dirty="0"/>
              <a:t>.  </a:t>
            </a:r>
          </a:p>
          <a:p>
            <a:pPr marL="514350" lvl="0" indent="-285750" rtl="0">
              <a:spcBef>
                <a:spcPts val="0"/>
              </a:spcBef>
              <a:buFont typeface="Arial" panose="020B0604020202020204" pitchFamily="34" charset="0"/>
              <a:buChar char="•"/>
            </a:pPr>
            <a:r>
              <a:rPr lang="zh-TW" dirty="0"/>
              <a:t>The </a:t>
            </a:r>
            <a:r>
              <a:rPr lang="zh-TW" dirty="0">
                <a:solidFill>
                  <a:srgbClr val="6AA84F"/>
                </a:solidFill>
              </a:rPr>
              <a:t>rec </a:t>
            </a:r>
            <a:r>
              <a:rPr lang="zh-TW" dirty="0"/>
              <a:t>is a rowtype data, but </a:t>
            </a:r>
            <a:r>
              <a:rPr lang="en-HK" altLang="zh-TW" dirty="0"/>
              <a:t>it</a:t>
            </a:r>
            <a:r>
              <a:rPr lang="zh-TW" dirty="0"/>
              <a:t> is no need to declare it.  </a:t>
            </a:r>
          </a:p>
          <a:p>
            <a:pPr marL="514350" lvl="0" indent="-285750" rtl="0">
              <a:spcBef>
                <a:spcPts val="0"/>
              </a:spcBef>
              <a:buFont typeface="Arial" panose="020B0604020202020204" pitchFamily="34" charset="0"/>
              <a:buChar char="•"/>
            </a:pPr>
            <a:r>
              <a:rPr lang="zh-TW" dirty="0"/>
              <a:t>Code inside the </a:t>
            </a:r>
            <a:r>
              <a:rPr lang="en-HK" altLang="zh-TW" dirty="0"/>
              <a:t>loop</a:t>
            </a:r>
            <a:r>
              <a:rPr lang="zh-TW" dirty="0"/>
              <a:t> </a:t>
            </a:r>
            <a:r>
              <a:rPr lang="en-HK" altLang="zh-TW" dirty="0"/>
              <a:t>is</a:t>
            </a:r>
            <a:r>
              <a:rPr lang="zh-TW" dirty="0"/>
              <a:t> execute</a:t>
            </a:r>
            <a:r>
              <a:rPr lang="en-HK" altLang="zh-TW" dirty="0"/>
              <a:t>d</a:t>
            </a:r>
            <a:r>
              <a:rPr lang="zh-TW" dirty="0"/>
              <a:t> once for each row of the cursor, and each time </a:t>
            </a:r>
            <a:r>
              <a:rPr lang="zh-TW" dirty="0">
                <a:solidFill>
                  <a:srgbClr val="FF0000"/>
                </a:solidFill>
              </a:rPr>
              <a:t>department_id</a:t>
            </a:r>
            <a:r>
              <a:rPr lang="zh-TW" dirty="0"/>
              <a:t> and </a:t>
            </a:r>
            <a:r>
              <a:rPr lang="zh-TW" dirty="0">
                <a:solidFill>
                  <a:srgbClr val="FF0000"/>
                </a:solidFill>
              </a:rPr>
              <a:t>name </a:t>
            </a:r>
            <a:r>
              <a:rPr lang="en-HK" altLang="zh-TW" dirty="0">
                <a:solidFill>
                  <a:schemeClr val="tx1"/>
                </a:solidFill>
              </a:rPr>
              <a:t>values</a:t>
            </a:r>
            <a:r>
              <a:rPr lang="en-HK" altLang="zh-TW" dirty="0">
                <a:solidFill>
                  <a:srgbClr val="FF0000"/>
                </a:solidFill>
              </a:rPr>
              <a:t> </a:t>
            </a:r>
            <a:r>
              <a:rPr lang="zh-TW" dirty="0"/>
              <a:t>are copied into </a:t>
            </a:r>
            <a:r>
              <a:rPr lang="zh-TW" dirty="0">
                <a:solidFill>
                  <a:srgbClr val="6AA84F"/>
                </a:solidFill>
              </a:rPr>
              <a:t>rec</a:t>
            </a:r>
            <a:r>
              <a:rPr lang="zh-TW" dirty="0"/>
              <a:t>. </a:t>
            </a:r>
            <a:endParaRPr lang="en-HK" altLang="zh-TW" dirty="0"/>
          </a:p>
          <a:p>
            <a:pPr marL="514350" lvl="0" indent="-285750" rtl="0">
              <a:spcBef>
                <a:spcPts val="0"/>
              </a:spcBef>
              <a:buFont typeface="Arial" panose="020B0604020202020204" pitchFamily="34" charset="0"/>
              <a:buChar char="•"/>
            </a:pPr>
            <a:r>
              <a:rPr lang="zh-TW" dirty="0"/>
              <a:t>We can access the </a:t>
            </a:r>
            <a:r>
              <a:rPr lang="en-HK" altLang="zh-TW" dirty="0"/>
              <a:t>components</a:t>
            </a:r>
            <a:r>
              <a:rPr lang="zh-TW" dirty="0"/>
              <a:t> in </a:t>
            </a:r>
            <a:r>
              <a:rPr lang="zh-TW" dirty="0">
                <a:solidFill>
                  <a:srgbClr val="6AA84F"/>
                </a:solidFill>
              </a:rPr>
              <a:t>rec </a:t>
            </a:r>
            <a:r>
              <a:rPr lang="zh-TW" dirty="0"/>
              <a:t>directly </a:t>
            </a:r>
            <a:r>
              <a:rPr lang="en-HK" altLang="zh-TW" dirty="0"/>
              <a:t>using the dot notation </a:t>
            </a:r>
            <a:r>
              <a:rPr lang="zh-TW" dirty="0"/>
              <a:t>(as shown in the code</a:t>
            </a:r>
            <a:r>
              <a:rPr lang="en-HK" altLang="zh-TW" dirty="0"/>
              <a:t> such as </a:t>
            </a:r>
            <a:r>
              <a:rPr lang="en-US" altLang="zh-TW" dirty="0" err="1">
                <a:solidFill>
                  <a:srgbClr val="6AA84F"/>
                </a:solidFill>
              </a:rPr>
              <a:t>rec</a:t>
            </a:r>
            <a:r>
              <a:rPr lang="en-US" altLang="zh-TW" dirty="0" err="1">
                <a:solidFill>
                  <a:schemeClr val="dk1"/>
                </a:solidFill>
              </a:rPr>
              <a:t>.department_id</a:t>
            </a:r>
            <a:r>
              <a:rPr lang="en-US" altLang="zh-TW" dirty="0">
                <a:solidFill>
                  <a:schemeClr val="dk1"/>
                </a:solidFill>
              </a:rPr>
              <a:t> and </a:t>
            </a:r>
            <a:r>
              <a:rPr lang="en-US" altLang="zh-TW" dirty="0">
                <a:solidFill>
                  <a:srgbClr val="6AA84F"/>
                </a:solidFill>
              </a:rPr>
              <a:t>rec</a:t>
            </a:r>
            <a:r>
              <a:rPr lang="en-US" altLang="zh-TW" dirty="0">
                <a:solidFill>
                  <a:schemeClr val="dk1"/>
                </a:solidFill>
              </a:rPr>
              <a:t>.</a:t>
            </a:r>
            <a:r>
              <a:rPr lang="en-US" altLang="zh-TW" dirty="0">
                <a:solidFill>
                  <a:srgbClr val="1F4E79"/>
                </a:solidFill>
              </a:rPr>
              <a:t>name)</a:t>
            </a:r>
            <a:r>
              <a:rPr lang="zh-TW" dirty="0"/>
              <a:t>.  </a:t>
            </a:r>
          </a:p>
          <a:p>
            <a:pPr marL="514350" lvl="0" indent="-285750" rtl="0">
              <a:spcBef>
                <a:spcPts val="0"/>
              </a:spcBef>
              <a:buFont typeface="Arial" panose="020B0604020202020204" pitchFamily="34" charset="0"/>
              <a:buChar char="•"/>
            </a:pPr>
            <a:r>
              <a:rPr lang="en-HK" altLang="zh-TW" dirty="0"/>
              <a:t>FOR loop</a:t>
            </a:r>
            <a:r>
              <a:rPr lang="zh-TW" dirty="0"/>
              <a:t> terminates automatically once all the records are fetched.  </a:t>
            </a:r>
          </a:p>
          <a:p>
            <a:pPr marL="514350" lvl="0" indent="-285750">
              <a:spcBef>
                <a:spcPts val="0"/>
              </a:spcBef>
              <a:buFont typeface="Arial" panose="020B0604020202020204" pitchFamily="34" charset="0"/>
              <a:buChar char="•"/>
            </a:pPr>
            <a:r>
              <a:rPr lang="zh-TW" dirty="0"/>
              <a:t>The cursor is then closed automatically.</a:t>
            </a:r>
          </a:p>
        </p:txBody>
      </p:sp>
      <p:sp>
        <p:nvSpPr>
          <p:cNvPr id="4" name="Shape 232">
            <a:extLst>
              <a:ext uri="{FF2B5EF4-FFF2-40B4-BE49-F238E27FC236}">
                <a16:creationId xmlns:a16="http://schemas.microsoft.com/office/drawing/2014/main" id="{E47C362C-8A06-4F69-8C66-00084653651E}"/>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27</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Triggers</a:t>
            </a:r>
          </a:p>
        </p:txBody>
      </p:sp>
      <p:sp>
        <p:nvSpPr>
          <p:cNvPr id="231" name="Shape 23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a:buFont typeface="Arial" panose="020B0604020202020204" pitchFamily="34" charset="0"/>
              <a:buChar char="•"/>
            </a:pPr>
            <a:r>
              <a:rPr lang="en-US" altLang="zh-TW" dirty="0">
                <a:solidFill>
                  <a:schemeClr val="tx1"/>
                </a:solidFill>
              </a:rPr>
              <a:t>A trigger in a database is a stored procedure that automatically executes or fires when a specific event occurs in the database. These events can include data insertions, updates, replacements, or deletions.</a:t>
            </a:r>
          </a:p>
          <a:p>
            <a:pPr marL="514350" lvl="0" indent="-285750">
              <a:buFont typeface="Arial" panose="020B0604020202020204" pitchFamily="34" charset="0"/>
              <a:buChar char="•"/>
            </a:pPr>
            <a:r>
              <a:rPr lang="en-US" altLang="zh-TW" dirty="0">
                <a:solidFill>
                  <a:schemeClr val="tx1"/>
                </a:solidFill>
              </a:rPr>
              <a:t>Triggers are used to maintain data integrity in the database. They can adjust the entire database systematically whenever there is a change. </a:t>
            </a:r>
          </a:p>
          <a:p>
            <a:pPr marL="514350" lvl="0" indent="-285750">
              <a:buFont typeface="Arial" panose="020B0604020202020204" pitchFamily="34" charset="0"/>
              <a:buChar char="•"/>
            </a:pPr>
            <a:r>
              <a:rPr lang="en-US" altLang="zh-TW" dirty="0">
                <a:solidFill>
                  <a:schemeClr val="tx1"/>
                </a:solidFill>
              </a:rPr>
              <a:t>There are different types of triggers, such as AFTER INSERT, AFTER UPDATE. Each of these triggers is activated under different conditions. For instance, an AFTER INSERT trigger would be activated after data is inserted into a table.</a:t>
            </a:r>
            <a:endParaRPr lang="zh-TW" dirty="0">
              <a:solidFill>
                <a:schemeClr val="tx1"/>
              </a:solidFill>
            </a:endParaRPr>
          </a:p>
        </p:txBody>
      </p:sp>
      <p:sp>
        <p:nvSpPr>
          <p:cNvPr id="4" name="Shape 232">
            <a:extLst>
              <a:ext uri="{FF2B5EF4-FFF2-40B4-BE49-F238E27FC236}">
                <a16:creationId xmlns:a16="http://schemas.microsoft.com/office/drawing/2014/main" id="{F23F4004-F8FE-462D-AEF8-B9D22373649A}"/>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28</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Syntax for Creating Trigger</a:t>
            </a:r>
          </a:p>
        </p:txBody>
      </p:sp>
      <p:sp>
        <p:nvSpPr>
          <p:cNvPr id="237" name="Shape 237"/>
          <p:cNvSpPr txBox="1">
            <a:spLocks noGrp="1"/>
          </p:cNvSpPr>
          <p:nvPr>
            <p:ph type="body" idx="1"/>
          </p:nvPr>
        </p:nvSpPr>
        <p:spPr>
          <a:xfrm>
            <a:off x="939800" y="1152475"/>
            <a:ext cx="5240867" cy="3416400"/>
          </a:xfrm>
          <a:prstGeom prst="rect">
            <a:avLst/>
          </a:prstGeom>
        </p:spPr>
        <p:txBody>
          <a:bodyPr lIns="91425" tIns="91425" rIns="91425" bIns="91425" anchor="t" anchorCtr="0">
            <a:noAutofit/>
          </a:bodyPr>
          <a:lstStyle/>
          <a:p>
            <a:pPr lvl="0">
              <a:lnSpc>
                <a:spcPct val="100000"/>
              </a:lnSpc>
              <a:spcBef>
                <a:spcPts val="0"/>
              </a:spcBef>
              <a:buNone/>
            </a:pPr>
            <a:r>
              <a:rPr lang="zh-TW" sz="1400" dirty="0">
                <a:solidFill>
                  <a:srgbClr val="0000FF"/>
                </a:solidFill>
              </a:rPr>
              <a:t>CREATE [OR REPLACE] TRIGGER trigger_name </a:t>
            </a:r>
          </a:p>
          <a:p>
            <a:pPr lvl="0">
              <a:lnSpc>
                <a:spcPct val="100000"/>
              </a:lnSpc>
              <a:spcBef>
                <a:spcPts val="0"/>
              </a:spcBef>
              <a:buNone/>
            </a:pPr>
            <a:r>
              <a:rPr lang="zh-TW" sz="1400" dirty="0">
                <a:solidFill>
                  <a:srgbClr val="0000FF"/>
                </a:solidFill>
              </a:rPr>
              <a:t>[BEFORE | AFTER | INSTEAD OF] database_event </a:t>
            </a:r>
          </a:p>
          <a:p>
            <a:pPr lvl="0">
              <a:lnSpc>
                <a:spcPct val="100000"/>
              </a:lnSpc>
              <a:spcBef>
                <a:spcPts val="0"/>
              </a:spcBef>
              <a:buNone/>
            </a:pPr>
            <a:r>
              <a:rPr lang="zh-TW" sz="1400" dirty="0">
                <a:solidFill>
                  <a:srgbClr val="0000FF"/>
                </a:solidFill>
              </a:rPr>
              <a:t>[REFERENCING [OLD AS old_name] [NEW AS new_name]] </a:t>
            </a:r>
          </a:p>
          <a:p>
            <a:pPr lvl="0">
              <a:lnSpc>
                <a:spcPct val="100000"/>
              </a:lnSpc>
              <a:spcBef>
                <a:spcPts val="0"/>
              </a:spcBef>
              <a:buNone/>
            </a:pPr>
            <a:r>
              <a:rPr lang="zh-TW" sz="1400" dirty="0">
                <a:solidFill>
                  <a:srgbClr val="0000FF"/>
                </a:solidFill>
              </a:rPr>
              <a:t>trigger Level </a:t>
            </a:r>
          </a:p>
          <a:p>
            <a:pPr lvl="0">
              <a:lnSpc>
                <a:spcPct val="100000"/>
              </a:lnSpc>
              <a:spcBef>
                <a:spcPts val="0"/>
              </a:spcBef>
              <a:buNone/>
            </a:pPr>
            <a:r>
              <a:rPr lang="zh-TW" sz="1400" dirty="0">
                <a:solidFill>
                  <a:srgbClr val="0000FF"/>
                </a:solidFill>
              </a:rPr>
              <a:t>[WHEN criteria] </a:t>
            </a:r>
          </a:p>
          <a:p>
            <a:pPr lvl="0">
              <a:lnSpc>
                <a:spcPct val="100000"/>
              </a:lnSpc>
              <a:spcBef>
                <a:spcPts val="0"/>
              </a:spcBef>
              <a:buNone/>
            </a:pPr>
            <a:r>
              <a:rPr lang="zh-TW" sz="1400" dirty="0">
                <a:solidFill>
                  <a:srgbClr val="0000FF"/>
                </a:solidFill>
              </a:rPr>
              <a:t>BEGIN</a:t>
            </a:r>
          </a:p>
          <a:p>
            <a:pPr lvl="0">
              <a:lnSpc>
                <a:spcPct val="100000"/>
              </a:lnSpc>
              <a:spcBef>
                <a:spcPts val="0"/>
              </a:spcBef>
              <a:buNone/>
            </a:pPr>
            <a:r>
              <a:rPr lang="zh-TW" sz="1400" dirty="0">
                <a:solidFill>
                  <a:srgbClr val="0000FF"/>
                </a:solidFill>
              </a:rPr>
              <a:t> </a:t>
            </a:r>
            <a:r>
              <a:rPr lang="en-HK" altLang="zh-TW" sz="1400" dirty="0">
                <a:solidFill>
                  <a:srgbClr val="0000FF"/>
                </a:solidFill>
              </a:rPr>
              <a:t>	</a:t>
            </a:r>
            <a:r>
              <a:rPr lang="zh-TW" sz="1400" dirty="0">
                <a:solidFill>
                  <a:srgbClr val="0000FF"/>
                </a:solidFill>
              </a:rPr>
              <a:t>trigger body [</a:t>
            </a:r>
            <a:r>
              <a:rPr lang="zh-TW" sz="1400" dirty="0">
                <a:solidFill>
                  <a:srgbClr val="FF0000"/>
                </a:solidFill>
              </a:rPr>
              <a:t>PL/SQL blocks</a:t>
            </a:r>
            <a:r>
              <a:rPr lang="zh-TW" sz="1400" dirty="0">
                <a:solidFill>
                  <a:srgbClr val="0000FF"/>
                </a:solidFill>
              </a:rPr>
              <a:t>] </a:t>
            </a:r>
          </a:p>
          <a:p>
            <a:pPr lvl="0">
              <a:lnSpc>
                <a:spcPct val="100000"/>
              </a:lnSpc>
              <a:spcBef>
                <a:spcPts val="0"/>
              </a:spcBef>
              <a:buNone/>
            </a:pPr>
            <a:r>
              <a:rPr lang="zh-TW" sz="1400" dirty="0">
                <a:solidFill>
                  <a:srgbClr val="0000FF"/>
                </a:solidFill>
              </a:rPr>
              <a:t>END;</a:t>
            </a:r>
          </a:p>
        </p:txBody>
      </p:sp>
      <p:sp>
        <p:nvSpPr>
          <p:cNvPr id="4" name="Shape 232">
            <a:extLst>
              <a:ext uri="{FF2B5EF4-FFF2-40B4-BE49-F238E27FC236}">
                <a16:creationId xmlns:a16="http://schemas.microsoft.com/office/drawing/2014/main" id="{89F2EAF2-FC47-4F69-AFF7-84D52FE41242}"/>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29</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dirty="0"/>
              <a:t>Downloading and </a:t>
            </a:r>
            <a:r>
              <a:rPr lang="en-HK" altLang="zh-TW" dirty="0"/>
              <a:t>R</a:t>
            </a:r>
            <a:r>
              <a:rPr lang="zh-TW" dirty="0"/>
              <a:t>unning SQL </a:t>
            </a:r>
            <a:r>
              <a:rPr lang="en-HK" altLang="zh-TW" dirty="0"/>
              <a:t>S</a:t>
            </a:r>
            <a:r>
              <a:rPr lang="zh-TW" dirty="0"/>
              <a:t>cript </a:t>
            </a:r>
            <a:r>
              <a:rPr lang="en-HK" altLang="zh-TW" dirty="0"/>
              <a:t>F</a:t>
            </a:r>
            <a:r>
              <a:rPr lang="zh-TW" dirty="0"/>
              <a:t>ile</a:t>
            </a:r>
            <a:r>
              <a:rPr lang="en-HK" altLang="zh-TW" dirty="0"/>
              <a:t>s 1</a:t>
            </a:r>
            <a:endParaRPr lang="zh-TW" dirty="0"/>
          </a:p>
        </p:txBody>
      </p:sp>
      <p:sp>
        <p:nvSpPr>
          <p:cNvPr id="61" name="Shape 61"/>
          <p:cNvSpPr txBox="1">
            <a:spLocks noGrp="1"/>
          </p:cNvSpPr>
          <p:nvPr>
            <p:ph type="body" idx="1"/>
          </p:nvPr>
        </p:nvSpPr>
        <p:spPr>
          <a:xfrm>
            <a:off x="22609" y="1036481"/>
            <a:ext cx="4742489" cy="3878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1600" dirty="0"/>
              <a:t>Download lab5.sql file </a:t>
            </a:r>
            <a:endParaRPr lang="en-AU" altLang="zh-TW" sz="1600" dirty="0"/>
          </a:p>
          <a:p>
            <a:pPr marL="514350" lvl="0" indent="-285750" rtl="0">
              <a:spcBef>
                <a:spcPts val="0"/>
              </a:spcBef>
              <a:buFont typeface="Arial" panose="020B0604020202020204" pitchFamily="34" charset="0"/>
              <a:buChar char="•"/>
            </a:pPr>
            <a:r>
              <a:rPr lang="zh-TW" sz="1600" dirty="0"/>
              <a:t>Open file</a:t>
            </a:r>
            <a:r>
              <a:rPr lang="en-HK" altLang="zh-TW" sz="1600" dirty="0"/>
              <a:t> in SQL Developer</a:t>
            </a:r>
            <a:endParaRPr lang="zh-TW" sz="1600" dirty="0"/>
          </a:p>
          <a:p>
            <a:pPr marL="514350" lvl="0" indent="-285750" rtl="0">
              <a:spcBef>
                <a:spcPts val="0"/>
              </a:spcBef>
              <a:buFont typeface="Arial" panose="020B0604020202020204" pitchFamily="34" charset="0"/>
              <a:buChar char="•"/>
            </a:pPr>
            <a:r>
              <a:rPr lang="en-HK" altLang="zh-TW" sz="1600" dirty="0"/>
              <a:t>Check the existing tables in your account </a:t>
            </a:r>
            <a:r>
              <a:rPr lang="en-HK" altLang="zh-TW" sz="1600" dirty="0">
                <a:solidFill>
                  <a:srgbClr val="FF0000"/>
                </a:solidFill>
              </a:rPr>
              <a:t>(warning: existing tables will be deleted after running lab5.sql!!!)</a:t>
            </a:r>
          </a:p>
          <a:p>
            <a:pPr marL="514350" lvl="0" indent="-285750" rtl="0">
              <a:spcBef>
                <a:spcPts val="0"/>
              </a:spcBef>
              <a:buFont typeface="Arial" panose="020B0604020202020204" pitchFamily="34" charset="0"/>
              <a:buChar char="•"/>
            </a:pPr>
            <a:r>
              <a:rPr lang="zh-TW" sz="1600" dirty="0"/>
              <a:t>R</a:t>
            </a:r>
            <a:r>
              <a:rPr lang="en-HK" altLang="zh-TW" sz="1600" dirty="0" err="1"/>
              <a:t>ead</a:t>
            </a:r>
            <a:r>
              <a:rPr lang="en-HK" altLang="zh-TW" sz="1600" dirty="0"/>
              <a:t> lab5.sql and run it</a:t>
            </a:r>
            <a:endParaRPr lang="zh-TW" sz="1600" dirty="0"/>
          </a:p>
          <a:p>
            <a:pPr marL="514350" lvl="0" indent="-285750" rtl="0">
              <a:spcBef>
                <a:spcPts val="0"/>
              </a:spcBef>
              <a:buFont typeface="Arial" panose="020B0604020202020204" pitchFamily="34" charset="0"/>
              <a:buChar char="•"/>
            </a:pPr>
            <a:r>
              <a:rPr lang="en-HK" altLang="zh-TW" sz="1600" dirty="0"/>
              <a:t>Refresh the database and check t</a:t>
            </a:r>
            <a:r>
              <a:rPr lang="zh-TW" sz="1600" dirty="0"/>
              <a:t>he </a:t>
            </a:r>
            <a:r>
              <a:rPr lang="en-HK" altLang="zh-TW" sz="1600" dirty="0"/>
              <a:t>original </a:t>
            </a:r>
            <a:r>
              <a:rPr lang="zh-TW" sz="1600" dirty="0"/>
              <a:t>tables </a:t>
            </a:r>
            <a:r>
              <a:rPr lang="en-HK" altLang="zh-TW" sz="1600" dirty="0"/>
              <a:t>(all are </a:t>
            </a:r>
            <a:r>
              <a:rPr lang="zh-TW" sz="1600" dirty="0"/>
              <a:t>dropped</a:t>
            </a:r>
            <a:r>
              <a:rPr lang="en-HK" altLang="zh-TW" sz="1600" dirty="0"/>
              <a:t>!!!)</a:t>
            </a:r>
            <a:endParaRPr lang="zh-TW" sz="1400" dirty="0"/>
          </a:p>
          <a:p>
            <a:pPr marL="514350" lvl="0" indent="-285750" rtl="0">
              <a:spcBef>
                <a:spcPts val="0"/>
              </a:spcBef>
              <a:buFont typeface="Arial" panose="020B0604020202020204" pitchFamily="34" charset="0"/>
              <a:buChar char="•"/>
            </a:pPr>
            <a:r>
              <a:rPr lang="en-HK" altLang="zh-TW" sz="1600" dirty="0"/>
              <a:t>Check also the </a:t>
            </a:r>
            <a:r>
              <a:rPr lang="zh-TW" sz="1600" dirty="0"/>
              <a:t>new tables</a:t>
            </a:r>
            <a:r>
              <a:rPr lang="en-HK" altLang="zh-TW" sz="1600" dirty="0"/>
              <a:t> created</a:t>
            </a:r>
            <a:r>
              <a:rPr lang="zh-TW" sz="1600" dirty="0"/>
              <a:t> </a:t>
            </a:r>
          </a:p>
        </p:txBody>
      </p:sp>
      <p:pic>
        <p:nvPicPr>
          <p:cNvPr id="62" name="Shape 62" descr="open_sql_file.PNG"/>
          <p:cNvPicPr preferRelativeResize="0"/>
          <p:nvPr/>
        </p:nvPicPr>
        <p:blipFill rotWithShape="1">
          <a:blip r:embed="rId3">
            <a:alphaModFix/>
          </a:blip>
          <a:srcRect r="28428"/>
          <a:stretch/>
        </p:blipFill>
        <p:spPr>
          <a:xfrm>
            <a:off x="4798725" y="1893683"/>
            <a:ext cx="4335075" cy="3257675"/>
          </a:xfrm>
          <a:prstGeom prst="rect">
            <a:avLst/>
          </a:prstGeom>
          <a:noFill/>
          <a:ln>
            <a:noFill/>
          </a:ln>
        </p:spPr>
      </p:pic>
      <p:sp>
        <p:nvSpPr>
          <p:cNvPr id="63" name="Shape 63"/>
          <p:cNvSpPr/>
          <p:nvPr/>
        </p:nvSpPr>
        <p:spPr>
          <a:xfrm>
            <a:off x="4815530" y="2046315"/>
            <a:ext cx="117900" cy="1071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5890650" y="2239657"/>
            <a:ext cx="1478700" cy="2895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7133511" y="4088333"/>
            <a:ext cx="399900" cy="1584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4890950" y="2312758"/>
            <a:ext cx="214200" cy="2034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txBox="1"/>
          <p:nvPr/>
        </p:nvSpPr>
        <p:spPr>
          <a:xfrm>
            <a:off x="4608343" y="1916715"/>
            <a:ext cx="279900" cy="366300"/>
          </a:xfrm>
          <a:prstGeom prst="rect">
            <a:avLst/>
          </a:prstGeom>
          <a:noFill/>
          <a:ln>
            <a:noFill/>
          </a:ln>
        </p:spPr>
        <p:txBody>
          <a:bodyPr lIns="91425" tIns="91425" rIns="91425" bIns="91425" anchor="t" anchorCtr="0">
            <a:noAutofit/>
          </a:bodyPr>
          <a:lstStyle/>
          <a:p>
            <a:pPr lvl="0" rtl="0">
              <a:spcBef>
                <a:spcPts val="0"/>
              </a:spcBef>
              <a:buNone/>
            </a:pPr>
            <a:r>
              <a:rPr lang="zh-TW" dirty="0">
                <a:solidFill>
                  <a:srgbClr val="FF0000"/>
                </a:solidFill>
              </a:rPr>
              <a:t>1</a:t>
            </a:r>
          </a:p>
        </p:txBody>
      </p:sp>
      <p:sp>
        <p:nvSpPr>
          <p:cNvPr id="68" name="Shape 68"/>
          <p:cNvSpPr txBox="1"/>
          <p:nvPr/>
        </p:nvSpPr>
        <p:spPr>
          <a:xfrm>
            <a:off x="6966262" y="1916715"/>
            <a:ext cx="279900" cy="366300"/>
          </a:xfrm>
          <a:prstGeom prst="rect">
            <a:avLst/>
          </a:prstGeom>
          <a:noFill/>
          <a:ln>
            <a:noFill/>
          </a:ln>
        </p:spPr>
        <p:txBody>
          <a:bodyPr lIns="91425" tIns="91425" rIns="91425" bIns="91425" anchor="t" anchorCtr="0">
            <a:noAutofit/>
          </a:bodyPr>
          <a:lstStyle/>
          <a:p>
            <a:pPr lvl="0" rtl="0">
              <a:spcBef>
                <a:spcPts val="0"/>
              </a:spcBef>
              <a:buNone/>
            </a:pPr>
            <a:r>
              <a:rPr lang="zh-TW" dirty="0">
                <a:solidFill>
                  <a:srgbClr val="FF0000"/>
                </a:solidFill>
              </a:rPr>
              <a:t>2</a:t>
            </a:r>
          </a:p>
        </p:txBody>
      </p:sp>
      <p:sp>
        <p:nvSpPr>
          <p:cNvPr id="69" name="Shape 69"/>
          <p:cNvSpPr txBox="1"/>
          <p:nvPr/>
        </p:nvSpPr>
        <p:spPr>
          <a:xfrm>
            <a:off x="6993561" y="3767279"/>
            <a:ext cx="279900" cy="366300"/>
          </a:xfrm>
          <a:prstGeom prst="rect">
            <a:avLst/>
          </a:prstGeom>
          <a:noFill/>
          <a:ln>
            <a:noFill/>
          </a:ln>
        </p:spPr>
        <p:txBody>
          <a:bodyPr lIns="91425" tIns="91425" rIns="91425" bIns="91425" anchor="t" anchorCtr="0">
            <a:noAutofit/>
          </a:bodyPr>
          <a:lstStyle/>
          <a:p>
            <a:pPr lvl="0" rtl="0">
              <a:spcBef>
                <a:spcPts val="0"/>
              </a:spcBef>
              <a:buNone/>
            </a:pPr>
            <a:r>
              <a:rPr lang="zh-TW" dirty="0">
                <a:solidFill>
                  <a:srgbClr val="FF0000"/>
                </a:solidFill>
              </a:rPr>
              <a:t>3</a:t>
            </a:r>
          </a:p>
        </p:txBody>
      </p:sp>
      <p:sp>
        <p:nvSpPr>
          <p:cNvPr id="70" name="Shape 70"/>
          <p:cNvSpPr txBox="1"/>
          <p:nvPr/>
        </p:nvSpPr>
        <p:spPr>
          <a:xfrm>
            <a:off x="4658775" y="2198158"/>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4</a:t>
            </a:r>
          </a:p>
        </p:txBody>
      </p:sp>
      <p:cxnSp>
        <p:nvCxnSpPr>
          <p:cNvPr id="3" name="Straight Arrow Connector 2">
            <a:extLst>
              <a:ext uri="{FF2B5EF4-FFF2-40B4-BE49-F238E27FC236}">
                <a16:creationId xmlns:a16="http://schemas.microsoft.com/office/drawing/2014/main" id="{E089AA68-9FC8-4834-9C5D-2A9A1C9CEADC}"/>
              </a:ext>
            </a:extLst>
          </p:cNvPr>
          <p:cNvCxnSpPr>
            <a:cxnSpLocks/>
            <a:endCxn id="67" idx="1"/>
          </p:cNvCxnSpPr>
          <p:nvPr/>
        </p:nvCxnSpPr>
        <p:spPr>
          <a:xfrm>
            <a:off x="3226420" y="2046315"/>
            <a:ext cx="1381923" cy="53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2352B1-A310-41C9-A27C-48EB4DB50053}"/>
              </a:ext>
            </a:extLst>
          </p:cNvPr>
          <p:cNvCxnSpPr>
            <a:cxnSpLocks/>
          </p:cNvCxnSpPr>
          <p:nvPr/>
        </p:nvCxnSpPr>
        <p:spPr>
          <a:xfrm>
            <a:off x="3119536" y="2046315"/>
            <a:ext cx="2721174" cy="4297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349073-C75F-4313-A6F1-0D46A3E93DC4}"/>
              </a:ext>
            </a:extLst>
          </p:cNvPr>
          <p:cNvCxnSpPr>
            <a:cxnSpLocks/>
          </p:cNvCxnSpPr>
          <p:nvPr/>
        </p:nvCxnSpPr>
        <p:spPr>
          <a:xfrm>
            <a:off x="3144643" y="2046315"/>
            <a:ext cx="4033472" cy="20872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B4FE87F-196B-49DE-88E4-A6688C32BA73}"/>
              </a:ext>
            </a:extLst>
          </p:cNvPr>
          <p:cNvCxnSpPr>
            <a:cxnSpLocks/>
          </p:cNvCxnSpPr>
          <p:nvPr/>
        </p:nvCxnSpPr>
        <p:spPr>
          <a:xfrm flipV="1">
            <a:off x="2966224" y="2516158"/>
            <a:ext cx="1967206" cy="18105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Semantics of Trigger</a:t>
            </a:r>
            <a:r>
              <a:rPr lang="en-HK" altLang="zh-TW" dirty="0"/>
              <a:t> Types</a:t>
            </a:r>
            <a:endParaRPr lang="zh-TW" dirty="0"/>
          </a:p>
        </p:txBody>
      </p:sp>
      <p:sp>
        <p:nvSpPr>
          <p:cNvPr id="243" name="Shape 243"/>
          <p:cNvSpPr txBox="1">
            <a:spLocks noGrp="1"/>
          </p:cNvSpPr>
          <p:nvPr>
            <p:ph type="body" idx="1"/>
          </p:nvPr>
        </p:nvSpPr>
        <p:spPr>
          <a:xfrm>
            <a:off x="311700" y="971695"/>
            <a:ext cx="8520600" cy="4055700"/>
          </a:xfrm>
          <a:prstGeom prst="rect">
            <a:avLst/>
          </a:prstGeom>
        </p:spPr>
        <p:txBody>
          <a:bodyPr lIns="91425" tIns="91425" rIns="91425" bIns="91425" anchor="t" anchorCtr="0">
            <a:noAutofit/>
          </a:bodyPr>
          <a:lstStyle/>
          <a:p>
            <a:pPr marL="514350" lvl="0" indent="-285750">
              <a:lnSpc>
                <a:spcPct val="100000"/>
              </a:lnSpc>
              <a:spcBef>
                <a:spcPts val="0"/>
              </a:spcBef>
              <a:spcAft>
                <a:spcPts val="0"/>
              </a:spcAft>
              <a:buFont typeface="Arial" panose="020B0604020202020204" pitchFamily="34" charset="0"/>
              <a:buChar char="•"/>
            </a:pPr>
            <a:r>
              <a:rPr lang="zh-TW" sz="2000" dirty="0">
                <a:solidFill>
                  <a:srgbClr val="FF0000"/>
                </a:solidFill>
              </a:rPr>
              <a:t>BEFORE</a:t>
            </a:r>
            <a:r>
              <a:rPr lang="zh-TW" sz="2000" dirty="0"/>
              <a:t>: the trigger </a:t>
            </a:r>
            <a:r>
              <a:rPr lang="en-HK" altLang="zh-TW" sz="2000" dirty="0"/>
              <a:t>starts </a:t>
            </a:r>
            <a:r>
              <a:rPr lang="zh-TW" sz="2000" dirty="0"/>
              <a:t>before each of the affected rows has been changed.  </a:t>
            </a:r>
          </a:p>
          <a:p>
            <a:pPr marL="514350" lvl="0" indent="-285750">
              <a:lnSpc>
                <a:spcPct val="100000"/>
              </a:lnSpc>
              <a:spcBef>
                <a:spcPts val="0"/>
              </a:spcBef>
              <a:spcAft>
                <a:spcPts val="0"/>
              </a:spcAft>
              <a:buFont typeface="Arial" panose="020B0604020202020204" pitchFamily="34" charset="0"/>
              <a:buChar char="•"/>
            </a:pPr>
            <a:r>
              <a:rPr lang="zh-TW" sz="2000" dirty="0">
                <a:solidFill>
                  <a:srgbClr val="FF0000"/>
                </a:solidFill>
              </a:rPr>
              <a:t>AFTER</a:t>
            </a:r>
            <a:r>
              <a:rPr lang="zh-TW" sz="2000" dirty="0"/>
              <a:t>: the trigger </a:t>
            </a:r>
            <a:r>
              <a:rPr lang="en-HK" altLang="zh-TW" sz="2000" dirty="0"/>
              <a:t>starts</a:t>
            </a:r>
            <a:r>
              <a:rPr lang="zh-TW" sz="2000" dirty="0"/>
              <a:t> after each of the affected rows has been changed.  </a:t>
            </a:r>
          </a:p>
          <a:p>
            <a:pPr marL="514350" lvl="0" indent="-285750">
              <a:lnSpc>
                <a:spcPct val="100000"/>
              </a:lnSpc>
              <a:spcBef>
                <a:spcPts val="0"/>
              </a:spcBef>
              <a:spcAft>
                <a:spcPts val="0"/>
              </a:spcAft>
              <a:buFont typeface="Arial" panose="020B0604020202020204" pitchFamily="34" charset="0"/>
              <a:buChar char="•"/>
            </a:pPr>
            <a:r>
              <a:rPr lang="zh-TW" sz="2000" dirty="0">
                <a:solidFill>
                  <a:srgbClr val="FF0000"/>
                </a:solidFill>
              </a:rPr>
              <a:t>INSTEAD OF</a:t>
            </a:r>
            <a:r>
              <a:rPr lang="zh-TW" sz="2000" dirty="0"/>
              <a:t>: the trigger </a:t>
            </a:r>
            <a:r>
              <a:rPr lang="en-HK" altLang="zh-TW" sz="2000" dirty="0"/>
              <a:t>starts,</a:t>
            </a:r>
            <a:r>
              <a:rPr lang="zh-TW" sz="2000" dirty="0"/>
              <a:t> instead of performing </a:t>
            </a:r>
            <a:r>
              <a:rPr lang="en-HK" altLang="zh-TW" sz="2000" dirty="0"/>
              <a:t>SQL</a:t>
            </a:r>
            <a:r>
              <a:rPr lang="zh-TW" sz="2000" dirty="0"/>
              <a:t> on the view</a:t>
            </a:r>
            <a:r>
              <a:rPr lang="en-HK" altLang="zh-TW" sz="2000" dirty="0"/>
              <a:t>s</a:t>
            </a:r>
            <a:r>
              <a:rPr lang="zh-TW" sz="2000" dirty="0"/>
              <a:t> </a:t>
            </a:r>
            <a:r>
              <a:rPr lang="en-HK" altLang="zh-TW" sz="2000" dirty="0"/>
              <a:t>(virtual tables), it runs the trigger code on the original tables.</a:t>
            </a:r>
            <a:r>
              <a:rPr lang="zh-TW" sz="2000" dirty="0"/>
              <a:t> </a:t>
            </a:r>
          </a:p>
          <a:p>
            <a:pPr marL="514350" lvl="0" indent="-285750">
              <a:lnSpc>
                <a:spcPct val="100000"/>
              </a:lnSpc>
              <a:spcBef>
                <a:spcPts val="0"/>
              </a:spcBef>
              <a:spcAft>
                <a:spcPts val="0"/>
              </a:spcAft>
              <a:buFont typeface="Arial" panose="020B0604020202020204" pitchFamily="34" charset="0"/>
              <a:buChar char="•"/>
            </a:pPr>
            <a:r>
              <a:rPr lang="zh-TW" sz="2000" dirty="0">
                <a:solidFill>
                  <a:srgbClr val="FF0000"/>
                </a:solidFill>
              </a:rPr>
              <a:t>Database_event</a:t>
            </a:r>
            <a:r>
              <a:rPr lang="zh-TW" sz="2000" dirty="0"/>
              <a:t>:</a:t>
            </a:r>
            <a:r>
              <a:rPr lang="en-HK" altLang="zh-TW" sz="2000" dirty="0"/>
              <a:t> </a:t>
            </a:r>
            <a:r>
              <a:rPr lang="zh-TW" sz="2000" dirty="0"/>
              <a:t>indicates the specific database events</a:t>
            </a:r>
            <a:r>
              <a:rPr lang="en-HK" altLang="zh-TW" sz="2000" dirty="0"/>
              <a:t> (e.g. a user logon)</a:t>
            </a:r>
            <a:r>
              <a:rPr lang="zh-TW" sz="2000" dirty="0"/>
              <a:t> that will start the trigger </a:t>
            </a:r>
            <a:r>
              <a:rPr lang="en-HK" altLang="zh-TW" sz="2000" dirty="0"/>
              <a:t>(e.g. tracking the logon user in an audit table).</a:t>
            </a:r>
            <a:r>
              <a:rPr lang="zh-TW" sz="2000" dirty="0"/>
              <a:t> </a:t>
            </a:r>
          </a:p>
          <a:p>
            <a:pPr marL="514350" lvl="0" indent="-285750">
              <a:lnSpc>
                <a:spcPct val="100000"/>
              </a:lnSpc>
              <a:spcBef>
                <a:spcPts val="0"/>
              </a:spcBef>
              <a:spcAft>
                <a:spcPts val="0"/>
              </a:spcAft>
              <a:buFont typeface="Arial" panose="020B0604020202020204" pitchFamily="34" charset="0"/>
              <a:buChar char="•"/>
            </a:pPr>
            <a:r>
              <a:rPr lang="zh-TW" sz="2000" dirty="0">
                <a:solidFill>
                  <a:srgbClr val="FF0000"/>
                </a:solidFill>
              </a:rPr>
              <a:t>FOR EACH ROW</a:t>
            </a:r>
            <a:r>
              <a:rPr lang="zh-TW" sz="2000" dirty="0"/>
              <a:t>: the trigger </a:t>
            </a:r>
            <a:r>
              <a:rPr lang="en-HK" altLang="zh-TW" sz="2000" dirty="0"/>
              <a:t>starts</a:t>
            </a:r>
            <a:r>
              <a:rPr lang="zh-TW" sz="2000" dirty="0"/>
              <a:t> once for each row (record).  </a:t>
            </a:r>
          </a:p>
          <a:p>
            <a:pPr marL="514350" lvl="0" indent="-285750" rtl="0">
              <a:lnSpc>
                <a:spcPct val="100000"/>
              </a:lnSpc>
              <a:spcBef>
                <a:spcPts val="0"/>
              </a:spcBef>
              <a:spcAft>
                <a:spcPts val="0"/>
              </a:spcAft>
              <a:buFont typeface="Arial" panose="020B0604020202020204" pitchFamily="34" charset="0"/>
              <a:buChar char="•"/>
            </a:pPr>
            <a:r>
              <a:rPr lang="zh-TW" sz="2000" dirty="0">
                <a:solidFill>
                  <a:srgbClr val="FF0000"/>
                </a:solidFill>
              </a:rPr>
              <a:t>WHEN</a:t>
            </a:r>
            <a:r>
              <a:rPr lang="zh-TW" sz="2000" dirty="0"/>
              <a:t>: specifies the trigger condition.  </a:t>
            </a:r>
          </a:p>
          <a:p>
            <a:pPr marL="514350" lvl="0" indent="-285750">
              <a:lnSpc>
                <a:spcPct val="100000"/>
              </a:lnSpc>
              <a:spcBef>
                <a:spcPts val="0"/>
              </a:spcBef>
              <a:spcAft>
                <a:spcPts val="0"/>
              </a:spcAft>
              <a:buFont typeface="Arial" panose="020B0604020202020204" pitchFamily="34" charset="0"/>
              <a:buChar char="•"/>
            </a:pPr>
            <a:r>
              <a:rPr lang="zh-TW" sz="2000" dirty="0">
                <a:solidFill>
                  <a:srgbClr val="FF0000"/>
                </a:solidFill>
              </a:rPr>
              <a:t>NEW</a:t>
            </a:r>
            <a:r>
              <a:rPr lang="zh-TW" sz="2000" dirty="0"/>
              <a:t>: this keyword refers to a new record retrieved  </a:t>
            </a:r>
          </a:p>
          <a:p>
            <a:pPr marL="514350" lvl="0" indent="-285750">
              <a:lnSpc>
                <a:spcPct val="100000"/>
              </a:lnSpc>
              <a:spcBef>
                <a:spcPts val="0"/>
              </a:spcBef>
              <a:spcAft>
                <a:spcPts val="0"/>
              </a:spcAft>
              <a:buFont typeface="Arial" panose="020B0604020202020204" pitchFamily="34" charset="0"/>
              <a:buChar char="•"/>
            </a:pPr>
            <a:r>
              <a:rPr lang="zh-TW" sz="2000" dirty="0">
                <a:solidFill>
                  <a:srgbClr val="FF0000"/>
                </a:solidFill>
              </a:rPr>
              <a:t>OLD</a:t>
            </a:r>
            <a:r>
              <a:rPr lang="zh-TW" sz="2000" dirty="0"/>
              <a:t>: this keyword refers to an exisiting record.</a:t>
            </a:r>
          </a:p>
        </p:txBody>
      </p:sp>
      <p:sp>
        <p:nvSpPr>
          <p:cNvPr id="4" name="Shape 232">
            <a:extLst>
              <a:ext uri="{FF2B5EF4-FFF2-40B4-BE49-F238E27FC236}">
                <a16:creationId xmlns:a16="http://schemas.microsoft.com/office/drawing/2014/main" id="{163ED94B-5CAD-444E-9F31-B6E69B7E5030}"/>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30</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Example of Trigger 1</a:t>
            </a:r>
          </a:p>
        </p:txBody>
      </p:sp>
      <p:sp>
        <p:nvSpPr>
          <p:cNvPr id="249" name="Shape 24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The following trigger adds a prefix to the email address for the CS students when a new CS student record is being inserted. (</a:t>
            </a:r>
            <a:r>
              <a:rPr lang="zh-TW" u="sng" dirty="0">
                <a:solidFill>
                  <a:schemeClr val="hlink"/>
                </a:solidFill>
                <a:hlinkClick r:id="rId3"/>
              </a:rPr>
              <a:t>lab5_trigger1.sql</a:t>
            </a:r>
            <a:r>
              <a:rPr lang="zh-TW" dirty="0"/>
              <a:t>) </a:t>
            </a:r>
          </a:p>
          <a:p>
            <a:pPr marL="685800" lvl="2">
              <a:spcAft>
                <a:spcPts val="0"/>
              </a:spcAft>
            </a:pPr>
            <a:r>
              <a:rPr lang="zh-TW" dirty="0">
                <a:solidFill>
                  <a:srgbClr val="1F4E79"/>
                </a:solidFill>
              </a:rPr>
              <a:t>CREATE OR REPLACE TRIGGER</a:t>
            </a:r>
            <a:r>
              <a:rPr lang="zh-TW" dirty="0">
                <a:solidFill>
                  <a:schemeClr val="dk1"/>
                </a:solidFill>
              </a:rPr>
              <a:t> chk_email</a:t>
            </a:r>
          </a:p>
          <a:p>
            <a:pPr marL="685800" lvl="2">
              <a:spcAft>
                <a:spcPts val="0"/>
              </a:spcAft>
            </a:pPr>
            <a:r>
              <a:rPr lang="zh-TW" dirty="0">
                <a:solidFill>
                  <a:schemeClr val="dk1"/>
                </a:solidFill>
              </a:rPr>
              <a:t> 	 </a:t>
            </a:r>
            <a:r>
              <a:rPr lang="zh-TW" dirty="0">
                <a:solidFill>
                  <a:srgbClr val="1F4E79"/>
                </a:solidFill>
              </a:rPr>
              <a:t>BEFORE INSERT ON </a:t>
            </a:r>
            <a:r>
              <a:rPr lang="zh-TW" dirty="0">
                <a:solidFill>
                  <a:schemeClr val="dk1"/>
                </a:solidFill>
              </a:rPr>
              <a:t>students</a:t>
            </a:r>
          </a:p>
          <a:p>
            <a:pPr marL="685800" lvl="2">
              <a:spcAft>
                <a:spcPts val="0"/>
              </a:spcAft>
            </a:pPr>
            <a:r>
              <a:rPr lang="zh-TW" dirty="0">
                <a:solidFill>
                  <a:srgbClr val="1F4E79"/>
                </a:solidFill>
              </a:rPr>
              <a:t>FOR EACH ROW</a:t>
            </a:r>
          </a:p>
          <a:p>
            <a:pPr marL="685800" lvl="2">
              <a:spcAft>
                <a:spcPts val="0"/>
              </a:spcAft>
            </a:pPr>
            <a:r>
              <a:rPr lang="zh-TW" dirty="0">
                <a:solidFill>
                  <a:schemeClr val="dk1"/>
                </a:solidFill>
              </a:rPr>
              <a:t>      </a:t>
            </a:r>
            <a:r>
              <a:rPr lang="zh-TW" dirty="0">
                <a:solidFill>
                  <a:srgbClr val="1F4E79"/>
                </a:solidFill>
              </a:rPr>
              <a:t>WHEN </a:t>
            </a:r>
            <a:r>
              <a:rPr lang="zh-TW" dirty="0">
                <a:solidFill>
                  <a:schemeClr val="dk1"/>
                </a:solidFill>
              </a:rPr>
              <a:t>(NEW.department_id = </a:t>
            </a:r>
            <a:r>
              <a:rPr lang="zh-TW" dirty="0">
                <a:solidFill>
                  <a:srgbClr val="0000FF"/>
                </a:solidFill>
              </a:rPr>
              <a:t>'COMP'</a:t>
            </a:r>
            <a:r>
              <a:rPr lang="zh-TW" dirty="0">
                <a:solidFill>
                  <a:schemeClr val="dk1"/>
                </a:solidFill>
              </a:rPr>
              <a:t>)</a:t>
            </a:r>
          </a:p>
          <a:p>
            <a:pPr marL="685800" lvl="2">
              <a:spcAft>
                <a:spcPts val="0"/>
              </a:spcAft>
              <a:buClr>
                <a:srgbClr val="FF0000"/>
              </a:buClr>
            </a:pPr>
            <a:r>
              <a:rPr lang="zh-TW" dirty="0">
                <a:solidFill>
                  <a:srgbClr val="FF0000"/>
                </a:solidFill>
              </a:rPr>
              <a:t>DECLARE</a:t>
            </a:r>
          </a:p>
          <a:p>
            <a:pPr marL="685800" lvl="2">
              <a:spcAft>
                <a:spcPts val="0"/>
              </a:spcAft>
              <a:buClr>
                <a:srgbClr val="FF0000"/>
              </a:buClr>
            </a:pPr>
            <a:r>
              <a:rPr lang="zh-TW" dirty="0">
                <a:solidFill>
                  <a:srgbClr val="FF0000"/>
                </a:solidFill>
              </a:rPr>
              <a:t>    	prefix CHAR(3) := 'cs_';</a:t>
            </a:r>
          </a:p>
          <a:p>
            <a:pPr marL="685800" lvl="2">
              <a:spcAft>
                <a:spcPts val="0"/>
              </a:spcAft>
              <a:buClr>
                <a:srgbClr val="FF0000"/>
              </a:buClr>
            </a:pPr>
            <a:r>
              <a:rPr lang="zh-TW" dirty="0">
                <a:solidFill>
                  <a:srgbClr val="FF0000"/>
                </a:solidFill>
              </a:rPr>
              <a:t>BEGIN</a:t>
            </a:r>
          </a:p>
          <a:p>
            <a:pPr marL="685800" lvl="2">
              <a:spcAft>
                <a:spcPts val="0"/>
              </a:spcAft>
              <a:buClr>
                <a:srgbClr val="FF0000"/>
              </a:buClr>
            </a:pPr>
            <a:r>
              <a:rPr lang="zh-TW" dirty="0">
                <a:solidFill>
                  <a:srgbClr val="FF0000"/>
                </a:solidFill>
              </a:rPr>
              <a:t>    	:NEW.email := prefix || :NEW.email;</a:t>
            </a:r>
          </a:p>
          <a:p>
            <a:pPr marL="685800" lvl="2">
              <a:spcAft>
                <a:spcPts val="0"/>
              </a:spcAft>
              <a:buClr>
                <a:srgbClr val="FF0000"/>
              </a:buClr>
            </a:pPr>
            <a:r>
              <a:rPr lang="zh-TW" dirty="0">
                <a:solidFill>
                  <a:srgbClr val="FF0000"/>
                </a:solidFill>
              </a:rPr>
              <a:t>END;</a:t>
            </a:r>
          </a:p>
          <a:p>
            <a:pPr marL="685800" lvl="2">
              <a:spcAft>
                <a:spcPts val="0"/>
              </a:spcAft>
            </a:pPr>
            <a:endParaRPr lang="zh-TW" dirty="0"/>
          </a:p>
          <a:p>
            <a:pPr marL="514350" lvl="0" indent="-285750">
              <a:spcBef>
                <a:spcPts val="0"/>
              </a:spcBef>
              <a:buFont typeface="Arial" panose="020B0604020202020204" pitchFamily="34" charset="0"/>
              <a:buChar char="•"/>
            </a:pPr>
            <a:r>
              <a:rPr lang="zh-TW" dirty="0"/>
              <a:t>Note that the red code is a PL/SQL block.</a:t>
            </a:r>
          </a:p>
        </p:txBody>
      </p:sp>
      <p:sp>
        <p:nvSpPr>
          <p:cNvPr id="4" name="Rectangle 3">
            <a:extLst>
              <a:ext uri="{FF2B5EF4-FFF2-40B4-BE49-F238E27FC236}">
                <a16:creationId xmlns:a16="http://schemas.microsoft.com/office/drawing/2014/main" id="{47E861EF-652E-46F0-82D3-B17625E1DAC2}"/>
              </a:ext>
            </a:extLst>
          </p:cNvPr>
          <p:cNvSpPr/>
          <p:nvPr/>
        </p:nvSpPr>
        <p:spPr>
          <a:xfrm>
            <a:off x="936413" y="1984916"/>
            <a:ext cx="4260055" cy="23120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Shape 232">
            <a:extLst>
              <a:ext uri="{FF2B5EF4-FFF2-40B4-BE49-F238E27FC236}">
                <a16:creationId xmlns:a16="http://schemas.microsoft.com/office/drawing/2014/main" id="{C75E3E5F-3E23-4711-8A41-78C880D837A4}"/>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31</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Create Trigger </a:t>
            </a:r>
            <a:r>
              <a:rPr lang="en-HK" altLang="zh-TW" dirty="0"/>
              <a:t>in</a:t>
            </a:r>
            <a:r>
              <a:rPr lang="zh-TW" dirty="0"/>
              <a:t> SQL Developer</a:t>
            </a:r>
            <a:r>
              <a:rPr lang="en-HK" altLang="zh-TW" dirty="0"/>
              <a:t> 1</a:t>
            </a:r>
            <a:endParaRPr lang="zh-TW" dirty="0"/>
          </a:p>
        </p:txBody>
      </p:sp>
      <p:sp>
        <p:nvSpPr>
          <p:cNvPr id="255" name="Shape 255"/>
          <p:cNvSpPr txBox="1">
            <a:spLocks noGrp="1"/>
          </p:cNvSpPr>
          <p:nvPr>
            <p:ph type="body" idx="1"/>
          </p:nvPr>
        </p:nvSpPr>
        <p:spPr>
          <a:xfrm>
            <a:off x="311700" y="988699"/>
            <a:ext cx="5706964"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Right click on Trigger</a:t>
            </a:r>
            <a:r>
              <a:rPr lang="en-HK" altLang="zh-TW" dirty="0"/>
              <a:t> Objects in the left panel</a:t>
            </a:r>
            <a:endParaRPr lang="zh-TW" dirty="0"/>
          </a:p>
          <a:p>
            <a:pPr marL="514350" lvl="0" indent="-285750" rtl="0">
              <a:spcBef>
                <a:spcPts val="0"/>
              </a:spcBef>
              <a:buFont typeface="Arial" panose="020B0604020202020204" pitchFamily="34" charset="0"/>
              <a:buChar char="•"/>
            </a:pPr>
            <a:r>
              <a:rPr lang="zh-TW" dirty="0"/>
              <a:t>Select “New Trigger...”</a:t>
            </a:r>
            <a:r>
              <a:rPr lang="en-HK" altLang="zh-TW" dirty="0"/>
              <a:t> in the menu</a:t>
            </a:r>
            <a:endParaRPr lang="zh-TW" dirty="0"/>
          </a:p>
          <a:p>
            <a:pPr marL="514350" lvl="0" indent="-285750" rtl="0">
              <a:spcBef>
                <a:spcPts val="0"/>
              </a:spcBef>
              <a:buFont typeface="Arial" panose="020B0604020202020204" pitchFamily="34" charset="0"/>
              <a:buChar char="•"/>
            </a:pPr>
            <a:r>
              <a:rPr lang="en-HK" altLang="zh-TW" dirty="0"/>
              <a:t>E</a:t>
            </a:r>
            <a:r>
              <a:rPr lang="zh-TW" dirty="0"/>
              <a:t>nter </a:t>
            </a:r>
            <a:r>
              <a:rPr lang="en-HK" altLang="zh-TW" dirty="0"/>
              <a:t>the </a:t>
            </a:r>
            <a:r>
              <a:rPr lang="zh-TW" dirty="0"/>
              <a:t>basic information for trigger chk_email (</a:t>
            </a:r>
            <a:r>
              <a:rPr lang="en-HK" altLang="zh-TW" dirty="0"/>
              <a:t>shown </a:t>
            </a:r>
            <a:r>
              <a:rPr lang="zh-TW" dirty="0"/>
              <a:t>in previous slide)</a:t>
            </a:r>
          </a:p>
          <a:p>
            <a:pPr marL="457200" lvl="0" indent="-317500" rtl="0">
              <a:spcBef>
                <a:spcPts val="0"/>
              </a:spcBef>
              <a:buSzPct val="100000"/>
              <a:buFont typeface="Arial" panose="020B0604020202020204" pitchFamily="34" charset="0"/>
              <a:buChar char="•"/>
            </a:pPr>
            <a:r>
              <a:rPr lang="en-HK" altLang="zh-TW" sz="1400" dirty="0"/>
              <a:t>REMARK</a:t>
            </a:r>
            <a:r>
              <a:rPr lang="zh-TW" sz="1400" dirty="0"/>
              <a:t>: </a:t>
            </a:r>
            <a:br>
              <a:rPr lang="zh-TW" sz="1400" dirty="0"/>
            </a:br>
            <a:r>
              <a:rPr lang="zh-TW" sz="1400" dirty="0"/>
              <a:t>Statement Level or Row Level: For a trigger on a table, </a:t>
            </a:r>
            <a:r>
              <a:rPr lang="zh-TW" sz="1400" dirty="0">
                <a:solidFill>
                  <a:srgbClr val="0000FF"/>
                </a:solidFill>
              </a:rPr>
              <a:t>Statement Level </a:t>
            </a:r>
            <a:r>
              <a:rPr lang="zh-TW" sz="1400" dirty="0"/>
              <a:t>fires the trigger once before or after the triggering statement that meets the optional trigger constraint defined in the WHEN condition; </a:t>
            </a:r>
            <a:r>
              <a:rPr lang="zh-TW" sz="1400" dirty="0">
                <a:solidFill>
                  <a:srgbClr val="0000FF"/>
                </a:solidFill>
              </a:rPr>
              <a:t>Row Level</a:t>
            </a:r>
            <a:r>
              <a:rPr lang="zh-TW" sz="1400" dirty="0"/>
              <a:t> fires the trigger once </a:t>
            </a:r>
            <a:r>
              <a:rPr lang="zh-TW" sz="1400" dirty="0">
                <a:solidFill>
                  <a:srgbClr val="0000FF"/>
                </a:solidFill>
              </a:rPr>
              <a:t>for each row</a:t>
            </a:r>
            <a:r>
              <a:rPr lang="zh-TW" sz="1400" dirty="0"/>
              <a:t> that is affected by the triggering statement and that meets the optional trigger constraint defined in the WHEN condition.</a:t>
            </a:r>
          </a:p>
        </p:txBody>
      </p:sp>
      <p:pic>
        <p:nvPicPr>
          <p:cNvPr id="256" name="Shape 256"/>
          <p:cNvPicPr preferRelativeResize="0"/>
          <p:nvPr/>
        </p:nvPicPr>
        <p:blipFill>
          <a:blip r:embed="rId3">
            <a:alphaModFix/>
          </a:blip>
          <a:stretch>
            <a:fillRect/>
          </a:stretch>
        </p:blipFill>
        <p:spPr>
          <a:xfrm>
            <a:off x="6111356" y="2132308"/>
            <a:ext cx="3009899" cy="300055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zh-TW" dirty="0"/>
              <a:t>Create Trigger </a:t>
            </a:r>
            <a:r>
              <a:rPr lang="en-HK" altLang="zh-TW" dirty="0"/>
              <a:t>in</a:t>
            </a:r>
            <a:r>
              <a:rPr lang="zh-TW" dirty="0"/>
              <a:t> SQL Developer</a:t>
            </a:r>
            <a:r>
              <a:rPr lang="en-HK" altLang="zh-TW" dirty="0"/>
              <a:t> 2</a:t>
            </a:r>
            <a:endParaRPr lang="zh-TW" dirty="0"/>
          </a:p>
        </p:txBody>
      </p:sp>
      <p:sp>
        <p:nvSpPr>
          <p:cNvPr id="262" name="Shape 262"/>
          <p:cNvSpPr txBox="1">
            <a:spLocks noGrp="1"/>
          </p:cNvSpPr>
          <p:nvPr>
            <p:ph type="body" idx="1"/>
          </p:nvPr>
        </p:nvSpPr>
        <p:spPr>
          <a:xfrm>
            <a:off x="311700" y="1152475"/>
            <a:ext cx="4581022" cy="34164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zh-TW" sz="2000" dirty="0"/>
              <a:t>Name:	CHK_EMAIL</a:t>
            </a:r>
          </a:p>
          <a:p>
            <a:pPr marL="514350" lvl="0" indent="-285750" rtl="0">
              <a:spcBef>
                <a:spcPts val="0"/>
              </a:spcBef>
              <a:spcAft>
                <a:spcPts val="0"/>
              </a:spcAft>
              <a:buFont typeface="Arial" panose="020B0604020202020204" pitchFamily="34" charset="0"/>
              <a:buChar char="•"/>
            </a:pPr>
            <a:r>
              <a:rPr lang="zh-TW" sz="2000" dirty="0"/>
              <a:t>Base Type:	TABLE</a:t>
            </a:r>
          </a:p>
          <a:p>
            <a:pPr marL="514350" lvl="0" indent="-285750" rtl="0">
              <a:spcBef>
                <a:spcPts val="0"/>
              </a:spcBef>
              <a:spcAft>
                <a:spcPts val="0"/>
              </a:spcAft>
              <a:buFont typeface="Arial" panose="020B0604020202020204" pitchFamily="34" charset="0"/>
              <a:buChar char="•"/>
            </a:pPr>
            <a:r>
              <a:rPr lang="zh-TW" sz="2000" dirty="0"/>
              <a:t>Base Object:STUDENTS</a:t>
            </a:r>
          </a:p>
          <a:p>
            <a:pPr marL="514350" lvl="0" indent="-285750" rtl="0">
              <a:spcBef>
                <a:spcPts val="0"/>
              </a:spcBef>
              <a:spcAft>
                <a:spcPts val="0"/>
              </a:spcAft>
              <a:buFont typeface="Arial" panose="020B0604020202020204" pitchFamily="34" charset="0"/>
              <a:buChar char="•"/>
            </a:pPr>
            <a:r>
              <a:rPr lang="zh-TW" sz="2000" dirty="0"/>
              <a:t>Timing:	BEFORE</a:t>
            </a:r>
          </a:p>
          <a:p>
            <a:pPr marL="514350" lvl="0" indent="-285750" rtl="0">
              <a:spcBef>
                <a:spcPts val="0"/>
              </a:spcBef>
              <a:spcAft>
                <a:spcPts val="0"/>
              </a:spcAft>
              <a:buFont typeface="Arial" panose="020B0604020202020204" pitchFamily="34" charset="0"/>
              <a:buChar char="•"/>
            </a:pPr>
            <a:r>
              <a:rPr lang="zh-TW" sz="2000" dirty="0"/>
              <a:t>Events:	INSERT</a:t>
            </a:r>
          </a:p>
          <a:p>
            <a:pPr marL="514350" lvl="0" indent="-285750" rtl="0">
              <a:spcBef>
                <a:spcPts val="0"/>
              </a:spcBef>
              <a:spcAft>
                <a:spcPts val="0"/>
              </a:spcAft>
              <a:buFont typeface="Arial" panose="020B0604020202020204" pitchFamily="34" charset="0"/>
              <a:buChar char="•"/>
            </a:pPr>
            <a:r>
              <a:rPr lang="zh-TW" sz="2000" dirty="0"/>
              <a:t>Statement Level: false</a:t>
            </a:r>
          </a:p>
          <a:p>
            <a:pPr marL="514350" lvl="0" indent="-285750" rtl="0">
              <a:spcBef>
                <a:spcPts val="0"/>
              </a:spcBef>
              <a:spcAft>
                <a:spcPts val="0"/>
              </a:spcAft>
              <a:buFont typeface="Arial" panose="020B0604020202020204" pitchFamily="34" charset="0"/>
              <a:buChar char="•"/>
            </a:pPr>
            <a:r>
              <a:rPr lang="zh-TW" sz="2000" dirty="0"/>
              <a:t>When Clause:	</a:t>
            </a:r>
            <a:r>
              <a:rPr lang="zh-TW" sz="2000" dirty="0">
                <a:solidFill>
                  <a:srgbClr val="0000FF"/>
                </a:solidFill>
              </a:rPr>
              <a:t>NEW.department_id = 'COMP'</a:t>
            </a:r>
          </a:p>
          <a:p>
            <a:pPr marL="514350" lvl="0" indent="-285750" rtl="0">
              <a:spcBef>
                <a:spcPts val="0"/>
              </a:spcBef>
              <a:spcAft>
                <a:spcPts val="0"/>
              </a:spcAft>
              <a:buFont typeface="Arial" panose="020B0604020202020204" pitchFamily="34" charset="0"/>
              <a:buChar char="•"/>
            </a:pPr>
            <a:r>
              <a:rPr lang="zh-TW" sz="2000" dirty="0"/>
              <a:t>Click “OK”</a:t>
            </a:r>
          </a:p>
        </p:txBody>
      </p:sp>
      <p:pic>
        <p:nvPicPr>
          <p:cNvPr id="263" name="Shape 263"/>
          <p:cNvPicPr preferRelativeResize="0"/>
          <p:nvPr/>
        </p:nvPicPr>
        <p:blipFill>
          <a:blip r:embed="rId3">
            <a:alphaModFix/>
          </a:blip>
          <a:stretch>
            <a:fillRect/>
          </a:stretch>
        </p:blipFill>
        <p:spPr>
          <a:xfrm>
            <a:off x="5141544" y="1107036"/>
            <a:ext cx="3775870" cy="3820974"/>
          </a:xfrm>
          <a:prstGeom prst="rect">
            <a:avLst/>
          </a:prstGeom>
          <a:noFill/>
          <a:ln>
            <a:noFill/>
          </a:ln>
        </p:spPr>
      </p:pic>
      <p:sp>
        <p:nvSpPr>
          <p:cNvPr id="264" name="Shape 264"/>
          <p:cNvSpPr/>
          <p:nvPr/>
        </p:nvSpPr>
        <p:spPr>
          <a:xfrm>
            <a:off x="5102044" y="1107049"/>
            <a:ext cx="294300" cy="289200"/>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zh-TW"/>
              <a:t>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zh-TW" dirty="0"/>
              <a:t>Create Trigger </a:t>
            </a:r>
            <a:r>
              <a:rPr lang="en-HK" altLang="zh-TW" dirty="0"/>
              <a:t>in</a:t>
            </a:r>
            <a:r>
              <a:rPr lang="zh-TW" dirty="0"/>
              <a:t> SQL Developer </a:t>
            </a:r>
            <a:r>
              <a:rPr lang="en-HK" altLang="zh-TW" dirty="0"/>
              <a:t>3</a:t>
            </a:r>
            <a:endParaRPr lang="zh-TW" dirty="0"/>
          </a:p>
        </p:txBody>
      </p:sp>
      <p:sp>
        <p:nvSpPr>
          <p:cNvPr id="270" name="Shape 270"/>
          <p:cNvSpPr txBox="1">
            <a:spLocks noGrp="1"/>
          </p:cNvSpPr>
          <p:nvPr>
            <p:ph type="body" idx="1"/>
          </p:nvPr>
        </p:nvSpPr>
        <p:spPr>
          <a:xfrm>
            <a:off x="479523" y="936057"/>
            <a:ext cx="3467100" cy="405000"/>
          </a:xfrm>
          <a:prstGeom prst="rect">
            <a:avLst/>
          </a:prstGeom>
        </p:spPr>
        <p:txBody>
          <a:bodyPr lIns="91425" tIns="91425" rIns="91425" bIns="91425" anchor="t" anchorCtr="0">
            <a:noAutofit/>
          </a:bodyPr>
          <a:lstStyle/>
          <a:p>
            <a:pPr marL="457200" lvl="0" indent="-228600">
              <a:spcBef>
                <a:spcPts val="0"/>
              </a:spcBef>
            </a:pPr>
            <a:r>
              <a:rPr lang="zh-TW" dirty="0"/>
              <a:t>Then you will get </a:t>
            </a:r>
          </a:p>
        </p:txBody>
      </p:sp>
      <p:sp>
        <p:nvSpPr>
          <p:cNvPr id="271" name="Shape 271"/>
          <p:cNvSpPr txBox="1"/>
          <p:nvPr/>
        </p:nvSpPr>
        <p:spPr>
          <a:xfrm>
            <a:off x="392329" y="3391863"/>
            <a:ext cx="4345925" cy="1475700"/>
          </a:xfrm>
          <a:prstGeom prst="rect">
            <a:avLst/>
          </a:prstGeom>
          <a:noFill/>
          <a:ln>
            <a:noFill/>
          </a:ln>
        </p:spPr>
        <p:txBody>
          <a:bodyPr lIns="91425" tIns="91425" rIns="91425" bIns="91425" anchor="ctr" anchorCtr="0">
            <a:noAutofit/>
          </a:bodyPr>
          <a:lstStyle/>
          <a:p>
            <a:pPr marL="457200" lvl="0" indent="-342900" rtl="0">
              <a:lnSpc>
                <a:spcPct val="115000"/>
              </a:lnSpc>
              <a:spcBef>
                <a:spcPts val="0"/>
              </a:spcBef>
              <a:spcAft>
                <a:spcPts val="1600"/>
              </a:spcAft>
              <a:buClr>
                <a:schemeClr val="dk2"/>
              </a:buClr>
              <a:buSzPct val="100000"/>
              <a:buFont typeface="Arial" panose="020B0604020202020204" pitchFamily="34" charset="0"/>
              <a:buChar char="•"/>
            </a:pPr>
            <a:r>
              <a:rPr lang="zh-TW" sz="1600" dirty="0">
                <a:solidFill>
                  <a:schemeClr val="dk2"/>
                </a:solidFill>
              </a:rPr>
              <a:t>Type the </a:t>
            </a:r>
            <a:r>
              <a:rPr lang="zh-TW" sz="1600" dirty="0">
                <a:solidFill>
                  <a:srgbClr val="0000FF"/>
                </a:solidFill>
              </a:rPr>
              <a:t>trigger body [</a:t>
            </a:r>
            <a:r>
              <a:rPr lang="zh-TW" sz="1600" dirty="0">
                <a:solidFill>
                  <a:srgbClr val="FF0000"/>
                </a:solidFill>
              </a:rPr>
              <a:t>PL/SQL blocks</a:t>
            </a:r>
            <a:r>
              <a:rPr lang="zh-TW" sz="1600" dirty="0">
                <a:solidFill>
                  <a:srgbClr val="0000FF"/>
                </a:solidFill>
              </a:rPr>
              <a:t>]</a:t>
            </a:r>
            <a:r>
              <a:rPr lang="zh-TW" sz="1600" dirty="0">
                <a:solidFill>
                  <a:schemeClr val="dk2"/>
                </a:solidFill>
              </a:rPr>
              <a:t> </a:t>
            </a:r>
          </a:p>
          <a:p>
            <a:pPr marL="457200" lvl="0" indent="-342900" rtl="0">
              <a:lnSpc>
                <a:spcPct val="115000"/>
              </a:lnSpc>
              <a:spcBef>
                <a:spcPts val="0"/>
              </a:spcBef>
              <a:spcAft>
                <a:spcPts val="1600"/>
              </a:spcAft>
              <a:buClr>
                <a:schemeClr val="dk2"/>
              </a:buClr>
              <a:buSzPct val="100000"/>
              <a:buFont typeface="Arial" panose="020B0604020202020204" pitchFamily="34" charset="0"/>
              <a:buChar char="•"/>
            </a:pPr>
            <a:r>
              <a:rPr lang="zh-TW" sz="1600" dirty="0">
                <a:solidFill>
                  <a:schemeClr val="dk2"/>
                </a:solidFill>
              </a:rPr>
              <a:t>Compile the trigger</a:t>
            </a:r>
            <a:endParaRPr lang="en-HK" altLang="zh-TW" sz="1600" dirty="0">
              <a:solidFill>
                <a:schemeClr val="dk2"/>
              </a:solidFill>
            </a:endParaRPr>
          </a:p>
          <a:p>
            <a:pPr marL="457200" lvl="0" indent="-342900" rtl="0">
              <a:lnSpc>
                <a:spcPct val="115000"/>
              </a:lnSpc>
              <a:spcBef>
                <a:spcPts val="0"/>
              </a:spcBef>
              <a:spcAft>
                <a:spcPts val="1600"/>
              </a:spcAft>
              <a:buClr>
                <a:schemeClr val="dk2"/>
              </a:buClr>
              <a:buSzPct val="100000"/>
              <a:buFont typeface="Arial" panose="020B0604020202020204" pitchFamily="34" charset="0"/>
              <a:buChar char="•"/>
            </a:pPr>
            <a:r>
              <a:rPr lang="en-HK" altLang="zh-TW" sz="1600" dirty="0">
                <a:solidFill>
                  <a:schemeClr val="dk2"/>
                </a:solidFill>
              </a:rPr>
              <a:t>The trigger can also be generated by run the script file trigger1.sql</a:t>
            </a:r>
            <a:endParaRPr lang="zh-TW" sz="1600" dirty="0">
              <a:solidFill>
                <a:schemeClr val="dk2"/>
              </a:solidFill>
            </a:endParaRPr>
          </a:p>
        </p:txBody>
      </p:sp>
      <p:pic>
        <p:nvPicPr>
          <p:cNvPr id="272" name="Shape 272"/>
          <p:cNvPicPr preferRelativeResize="0"/>
          <p:nvPr/>
        </p:nvPicPr>
        <p:blipFill>
          <a:blip r:embed="rId3">
            <a:alphaModFix/>
          </a:blip>
          <a:stretch>
            <a:fillRect/>
          </a:stretch>
        </p:blipFill>
        <p:spPr>
          <a:xfrm>
            <a:off x="554725" y="1416650"/>
            <a:ext cx="3162300" cy="1733550"/>
          </a:xfrm>
          <a:prstGeom prst="rect">
            <a:avLst/>
          </a:prstGeom>
          <a:noFill/>
          <a:ln>
            <a:noFill/>
          </a:ln>
        </p:spPr>
      </p:pic>
      <p:pic>
        <p:nvPicPr>
          <p:cNvPr id="273" name="Shape 273"/>
          <p:cNvPicPr preferRelativeResize="0"/>
          <p:nvPr/>
        </p:nvPicPr>
        <p:blipFill>
          <a:blip r:embed="rId4">
            <a:alphaModFix/>
          </a:blip>
          <a:stretch>
            <a:fillRect/>
          </a:stretch>
        </p:blipFill>
        <p:spPr>
          <a:xfrm>
            <a:off x="5003738" y="1091060"/>
            <a:ext cx="3467100" cy="1952625"/>
          </a:xfrm>
          <a:prstGeom prst="rect">
            <a:avLst/>
          </a:prstGeom>
          <a:noFill/>
          <a:ln>
            <a:noFill/>
          </a:ln>
        </p:spPr>
      </p:pic>
      <p:pic>
        <p:nvPicPr>
          <p:cNvPr id="274" name="Shape 274"/>
          <p:cNvPicPr preferRelativeResize="0"/>
          <p:nvPr/>
        </p:nvPicPr>
        <p:blipFill>
          <a:blip r:embed="rId5">
            <a:alphaModFix/>
          </a:blip>
          <a:stretch>
            <a:fillRect/>
          </a:stretch>
        </p:blipFill>
        <p:spPr>
          <a:xfrm>
            <a:off x="5730889" y="3622917"/>
            <a:ext cx="2596699" cy="1406899"/>
          </a:xfrm>
          <a:prstGeom prst="rect">
            <a:avLst/>
          </a:prstGeom>
          <a:noFill/>
          <a:ln>
            <a:noFill/>
          </a:ln>
        </p:spPr>
      </p:pic>
      <p:sp>
        <p:nvSpPr>
          <p:cNvPr id="275" name="Shape 275"/>
          <p:cNvSpPr/>
          <p:nvPr/>
        </p:nvSpPr>
        <p:spPr>
          <a:xfrm>
            <a:off x="7821691" y="4433942"/>
            <a:ext cx="294300" cy="289200"/>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zh-TW"/>
              <a:t>4</a:t>
            </a:r>
          </a:p>
        </p:txBody>
      </p:sp>
      <p:sp>
        <p:nvSpPr>
          <p:cNvPr id="276" name="Shape 276"/>
          <p:cNvSpPr/>
          <p:nvPr/>
        </p:nvSpPr>
        <p:spPr>
          <a:xfrm>
            <a:off x="3557596" y="1876284"/>
            <a:ext cx="294300" cy="289200"/>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zh-TW"/>
              <a:t>2</a:t>
            </a:r>
          </a:p>
        </p:txBody>
      </p:sp>
      <p:sp>
        <p:nvSpPr>
          <p:cNvPr id="277" name="Shape 277"/>
          <p:cNvSpPr/>
          <p:nvPr/>
        </p:nvSpPr>
        <p:spPr>
          <a:xfrm>
            <a:off x="8096163" y="2042435"/>
            <a:ext cx="294300" cy="289200"/>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zh-TW"/>
              <a:t>3</a:t>
            </a:r>
          </a:p>
        </p:txBody>
      </p:sp>
      <p:sp>
        <p:nvSpPr>
          <p:cNvPr id="2" name="Arrow: Right 1">
            <a:extLst>
              <a:ext uri="{FF2B5EF4-FFF2-40B4-BE49-F238E27FC236}">
                <a16:creationId xmlns:a16="http://schemas.microsoft.com/office/drawing/2014/main" id="{A552BD5C-78E4-44C0-A60C-15440834CFF7}"/>
              </a:ext>
            </a:extLst>
          </p:cNvPr>
          <p:cNvSpPr/>
          <p:nvPr/>
        </p:nvSpPr>
        <p:spPr>
          <a:xfrm>
            <a:off x="4251278" y="2331635"/>
            <a:ext cx="614149" cy="2401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rgbClr val="FF0000"/>
              </a:solidFill>
            </a:endParaRPr>
          </a:p>
        </p:txBody>
      </p:sp>
      <p:sp>
        <p:nvSpPr>
          <p:cNvPr id="3" name="Arrow: Down 2">
            <a:extLst>
              <a:ext uri="{FF2B5EF4-FFF2-40B4-BE49-F238E27FC236}">
                <a16:creationId xmlns:a16="http://schemas.microsoft.com/office/drawing/2014/main" id="{C8B1A660-24CB-4FF3-A797-0C1B1E1E19C3}"/>
              </a:ext>
            </a:extLst>
          </p:cNvPr>
          <p:cNvSpPr/>
          <p:nvPr/>
        </p:nvSpPr>
        <p:spPr>
          <a:xfrm>
            <a:off x="6776113" y="3043685"/>
            <a:ext cx="232012" cy="4050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zh-TW" dirty="0"/>
              <a:t>Test Trigger</a:t>
            </a:r>
            <a:r>
              <a:rPr lang="en-HK" altLang="zh-TW" dirty="0"/>
              <a:t> 1</a:t>
            </a:r>
            <a:endParaRPr lang="zh-TW" dirty="0"/>
          </a:p>
        </p:txBody>
      </p:sp>
      <p:sp>
        <p:nvSpPr>
          <p:cNvPr id="283" name="Shape 283"/>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zh-TW" sz="2000" dirty="0"/>
              <a:t>Insert new record department_id=”COMP” that into table students </a:t>
            </a:r>
          </a:p>
          <a:p>
            <a:pPr marL="971550" lvl="1" indent="-285750" rtl="0">
              <a:spcBef>
                <a:spcPts val="0"/>
              </a:spcBef>
              <a:spcAft>
                <a:spcPts val="0"/>
              </a:spcAft>
              <a:buFont typeface="Arial" panose="020B0604020202020204" pitchFamily="34" charset="0"/>
              <a:buChar char="•"/>
            </a:pPr>
            <a:r>
              <a:rPr lang="zh-TW" sz="1600" dirty="0"/>
              <a:t>open SQL worksheet</a:t>
            </a:r>
          </a:p>
          <a:p>
            <a:pPr marL="971550" lvl="1" indent="-285750" rtl="0">
              <a:spcBef>
                <a:spcPts val="0"/>
              </a:spcBef>
              <a:spcAft>
                <a:spcPts val="0"/>
              </a:spcAft>
              <a:buFont typeface="Arial" panose="020B0604020202020204" pitchFamily="34" charset="0"/>
              <a:buChar char="•"/>
            </a:pPr>
            <a:r>
              <a:rPr lang="zh-TW" sz="1600" dirty="0"/>
              <a:t>enter insert statement, for example:</a:t>
            </a:r>
          </a:p>
          <a:p>
            <a:pPr marL="1428750" lvl="2" indent="-285750" rtl="0">
              <a:spcBef>
                <a:spcPts val="0"/>
              </a:spcBef>
              <a:spcAft>
                <a:spcPts val="0"/>
              </a:spcAft>
              <a:buClr>
                <a:srgbClr val="073763"/>
              </a:buClr>
              <a:buFont typeface="Arial" panose="020B0604020202020204" pitchFamily="34" charset="0"/>
              <a:buChar char="•"/>
            </a:pPr>
            <a:r>
              <a:rPr lang="zh-TW" sz="1600" dirty="0">
                <a:solidFill>
                  <a:srgbClr val="073763"/>
                </a:solidFill>
              </a:rPr>
              <a:t>insert into students values (0345</a:t>
            </a:r>
            <a:r>
              <a:rPr lang="en-HK" altLang="zh-TW" sz="1600" dirty="0">
                <a:solidFill>
                  <a:srgbClr val="073763"/>
                </a:solidFill>
              </a:rPr>
              <a:t>4321</a:t>
            </a:r>
            <a:r>
              <a:rPr lang="zh-TW" sz="1600" dirty="0">
                <a:solidFill>
                  <a:srgbClr val="073763"/>
                </a:solidFill>
              </a:rPr>
              <a:t>, 'Rowling', 'Joanne', 'JK', 23781234, 11.50, 'COMP','03-SEP-82', 'COMP197');</a:t>
            </a:r>
          </a:p>
          <a:p>
            <a:pPr marL="971550" lvl="1" indent="-285750" rtl="0">
              <a:spcBef>
                <a:spcPts val="0"/>
              </a:spcBef>
              <a:spcAft>
                <a:spcPts val="0"/>
              </a:spcAft>
              <a:buFont typeface="Arial" panose="020B0604020202020204" pitchFamily="34" charset="0"/>
              <a:buChar char="•"/>
            </a:pPr>
            <a:r>
              <a:rPr lang="zh-TW" sz="1600" dirty="0"/>
              <a:t>run statement</a:t>
            </a:r>
          </a:p>
          <a:p>
            <a:pPr marL="971550" lvl="1" indent="-285750" rtl="0">
              <a:spcBef>
                <a:spcPts val="0"/>
              </a:spcBef>
              <a:spcAft>
                <a:spcPts val="0"/>
              </a:spcAft>
              <a:buFont typeface="Arial" panose="020B0604020202020204" pitchFamily="34" charset="0"/>
              <a:buChar char="•"/>
            </a:pPr>
            <a:r>
              <a:rPr lang="zh-TW" sz="1600" dirty="0"/>
              <a:t>open data of table students or </a:t>
            </a:r>
            <a:r>
              <a:rPr lang="zh-TW" sz="1600" dirty="0">
                <a:solidFill>
                  <a:srgbClr val="073763"/>
                </a:solidFill>
              </a:rPr>
              <a:t>select * from students</a:t>
            </a:r>
            <a:r>
              <a:rPr lang="en-HK" altLang="zh-TW" sz="1600" dirty="0">
                <a:solidFill>
                  <a:srgbClr val="073763"/>
                </a:solidFill>
              </a:rPr>
              <a:t>;</a:t>
            </a:r>
            <a:endParaRPr lang="zh-TW" sz="1600" dirty="0">
              <a:solidFill>
                <a:srgbClr val="073763"/>
              </a:solidFill>
            </a:endParaRPr>
          </a:p>
          <a:p>
            <a:pPr marL="514350" lvl="0" indent="-285750" rtl="0">
              <a:spcBef>
                <a:spcPts val="0"/>
              </a:spcBef>
              <a:spcAft>
                <a:spcPts val="0"/>
              </a:spcAft>
              <a:buFont typeface="Arial" panose="020B0604020202020204" pitchFamily="34" charset="0"/>
              <a:buChar char="•"/>
            </a:pPr>
            <a:r>
              <a:rPr lang="zh-TW" sz="2000" dirty="0"/>
              <a:t>The trigger should add a prefix ”cs_” to the email address to COMP students</a:t>
            </a:r>
          </a:p>
          <a:p>
            <a:pPr marL="514350" lvl="0" indent="-285750">
              <a:spcBef>
                <a:spcPts val="0"/>
              </a:spcBef>
              <a:spcAft>
                <a:spcPts val="0"/>
              </a:spcAft>
              <a:buFont typeface="Arial" panose="020B0604020202020204" pitchFamily="34" charset="0"/>
              <a:buChar char="•"/>
            </a:pPr>
            <a:r>
              <a:rPr lang="zh-TW" sz="1600" dirty="0"/>
              <a:t>You can also try to insert record</a:t>
            </a:r>
            <a:r>
              <a:rPr lang="en-HK" altLang="zh-TW" sz="1600" dirty="0"/>
              <a:t>s</a:t>
            </a:r>
            <a:r>
              <a:rPr lang="zh-TW" sz="1600" dirty="0"/>
              <a:t> </a:t>
            </a:r>
            <a:r>
              <a:rPr lang="en-HK" altLang="zh-TW" sz="1600" dirty="0"/>
              <a:t>whose </a:t>
            </a:r>
            <a:r>
              <a:rPr lang="zh-TW" sz="1600" dirty="0"/>
              <a:t>department are not COMP</a:t>
            </a:r>
            <a:r>
              <a:rPr lang="en-HK" altLang="zh-TW" sz="1600" dirty="0"/>
              <a:t>, for example:</a:t>
            </a:r>
          </a:p>
          <a:p>
            <a:pPr marL="514350" lvl="6" indent="-285750">
              <a:spcAft>
                <a:spcPts val="0"/>
              </a:spcAft>
              <a:buFont typeface="Arial" panose="020B0604020202020204" pitchFamily="34" charset="0"/>
              <a:buChar char="•"/>
            </a:pPr>
            <a:r>
              <a:rPr lang="en-US" altLang="zh-TW" sz="1600" dirty="0">
                <a:solidFill>
                  <a:srgbClr val="073763"/>
                </a:solidFill>
              </a:rPr>
              <a:t>insert into students values (0445</a:t>
            </a:r>
            <a:r>
              <a:rPr lang="en-HK" altLang="zh-TW" sz="1600" dirty="0">
                <a:solidFill>
                  <a:srgbClr val="073763"/>
                </a:solidFill>
              </a:rPr>
              <a:t>5333</a:t>
            </a:r>
            <a:r>
              <a:rPr lang="en-US" altLang="zh-TW" sz="1600" dirty="0">
                <a:solidFill>
                  <a:srgbClr val="073763"/>
                </a:solidFill>
              </a:rPr>
              <a:t>, 'Smith', 'David', 'DS', 237843221, 11.50, 'MECH','03-SEP-82', 'MECH007');</a:t>
            </a:r>
          </a:p>
          <a:p>
            <a:pPr marL="228600" lvl="0">
              <a:spcBef>
                <a:spcPts val="0"/>
              </a:spcBef>
              <a:spcAft>
                <a:spcPts val="0"/>
              </a:spcAft>
            </a:pPr>
            <a:r>
              <a:rPr lang="zh-TW" sz="2000" dirty="0"/>
              <a:t> </a:t>
            </a:r>
          </a:p>
        </p:txBody>
      </p:sp>
      <p:sp>
        <p:nvSpPr>
          <p:cNvPr id="2" name="TextBox 1">
            <a:extLst>
              <a:ext uri="{FF2B5EF4-FFF2-40B4-BE49-F238E27FC236}">
                <a16:creationId xmlns:a16="http://schemas.microsoft.com/office/drawing/2014/main" id="{F01AA57B-BFC6-46C5-80F5-41768D7C4D9B}"/>
              </a:ext>
            </a:extLst>
          </p:cNvPr>
          <p:cNvSpPr txBox="1"/>
          <p:nvPr/>
        </p:nvSpPr>
        <p:spPr>
          <a:xfrm>
            <a:off x="6118570" y="4380580"/>
            <a:ext cx="2850460" cy="307777"/>
          </a:xfrm>
          <a:prstGeom prst="rect">
            <a:avLst/>
          </a:prstGeom>
          <a:noFill/>
        </p:spPr>
        <p:txBody>
          <a:bodyPr wrap="none" rtlCol="0">
            <a:spAutoFit/>
          </a:bodyPr>
          <a:lstStyle/>
          <a:p>
            <a:r>
              <a:rPr lang="en-HK" dirty="0"/>
              <a:t>Be careful about the single quote!</a:t>
            </a:r>
          </a:p>
        </p:txBody>
      </p:sp>
      <p:sp>
        <p:nvSpPr>
          <p:cNvPr id="5" name="Shape 232">
            <a:extLst>
              <a:ext uri="{FF2B5EF4-FFF2-40B4-BE49-F238E27FC236}">
                <a16:creationId xmlns:a16="http://schemas.microsoft.com/office/drawing/2014/main" id="{4BB0EA68-DEA4-491C-8A9D-41EC9B1DC563}"/>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35</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Example of Trigger 2</a:t>
            </a:r>
          </a:p>
        </p:txBody>
      </p:sp>
      <p:sp>
        <p:nvSpPr>
          <p:cNvPr id="289" name="Shape 289"/>
          <p:cNvSpPr txBox="1">
            <a:spLocks noGrp="1"/>
          </p:cNvSpPr>
          <p:nvPr>
            <p:ph type="body" idx="1"/>
          </p:nvPr>
        </p:nvSpPr>
        <p:spPr>
          <a:xfrm>
            <a:off x="311700" y="927825"/>
            <a:ext cx="8520600" cy="3962227"/>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zh-TW" dirty="0"/>
              <a:t>The following example backs up the record for the facility table in the old_facility table, if the record is to be removed from the facility table. (</a:t>
            </a:r>
            <a:r>
              <a:rPr lang="zh-TW" u="sng" dirty="0">
                <a:solidFill>
                  <a:schemeClr val="hlink"/>
                </a:solidFill>
                <a:hlinkClick r:id="rId3"/>
              </a:rPr>
              <a:t>lab5_trigger2.sql</a:t>
            </a:r>
            <a:r>
              <a:rPr lang="zh-TW" dirty="0"/>
              <a:t>) </a:t>
            </a:r>
            <a:endParaRPr lang="en-HK" altLang="zh-TW" dirty="0"/>
          </a:p>
          <a:p>
            <a:pPr marL="514350" lvl="0" indent="-285750" rtl="0">
              <a:spcBef>
                <a:spcPts val="0"/>
              </a:spcBef>
              <a:spcAft>
                <a:spcPts val="0"/>
              </a:spcAft>
              <a:buFont typeface="Arial" panose="020B0604020202020204" pitchFamily="34" charset="0"/>
              <a:buChar char="•"/>
            </a:pPr>
            <a:endParaRPr lang="zh-TW" dirty="0"/>
          </a:p>
          <a:p>
            <a:pPr marL="609600" lvl="1" rtl="0">
              <a:spcBef>
                <a:spcPts val="0"/>
              </a:spcBef>
              <a:spcAft>
                <a:spcPts val="0"/>
              </a:spcAft>
              <a:buSzPct val="100000"/>
            </a:pPr>
            <a:r>
              <a:rPr lang="zh-TW" sz="1100" dirty="0">
                <a:solidFill>
                  <a:srgbClr val="2E75B6"/>
                </a:solidFill>
              </a:rPr>
              <a:t>CREATE OR REPLACE TRIGGER</a:t>
            </a:r>
            <a:r>
              <a:rPr lang="zh-TW" sz="1100" dirty="0"/>
              <a:t> backup_facility</a:t>
            </a:r>
          </a:p>
          <a:p>
            <a:pPr marL="914400" lvl="0" rtl="0">
              <a:spcBef>
                <a:spcPts val="0"/>
              </a:spcBef>
              <a:spcAft>
                <a:spcPts val="0"/>
              </a:spcAft>
            </a:pPr>
            <a:r>
              <a:rPr lang="zh-TW" sz="1100" dirty="0">
                <a:solidFill>
                  <a:srgbClr val="2E75B6"/>
                </a:solidFill>
              </a:rPr>
              <a:t>BEFORE DELETE ON</a:t>
            </a:r>
            <a:r>
              <a:rPr lang="zh-TW" sz="1100" dirty="0"/>
              <a:t> facility</a:t>
            </a:r>
          </a:p>
          <a:p>
            <a:pPr marL="609600" lvl="1" rtl="0">
              <a:spcBef>
                <a:spcPts val="0"/>
              </a:spcBef>
              <a:spcAft>
                <a:spcPts val="0"/>
              </a:spcAft>
              <a:buSzPct val="100000"/>
            </a:pPr>
            <a:r>
              <a:rPr lang="zh-TW" sz="1100" dirty="0">
                <a:solidFill>
                  <a:srgbClr val="2E75B6"/>
                </a:solidFill>
              </a:rPr>
              <a:t>FOR EACH ROW</a:t>
            </a:r>
          </a:p>
          <a:p>
            <a:pPr marL="609600" lvl="1" rtl="0">
              <a:spcBef>
                <a:spcPts val="0"/>
              </a:spcBef>
              <a:spcAft>
                <a:spcPts val="0"/>
              </a:spcAft>
              <a:buClr>
                <a:srgbClr val="FF0000"/>
              </a:buClr>
              <a:buSzPct val="100000"/>
            </a:pPr>
            <a:r>
              <a:rPr lang="zh-TW" sz="1100" dirty="0">
                <a:solidFill>
                  <a:srgbClr val="FF0000"/>
                </a:solidFill>
              </a:rPr>
              <a:t>DECLARE</a:t>
            </a:r>
          </a:p>
          <a:p>
            <a:pPr marL="914400" lvl="0" rtl="0">
              <a:spcBef>
                <a:spcPts val="0"/>
              </a:spcBef>
              <a:spcAft>
                <a:spcPts val="0"/>
              </a:spcAft>
            </a:pPr>
            <a:r>
              <a:rPr lang="zh-TW" sz="1100" dirty="0">
                <a:solidFill>
                  <a:srgbClr val="FF0000"/>
                </a:solidFill>
              </a:rPr>
              <a:t>id_null EXCEPTION;</a:t>
            </a:r>
          </a:p>
          <a:p>
            <a:pPr marL="609600" lvl="1" rtl="0">
              <a:spcBef>
                <a:spcPts val="0"/>
              </a:spcBef>
              <a:spcAft>
                <a:spcPts val="0"/>
              </a:spcAft>
              <a:buClr>
                <a:srgbClr val="FF0000"/>
              </a:buClr>
              <a:buSzPct val="100000"/>
            </a:pPr>
            <a:r>
              <a:rPr lang="zh-TW" sz="1100" dirty="0">
                <a:solidFill>
                  <a:srgbClr val="FF0000"/>
                </a:solidFill>
              </a:rPr>
              <a:t>BEGIN</a:t>
            </a:r>
          </a:p>
          <a:p>
            <a:pPr marL="914400" lvl="0" rtl="0">
              <a:spcBef>
                <a:spcPts val="0"/>
              </a:spcBef>
              <a:spcAft>
                <a:spcPts val="0"/>
              </a:spcAft>
            </a:pPr>
            <a:r>
              <a:rPr lang="zh-TW" sz="1100" dirty="0">
                <a:solidFill>
                  <a:srgbClr val="FF0000"/>
                </a:solidFill>
              </a:rPr>
              <a:t>INSERT INTO old_facility</a:t>
            </a:r>
          </a:p>
          <a:p>
            <a:pPr marL="914400" lvl="0" rtl="0">
              <a:spcBef>
                <a:spcPts val="0"/>
              </a:spcBef>
              <a:spcAft>
                <a:spcPts val="0"/>
              </a:spcAft>
            </a:pPr>
            <a:r>
              <a:rPr lang="zh-TW" sz="1100" dirty="0">
                <a:solidFill>
                  <a:srgbClr val="FF0000"/>
                </a:solidFill>
              </a:rPr>
              <a:t>VALUES (:old.department_id, :old.name, :old.no_of_projectors,</a:t>
            </a:r>
          </a:p>
          <a:p>
            <a:pPr marL="914400" lvl="0" rtl="0">
              <a:spcBef>
                <a:spcPts val="0"/>
              </a:spcBef>
              <a:spcAft>
                <a:spcPts val="0"/>
              </a:spcAft>
            </a:pPr>
            <a:r>
              <a:rPr lang="zh-TW" sz="1100" dirty="0">
                <a:solidFill>
                  <a:srgbClr val="FF0000"/>
                </a:solidFill>
              </a:rPr>
              <a:t>:old.no_of_computers);</a:t>
            </a:r>
          </a:p>
          <a:p>
            <a:pPr marL="609600" lvl="1" rtl="0">
              <a:spcBef>
                <a:spcPts val="0"/>
              </a:spcBef>
              <a:spcAft>
                <a:spcPts val="0"/>
              </a:spcAft>
              <a:buClr>
                <a:srgbClr val="FF0000"/>
              </a:buClr>
              <a:buSzPct val="100000"/>
            </a:pPr>
            <a:r>
              <a:rPr lang="zh-TW" sz="1100" dirty="0">
                <a:solidFill>
                  <a:srgbClr val="FF0000"/>
                </a:solidFill>
              </a:rPr>
              <a:t>EXCEPTION</a:t>
            </a:r>
          </a:p>
          <a:p>
            <a:pPr marL="914400" lvl="0" rtl="0">
              <a:spcBef>
                <a:spcPts val="0"/>
              </a:spcBef>
              <a:spcAft>
                <a:spcPts val="0"/>
              </a:spcAft>
            </a:pPr>
            <a:r>
              <a:rPr lang="zh-TW" sz="1100" dirty="0">
                <a:solidFill>
                  <a:srgbClr val="FF0000"/>
                </a:solidFill>
              </a:rPr>
              <a:t>WHEN id_null THEN</a:t>
            </a:r>
          </a:p>
          <a:p>
            <a:pPr marL="914400" lvl="0" rtl="0">
              <a:spcBef>
                <a:spcPts val="0"/>
              </a:spcBef>
              <a:spcAft>
                <a:spcPts val="0"/>
              </a:spcAft>
            </a:pPr>
            <a:r>
              <a:rPr lang="zh-TW" sz="1100" dirty="0">
                <a:solidFill>
                  <a:srgbClr val="FF0000"/>
                </a:solidFill>
              </a:rPr>
              <a:t>DBMS_OUTPUT.PUT_LINE('Department ID missing');</a:t>
            </a:r>
          </a:p>
          <a:p>
            <a:pPr marL="609600" lvl="1" rtl="0">
              <a:spcBef>
                <a:spcPts val="0"/>
              </a:spcBef>
              <a:spcAft>
                <a:spcPts val="0"/>
              </a:spcAft>
              <a:buClr>
                <a:srgbClr val="FF0000"/>
              </a:buClr>
              <a:buSzPct val="100000"/>
            </a:pPr>
            <a:r>
              <a:rPr lang="zh-TW" sz="1100" dirty="0">
                <a:solidFill>
                  <a:srgbClr val="FF0000"/>
                </a:solidFill>
              </a:rPr>
              <a:t>END;</a:t>
            </a:r>
          </a:p>
          <a:p>
            <a:pPr marL="609600" lvl="1" rtl="0">
              <a:spcBef>
                <a:spcPts val="0"/>
              </a:spcBef>
              <a:spcAft>
                <a:spcPts val="0"/>
              </a:spcAft>
              <a:buClr>
                <a:srgbClr val="FF0000"/>
              </a:buClr>
              <a:buSzPct val="100000"/>
            </a:pPr>
            <a:endParaRPr lang="zh-TW" sz="1100" dirty="0">
              <a:solidFill>
                <a:srgbClr val="FF0000"/>
              </a:solidFill>
            </a:endParaRPr>
          </a:p>
        </p:txBody>
      </p:sp>
      <p:sp>
        <p:nvSpPr>
          <p:cNvPr id="4" name="Rectangle 3">
            <a:extLst>
              <a:ext uri="{FF2B5EF4-FFF2-40B4-BE49-F238E27FC236}">
                <a16:creationId xmlns:a16="http://schemas.microsoft.com/office/drawing/2014/main" id="{ACA4911C-C47A-4997-8E5E-E9D0D8170C3F}"/>
              </a:ext>
            </a:extLst>
          </p:cNvPr>
          <p:cNvSpPr/>
          <p:nvPr/>
        </p:nvSpPr>
        <p:spPr>
          <a:xfrm>
            <a:off x="899533" y="2267919"/>
            <a:ext cx="4802458" cy="25053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Shape 232">
            <a:extLst>
              <a:ext uri="{FF2B5EF4-FFF2-40B4-BE49-F238E27FC236}">
                <a16:creationId xmlns:a16="http://schemas.microsoft.com/office/drawing/2014/main" id="{099AF81F-3300-4184-9995-09582CF7EC5C}"/>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36</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Test Trigger 2</a:t>
            </a:r>
          </a:p>
        </p:txBody>
      </p:sp>
      <p:sp>
        <p:nvSpPr>
          <p:cNvPr id="295" name="Shape 29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a:spcAft>
                <a:spcPts val="0"/>
              </a:spcAft>
              <a:buFont typeface="Arial" panose="020B0604020202020204" pitchFamily="34" charset="0"/>
              <a:buChar char="•"/>
            </a:pPr>
            <a:r>
              <a:rPr lang="zh-TW" sz="2400" dirty="0"/>
              <a:t>Run script</a:t>
            </a:r>
            <a:r>
              <a:rPr lang="en-HK" altLang="zh-TW" sz="2400" dirty="0"/>
              <a:t> </a:t>
            </a:r>
            <a:r>
              <a:rPr lang="en-US" altLang="zh-TW" sz="2400" dirty="0"/>
              <a:t>lab5_trigger2.sql</a:t>
            </a:r>
            <a:endParaRPr lang="zh-TW" sz="2400" dirty="0"/>
          </a:p>
          <a:p>
            <a:pPr marL="971550" lvl="1" indent="-285750" rtl="0">
              <a:spcBef>
                <a:spcPts val="0"/>
              </a:spcBef>
              <a:spcAft>
                <a:spcPts val="0"/>
              </a:spcAft>
              <a:buFont typeface="Arial" panose="020B0604020202020204" pitchFamily="34" charset="0"/>
              <a:buChar char="•"/>
            </a:pPr>
            <a:r>
              <a:rPr lang="zh-TW" sz="1800" dirty="0"/>
              <a:t>Script Output: </a:t>
            </a:r>
            <a:r>
              <a:rPr lang="zh-TW" sz="1800" dirty="0">
                <a:solidFill>
                  <a:srgbClr val="0000FF"/>
                </a:solidFill>
              </a:rPr>
              <a:t>Trigger BACKUP_FACILITY compiled</a:t>
            </a:r>
            <a:endParaRPr lang="en-HK" altLang="zh-TW" sz="1800" dirty="0">
              <a:solidFill>
                <a:srgbClr val="0000FF"/>
              </a:solidFill>
            </a:endParaRPr>
          </a:p>
          <a:p>
            <a:pPr marL="971550" lvl="1" indent="-285750" rtl="0">
              <a:spcBef>
                <a:spcPts val="0"/>
              </a:spcBef>
              <a:spcAft>
                <a:spcPts val="0"/>
              </a:spcAft>
              <a:buFont typeface="Arial" panose="020B0604020202020204" pitchFamily="34" charset="0"/>
              <a:buChar char="•"/>
            </a:pPr>
            <a:r>
              <a:rPr lang="en-HK" altLang="zh-TW" sz="1800" dirty="0">
                <a:solidFill>
                  <a:schemeClr val="tx1"/>
                </a:solidFill>
              </a:rPr>
              <a:t>Check the Triggers object you will find the trigger</a:t>
            </a:r>
            <a:endParaRPr lang="zh-TW" sz="1800" dirty="0">
              <a:solidFill>
                <a:schemeClr val="tx1"/>
              </a:solidFill>
            </a:endParaRPr>
          </a:p>
          <a:p>
            <a:pPr marL="514350" lvl="0" indent="-285750">
              <a:spcAft>
                <a:spcPts val="0"/>
              </a:spcAft>
              <a:buFont typeface="Arial" panose="020B0604020202020204" pitchFamily="34" charset="0"/>
              <a:buChar char="•"/>
            </a:pPr>
            <a:r>
              <a:rPr lang="zh-TW" sz="2400" dirty="0"/>
              <a:t>Delete record from table </a:t>
            </a:r>
            <a:r>
              <a:rPr lang="en-US" altLang="zh-TW" sz="2400" dirty="0">
                <a:solidFill>
                  <a:srgbClr val="0000FF"/>
                </a:solidFill>
              </a:rPr>
              <a:t>facility</a:t>
            </a:r>
            <a:endParaRPr lang="zh-TW" sz="2400" dirty="0"/>
          </a:p>
          <a:p>
            <a:pPr marL="971550" lvl="1" indent="-285750" rtl="0">
              <a:spcBef>
                <a:spcPts val="0"/>
              </a:spcBef>
              <a:spcAft>
                <a:spcPts val="0"/>
              </a:spcAft>
              <a:buFont typeface="Arial" panose="020B0604020202020204" pitchFamily="34" charset="0"/>
              <a:buChar char="•"/>
            </a:pPr>
            <a:r>
              <a:rPr lang="en-HK" altLang="zh-TW" sz="1800" dirty="0"/>
              <a:t>O</a:t>
            </a:r>
            <a:r>
              <a:rPr lang="zh-TW" sz="1800" dirty="0"/>
              <a:t>pen SQL worksheet</a:t>
            </a:r>
          </a:p>
          <a:p>
            <a:pPr marL="971550" lvl="1" indent="-285750" rtl="0">
              <a:spcBef>
                <a:spcPts val="0"/>
              </a:spcBef>
              <a:spcAft>
                <a:spcPts val="0"/>
              </a:spcAft>
              <a:buFont typeface="Arial" panose="020B0604020202020204" pitchFamily="34" charset="0"/>
              <a:buChar char="•"/>
            </a:pPr>
            <a:r>
              <a:rPr lang="en-HK" altLang="zh-TW" sz="1800" dirty="0"/>
              <a:t>E</a:t>
            </a:r>
            <a:r>
              <a:rPr lang="zh-TW" sz="1800" dirty="0"/>
              <a:t>nter </a:t>
            </a:r>
            <a:r>
              <a:rPr lang="en-HK" altLang="zh-TW" sz="1800" dirty="0"/>
              <a:t>a </a:t>
            </a:r>
            <a:r>
              <a:rPr lang="zh-TW" sz="1800" dirty="0"/>
              <a:t>delete statement, for example:</a:t>
            </a:r>
          </a:p>
          <a:p>
            <a:pPr marL="1428750" lvl="2" indent="-285750">
              <a:spcAft>
                <a:spcPts val="0"/>
              </a:spcAft>
              <a:buClr>
                <a:srgbClr val="073763"/>
              </a:buClr>
              <a:buFont typeface="Arial" panose="020B0604020202020204" pitchFamily="34" charset="0"/>
              <a:buChar char="•"/>
            </a:pPr>
            <a:r>
              <a:rPr lang="zh-TW" sz="1800" dirty="0">
                <a:solidFill>
                  <a:srgbClr val="0000FF"/>
                </a:solidFill>
              </a:rPr>
              <a:t>delete from facility where department_id = </a:t>
            </a:r>
            <a:r>
              <a:rPr lang="en-US" altLang="zh-TW" sz="1800" dirty="0">
                <a:solidFill>
                  <a:srgbClr val="073763"/>
                </a:solidFill>
              </a:rPr>
              <a:t>'</a:t>
            </a:r>
            <a:r>
              <a:rPr lang="zh-TW" sz="1800" dirty="0">
                <a:solidFill>
                  <a:srgbClr val="0000FF"/>
                </a:solidFill>
              </a:rPr>
              <a:t>MATH</a:t>
            </a:r>
            <a:r>
              <a:rPr lang="en-US" altLang="zh-TW" sz="1800" dirty="0">
                <a:solidFill>
                  <a:srgbClr val="073763"/>
                </a:solidFill>
              </a:rPr>
              <a:t>'</a:t>
            </a:r>
            <a:r>
              <a:rPr lang="zh-TW" sz="1800" dirty="0">
                <a:solidFill>
                  <a:srgbClr val="0000FF"/>
                </a:solidFill>
              </a:rPr>
              <a:t>;</a:t>
            </a:r>
          </a:p>
          <a:p>
            <a:pPr marL="971550" lvl="1" indent="-285750" rtl="0">
              <a:spcBef>
                <a:spcPts val="0"/>
              </a:spcBef>
              <a:spcAft>
                <a:spcPts val="0"/>
              </a:spcAft>
              <a:buFont typeface="Arial" panose="020B0604020202020204" pitchFamily="34" charset="0"/>
              <a:buChar char="•"/>
            </a:pPr>
            <a:r>
              <a:rPr lang="en-HK" altLang="zh-TW" sz="1800" dirty="0"/>
              <a:t>R</a:t>
            </a:r>
            <a:r>
              <a:rPr lang="zh-TW" sz="1800" dirty="0"/>
              <a:t>un </a:t>
            </a:r>
            <a:r>
              <a:rPr lang="en-HK" altLang="zh-TW" sz="1800" dirty="0"/>
              <a:t>the </a:t>
            </a:r>
            <a:r>
              <a:rPr lang="zh-TW" sz="1800" dirty="0"/>
              <a:t>statement</a:t>
            </a:r>
          </a:p>
          <a:p>
            <a:pPr marL="971550" lvl="1" indent="-285750" rtl="0">
              <a:spcBef>
                <a:spcPts val="0"/>
              </a:spcBef>
              <a:spcAft>
                <a:spcPts val="0"/>
              </a:spcAft>
              <a:buFont typeface="Arial" panose="020B0604020202020204" pitchFamily="34" charset="0"/>
              <a:buChar char="•"/>
            </a:pPr>
            <a:r>
              <a:rPr lang="en-HK" altLang="zh-TW" sz="1800" dirty="0"/>
              <a:t>O</a:t>
            </a:r>
            <a:r>
              <a:rPr lang="zh-TW" sz="1800" dirty="0"/>
              <a:t>pen data of table facility and old_facility</a:t>
            </a:r>
          </a:p>
          <a:p>
            <a:pPr marL="514350" lvl="0" indent="-285750">
              <a:spcAft>
                <a:spcPts val="0"/>
              </a:spcAft>
              <a:buFont typeface="Arial" panose="020B0604020202020204" pitchFamily="34" charset="0"/>
              <a:buChar char="•"/>
            </a:pPr>
            <a:r>
              <a:rPr lang="zh-TW" sz="2400" dirty="0"/>
              <a:t>The delete</a:t>
            </a:r>
            <a:r>
              <a:rPr lang="en-HK" altLang="zh-TW" sz="2400" dirty="0"/>
              <a:t>d</a:t>
            </a:r>
            <a:r>
              <a:rPr lang="zh-TW" sz="2400" dirty="0"/>
              <a:t> </a:t>
            </a:r>
            <a:r>
              <a:rPr lang="en-US" altLang="zh-TW" sz="2400" dirty="0">
                <a:solidFill>
                  <a:srgbClr val="0000FF"/>
                </a:solidFill>
              </a:rPr>
              <a:t>facility </a:t>
            </a:r>
            <a:r>
              <a:rPr lang="en-HK" altLang="zh-TW" sz="2400" dirty="0"/>
              <a:t>record is</a:t>
            </a:r>
            <a:r>
              <a:rPr lang="zh-TW" sz="2400" dirty="0"/>
              <a:t> saved to table </a:t>
            </a:r>
            <a:r>
              <a:rPr lang="en-US" altLang="zh-TW" sz="2400" dirty="0" err="1">
                <a:solidFill>
                  <a:srgbClr val="0000FF"/>
                </a:solidFill>
              </a:rPr>
              <a:t>old_facility</a:t>
            </a:r>
            <a:endParaRPr lang="zh-TW" sz="2400" dirty="0"/>
          </a:p>
        </p:txBody>
      </p:sp>
      <p:pic>
        <p:nvPicPr>
          <p:cNvPr id="2" name="Picture 1">
            <a:extLst>
              <a:ext uri="{FF2B5EF4-FFF2-40B4-BE49-F238E27FC236}">
                <a16:creationId xmlns:a16="http://schemas.microsoft.com/office/drawing/2014/main" id="{D0A1190B-7B9E-4E3C-B277-A16D624D572C}"/>
              </a:ext>
            </a:extLst>
          </p:cNvPr>
          <p:cNvPicPr>
            <a:picLocks noChangeAspect="1"/>
          </p:cNvPicPr>
          <p:nvPr/>
        </p:nvPicPr>
        <p:blipFill>
          <a:blip r:embed="rId3"/>
          <a:stretch>
            <a:fillRect/>
          </a:stretch>
        </p:blipFill>
        <p:spPr>
          <a:xfrm>
            <a:off x="7006306" y="2016082"/>
            <a:ext cx="2044805" cy="844593"/>
          </a:xfrm>
          <a:prstGeom prst="rect">
            <a:avLst/>
          </a:prstGeom>
        </p:spPr>
      </p:pic>
      <p:cxnSp>
        <p:nvCxnSpPr>
          <p:cNvPr id="4" name="Straight Arrow Connector 3">
            <a:extLst>
              <a:ext uri="{FF2B5EF4-FFF2-40B4-BE49-F238E27FC236}">
                <a16:creationId xmlns:a16="http://schemas.microsoft.com/office/drawing/2014/main" id="{FE5D9394-6C69-43A2-B81C-154B3CEF51E6}"/>
              </a:ext>
            </a:extLst>
          </p:cNvPr>
          <p:cNvCxnSpPr>
            <a:cxnSpLocks/>
          </p:cNvCxnSpPr>
          <p:nvPr/>
        </p:nvCxnSpPr>
        <p:spPr>
          <a:xfrm>
            <a:off x="6421582" y="2175164"/>
            <a:ext cx="1025236" cy="2770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6464F1-56DF-455E-8A73-E558A2C1CE3C}"/>
              </a:ext>
            </a:extLst>
          </p:cNvPr>
          <p:cNvSpPr txBox="1"/>
          <p:nvPr/>
        </p:nvSpPr>
        <p:spPr>
          <a:xfrm>
            <a:off x="6151418" y="3724282"/>
            <a:ext cx="2850460" cy="307777"/>
          </a:xfrm>
          <a:prstGeom prst="rect">
            <a:avLst/>
          </a:prstGeom>
          <a:noFill/>
        </p:spPr>
        <p:txBody>
          <a:bodyPr wrap="none" rtlCol="0">
            <a:spAutoFit/>
          </a:bodyPr>
          <a:lstStyle/>
          <a:p>
            <a:r>
              <a:rPr lang="en-HK" dirty="0"/>
              <a:t>Be careful about the single quote!</a:t>
            </a:r>
          </a:p>
        </p:txBody>
      </p:sp>
      <p:sp>
        <p:nvSpPr>
          <p:cNvPr id="9" name="Shape 232">
            <a:extLst>
              <a:ext uri="{FF2B5EF4-FFF2-40B4-BE49-F238E27FC236}">
                <a16:creationId xmlns:a16="http://schemas.microsoft.com/office/drawing/2014/main" id="{9A57A368-8842-4DC8-9678-0DC113A53639}"/>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37</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Conclusion</a:t>
            </a:r>
          </a:p>
        </p:txBody>
      </p:sp>
      <p:sp>
        <p:nvSpPr>
          <p:cNvPr id="301" name="Shape 30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a:spcBef>
                <a:spcPts val="0"/>
              </a:spcBef>
              <a:buFont typeface="Arial" panose="020B0604020202020204" pitchFamily="34" charset="0"/>
              <a:buChar char="•"/>
            </a:pPr>
            <a:r>
              <a:rPr lang="zh-TW" sz="2800" dirty="0"/>
              <a:t>We covered the following topics in this lab:  </a:t>
            </a:r>
          </a:p>
          <a:p>
            <a:pPr marL="971550" lvl="1" indent="-285750" rtl="0">
              <a:spcBef>
                <a:spcPts val="0"/>
              </a:spcBef>
              <a:buFont typeface="Arial" panose="020B0604020202020204" pitchFamily="34" charset="0"/>
              <a:buChar char="•"/>
            </a:pPr>
            <a:r>
              <a:rPr lang="zh-TW" sz="2000" dirty="0"/>
              <a:t>Simple PL/SQL syntax.  </a:t>
            </a:r>
          </a:p>
          <a:p>
            <a:pPr marL="971550" lvl="1" indent="-285750">
              <a:spcBef>
                <a:spcPts val="0"/>
              </a:spcBef>
              <a:buFont typeface="Arial" panose="020B0604020202020204" pitchFamily="34" charset="0"/>
              <a:buChar char="•"/>
            </a:pPr>
            <a:r>
              <a:rPr lang="en-HK" altLang="zh-TW" sz="2000" dirty="0"/>
              <a:t>Creating </a:t>
            </a:r>
            <a:r>
              <a:rPr lang="zh-TW" sz="2000" dirty="0"/>
              <a:t>PL/SQL procedure</a:t>
            </a:r>
            <a:r>
              <a:rPr lang="en-HK" altLang="zh-TW" sz="2000" dirty="0"/>
              <a:t>s in Oracle SQL Developer</a:t>
            </a:r>
            <a:endParaRPr lang="zh-TW" sz="2000" dirty="0"/>
          </a:p>
          <a:p>
            <a:pPr marL="971550" lvl="1" indent="-285750">
              <a:spcBef>
                <a:spcPts val="0"/>
              </a:spcBef>
              <a:buFont typeface="Arial" panose="020B0604020202020204" pitchFamily="34" charset="0"/>
              <a:buChar char="•"/>
            </a:pPr>
            <a:r>
              <a:rPr lang="zh-TW" sz="2000" dirty="0"/>
              <a:t>Building Cursors with PL/SQL.  </a:t>
            </a:r>
          </a:p>
          <a:p>
            <a:pPr marL="971550" lvl="1" indent="-285750">
              <a:spcBef>
                <a:spcPts val="0"/>
              </a:spcBef>
              <a:buFont typeface="Arial" panose="020B0604020202020204" pitchFamily="34" charset="0"/>
              <a:buChar char="•"/>
            </a:pPr>
            <a:r>
              <a:rPr lang="zh-TW" sz="2000" dirty="0"/>
              <a:t>Building triggers with PL/SQL.</a:t>
            </a:r>
          </a:p>
        </p:txBody>
      </p:sp>
      <p:sp>
        <p:nvSpPr>
          <p:cNvPr id="4" name="Shape 232">
            <a:extLst>
              <a:ext uri="{FF2B5EF4-FFF2-40B4-BE49-F238E27FC236}">
                <a16:creationId xmlns:a16="http://schemas.microsoft.com/office/drawing/2014/main" id="{C5C7CF4D-5E7D-4C93-A5D7-BCF87A72ADA6}"/>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38</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HK" altLang="zh-TW" dirty="0"/>
              <a:t>Appendix: </a:t>
            </a:r>
            <a:r>
              <a:rPr lang="zh-TW" dirty="0"/>
              <a:t>PL/SQL Debugging</a:t>
            </a:r>
          </a:p>
        </p:txBody>
      </p:sp>
      <p:sp>
        <p:nvSpPr>
          <p:cNvPr id="177" name="Shape 17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000" dirty="0"/>
              <a:t>SQL developer allows:</a:t>
            </a:r>
          </a:p>
          <a:p>
            <a:pPr marL="971550" lvl="1" indent="-285750" rtl="0">
              <a:spcBef>
                <a:spcPts val="0"/>
              </a:spcBef>
              <a:buFont typeface="Arial" panose="020B0604020202020204" pitchFamily="34" charset="0"/>
              <a:buChar char="•"/>
            </a:pPr>
            <a:r>
              <a:rPr lang="zh-TW" sz="1600" dirty="0"/>
              <a:t>Setting and/or removal of breakpoint</a:t>
            </a:r>
          </a:p>
          <a:p>
            <a:pPr marL="971550" lvl="1" indent="-285750" rtl="0">
              <a:spcBef>
                <a:spcPts val="0"/>
              </a:spcBef>
              <a:buFont typeface="Arial" panose="020B0604020202020204" pitchFamily="34" charset="0"/>
              <a:buChar char="•"/>
            </a:pPr>
            <a:r>
              <a:rPr lang="zh-TW" sz="1600" dirty="0"/>
              <a:t>Monitoring and manipulation of variables</a:t>
            </a:r>
          </a:p>
          <a:p>
            <a:pPr marL="514350" lvl="0" indent="-285750" rtl="0">
              <a:spcBef>
                <a:spcPts val="0"/>
              </a:spcBef>
              <a:buFont typeface="Arial" panose="020B0604020202020204" pitchFamily="34" charset="0"/>
              <a:buChar char="•"/>
            </a:pPr>
            <a:r>
              <a:rPr lang="zh-TW" sz="2000" dirty="0"/>
              <a:t>“Complie for Debug” must be executed to make an object available for debugging</a:t>
            </a:r>
          </a:p>
          <a:p>
            <a:pPr marL="514350" lvl="0" indent="-285750">
              <a:spcBef>
                <a:spcPts val="0"/>
              </a:spcBef>
              <a:buFont typeface="Arial" panose="020B0604020202020204" pitchFamily="34" charset="0"/>
              <a:buChar char="•"/>
            </a:pPr>
            <a:r>
              <a:rPr lang="zh-TW" sz="2000" dirty="0"/>
              <a:t>Once complied for Debugging, whenever executed in “Debug” mode the code will stop where directed</a:t>
            </a:r>
          </a:p>
        </p:txBody>
      </p:sp>
      <p:sp>
        <p:nvSpPr>
          <p:cNvPr id="4" name="Shape 232">
            <a:extLst>
              <a:ext uri="{FF2B5EF4-FFF2-40B4-BE49-F238E27FC236}">
                <a16:creationId xmlns:a16="http://schemas.microsoft.com/office/drawing/2014/main" id="{C99A8381-CEC0-4125-9B1C-23567AEA5E0F}"/>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39</a:t>
            </a:fld>
            <a:endParaRPr lang="zh-TW" sz="1200" b="0" i="0" u="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5126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Downloading and </a:t>
            </a:r>
            <a:r>
              <a:rPr lang="en-HK" altLang="zh-TW" dirty="0"/>
              <a:t>R</a:t>
            </a:r>
            <a:r>
              <a:rPr lang="en-US" altLang="zh-TW" dirty="0" err="1"/>
              <a:t>unning</a:t>
            </a:r>
            <a:r>
              <a:rPr lang="en-US" altLang="zh-TW" dirty="0"/>
              <a:t> SQL </a:t>
            </a:r>
            <a:r>
              <a:rPr lang="en-HK" altLang="zh-TW" dirty="0"/>
              <a:t>S</a:t>
            </a:r>
            <a:r>
              <a:rPr lang="en-US" altLang="zh-TW" dirty="0" err="1"/>
              <a:t>cript</a:t>
            </a:r>
            <a:r>
              <a:rPr lang="en-US" altLang="zh-TW" dirty="0"/>
              <a:t> </a:t>
            </a:r>
            <a:r>
              <a:rPr lang="en-HK" altLang="zh-TW" dirty="0"/>
              <a:t>F</a:t>
            </a:r>
            <a:r>
              <a:rPr lang="en-US" altLang="zh-TW" dirty="0" err="1"/>
              <a:t>ile</a:t>
            </a:r>
            <a:r>
              <a:rPr lang="en-HK" altLang="zh-TW" dirty="0"/>
              <a:t>s 2</a:t>
            </a:r>
            <a:endParaRPr lang="zh-TW" dirty="0"/>
          </a:p>
        </p:txBody>
      </p:sp>
      <p:sp>
        <p:nvSpPr>
          <p:cNvPr id="76" name="Shape 7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a:buFont typeface="Arial" panose="020B0604020202020204" pitchFamily="34" charset="0"/>
              <a:buChar char="•"/>
            </a:pPr>
            <a:r>
              <a:rPr lang="en-US" altLang="zh-TW" dirty="0"/>
              <a:t>Two effects for running the code:  </a:t>
            </a:r>
          </a:p>
          <a:p>
            <a:pPr marL="228600" lvl="0"/>
            <a:r>
              <a:rPr lang="en-HK" altLang="zh-TW" dirty="0"/>
              <a:t>1. Delete all existing tables </a:t>
            </a:r>
          </a:p>
          <a:p>
            <a:pPr marL="228600" lvl="0"/>
            <a:r>
              <a:rPr lang="en-HK" altLang="zh-TW" dirty="0"/>
              <a:t>2. Create a set of new tables and insert the records</a:t>
            </a:r>
          </a:p>
          <a:p>
            <a:pPr marL="514350" lvl="0" indent="-285750">
              <a:buFont typeface="Arial" panose="020B0604020202020204" pitchFamily="34" charset="0"/>
              <a:buChar char="•"/>
            </a:pPr>
            <a:r>
              <a:rPr lang="en-HK" altLang="zh-TW" dirty="0"/>
              <a:t>Read the code again to understand why 1 and 2 happen.</a:t>
            </a:r>
          </a:p>
        </p:txBody>
      </p:sp>
      <p:sp>
        <p:nvSpPr>
          <p:cNvPr id="4" name="Shape 232">
            <a:extLst>
              <a:ext uri="{FF2B5EF4-FFF2-40B4-BE49-F238E27FC236}">
                <a16:creationId xmlns:a16="http://schemas.microsoft.com/office/drawing/2014/main" id="{FC06AFE3-52D3-4956-835F-16E5F78A3107}"/>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4</a:t>
            </a:fld>
            <a:endParaRPr lang="zh-TW" sz="1200" b="0" i="0" u="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5220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HK" altLang="zh-TW" dirty="0"/>
              <a:t>Appendix: </a:t>
            </a:r>
            <a:r>
              <a:rPr lang="zh-TW" dirty="0"/>
              <a:t>Prerequisites of </a:t>
            </a:r>
            <a:r>
              <a:rPr lang="en-HK" altLang="zh-TW" dirty="0"/>
              <a:t>D</a:t>
            </a:r>
            <a:r>
              <a:rPr lang="zh-TW" dirty="0"/>
              <a:t>ebugging</a:t>
            </a:r>
          </a:p>
        </p:txBody>
      </p:sp>
      <p:sp>
        <p:nvSpPr>
          <p:cNvPr id="183" name="Shape 18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000" dirty="0"/>
              <a:t>Unlock the user. Login to SQL Developer as the SYS user and execute the following commands: </a:t>
            </a:r>
          </a:p>
          <a:p>
            <a:pPr marL="971550" lvl="1" indent="-285750" rtl="0">
              <a:spcBef>
                <a:spcPts val="0"/>
              </a:spcBef>
              <a:buClr>
                <a:srgbClr val="0000FF"/>
              </a:buClr>
              <a:buFont typeface="Arial" panose="020B0604020202020204" pitchFamily="34" charset="0"/>
              <a:buChar char="•"/>
            </a:pPr>
            <a:r>
              <a:rPr lang="zh-TW" sz="1600" dirty="0">
                <a:solidFill>
                  <a:srgbClr val="0000FF"/>
                </a:solidFill>
              </a:rPr>
              <a:t>alter user &lt;username&gt; identified by &lt;password&gt; account unlock;</a:t>
            </a:r>
          </a:p>
          <a:p>
            <a:pPr marL="971550" lvl="1" indent="-285750" rtl="0">
              <a:spcBef>
                <a:spcPts val="0"/>
              </a:spcBef>
              <a:buClr>
                <a:srgbClr val="0000FF"/>
              </a:buClr>
              <a:buFont typeface="Arial" panose="020B0604020202020204" pitchFamily="34" charset="0"/>
              <a:buChar char="•"/>
            </a:pPr>
            <a:r>
              <a:rPr lang="zh-TW" sz="1600" dirty="0">
                <a:solidFill>
                  <a:srgbClr val="0000FF"/>
                </a:solidFill>
              </a:rPr>
              <a:t>grant debug connect session to &lt;username&gt;; </a:t>
            </a:r>
          </a:p>
          <a:p>
            <a:pPr marL="971550" lvl="1" indent="-285750" rtl="0">
              <a:spcBef>
                <a:spcPts val="0"/>
              </a:spcBef>
              <a:buClr>
                <a:srgbClr val="0000FF"/>
              </a:buClr>
              <a:buFont typeface="Arial" panose="020B0604020202020204" pitchFamily="34" charset="0"/>
              <a:buChar char="•"/>
            </a:pPr>
            <a:r>
              <a:rPr lang="zh-TW" sz="1600" dirty="0">
                <a:solidFill>
                  <a:srgbClr val="0000FF"/>
                </a:solidFill>
              </a:rPr>
              <a:t>grant debug any procedure to &lt;username&gt;;</a:t>
            </a:r>
          </a:p>
          <a:p>
            <a:pPr marL="514350" lvl="0" indent="-285750">
              <a:spcBef>
                <a:spcPts val="0"/>
              </a:spcBef>
              <a:buClr>
                <a:srgbClr val="000000"/>
              </a:buClr>
              <a:buFont typeface="Arial" panose="020B0604020202020204" pitchFamily="34" charset="0"/>
              <a:buChar char="•"/>
            </a:pPr>
            <a:r>
              <a:rPr lang="zh-TW" sz="2000" dirty="0">
                <a:solidFill>
                  <a:srgbClr val="000000"/>
                </a:solidFill>
              </a:rPr>
              <a:t>We </a:t>
            </a:r>
            <a:r>
              <a:rPr lang="zh-TW" sz="2000" b="1" dirty="0">
                <a:solidFill>
                  <a:srgbClr val="000000"/>
                </a:solidFill>
              </a:rPr>
              <a:t>do</a:t>
            </a:r>
            <a:r>
              <a:rPr lang="en-HK" altLang="zh-TW" sz="2000" b="1" dirty="0">
                <a:solidFill>
                  <a:srgbClr val="000000"/>
                </a:solidFill>
              </a:rPr>
              <a:t> </a:t>
            </a:r>
            <a:r>
              <a:rPr lang="zh-TW" sz="2000" b="1" dirty="0">
                <a:solidFill>
                  <a:srgbClr val="000000"/>
                </a:solidFill>
              </a:rPr>
              <a:t>n</a:t>
            </a:r>
            <a:r>
              <a:rPr lang="en-HK" altLang="zh-TW" sz="2000" b="1" dirty="0">
                <a:solidFill>
                  <a:srgbClr val="000000"/>
                </a:solidFill>
              </a:rPr>
              <a:t>o</a:t>
            </a:r>
            <a:r>
              <a:rPr lang="zh-TW" sz="2000" b="1" dirty="0">
                <a:solidFill>
                  <a:srgbClr val="000000"/>
                </a:solidFill>
              </a:rPr>
              <a:t>t</a:t>
            </a:r>
            <a:r>
              <a:rPr lang="zh-TW" sz="2000" dirty="0">
                <a:solidFill>
                  <a:srgbClr val="000000"/>
                </a:solidFill>
              </a:rPr>
              <a:t> have enough privilege for lab</a:t>
            </a:r>
            <a:r>
              <a:rPr lang="en-HK" altLang="zh-TW" sz="2000" dirty="0">
                <a:solidFill>
                  <a:srgbClr val="000000"/>
                </a:solidFill>
              </a:rPr>
              <a:t> account to ruin the above commands.</a:t>
            </a:r>
            <a:r>
              <a:rPr lang="zh-TW" sz="2000" dirty="0">
                <a:solidFill>
                  <a:srgbClr val="000000"/>
                </a:solidFill>
              </a:rPr>
              <a:t> </a:t>
            </a:r>
            <a:r>
              <a:rPr lang="en-HK" altLang="zh-TW" sz="2000" dirty="0">
                <a:solidFill>
                  <a:srgbClr val="000000"/>
                </a:solidFill>
              </a:rPr>
              <a:t>They are for reference if</a:t>
            </a:r>
            <a:r>
              <a:rPr lang="zh-TW" sz="2000" dirty="0">
                <a:solidFill>
                  <a:srgbClr val="000000"/>
                </a:solidFill>
              </a:rPr>
              <a:t> you own </a:t>
            </a:r>
            <a:r>
              <a:rPr lang="en-HK" altLang="zh-TW" sz="2000" dirty="0">
                <a:solidFill>
                  <a:srgbClr val="000000"/>
                </a:solidFill>
              </a:rPr>
              <a:t>a </a:t>
            </a:r>
            <a:r>
              <a:rPr lang="zh-TW" sz="2000" dirty="0">
                <a:solidFill>
                  <a:srgbClr val="000000"/>
                </a:solidFill>
              </a:rPr>
              <a:t>database server</a:t>
            </a:r>
            <a:r>
              <a:rPr lang="en-HK" altLang="zh-TW" sz="2000" dirty="0">
                <a:solidFill>
                  <a:srgbClr val="000000"/>
                </a:solidFill>
              </a:rPr>
              <a:t>.</a:t>
            </a:r>
            <a:endParaRPr lang="zh-TW" sz="2000" dirty="0">
              <a:solidFill>
                <a:srgbClr val="000000"/>
              </a:solidFill>
            </a:endParaRPr>
          </a:p>
        </p:txBody>
      </p:sp>
      <p:sp>
        <p:nvSpPr>
          <p:cNvPr id="4" name="Shape 232">
            <a:extLst>
              <a:ext uri="{FF2B5EF4-FFF2-40B4-BE49-F238E27FC236}">
                <a16:creationId xmlns:a16="http://schemas.microsoft.com/office/drawing/2014/main" id="{94488C94-C625-4B65-B6C6-F3A46EBC4F4D}"/>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40</a:t>
            </a:fld>
            <a:endParaRPr lang="zh-TW" sz="1200" b="0" i="0" u="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86714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Introduction to PL/SQL</a:t>
            </a:r>
            <a:r>
              <a:rPr lang="en-HK" altLang="zh-TW" dirty="0"/>
              <a:t> 1</a:t>
            </a:r>
            <a:endParaRPr lang="zh-TW" dirty="0"/>
          </a:p>
        </p:txBody>
      </p:sp>
      <p:sp>
        <p:nvSpPr>
          <p:cNvPr id="82" name="Shape 8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400" dirty="0">
                <a:solidFill>
                  <a:srgbClr val="FF0000"/>
                </a:solidFill>
              </a:rPr>
              <a:t>PL/SQL</a:t>
            </a:r>
            <a:r>
              <a:rPr lang="zh-TW" sz="2400" dirty="0"/>
              <a:t> stands for Procedural Language/SQL.  </a:t>
            </a:r>
          </a:p>
          <a:p>
            <a:pPr marL="514350" lvl="0" indent="-285750" rtl="0">
              <a:spcBef>
                <a:spcPts val="0"/>
              </a:spcBef>
              <a:buFont typeface="Arial" panose="020B0604020202020204" pitchFamily="34" charset="0"/>
              <a:buChar char="•"/>
            </a:pPr>
            <a:r>
              <a:rPr lang="en-HK" altLang="zh-TW" sz="2400" dirty="0"/>
              <a:t>A b</a:t>
            </a:r>
            <a:r>
              <a:rPr lang="zh-TW" sz="2400" dirty="0"/>
              <a:t>asic unit in PL/SQL is called </a:t>
            </a:r>
            <a:r>
              <a:rPr lang="zh-TW" sz="2400" dirty="0">
                <a:solidFill>
                  <a:srgbClr val="FF0000"/>
                </a:solidFill>
              </a:rPr>
              <a:t>a block</a:t>
            </a:r>
            <a:r>
              <a:rPr lang="zh-TW" sz="2400" dirty="0"/>
              <a:t>.  </a:t>
            </a:r>
          </a:p>
          <a:p>
            <a:pPr marL="514350" lvl="0" indent="-285750">
              <a:spcBef>
                <a:spcPts val="0"/>
              </a:spcBef>
              <a:buFont typeface="Arial" panose="020B0604020202020204" pitchFamily="34" charset="0"/>
              <a:buChar char="•"/>
            </a:pPr>
            <a:r>
              <a:rPr lang="zh-TW" sz="2400" dirty="0"/>
              <a:t>PL/SQL extends the capabilities of SQL by </a:t>
            </a:r>
            <a:r>
              <a:rPr lang="en-HK" altLang="zh-TW" sz="2400" dirty="0"/>
              <a:t>adding many</a:t>
            </a:r>
            <a:r>
              <a:rPr lang="zh-TW" sz="2400" dirty="0"/>
              <a:t> functionalities that are supported by procedural languages.</a:t>
            </a:r>
            <a:endParaRPr lang="en-HK" altLang="zh-TW" sz="2400" dirty="0"/>
          </a:p>
        </p:txBody>
      </p:sp>
      <p:sp>
        <p:nvSpPr>
          <p:cNvPr id="4" name="Shape 232">
            <a:extLst>
              <a:ext uri="{FF2B5EF4-FFF2-40B4-BE49-F238E27FC236}">
                <a16:creationId xmlns:a16="http://schemas.microsoft.com/office/drawing/2014/main" id="{02CE8177-9D86-4B68-B821-713E13214FE7}"/>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5</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Download </a:t>
            </a:r>
            <a:r>
              <a:rPr lang="en-HK" altLang="zh-TW" dirty="0"/>
              <a:t>other </a:t>
            </a:r>
            <a:r>
              <a:rPr lang="zh-TW" dirty="0"/>
              <a:t>PL/SQL </a:t>
            </a:r>
            <a:r>
              <a:rPr lang="en-HK" altLang="zh-TW" dirty="0"/>
              <a:t>F</a:t>
            </a:r>
            <a:r>
              <a:rPr lang="zh-TW" dirty="0"/>
              <a:t>iles</a:t>
            </a:r>
          </a:p>
        </p:txBody>
      </p:sp>
      <p:sp>
        <p:nvSpPr>
          <p:cNvPr id="76" name="Shape 7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spcAft>
                <a:spcPts val="600"/>
              </a:spcAft>
              <a:buFont typeface="Arial" panose="020B0604020202020204" pitchFamily="34" charset="0"/>
              <a:buChar char="•"/>
            </a:pPr>
            <a:r>
              <a:rPr lang="zh-TW" dirty="0"/>
              <a:t>Download </a:t>
            </a:r>
            <a:r>
              <a:rPr lang="en-HK" altLang="zh-TW" dirty="0"/>
              <a:t>the following </a:t>
            </a:r>
            <a:r>
              <a:rPr lang="zh-TW" dirty="0"/>
              <a:t>PL/SQL files </a:t>
            </a:r>
            <a:r>
              <a:rPr lang="en-HK" altLang="zh-TW" dirty="0"/>
              <a:t>(from the links here or from the course site the Lab section) </a:t>
            </a:r>
            <a:r>
              <a:rPr lang="zh-TW" dirty="0"/>
              <a:t>to </a:t>
            </a:r>
            <a:r>
              <a:rPr lang="en-HK" altLang="zh-TW" dirty="0"/>
              <a:t>your </a:t>
            </a:r>
            <a:r>
              <a:rPr lang="zh-TW" dirty="0"/>
              <a:t>local file system </a:t>
            </a:r>
          </a:p>
          <a:p>
            <a:pPr marL="971550" lvl="1" indent="-285750" rtl="0">
              <a:lnSpc>
                <a:spcPct val="100000"/>
              </a:lnSpc>
              <a:spcBef>
                <a:spcPts val="0"/>
              </a:spcBef>
              <a:spcAft>
                <a:spcPts val="600"/>
              </a:spcAft>
              <a:buFont typeface="Arial" panose="020B0604020202020204" pitchFamily="34" charset="0"/>
              <a:buChar char="•"/>
            </a:pPr>
            <a:r>
              <a:rPr lang="zh-TW" u="sng" dirty="0">
                <a:solidFill>
                  <a:schemeClr val="hlink"/>
                </a:solidFill>
                <a:hlinkClick r:id="rId3"/>
              </a:rPr>
              <a:t>lab5_plsql1.sql</a:t>
            </a:r>
          </a:p>
          <a:p>
            <a:pPr marL="971550" lvl="1" indent="-285750" rtl="0">
              <a:lnSpc>
                <a:spcPct val="100000"/>
              </a:lnSpc>
              <a:spcBef>
                <a:spcPts val="0"/>
              </a:spcBef>
              <a:spcAft>
                <a:spcPts val="600"/>
              </a:spcAft>
              <a:buFont typeface="Arial" panose="020B0604020202020204" pitchFamily="34" charset="0"/>
              <a:buChar char="•"/>
            </a:pPr>
            <a:r>
              <a:rPr lang="zh-TW" u="sng" dirty="0">
                <a:solidFill>
                  <a:schemeClr val="hlink"/>
                </a:solidFill>
                <a:hlinkClick r:id="rId4"/>
              </a:rPr>
              <a:t>lab5_plsql2.sql</a:t>
            </a:r>
          </a:p>
          <a:p>
            <a:pPr marL="971550" lvl="1" indent="-285750" rtl="0">
              <a:lnSpc>
                <a:spcPct val="100000"/>
              </a:lnSpc>
              <a:spcBef>
                <a:spcPts val="0"/>
              </a:spcBef>
              <a:spcAft>
                <a:spcPts val="600"/>
              </a:spcAft>
              <a:buFont typeface="Arial" panose="020B0604020202020204" pitchFamily="34" charset="0"/>
              <a:buChar char="•"/>
            </a:pPr>
            <a:r>
              <a:rPr lang="zh-TW" u="sng" dirty="0">
                <a:solidFill>
                  <a:schemeClr val="hlink"/>
                </a:solidFill>
                <a:hlinkClick r:id="rId5"/>
              </a:rPr>
              <a:t>lab5_plsql3.sql</a:t>
            </a:r>
          </a:p>
          <a:p>
            <a:pPr marL="971550" lvl="1" indent="-285750" rtl="0">
              <a:lnSpc>
                <a:spcPct val="100000"/>
              </a:lnSpc>
              <a:spcBef>
                <a:spcPts val="0"/>
              </a:spcBef>
              <a:spcAft>
                <a:spcPts val="600"/>
              </a:spcAft>
              <a:buFont typeface="Arial" panose="020B0604020202020204" pitchFamily="34" charset="0"/>
              <a:buChar char="•"/>
            </a:pPr>
            <a:r>
              <a:rPr lang="zh-TW" u="sng" dirty="0">
                <a:solidFill>
                  <a:schemeClr val="hlink"/>
                </a:solidFill>
                <a:hlinkClick r:id="rId4"/>
              </a:rPr>
              <a:t>lab5_plsql4.sql</a:t>
            </a:r>
          </a:p>
          <a:p>
            <a:pPr marL="971550" lvl="1" indent="-285750" rtl="0">
              <a:lnSpc>
                <a:spcPct val="100000"/>
              </a:lnSpc>
              <a:spcBef>
                <a:spcPts val="0"/>
              </a:spcBef>
              <a:spcAft>
                <a:spcPts val="600"/>
              </a:spcAft>
              <a:buFont typeface="Arial" panose="020B0604020202020204" pitchFamily="34" charset="0"/>
              <a:buChar char="•"/>
            </a:pPr>
            <a:r>
              <a:rPr lang="zh-TW" u="sng" dirty="0">
                <a:solidFill>
                  <a:schemeClr val="hlink"/>
                </a:solidFill>
                <a:hlinkClick r:id="rId6"/>
              </a:rPr>
              <a:t>lab5_cursor1.sql</a:t>
            </a:r>
          </a:p>
          <a:p>
            <a:pPr marL="971550" lvl="1" indent="-285750" rtl="0">
              <a:lnSpc>
                <a:spcPct val="100000"/>
              </a:lnSpc>
              <a:spcBef>
                <a:spcPts val="0"/>
              </a:spcBef>
              <a:spcAft>
                <a:spcPts val="600"/>
              </a:spcAft>
              <a:buFont typeface="Arial" panose="020B0604020202020204" pitchFamily="34" charset="0"/>
              <a:buChar char="•"/>
            </a:pPr>
            <a:r>
              <a:rPr lang="zh-TW" u="sng" dirty="0">
                <a:solidFill>
                  <a:schemeClr val="hlink"/>
                </a:solidFill>
                <a:hlinkClick r:id="rId7"/>
              </a:rPr>
              <a:t>lab5_cursor2.sql</a:t>
            </a:r>
          </a:p>
          <a:p>
            <a:pPr marL="971550" lvl="1" indent="-285750" rtl="0">
              <a:lnSpc>
                <a:spcPct val="100000"/>
              </a:lnSpc>
              <a:spcBef>
                <a:spcPts val="0"/>
              </a:spcBef>
              <a:spcAft>
                <a:spcPts val="600"/>
              </a:spcAft>
              <a:buFont typeface="Arial" panose="020B0604020202020204" pitchFamily="34" charset="0"/>
              <a:buChar char="•"/>
            </a:pPr>
            <a:r>
              <a:rPr lang="zh-TW" u="sng" dirty="0">
                <a:solidFill>
                  <a:schemeClr val="hlink"/>
                </a:solidFill>
                <a:hlinkClick r:id="rId8"/>
              </a:rPr>
              <a:t>lab5_trigger1.sql</a:t>
            </a:r>
          </a:p>
          <a:p>
            <a:pPr marL="971550" lvl="1" indent="-285750" rtl="0">
              <a:lnSpc>
                <a:spcPct val="100000"/>
              </a:lnSpc>
              <a:spcBef>
                <a:spcPts val="0"/>
              </a:spcBef>
              <a:spcAft>
                <a:spcPts val="600"/>
              </a:spcAft>
              <a:buFont typeface="Arial" panose="020B0604020202020204" pitchFamily="34" charset="0"/>
              <a:buChar char="•"/>
            </a:pPr>
            <a:r>
              <a:rPr lang="zh-TW" u="sng" dirty="0">
                <a:solidFill>
                  <a:schemeClr val="hlink"/>
                </a:solidFill>
                <a:hlinkClick r:id="rId9"/>
              </a:rPr>
              <a:t>lab5_trigger2.sql</a:t>
            </a:r>
          </a:p>
        </p:txBody>
      </p:sp>
      <p:sp>
        <p:nvSpPr>
          <p:cNvPr id="4" name="Shape 232">
            <a:extLst>
              <a:ext uri="{FF2B5EF4-FFF2-40B4-BE49-F238E27FC236}">
                <a16:creationId xmlns:a16="http://schemas.microsoft.com/office/drawing/2014/main" id="{A1E5C334-85C6-4B35-8E42-20651FD86044}"/>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6</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Introduction to PL/SQL 2</a:t>
            </a:r>
            <a:endParaRPr lang="zh-TW" dirty="0"/>
          </a:p>
        </p:txBody>
      </p:sp>
      <p:sp>
        <p:nvSpPr>
          <p:cNvPr id="88" name="Shape 88"/>
          <p:cNvSpPr txBox="1">
            <a:spLocks noGrp="1"/>
          </p:cNvSpPr>
          <p:nvPr>
            <p:ph type="body" idx="1"/>
          </p:nvPr>
        </p:nvSpPr>
        <p:spPr>
          <a:xfrm>
            <a:off x="965200" y="1152475"/>
            <a:ext cx="7867100" cy="3416400"/>
          </a:xfrm>
          <a:prstGeom prst="rect">
            <a:avLst/>
          </a:prstGeom>
        </p:spPr>
        <p:txBody>
          <a:bodyPr lIns="91425" tIns="91425" rIns="91425" bIns="91425" anchor="t" anchorCtr="0">
            <a:noAutofit/>
          </a:bodyPr>
          <a:lstStyle/>
          <a:p>
            <a:pPr lvl="0">
              <a:spcBef>
                <a:spcPts val="0"/>
              </a:spcBef>
              <a:buNone/>
            </a:pPr>
            <a:r>
              <a:rPr lang="en-HK" altLang="zh-TW" sz="2000" dirty="0">
                <a:solidFill>
                  <a:schemeClr val="tx1"/>
                </a:solidFill>
              </a:rPr>
              <a:t>A </a:t>
            </a:r>
            <a:r>
              <a:rPr lang="en-HK" altLang="zh-TW" sz="2000" dirty="0">
                <a:solidFill>
                  <a:srgbClr val="FF0000"/>
                </a:solidFill>
              </a:rPr>
              <a:t>block</a:t>
            </a:r>
            <a:r>
              <a:rPr lang="en-HK" altLang="zh-TW" sz="2000" dirty="0">
                <a:solidFill>
                  <a:schemeClr val="tx1"/>
                </a:solidFill>
              </a:rPr>
              <a:t> in PL/SQL code has the following structure:</a:t>
            </a:r>
          </a:p>
          <a:p>
            <a:pPr lvl="0">
              <a:spcBef>
                <a:spcPts val="0"/>
              </a:spcBef>
              <a:buNone/>
            </a:pPr>
            <a:r>
              <a:rPr lang="zh-TW" sz="1400" dirty="0">
                <a:solidFill>
                  <a:srgbClr val="FF0000"/>
                </a:solidFill>
              </a:rPr>
              <a:t>DECLARE</a:t>
            </a:r>
            <a:br>
              <a:rPr lang="zh-TW" sz="1400" dirty="0">
                <a:solidFill>
                  <a:schemeClr val="dk1"/>
                </a:solidFill>
              </a:rPr>
            </a:br>
            <a:r>
              <a:rPr lang="zh-TW" sz="1400" dirty="0">
                <a:solidFill>
                  <a:srgbClr val="38761D"/>
                </a:solidFill>
              </a:rPr>
              <a:t>/* Declarative section: variables, types, and local subprograms. */ </a:t>
            </a:r>
          </a:p>
          <a:p>
            <a:pPr lvl="0">
              <a:spcBef>
                <a:spcPts val="0"/>
              </a:spcBef>
              <a:buNone/>
            </a:pPr>
            <a:r>
              <a:rPr lang="zh-TW" sz="1400" dirty="0">
                <a:solidFill>
                  <a:srgbClr val="FF0000"/>
                </a:solidFill>
              </a:rPr>
              <a:t>BEGIN</a:t>
            </a:r>
            <a:br>
              <a:rPr lang="zh-TW" sz="1400" dirty="0">
                <a:solidFill>
                  <a:schemeClr val="dk1"/>
                </a:solidFill>
              </a:rPr>
            </a:br>
            <a:r>
              <a:rPr lang="zh-TW" sz="1400" dirty="0">
                <a:solidFill>
                  <a:srgbClr val="38761D"/>
                </a:solidFill>
              </a:rPr>
              <a:t>/* Executable section: procedural and SQL statements go here. */ </a:t>
            </a:r>
            <a:br>
              <a:rPr lang="zh-TW" sz="1400" dirty="0">
                <a:solidFill>
                  <a:srgbClr val="38761D"/>
                </a:solidFill>
              </a:rPr>
            </a:br>
            <a:r>
              <a:rPr lang="zh-TW" sz="1400" dirty="0">
                <a:solidFill>
                  <a:srgbClr val="38761D"/>
                </a:solidFill>
              </a:rPr>
              <a:t>/* This is the only section of the block that is required. */ </a:t>
            </a:r>
          </a:p>
          <a:p>
            <a:pPr lvl="0">
              <a:spcBef>
                <a:spcPts val="0"/>
              </a:spcBef>
              <a:buNone/>
            </a:pPr>
            <a:r>
              <a:rPr lang="zh-TW" sz="1400" dirty="0">
                <a:solidFill>
                  <a:srgbClr val="FF0000"/>
                </a:solidFill>
              </a:rPr>
              <a:t>EXCEPTION</a:t>
            </a:r>
            <a:br>
              <a:rPr lang="zh-TW" sz="1400" dirty="0">
                <a:solidFill>
                  <a:srgbClr val="FF0000"/>
                </a:solidFill>
              </a:rPr>
            </a:br>
            <a:r>
              <a:rPr lang="zh-TW" sz="1400" dirty="0">
                <a:solidFill>
                  <a:srgbClr val="38761D"/>
                </a:solidFill>
              </a:rPr>
              <a:t>/* Exception handling section: error handling statements go here. */ </a:t>
            </a:r>
          </a:p>
          <a:p>
            <a:pPr lvl="0">
              <a:spcBef>
                <a:spcPts val="0"/>
              </a:spcBef>
              <a:buNone/>
            </a:pPr>
            <a:r>
              <a:rPr lang="zh-TW" sz="1400" dirty="0">
                <a:solidFill>
                  <a:srgbClr val="FF0000"/>
                </a:solidFill>
              </a:rPr>
              <a:t>END;</a:t>
            </a:r>
          </a:p>
        </p:txBody>
      </p:sp>
      <p:sp>
        <p:nvSpPr>
          <p:cNvPr id="2" name="Rectangle 1">
            <a:extLst>
              <a:ext uri="{FF2B5EF4-FFF2-40B4-BE49-F238E27FC236}">
                <a16:creationId xmlns:a16="http://schemas.microsoft.com/office/drawing/2014/main" id="{ECBA3F1F-4EB1-4EB8-886F-BB093A8FC15F}"/>
              </a:ext>
            </a:extLst>
          </p:cNvPr>
          <p:cNvSpPr/>
          <p:nvPr/>
        </p:nvSpPr>
        <p:spPr>
          <a:xfrm>
            <a:off x="973873" y="1724722"/>
            <a:ext cx="5932449" cy="27803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 name="Shape 232">
            <a:extLst>
              <a:ext uri="{FF2B5EF4-FFF2-40B4-BE49-F238E27FC236}">
                <a16:creationId xmlns:a16="http://schemas.microsoft.com/office/drawing/2014/main" id="{44229017-80E1-43B1-AA43-0BD58A9303F0}"/>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7</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Introduction to PL/SQL 2</a:t>
            </a:r>
            <a:endParaRPr lang="zh-TW" dirty="0"/>
          </a:p>
        </p:txBody>
      </p:sp>
      <p:sp>
        <p:nvSpPr>
          <p:cNvPr id="88" name="Shape 88"/>
          <p:cNvSpPr txBox="1">
            <a:spLocks noGrp="1"/>
          </p:cNvSpPr>
          <p:nvPr>
            <p:ph type="body" idx="1"/>
          </p:nvPr>
        </p:nvSpPr>
        <p:spPr>
          <a:xfrm>
            <a:off x="660401" y="1003795"/>
            <a:ext cx="7867100" cy="3416400"/>
          </a:xfrm>
          <a:prstGeom prst="rect">
            <a:avLst/>
          </a:prstGeom>
        </p:spPr>
        <p:txBody>
          <a:bodyPr lIns="91425" tIns="91425" rIns="91425" bIns="91425" anchor="t" anchorCtr="0">
            <a:noAutofit/>
          </a:bodyPr>
          <a:lstStyle/>
          <a:p>
            <a:pPr lvl="0">
              <a:spcBef>
                <a:spcPts val="0"/>
              </a:spcBef>
              <a:buNone/>
            </a:pPr>
            <a:r>
              <a:rPr lang="en-HK" altLang="zh-TW" sz="2000" dirty="0">
                <a:solidFill>
                  <a:srgbClr val="FF0000"/>
                </a:solidFill>
              </a:rPr>
              <a:t>Example</a:t>
            </a:r>
            <a:r>
              <a:rPr lang="en-HK" altLang="zh-TW" sz="2000" dirty="0">
                <a:solidFill>
                  <a:schemeClr val="tx1"/>
                </a:solidFill>
              </a:rPr>
              <a:t> </a:t>
            </a:r>
          </a:p>
          <a:p>
            <a:pPr lvl="0"/>
            <a:r>
              <a:rPr lang="zh-TW" sz="1400" dirty="0">
                <a:solidFill>
                  <a:srgbClr val="FF0000"/>
                </a:solidFill>
              </a:rPr>
              <a:t>DECLARE</a:t>
            </a:r>
            <a:br>
              <a:rPr lang="zh-TW" sz="1400" dirty="0">
                <a:solidFill>
                  <a:schemeClr val="dk1"/>
                </a:solidFill>
              </a:rPr>
            </a:br>
            <a:r>
              <a:rPr lang="en-HK" altLang="zh-TW" sz="1400" dirty="0">
                <a:solidFill>
                  <a:srgbClr val="38761D"/>
                </a:solidFill>
              </a:rPr>
              <a:t>message  varchar2(20):= 'Hello, World!’;</a:t>
            </a:r>
          </a:p>
          <a:p>
            <a:pPr lvl="0"/>
            <a:r>
              <a:rPr lang="zh-TW" sz="1400" dirty="0">
                <a:solidFill>
                  <a:srgbClr val="FF0000"/>
                </a:solidFill>
              </a:rPr>
              <a:t>BEGIN</a:t>
            </a:r>
            <a:br>
              <a:rPr lang="zh-TW" sz="1400" dirty="0">
                <a:solidFill>
                  <a:schemeClr val="dk1"/>
                </a:solidFill>
              </a:rPr>
            </a:br>
            <a:r>
              <a:rPr lang="en-US" altLang="zh-TW" sz="1400" dirty="0" err="1">
                <a:solidFill>
                  <a:srgbClr val="38761D"/>
                </a:solidFill>
              </a:rPr>
              <a:t>dbms_output.put_line</a:t>
            </a:r>
            <a:r>
              <a:rPr lang="en-US" altLang="zh-TW" sz="1400" dirty="0">
                <a:solidFill>
                  <a:srgbClr val="38761D"/>
                </a:solidFill>
              </a:rPr>
              <a:t>(message);</a:t>
            </a:r>
            <a:endParaRPr lang="zh-TW" sz="1400" dirty="0">
              <a:solidFill>
                <a:srgbClr val="38761D"/>
              </a:solidFill>
            </a:endParaRPr>
          </a:p>
          <a:p>
            <a:pPr lvl="0">
              <a:spcBef>
                <a:spcPts val="0"/>
              </a:spcBef>
              <a:buNone/>
            </a:pPr>
            <a:r>
              <a:rPr lang="zh-TW" sz="1400" dirty="0">
                <a:solidFill>
                  <a:srgbClr val="FF0000"/>
                </a:solidFill>
              </a:rPr>
              <a:t>END;</a:t>
            </a:r>
            <a:endParaRPr lang="en-HK" altLang="zh-TW" sz="1400" dirty="0">
              <a:solidFill>
                <a:srgbClr val="FF0000"/>
              </a:solidFill>
            </a:endParaRPr>
          </a:p>
          <a:p>
            <a:pPr lvl="0">
              <a:spcBef>
                <a:spcPts val="0"/>
              </a:spcBef>
              <a:buNone/>
            </a:pPr>
            <a:r>
              <a:rPr lang="en-HK" altLang="zh-TW" sz="1400" dirty="0">
                <a:solidFill>
                  <a:srgbClr val="FF0000"/>
                </a:solidFill>
              </a:rPr>
              <a:t>/</a:t>
            </a:r>
            <a:endParaRPr lang="zh-TW" sz="1400" dirty="0">
              <a:solidFill>
                <a:srgbClr val="FF0000"/>
              </a:solidFill>
            </a:endParaRPr>
          </a:p>
        </p:txBody>
      </p:sp>
      <p:sp>
        <p:nvSpPr>
          <p:cNvPr id="2" name="Rectangle 1">
            <a:extLst>
              <a:ext uri="{FF2B5EF4-FFF2-40B4-BE49-F238E27FC236}">
                <a16:creationId xmlns:a16="http://schemas.microsoft.com/office/drawing/2014/main" id="{ECBA3F1F-4EB1-4EB8-886F-BB093A8FC15F}"/>
              </a:ext>
            </a:extLst>
          </p:cNvPr>
          <p:cNvSpPr/>
          <p:nvPr/>
        </p:nvSpPr>
        <p:spPr>
          <a:xfrm>
            <a:off x="616499" y="1478930"/>
            <a:ext cx="5932449" cy="21856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 name="Rectangle 2">
            <a:extLst>
              <a:ext uri="{FF2B5EF4-FFF2-40B4-BE49-F238E27FC236}">
                <a16:creationId xmlns:a16="http://schemas.microsoft.com/office/drawing/2014/main" id="{0493374C-45EA-474C-8E91-A3B8B38A7565}"/>
              </a:ext>
            </a:extLst>
          </p:cNvPr>
          <p:cNvSpPr/>
          <p:nvPr/>
        </p:nvSpPr>
        <p:spPr>
          <a:xfrm>
            <a:off x="617032" y="3747259"/>
            <a:ext cx="8014545" cy="1323439"/>
          </a:xfrm>
          <a:prstGeom prst="rect">
            <a:avLst/>
          </a:prstGeom>
        </p:spPr>
        <p:txBody>
          <a:bodyPr wrap="square">
            <a:spAutoFit/>
          </a:bodyPr>
          <a:lstStyle/>
          <a:p>
            <a:r>
              <a:rPr lang="en-HK" sz="1600" dirty="0"/>
              <a:t>In this example, the slash (/) at the end tells SQL*Plus to execute the most recently entered PL/SQL block. However, you do </a:t>
            </a:r>
            <a:r>
              <a:rPr lang="en-HK" sz="1600" dirty="0">
                <a:solidFill>
                  <a:srgbClr val="FF0000"/>
                </a:solidFill>
              </a:rPr>
              <a:t>not</a:t>
            </a:r>
            <a:r>
              <a:rPr lang="en-HK" sz="1600" dirty="0"/>
              <a:t> need the slash if the block is executed in Oracle SQL Developer. Note that if you want to see the </a:t>
            </a:r>
            <a:r>
              <a:rPr lang="en-US" altLang="zh-TW" sz="1600" dirty="0" err="1">
                <a:solidFill>
                  <a:srgbClr val="38761D"/>
                </a:solidFill>
              </a:rPr>
              <a:t>dbms_output.put_line</a:t>
            </a:r>
            <a:r>
              <a:rPr lang="en-HK" sz="1600" dirty="0"/>
              <a:t>, you should enable server output </a:t>
            </a:r>
            <a:r>
              <a:rPr lang="en-US" sz="1600" dirty="0"/>
              <a:t>by running the command </a:t>
            </a:r>
            <a:r>
              <a:rPr lang="en-US" sz="1600" dirty="0">
                <a:solidFill>
                  <a:srgbClr val="FF0000"/>
                </a:solidFill>
              </a:rPr>
              <a:t>SET SERVEROUTPUT ON</a:t>
            </a:r>
            <a:r>
              <a:rPr lang="en-US" sz="1600" dirty="0"/>
              <a:t> before executing your PL/SQL block</a:t>
            </a:r>
            <a:r>
              <a:rPr lang="en-HK" sz="1600" dirty="0"/>
              <a:t>. </a:t>
            </a:r>
          </a:p>
        </p:txBody>
      </p:sp>
      <p:sp>
        <p:nvSpPr>
          <p:cNvPr id="6" name="Shape 232">
            <a:extLst>
              <a:ext uri="{FF2B5EF4-FFF2-40B4-BE49-F238E27FC236}">
                <a16:creationId xmlns:a16="http://schemas.microsoft.com/office/drawing/2014/main" id="{B6123FBE-8023-4A31-9319-7598BF332F3D}"/>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8</a:t>
            </a:fld>
            <a:endParaRPr lang="zh-TW" sz="1200" b="0" i="0" u="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80555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Introduction to PL/SQL</a:t>
            </a:r>
            <a:r>
              <a:rPr lang="en-HK" altLang="zh-TW" dirty="0"/>
              <a:t> 3</a:t>
            </a:r>
            <a:endParaRPr lang="zh-TW" dirty="0"/>
          </a:p>
        </p:txBody>
      </p:sp>
      <p:sp>
        <p:nvSpPr>
          <p:cNvPr id="94" name="Shape 94"/>
          <p:cNvSpPr txBox="1">
            <a:spLocks noGrp="1"/>
          </p:cNvSpPr>
          <p:nvPr>
            <p:ph type="body" idx="1"/>
          </p:nvPr>
        </p:nvSpPr>
        <p:spPr>
          <a:xfrm>
            <a:off x="311700" y="940934"/>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000" dirty="0"/>
              <a:t>PL/SQL is </a:t>
            </a:r>
            <a:r>
              <a:rPr lang="zh-TW" sz="2000" dirty="0">
                <a:solidFill>
                  <a:srgbClr val="FF0000"/>
                </a:solidFill>
              </a:rPr>
              <a:t>case insensitive</a:t>
            </a:r>
          </a:p>
          <a:p>
            <a:pPr marL="514350" lvl="0" indent="-285750" rtl="0">
              <a:spcBef>
                <a:spcPts val="0"/>
              </a:spcBef>
              <a:buFont typeface="Arial" panose="020B0604020202020204" pitchFamily="34" charset="0"/>
              <a:buChar char="•"/>
            </a:pPr>
            <a:r>
              <a:rPr lang="zh-TW" sz="2000" dirty="0"/>
              <a:t>C style comments</a:t>
            </a:r>
            <a:r>
              <a:rPr lang="en-HK" altLang="zh-TW" sz="2000" dirty="0"/>
              <a:t> are allowed</a:t>
            </a:r>
            <a:r>
              <a:rPr lang="zh-TW" sz="2000" dirty="0"/>
              <a:t> </a:t>
            </a:r>
            <a:r>
              <a:rPr lang="zh-TW" sz="2000" dirty="0">
                <a:solidFill>
                  <a:srgbClr val="38761D"/>
                </a:solidFill>
              </a:rPr>
              <a:t>/*…*/</a:t>
            </a:r>
          </a:p>
          <a:p>
            <a:pPr marL="514350" lvl="0" indent="-285750" rtl="0">
              <a:spcBef>
                <a:spcPts val="0"/>
              </a:spcBef>
              <a:buFont typeface="Arial" panose="020B0604020202020204" pitchFamily="34" charset="0"/>
              <a:buChar char="•"/>
            </a:pPr>
            <a:r>
              <a:rPr lang="zh-TW" sz="2000" dirty="0"/>
              <a:t>The SQL statements allowed in a PL/SQL program are </a:t>
            </a:r>
            <a:r>
              <a:rPr lang="zh-TW" sz="2000" dirty="0">
                <a:solidFill>
                  <a:srgbClr val="0000FF"/>
                </a:solidFill>
              </a:rPr>
              <a:t>SELECT</a:t>
            </a:r>
            <a:r>
              <a:rPr lang="zh-TW" sz="2000" dirty="0"/>
              <a:t>, </a:t>
            </a:r>
            <a:r>
              <a:rPr lang="zh-TW" sz="2000" dirty="0">
                <a:solidFill>
                  <a:srgbClr val="0000FF"/>
                </a:solidFill>
              </a:rPr>
              <a:t>INSERT</a:t>
            </a:r>
            <a:r>
              <a:rPr lang="zh-TW" sz="2000" dirty="0"/>
              <a:t>, </a:t>
            </a:r>
            <a:r>
              <a:rPr lang="zh-TW" sz="2000" dirty="0">
                <a:solidFill>
                  <a:srgbClr val="0000FF"/>
                </a:solidFill>
              </a:rPr>
              <a:t>UPDATE </a:t>
            </a:r>
            <a:r>
              <a:rPr lang="zh-TW" sz="2000" dirty="0"/>
              <a:t>and </a:t>
            </a:r>
            <a:r>
              <a:rPr lang="zh-TW" sz="2000" dirty="0">
                <a:solidFill>
                  <a:srgbClr val="0000FF"/>
                </a:solidFill>
              </a:rPr>
              <a:t>DELETE</a:t>
            </a:r>
            <a:r>
              <a:rPr lang="zh-TW" sz="2000" dirty="0"/>
              <a:t>.  </a:t>
            </a:r>
          </a:p>
          <a:p>
            <a:pPr marL="514350" lvl="0" indent="-285750" rtl="0">
              <a:spcBef>
                <a:spcPts val="0"/>
              </a:spcBef>
              <a:buFont typeface="Arial" panose="020B0604020202020204" pitchFamily="34" charset="0"/>
              <a:buChar char="•"/>
            </a:pPr>
            <a:r>
              <a:rPr lang="zh-TW" sz="2000" dirty="0"/>
              <a:t>Data definition language like CREATE, DROP, ALTER are not allowed.  </a:t>
            </a:r>
          </a:p>
          <a:p>
            <a:pPr marL="514350" lvl="0" indent="-285750" rtl="0">
              <a:spcBef>
                <a:spcPts val="0"/>
              </a:spcBef>
              <a:buFont typeface="Arial" panose="020B0604020202020204" pitchFamily="34" charset="0"/>
              <a:buChar char="•"/>
            </a:pPr>
            <a:r>
              <a:rPr lang="zh-TW" sz="2000" dirty="0"/>
              <a:t>In PL/SQL we used the “</a:t>
            </a:r>
            <a:r>
              <a:rPr lang="zh-TW" sz="2000" b="1" dirty="0">
                <a:solidFill>
                  <a:srgbClr val="FF0000"/>
                </a:solidFill>
              </a:rPr>
              <a:t>:=</a:t>
            </a:r>
            <a:r>
              <a:rPr lang="zh-TW" sz="2000" dirty="0"/>
              <a:t>“ operator to </a:t>
            </a:r>
            <a:r>
              <a:rPr lang="zh-TW" sz="2000" dirty="0">
                <a:solidFill>
                  <a:srgbClr val="FF0000"/>
                </a:solidFill>
              </a:rPr>
              <a:t>assign</a:t>
            </a:r>
            <a:r>
              <a:rPr lang="zh-TW" sz="2000" dirty="0"/>
              <a:t> values to a variable.  </a:t>
            </a:r>
          </a:p>
          <a:p>
            <a:pPr marL="514350" lvl="0" indent="-285750">
              <a:spcBef>
                <a:spcPts val="0"/>
              </a:spcBef>
              <a:buFont typeface="Arial" panose="020B0604020202020204" pitchFamily="34" charset="0"/>
              <a:buChar char="•"/>
            </a:pPr>
            <a:r>
              <a:rPr lang="zh-TW" sz="2000" dirty="0"/>
              <a:t>The “=“ operator </a:t>
            </a:r>
            <a:r>
              <a:rPr lang="en-HK" altLang="zh-TW" sz="2000" dirty="0"/>
              <a:t>(no colon) </a:t>
            </a:r>
            <a:r>
              <a:rPr lang="zh-TW" sz="2000" dirty="0"/>
              <a:t>is for comparison.</a:t>
            </a:r>
          </a:p>
        </p:txBody>
      </p:sp>
      <p:sp>
        <p:nvSpPr>
          <p:cNvPr id="4" name="Shape 232">
            <a:extLst>
              <a:ext uri="{FF2B5EF4-FFF2-40B4-BE49-F238E27FC236}">
                <a16:creationId xmlns:a16="http://schemas.microsoft.com/office/drawing/2014/main" id="{102D855E-10FA-49AA-9D94-2663DDB3D13D}"/>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9</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3118</Words>
  <Application>Microsoft Macintosh PowerPoint</Application>
  <PresentationFormat>On-screen Show (16:9)</PresentationFormat>
  <Paragraphs>343</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Verdana</vt:lpstr>
      <vt:lpstr>simple-light-2</vt:lpstr>
      <vt:lpstr>COMP 3311 Database Management Systems</vt:lpstr>
      <vt:lpstr>Objectives of the Lab</vt:lpstr>
      <vt:lpstr>Downloading and Running SQL Script Files 1</vt:lpstr>
      <vt:lpstr>Downloading and Running SQL Script Files 2</vt:lpstr>
      <vt:lpstr>Introduction to PL/SQL 1</vt:lpstr>
      <vt:lpstr>Download other PL/SQL Files</vt:lpstr>
      <vt:lpstr>Introduction to PL/SQL 2</vt:lpstr>
      <vt:lpstr>Introduction to PL/SQL 2</vt:lpstr>
      <vt:lpstr>Introduction to PL/SQL 3</vt:lpstr>
      <vt:lpstr>Introduction to PL/SQL 4</vt:lpstr>
      <vt:lpstr>Introduction to PL/SQL 5</vt:lpstr>
      <vt:lpstr>PL/SQL Example 1</vt:lpstr>
      <vt:lpstr>Running PL/SQL Statements</vt:lpstr>
      <vt:lpstr>PL/SQL Example 2</vt:lpstr>
      <vt:lpstr>Create PL/SQL Procedure 1</vt:lpstr>
      <vt:lpstr>Create PL/SQL Procedure 2</vt:lpstr>
      <vt:lpstr>Create PL/SQL Procedure 3</vt:lpstr>
      <vt:lpstr>Compilation</vt:lpstr>
      <vt:lpstr>PL/SQL Example 3</vt:lpstr>
      <vt:lpstr>PL/SQL Example 4</vt:lpstr>
      <vt:lpstr>Introduction to Cursor 1</vt:lpstr>
      <vt:lpstr>Introduction to Cursor 2</vt:lpstr>
      <vt:lpstr>Syntax of Cursor</vt:lpstr>
      <vt:lpstr>Status of Cursor</vt:lpstr>
      <vt:lpstr>Example of Cursor 1</vt:lpstr>
      <vt:lpstr>Example of Cursor 2</vt:lpstr>
      <vt:lpstr>Example of Cursor 3</vt:lpstr>
      <vt:lpstr>Triggers</vt:lpstr>
      <vt:lpstr>Syntax for Creating Trigger</vt:lpstr>
      <vt:lpstr>Semantics of Trigger Types</vt:lpstr>
      <vt:lpstr>Example of Trigger 1</vt:lpstr>
      <vt:lpstr>Create Trigger in SQL Developer 1</vt:lpstr>
      <vt:lpstr>Create Trigger in SQL Developer 2</vt:lpstr>
      <vt:lpstr>Create Trigger in SQL Developer 3</vt:lpstr>
      <vt:lpstr>Test Trigger 1</vt:lpstr>
      <vt:lpstr>Example of Trigger 2</vt:lpstr>
      <vt:lpstr>Test Trigger 2</vt:lpstr>
      <vt:lpstr>Conclusion</vt:lpstr>
      <vt:lpstr>Appendix: PL/SQL Debugging</vt:lpstr>
      <vt:lpstr>Appendix: Prerequisites of Debugging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3311 Database Management Systems</dc:title>
  <dc:creator>Wilfred Ng</dc:creator>
  <cp:lastModifiedBy>Ziyi Liu</cp:lastModifiedBy>
  <cp:revision>69</cp:revision>
  <dcterms:modified xsi:type="dcterms:W3CDTF">2024-10-08T06:31:12Z</dcterms:modified>
</cp:coreProperties>
</file>