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3"/>
  </p:sldMasterIdLst>
  <p:notesMasterIdLst>
    <p:notesMasterId r:id="rId32"/>
  </p:notesMasterIdLst>
  <p:sldIdLst>
    <p:sldId id="356" r:id="rId4"/>
    <p:sldId id="319" r:id="rId5"/>
    <p:sldId id="258" r:id="rId6"/>
    <p:sldId id="320" r:id="rId7"/>
    <p:sldId id="321" r:id="rId8"/>
    <p:sldId id="335" r:id="rId9"/>
    <p:sldId id="322" r:id="rId10"/>
    <p:sldId id="341" r:id="rId11"/>
    <p:sldId id="323" r:id="rId12"/>
    <p:sldId id="324" r:id="rId13"/>
    <p:sldId id="325" r:id="rId14"/>
    <p:sldId id="326" r:id="rId15"/>
    <p:sldId id="344" r:id="rId16"/>
    <p:sldId id="346" r:id="rId17"/>
    <p:sldId id="345" r:id="rId18"/>
    <p:sldId id="347" r:id="rId19"/>
    <p:sldId id="348" r:id="rId20"/>
    <p:sldId id="349" r:id="rId21"/>
    <p:sldId id="336" r:id="rId22"/>
    <p:sldId id="337" r:id="rId23"/>
    <p:sldId id="357" r:id="rId24"/>
    <p:sldId id="338" r:id="rId25"/>
    <p:sldId id="343" r:id="rId26"/>
    <p:sldId id="340" r:id="rId27"/>
    <p:sldId id="350" r:id="rId28"/>
    <p:sldId id="351" r:id="rId29"/>
    <p:sldId id="352" r:id="rId30"/>
    <p:sldId id="278" r:id="rId3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663300"/>
    <a:srgbClr val="666699"/>
    <a:srgbClr val="008000"/>
    <a:srgbClr val="33CC33"/>
    <a:srgbClr val="0000FF"/>
    <a:srgbClr val="006666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6318A-FEB7-9AD1-A19C-DAFF130B43AB}" v="40" dt="2023-11-06T05:42:03.287"/>
    <p1510:client id="{71C567AA-1485-1A4B-27E3-F7CA73D09ADA}" v="1" dt="2023-11-04T10:30:2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0" autoAdjust="0"/>
    <p:restoredTop sz="92504" autoAdjust="0"/>
  </p:normalViewPr>
  <p:slideViewPr>
    <p:cSldViewPr>
      <p:cViewPr varScale="1">
        <p:scale>
          <a:sx n="128" d="100"/>
          <a:sy n="128" d="100"/>
        </p:scale>
        <p:origin x="68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NG Fei" userId="S::fteng_connect.ust.hk#ext#@gohkust.onmicrosoft.com::275fa993-9644-445e-998a-23c06bd40f6a" providerId="AD" clId="Web-{2EC6318A-FEB7-9AD1-A19C-DAFF130B43AB}"/>
    <pc:docChg chg="addSld modSld">
      <pc:chgData name="TENG Fei" userId="S::fteng_connect.ust.hk#ext#@gohkust.onmicrosoft.com::275fa993-9644-445e-998a-23c06bd40f6a" providerId="AD" clId="Web-{2EC6318A-FEB7-9AD1-A19C-DAFF130B43AB}" dt="2023-11-06T05:42:03.287" v="37" actId="1076"/>
      <pc:docMkLst>
        <pc:docMk/>
      </pc:docMkLst>
      <pc:sldChg chg="modSp">
        <pc:chgData name="TENG Fei" userId="S::fteng_connect.ust.hk#ext#@gohkust.onmicrosoft.com::275fa993-9644-445e-998a-23c06bd40f6a" providerId="AD" clId="Web-{2EC6318A-FEB7-9AD1-A19C-DAFF130B43AB}" dt="2023-11-06T05:42:03.287" v="37" actId="1076"/>
        <pc:sldMkLst>
          <pc:docMk/>
          <pc:sldMk cId="0" sldId="348"/>
        </pc:sldMkLst>
        <pc:spChg chg="mod">
          <ac:chgData name="TENG Fei" userId="S::fteng_connect.ust.hk#ext#@gohkust.onmicrosoft.com::275fa993-9644-445e-998a-23c06bd40f6a" providerId="AD" clId="Web-{2EC6318A-FEB7-9AD1-A19C-DAFF130B43AB}" dt="2023-11-06T05:42:03.287" v="37" actId="1076"/>
          <ac:spMkLst>
            <pc:docMk/>
            <pc:sldMk cId="0" sldId="348"/>
            <ac:spMk id="5" creationId="{F59C7995-8E75-4F35-AEDD-28B0BD9648BE}"/>
          </ac:spMkLst>
        </pc:spChg>
      </pc:sldChg>
      <pc:sldChg chg="modSp new">
        <pc:chgData name="TENG Fei" userId="S::fteng_connect.ust.hk#ext#@gohkust.onmicrosoft.com::275fa993-9644-445e-998a-23c06bd40f6a" providerId="AD" clId="Web-{2EC6318A-FEB7-9AD1-A19C-DAFF130B43AB}" dt="2023-11-06T02:50:12.415" v="35" actId="20577"/>
        <pc:sldMkLst>
          <pc:docMk/>
          <pc:sldMk cId="629576794" sldId="358"/>
        </pc:sldMkLst>
        <pc:spChg chg="mod">
          <ac:chgData name="TENG Fei" userId="S::fteng_connect.ust.hk#ext#@gohkust.onmicrosoft.com::275fa993-9644-445e-998a-23c06bd40f6a" providerId="AD" clId="Web-{2EC6318A-FEB7-9AD1-A19C-DAFF130B43AB}" dt="2023-11-06T01:29:42.645" v="14" actId="20577"/>
          <ac:spMkLst>
            <pc:docMk/>
            <pc:sldMk cId="629576794" sldId="358"/>
            <ac:spMk id="2" creationId="{617717C8-B004-03E8-D7D9-34D573F12309}"/>
          </ac:spMkLst>
        </pc:spChg>
        <pc:spChg chg="mod">
          <ac:chgData name="TENG Fei" userId="S::fteng_connect.ust.hk#ext#@gohkust.onmicrosoft.com::275fa993-9644-445e-998a-23c06bd40f6a" providerId="AD" clId="Web-{2EC6318A-FEB7-9AD1-A19C-DAFF130B43AB}" dt="2023-11-06T02:50:12.415" v="35" actId="20577"/>
          <ac:spMkLst>
            <pc:docMk/>
            <pc:sldMk cId="629576794" sldId="358"/>
            <ac:spMk id="3" creationId="{8A8F147A-94F2-791B-E127-4EB0494734E1}"/>
          </ac:spMkLst>
        </pc:spChg>
      </pc:sldChg>
    </pc:docChg>
  </pc:docChgLst>
  <pc:docChgLst>
    <pc:chgData name="TENG Fei" userId="S::fteng_connect.ust.hk#ext#@gohkust.onmicrosoft.com::275fa993-9644-445e-998a-23c06bd40f6a" providerId="AD" clId="Web-{71C567AA-1485-1A4B-27E3-F7CA73D09ADA}"/>
    <pc:docChg chg="sldOrd">
      <pc:chgData name="TENG Fei" userId="S::fteng_connect.ust.hk#ext#@gohkust.onmicrosoft.com::275fa993-9644-445e-998a-23c06bd40f6a" providerId="AD" clId="Web-{71C567AA-1485-1A4B-27E3-F7CA73D09ADA}" dt="2023-11-04T10:30:28.324" v="0"/>
      <pc:docMkLst>
        <pc:docMk/>
      </pc:docMkLst>
      <pc:sldChg chg="ord">
        <pc:chgData name="TENG Fei" userId="S::fteng_connect.ust.hk#ext#@gohkust.onmicrosoft.com::275fa993-9644-445e-998a-23c06bd40f6a" providerId="AD" clId="Web-{71C567AA-1485-1A4B-27E3-F7CA73D09ADA}" dt="2023-11-04T10:30:28.324" v="0"/>
        <pc:sldMkLst>
          <pc:docMk/>
          <pc:sldMk cId="0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1D95934-FE3A-4AC6-B548-7CDE170BB4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99159155-7137-40BE-9C7C-E330B4A7BB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50D67D-9DE3-4B3F-9801-35CF7B2675F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23A3C7ED-53C4-4755-A331-95EF5CA988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73CA4186-0B4F-48BB-8663-7F418EC6DA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3CE50670-68E6-4835-908D-89798D446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59B9779-E5D1-4C5C-8881-B9121E010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3054F-7330-4832-ABC4-71193F1FDF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17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4C477-8BC3-44CA-8E1C-CD00AF00600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18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1A4A5-55E5-46CE-8865-EB8707A8AC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544FAC-2BE3-42DD-9B8D-690EE5170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51C4F-01E2-45CC-9CFB-CFD62A0E7A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08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BB383-A91A-4C41-ABF4-C2434FB51B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2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9AAE3-853A-4D40-8F47-E47DCD3E1D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68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B4846-B104-49DB-A767-6910935CCBE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D6FB6-68AE-46A6-BB7F-754FA247915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35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5524D-85FC-4956-AFE2-330CAB6D9E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81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29E74-26F8-41B8-87DC-01D63A946D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9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EB27E7-9C16-4023-BAF5-9B5C6C4441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29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docs/cd/B10501_01/appdev.920/a96624/07_errs.htm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lab6_exception.sq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lab6.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TW"/>
              <a:t>COMP 3311 Database Management Systems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TW" dirty="0"/>
              <a:t>Lab </a:t>
            </a:r>
            <a:r>
              <a:rPr lang="en-HK" altLang="zh-TW" dirty="0"/>
              <a:t>6</a:t>
            </a:r>
            <a:r>
              <a:rPr lang="zh-TW" dirty="0"/>
              <a:t>. </a:t>
            </a:r>
            <a:r>
              <a:rPr lang="en-US" altLang="en-US" dirty="0"/>
              <a:t>Oracle Indexing, Clustering and Further PL/SQL</a:t>
            </a:r>
          </a:p>
          <a:p>
            <a:pPr>
              <a:spcBef>
                <a:spcPts val="0"/>
              </a:spcBef>
            </a:pPr>
            <a:endParaRPr 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BB600331-6215-4CA5-AFD0-A0C9A851A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indexing 7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479A5EF-88EE-43D5-93D7-4C5789EDD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100" dirty="0"/>
              <a:t>A function-based index can be created as follows: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     </a:t>
            </a:r>
            <a:r>
              <a:rPr lang="en-US" altLang="en-US" sz="2100" dirty="0">
                <a:solidFill>
                  <a:srgbClr val="0000FF"/>
                </a:solidFill>
              </a:rPr>
              <a:t>CREATE INDEX </a:t>
            </a:r>
            <a:r>
              <a:rPr lang="en-US" altLang="en-US" sz="2100" dirty="0" err="1">
                <a:solidFill>
                  <a:srgbClr val="0000FF"/>
                </a:solidFill>
              </a:rPr>
              <a:t>function_idx</a:t>
            </a:r>
            <a:r>
              <a:rPr lang="en-US" altLang="en-US" sz="2100" dirty="0">
                <a:solidFill>
                  <a:srgbClr val="0000FF"/>
                </a:solidFill>
              </a:rPr>
              <a:t> ON  facility (</a:t>
            </a:r>
            <a:r>
              <a:rPr lang="en-US" altLang="en-US" sz="2100" dirty="0" err="1">
                <a:solidFill>
                  <a:srgbClr val="0000FF"/>
                </a:solidFill>
              </a:rPr>
              <a:t>substr</a:t>
            </a:r>
            <a:r>
              <a:rPr lang="en-US" altLang="en-US" sz="2100" dirty="0">
                <a:solidFill>
                  <a:srgbClr val="0000FF"/>
                </a:solidFill>
              </a:rPr>
              <a:t>(name,1,8));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00" dirty="0"/>
              <a:t>We can check the names of all the indexes created: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     </a:t>
            </a:r>
            <a:r>
              <a:rPr lang="en-US" altLang="en-US" sz="2100" dirty="0">
                <a:solidFill>
                  <a:srgbClr val="0000FF"/>
                </a:solidFill>
              </a:rPr>
              <a:t>SELECT </a:t>
            </a:r>
            <a:r>
              <a:rPr lang="en-US" altLang="en-US" sz="2100" dirty="0" err="1">
                <a:solidFill>
                  <a:srgbClr val="0000FF"/>
                </a:solidFill>
              </a:rPr>
              <a:t>index_name</a:t>
            </a:r>
            <a:r>
              <a:rPr lang="en-US" altLang="en-US" sz="2100" dirty="0">
                <a:solidFill>
                  <a:srgbClr val="0000FF"/>
                </a:solidFill>
              </a:rPr>
              <a:t> FROM </a:t>
            </a:r>
            <a:r>
              <a:rPr lang="en-US" altLang="en-US" sz="2100" dirty="0" err="1">
                <a:solidFill>
                  <a:srgbClr val="0000FF"/>
                </a:solidFill>
              </a:rPr>
              <a:t>user_indexes</a:t>
            </a:r>
            <a:r>
              <a:rPr lang="en-US" altLang="en-US" sz="2100" dirty="0">
                <a:solidFill>
                  <a:srgbClr val="0000FF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00" dirty="0"/>
              <a:t>We can also drop an index via a DROP statement: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0000FF"/>
                </a:solidFill>
              </a:rPr>
              <a:t>     DROP INDEX </a:t>
            </a:r>
            <a:r>
              <a:rPr lang="en-US" altLang="en-US" sz="2100" dirty="0" err="1">
                <a:solidFill>
                  <a:srgbClr val="0000FF"/>
                </a:solidFill>
              </a:rPr>
              <a:t>index_name</a:t>
            </a:r>
            <a:r>
              <a:rPr lang="en-US" altLang="en-US" sz="2100" dirty="0">
                <a:solidFill>
                  <a:srgbClr val="0000FF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100" dirty="0"/>
              <a:t>To create the function-based index, the user must have the </a:t>
            </a:r>
            <a:r>
              <a:rPr lang="en-US" altLang="en-US" sz="2100" dirty="0">
                <a:solidFill>
                  <a:schemeClr val="accent2"/>
                </a:solidFill>
              </a:rPr>
              <a:t>QUERY REWRITE</a:t>
            </a:r>
            <a:r>
              <a:rPr lang="en-US" altLang="en-US" sz="2100" dirty="0"/>
              <a:t> system privilege.</a:t>
            </a:r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DB7ADC41-6D84-406D-9F0D-69A4C5CB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0365096-DBFE-4FEF-85B4-0FFF9D00E61E}" type="slidenum">
              <a:rPr lang="en-US" altLang="en-US" i="0" smtClean="0"/>
              <a:pPr/>
              <a:t>10</a:t>
            </a:fld>
            <a:endParaRPr lang="en-US" altLang="en-US" i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4A5EE0CA-30E7-4884-930A-300A94771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indexing 8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E641A3C-80C0-4495-9856-C97D6E411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When the Oracle database system is creating an (offline) index for a table, the table is locked, and will not be available for applications or users.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This can be undesirable in the real-world working environment.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Starting from version 8i, Oracle supports </a:t>
            </a:r>
            <a:r>
              <a:rPr lang="en-US" altLang="en-US" sz="2600" dirty="0">
                <a:solidFill>
                  <a:srgbClr val="FF0000"/>
                </a:solidFill>
              </a:rPr>
              <a:t>online</a:t>
            </a:r>
            <a:r>
              <a:rPr lang="en-US" altLang="en-US" sz="2600" dirty="0"/>
              <a:t> indexing by using the keyword ONLINE: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FF"/>
                </a:solidFill>
              </a:rPr>
              <a:t>   CREATE  UNIQUE INDEX </a:t>
            </a:r>
            <a:r>
              <a:rPr lang="en-US" altLang="en-US" sz="2600" dirty="0" err="1">
                <a:solidFill>
                  <a:srgbClr val="0000FF"/>
                </a:solidFill>
              </a:rPr>
              <a:t>facility_idx</a:t>
            </a:r>
            <a:r>
              <a:rPr lang="en-US" altLang="en-US" sz="2600" dirty="0">
                <a:solidFill>
                  <a:srgbClr val="0000FF"/>
                </a:solidFill>
              </a:rPr>
              <a:t> ON facility (</a:t>
            </a:r>
            <a:r>
              <a:rPr lang="en-US" altLang="en-US" sz="2600" dirty="0" err="1">
                <a:solidFill>
                  <a:srgbClr val="0000FF"/>
                </a:solidFill>
              </a:rPr>
              <a:t>department_id,name</a:t>
            </a:r>
            <a:r>
              <a:rPr lang="en-US" altLang="en-US" sz="2600" dirty="0">
                <a:solidFill>
                  <a:srgbClr val="0000FF"/>
                </a:solidFill>
              </a:rPr>
              <a:t>) ONLINE;</a:t>
            </a:r>
          </a:p>
          <a:p>
            <a:pPr algn="just"/>
            <a:r>
              <a:rPr lang="en-US" altLang="en-US" sz="2600" dirty="0"/>
              <a:t>The advantage of online indexing is that it has minimal impact on applications or users. The database remains accessible during the index rebuild. However, online indexing requires more memory as a temporary index is created in memory during the process.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600" dirty="0"/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65E82379-BDA9-4C1D-8438-68EA3A97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2248695-B32A-4B48-A64D-4B79BEA2AC6D}" type="slidenum">
              <a:rPr lang="en-US" altLang="en-US" i="0" smtClean="0"/>
              <a:pPr/>
              <a:t>11</a:t>
            </a:fld>
            <a:endParaRPr lang="en-US" altLang="en-US" i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FC05FD-3905-4F63-8BA5-4F941E4DC69B}"/>
              </a:ext>
            </a:extLst>
          </p:cNvPr>
          <p:cNvCxnSpPr>
            <a:cxnSpLocks/>
          </p:cNvCxnSpPr>
          <p:nvPr/>
        </p:nvCxnSpPr>
        <p:spPr>
          <a:xfrm flipH="1">
            <a:off x="2438400" y="3276600"/>
            <a:ext cx="47244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2845176-E8C1-411C-A255-148FC9BC871F}"/>
              </a:ext>
            </a:extLst>
          </p:cNvPr>
          <p:cNvSpPr/>
          <p:nvPr/>
        </p:nvSpPr>
        <p:spPr>
          <a:xfrm>
            <a:off x="1066800" y="4114800"/>
            <a:ext cx="1371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2746A71E-2FE4-4E48-9374-FD15B99AF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indexing 9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332B745-42FA-4054-B08D-2AC258979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10134600" cy="4495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</a:pPr>
            <a:r>
              <a:rPr lang="en-US" altLang="en-US" dirty="0"/>
              <a:t>Creating an index could slow down the insertion and deletion operations.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en-US" dirty="0"/>
              <a:t>If the table is to be updated frequently with the insertion and deletion statements, maintaining the index is a big overhead to the system.</a:t>
            </a:r>
          </a:p>
          <a:p>
            <a:pPr algn="just">
              <a:lnSpc>
                <a:spcPct val="100000"/>
              </a:lnSpc>
            </a:pPr>
            <a:r>
              <a:rPr lang="en-US" altLang="en-US" dirty="0"/>
              <a:t>Index is good for tables that are primarily used for querying and the indexed tables do not require to be frequently updated.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AB883BB3-5CB3-47CD-B652-0D58A812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D7A6285-CA9C-4D92-845B-A6040F9AB7E2}" type="slidenum">
              <a:rPr lang="en-US" altLang="en-US" i="0" smtClean="0"/>
              <a:pPr/>
              <a:t>12</a:t>
            </a:fld>
            <a:endParaRPr lang="en-US" altLang="en-US" i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40875BBA-0D9F-438B-915C-729A082E9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clustering 1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DD52C99-2AF6-4A32-A1F0-9ED8256FC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Oracle can store tables that are often used together (i.e. in JOIN operations) in the same data blocks. This is known as “clustering”.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Clustering reduces unnecessary I/O accesses, thus improves the performance.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To place tables in a cluster, the tables need  to have a common column.</a:t>
            </a:r>
          </a:p>
          <a:p>
            <a:pPr algn="just"/>
            <a:r>
              <a:rPr lang="en-US" altLang="en-US" sz="2600" dirty="0"/>
              <a:t>The user needs the </a:t>
            </a:r>
            <a:r>
              <a:rPr lang="en-US" altLang="en-US" sz="2600" dirty="0">
                <a:solidFill>
                  <a:schemeClr val="accent2"/>
                </a:solidFill>
              </a:rPr>
              <a:t>CREATE CLUSTER</a:t>
            </a:r>
            <a:r>
              <a:rPr lang="en-US" altLang="en-US" sz="2600" dirty="0"/>
              <a:t> privilege in order to create a cluster in the system</a:t>
            </a:r>
            <a:r>
              <a:rPr lang="en-US" altLang="en-US" baseline="30000" dirty="0"/>
              <a:t> +</a:t>
            </a:r>
            <a:r>
              <a:rPr lang="en-US" altLang="en-US" sz="2600" dirty="0"/>
              <a:t>.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6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600" dirty="0"/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6C2490AE-8EA5-4C47-B3FA-50DE75B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A2E1BA4-73BA-4C0A-B656-059F3EDB667B}" type="slidenum">
              <a:rPr lang="en-US" altLang="en-US" i="0" smtClean="0"/>
              <a:pPr/>
              <a:t>13</a:t>
            </a:fld>
            <a:endParaRPr lang="en-US" altLang="en-US" i="0"/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7ADD8E51-3DF1-4C95-A77A-F55D0C055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38800"/>
            <a:ext cx="684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600" i="0" baseline="30000" dirty="0"/>
              <a:t>+</a:t>
            </a:r>
            <a:r>
              <a:rPr lang="en-US" altLang="en-US" sz="1600" dirty="0"/>
              <a:t> </a:t>
            </a:r>
            <a:r>
              <a:rPr lang="en-US" altLang="zh-HK" sz="1600" dirty="0">
                <a:ea typeface="新細明體" panose="02020500000000000000" pitchFamily="18" charset="-120"/>
              </a:rPr>
              <a:t>Don’t worry if you do not have the privilege to create a </a:t>
            </a:r>
            <a:r>
              <a:rPr lang="en-US" altLang="en-US" sz="1600" dirty="0"/>
              <a:t>cluste</a:t>
            </a:r>
            <a:r>
              <a:rPr lang="en-US" altLang="zh-HK" sz="1600" dirty="0">
                <a:ea typeface="新細明體" panose="02020500000000000000" pitchFamily="18" charset="-120"/>
              </a:rPr>
              <a:t>r.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7E88C556-B4D5-4D54-B106-BC4B013AE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clustering 3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2C35839-EF76-4947-B043-82EB655A3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Step 1: Create a cluster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The syntax for creating a cluster: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/>
              <a:t>    </a:t>
            </a:r>
            <a:r>
              <a:rPr lang="en-US" altLang="en-US" sz="2600" dirty="0">
                <a:solidFill>
                  <a:srgbClr val="0000FF"/>
                </a:solidFill>
              </a:rPr>
              <a:t>CREATE CLUSTER </a:t>
            </a:r>
            <a:r>
              <a:rPr lang="en-US" altLang="en-US" sz="2600" dirty="0" err="1">
                <a:solidFill>
                  <a:srgbClr val="0000FF"/>
                </a:solidFill>
              </a:rPr>
              <a:t>clustername</a:t>
            </a:r>
            <a:r>
              <a:rPr lang="en-US" altLang="en-US" sz="2600" dirty="0">
                <a:solidFill>
                  <a:srgbClr val="0000FF"/>
                </a:solidFill>
              </a:rPr>
              <a:t>  (column1 datatype, column2 datatype, …)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Example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0000FF"/>
                </a:solidFill>
              </a:rPr>
              <a:t>    CREATE CLUSTER </a:t>
            </a:r>
            <a:r>
              <a:rPr lang="en-US" altLang="en-US" sz="2600" dirty="0" err="1">
                <a:solidFill>
                  <a:srgbClr val="0000FF"/>
                </a:solidFill>
              </a:rPr>
              <a:t>department_facility</a:t>
            </a:r>
            <a:r>
              <a:rPr lang="en-US" altLang="en-US" sz="2600" dirty="0">
                <a:solidFill>
                  <a:srgbClr val="0000FF"/>
                </a:solidFill>
              </a:rPr>
              <a:t> (</a:t>
            </a:r>
            <a:r>
              <a:rPr lang="en-US" altLang="en-US" sz="2600" dirty="0" err="1">
                <a:solidFill>
                  <a:srgbClr val="0000FF"/>
                </a:solidFill>
              </a:rPr>
              <a:t>department_id</a:t>
            </a:r>
            <a:r>
              <a:rPr lang="en-US" altLang="en-US" sz="2600" dirty="0">
                <a:solidFill>
                  <a:srgbClr val="0000FF"/>
                </a:solidFill>
              </a:rPr>
              <a:t> varchar2(4));</a:t>
            </a:r>
          </a:p>
          <a:p>
            <a:pPr algn="just"/>
            <a:r>
              <a:rPr lang="en-US" altLang="en-US" sz="2600" dirty="0"/>
              <a:t>The above example create a cluster named </a:t>
            </a:r>
            <a:r>
              <a:rPr lang="en-US" altLang="en-US" sz="2600" dirty="0" err="1">
                <a:solidFill>
                  <a:srgbClr val="0000FF"/>
                </a:solidFill>
              </a:rPr>
              <a:t>department_facility</a:t>
            </a:r>
            <a:r>
              <a:rPr lang="en-US" altLang="en-US" sz="2600" dirty="0"/>
              <a:t>, </a:t>
            </a:r>
            <a:r>
              <a:rPr lang="en-US" altLang="en-US" sz="2600" dirty="0" err="1">
                <a:solidFill>
                  <a:srgbClr val="0000FF"/>
                </a:solidFill>
              </a:rPr>
              <a:t>department_id</a:t>
            </a:r>
            <a:r>
              <a:rPr lang="en-US" altLang="en-US" sz="2600" dirty="0">
                <a:solidFill>
                  <a:srgbClr val="0000FF"/>
                </a:solidFill>
              </a:rPr>
              <a:t> </a:t>
            </a:r>
            <a:r>
              <a:rPr lang="en-US" altLang="en-US" sz="2600" dirty="0"/>
              <a:t>is known as the cluster key.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1EE70595-DF5E-4EA3-95F3-713D577A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219488B-B5CC-4FA4-BE9C-D8A911B473E3}" type="slidenum">
              <a:rPr lang="en-US" altLang="en-US" i="0" smtClean="0"/>
              <a:pPr/>
              <a:t>14</a:t>
            </a:fld>
            <a:endParaRPr lang="en-US" altLang="en-US" i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5DEE8-3B0B-47AA-8E31-3F2ECE1F59D9}"/>
              </a:ext>
            </a:extLst>
          </p:cNvPr>
          <p:cNvSpPr/>
          <p:nvPr/>
        </p:nvSpPr>
        <p:spPr>
          <a:xfrm>
            <a:off x="1143000" y="3657600"/>
            <a:ext cx="92202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BA8EB1E7-E978-4250-BB52-0801AD7A1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10210800" cy="1216025"/>
          </a:xfrm>
        </p:spPr>
        <p:txBody>
          <a:bodyPr/>
          <a:lstStyle/>
          <a:p>
            <a:pPr eaLnBrk="1" hangingPunct="1"/>
            <a:r>
              <a:rPr lang="en-US" altLang="en-US" dirty="0"/>
              <a:t>Oracle clustering 2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DA80C0A-998A-4FDB-86F1-6F30B696D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9906000" cy="4572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To create a cluster in Oracle, you need to refer to the following steps: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Create a cluster using the </a:t>
            </a:r>
            <a:r>
              <a:rPr lang="en-US" altLang="en-US" dirty="0">
                <a:solidFill>
                  <a:schemeClr val="accent2"/>
                </a:solidFill>
              </a:rPr>
              <a:t>CREATE CLUSTER</a:t>
            </a:r>
            <a:r>
              <a:rPr lang="en-US" altLang="en-US" dirty="0"/>
              <a:t> command.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Create an index on the cluster using the </a:t>
            </a:r>
            <a:r>
              <a:rPr lang="en-US" altLang="en-US" dirty="0">
                <a:solidFill>
                  <a:schemeClr val="accent2"/>
                </a:solidFill>
              </a:rPr>
              <a:t>CREATE INDEX</a:t>
            </a:r>
            <a:r>
              <a:rPr lang="en-US" altLang="en-US" dirty="0"/>
              <a:t> command. THIS MUST BE DONE BEFORE ANY RECORDS ARE INSERTED INTO THE TABLES.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Place the tables into the cluster with the </a:t>
            </a:r>
            <a:r>
              <a:rPr lang="en-US" altLang="en-US" dirty="0">
                <a:solidFill>
                  <a:schemeClr val="accent2"/>
                </a:solidFill>
              </a:rPr>
              <a:t>CLUSTER</a:t>
            </a:r>
            <a:r>
              <a:rPr lang="en-US" altLang="en-US" dirty="0"/>
              <a:t> option in the </a:t>
            </a:r>
            <a:r>
              <a:rPr lang="en-US" altLang="en-US" dirty="0">
                <a:solidFill>
                  <a:schemeClr val="accent2"/>
                </a:solidFill>
              </a:rPr>
              <a:t>CREATE TABLE</a:t>
            </a:r>
            <a:r>
              <a:rPr lang="en-US" altLang="en-US" dirty="0"/>
              <a:t> statement.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C9BEDC93-B68F-4E68-B100-70DC676A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08D8FE7-CAD6-4267-A524-C95A307F76ED}" type="slidenum">
              <a:rPr lang="en-US" altLang="en-US" i="0" smtClean="0"/>
              <a:pPr/>
              <a:t>15</a:t>
            </a:fld>
            <a:endParaRPr lang="en-US" altLang="en-US" i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F8E0FA13-4610-4863-9B5E-02D1502B0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clustering 4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84F477C-D18D-4678-A8EF-DC7F53295E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673435"/>
            <a:ext cx="9753600" cy="4351338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Step 2: Create an index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Oracle requires a cluster to have an index (otherwise record insertion will not be allowed).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But Oracle does not build an index automatically for a cluster.</a:t>
            </a:r>
          </a:p>
          <a:p>
            <a:pPr algn="just"/>
            <a:r>
              <a:rPr lang="en-US" altLang="en-US" dirty="0"/>
              <a:t>The following statement creates an index </a:t>
            </a:r>
            <a:r>
              <a:rPr lang="en-US" altLang="en-US" dirty="0" err="1">
                <a:solidFill>
                  <a:srgbClr val="0000FF"/>
                </a:solidFill>
              </a:rPr>
              <a:t>department_facility_idx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on the </a:t>
            </a:r>
            <a:r>
              <a:rPr lang="en-US" altLang="en-US" dirty="0" err="1">
                <a:solidFill>
                  <a:srgbClr val="0000FF"/>
                </a:solidFill>
              </a:rPr>
              <a:t>department_facility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cluster: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0000FF"/>
                </a:solidFill>
              </a:rPr>
              <a:t>CREATE INDEX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</a:t>
            </a:r>
            <a:r>
              <a:rPr lang="en-US" altLang="en-US" dirty="0" err="1">
                <a:solidFill>
                  <a:srgbClr val="0000FF"/>
                </a:solidFill>
              </a:rPr>
              <a:t>department_facility_idx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ON CLUSTER </a:t>
            </a:r>
            <a:r>
              <a:rPr lang="en-US" altLang="en-US" dirty="0" err="1">
                <a:solidFill>
                  <a:srgbClr val="0000FF"/>
                </a:solidFill>
              </a:rPr>
              <a:t>department_facility</a:t>
            </a:r>
            <a:r>
              <a:rPr lang="en-US" altLang="en-US" dirty="0">
                <a:solidFill>
                  <a:srgbClr val="0000FF"/>
                </a:solidFill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dirty="0"/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A5C312C4-8F9B-4D63-9CEA-A1A7CA0E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4B557C2-50DD-4AD5-BD30-35A442AE19BC}" type="slidenum">
              <a:rPr lang="en-US" altLang="en-US" i="0" smtClean="0"/>
              <a:pPr/>
              <a:t>16</a:t>
            </a:fld>
            <a:endParaRPr lang="en-US" altLang="en-US" i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B3764-4D56-4B3F-9634-4218DC50B013}"/>
              </a:ext>
            </a:extLst>
          </p:cNvPr>
          <p:cNvSpPr/>
          <p:nvPr/>
        </p:nvSpPr>
        <p:spPr>
          <a:xfrm>
            <a:off x="1219200" y="4460665"/>
            <a:ext cx="5152845" cy="144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AF8EE1C4-3BFA-43A8-BBFE-275FAA982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clustering 5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0DBCD26-4FE3-4C80-ADC8-D02913979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9525000" cy="4876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Step 3: Place tables into a cluster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The tables being put into a cluster must have a column that matches with the cluster key.</a:t>
            </a:r>
          </a:p>
          <a:p>
            <a:pPr algn="just">
              <a:lnSpc>
                <a:spcPct val="80000"/>
              </a:lnSpc>
            </a:pPr>
            <a:r>
              <a:rPr lang="en-US" altLang="en-US" dirty="0"/>
              <a:t>The following statement creates the </a:t>
            </a:r>
            <a:r>
              <a:rPr lang="en-US" altLang="en-US" dirty="0">
                <a:solidFill>
                  <a:srgbClr val="0000FF"/>
                </a:solidFill>
              </a:rPr>
              <a:t>departments</a:t>
            </a:r>
            <a:r>
              <a:rPr lang="en-US" altLang="en-US" dirty="0"/>
              <a:t> table and put it into the cluster </a:t>
            </a:r>
            <a:r>
              <a:rPr lang="en-US" altLang="en-US" dirty="0" err="1">
                <a:solidFill>
                  <a:srgbClr val="0000FF"/>
                </a:solidFill>
              </a:rPr>
              <a:t>department_facility</a:t>
            </a:r>
            <a:r>
              <a:rPr lang="en-US" altLang="en-US" dirty="0"/>
              <a:t>: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00FF"/>
                </a:solidFill>
              </a:rPr>
              <a:t>CREATE TABLE departments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		(</a:t>
            </a:r>
            <a:r>
              <a:rPr lang="en-US" altLang="en-US" dirty="0" err="1">
                <a:solidFill>
                  <a:srgbClr val="0000FF"/>
                </a:solidFill>
              </a:rPr>
              <a:t>department_id</a:t>
            </a:r>
            <a:r>
              <a:rPr lang="en-US" altLang="en-US" dirty="0">
                <a:solidFill>
                  <a:srgbClr val="0000FF"/>
                </a:solidFill>
              </a:rPr>
              <a:t>	varchar2(4) not null,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		name			varchar2(40),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		</a:t>
            </a:r>
            <a:r>
              <a:rPr lang="en-US" altLang="en-US" dirty="0" err="1">
                <a:solidFill>
                  <a:srgbClr val="0000FF"/>
                </a:solidFill>
              </a:rPr>
              <a:t>room_number</a:t>
            </a:r>
            <a:r>
              <a:rPr lang="en-US" altLang="en-US" dirty="0">
                <a:solidFill>
                  <a:srgbClr val="0000FF"/>
                </a:solidFill>
              </a:rPr>
              <a:t>	number(4))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0000FF"/>
                </a:solidFill>
              </a:rPr>
              <a:t>	 	CLUSTER </a:t>
            </a:r>
            <a:r>
              <a:rPr lang="en-US" altLang="en-US" dirty="0" err="1">
                <a:solidFill>
                  <a:srgbClr val="0000FF"/>
                </a:solidFill>
              </a:rPr>
              <a:t>department_facility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en-US" altLang="en-US" dirty="0" err="1">
                <a:solidFill>
                  <a:srgbClr val="0000FF"/>
                </a:solidFill>
              </a:rPr>
              <a:t>department_id</a:t>
            </a:r>
            <a:r>
              <a:rPr lang="en-US" altLang="en-US" dirty="0">
                <a:solidFill>
                  <a:srgbClr val="0000FF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F9D1FB46-5164-4C7B-B658-960F4534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EA119EF-BD01-47CD-9E5B-2C57D9394F6A}" type="slidenum">
              <a:rPr lang="en-US" altLang="en-US" i="0" smtClean="0"/>
              <a:pPr/>
              <a:t>17</a:t>
            </a:fld>
            <a:endParaRPr lang="en-US" altLang="en-US" i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C7995-8E75-4F35-AEDD-28B0BD9648BE}"/>
              </a:ext>
            </a:extLst>
          </p:cNvPr>
          <p:cNvSpPr/>
          <p:nvPr/>
        </p:nvSpPr>
        <p:spPr>
          <a:xfrm>
            <a:off x="2133600" y="3810000"/>
            <a:ext cx="6858000" cy="236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6140920C-98F5-487E-B15F-53B49827C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clustering 6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0B88A6C-F045-4F5B-8BF3-F25D4740E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1508125"/>
            <a:ext cx="9448800" cy="4572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In Oracle you cannot put existing tables into a cluster.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The tables are required to be put into the cluster when they are created.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To see the names of all of the clusters created we can use the following command: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SELECT </a:t>
            </a:r>
            <a:r>
              <a:rPr lang="en-US" altLang="en-US" dirty="0" err="1">
                <a:solidFill>
                  <a:srgbClr val="0000FF"/>
                </a:solidFill>
              </a:rPr>
              <a:t>cluster_name</a:t>
            </a:r>
            <a:r>
              <a:rPr lang="en-US" altLang="en-US" dirty="0">
                <a:solidFill>
                  <a:srgbClr val="0000FF"/>
                </a:solidFill>
              </a:rPr>
              <a:t> FROM </a:t>
            </a:r>
            <a:r>
              <a:rPr lang="en-US" altLang="en-US" dirty="0" err="1">
                <a:solidFill>
                  <a:srgbClr val="0000FF"/>
                </a:solidFill>
              </a:rPr>
              <a:t>user_clusters</a:t>
            </a:r>
            <a:r>
              <a:rPr lang="en-US" altLang="en-US" dirty="0">
                <a:solidFill>
                  <a:srgbClr val="0000FF"/>
                </a:solidFill>
              </a:rPr>
              <a:t>;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 dirty="0">
              <a:solidFill>
                <a:srgbClr val="0000FF"/>
              </a:solidFill>
            </a:endParaRPr>
          </a:p>
        </p:txBody>
      </p:sp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A9D421A7-FD6D-4402-84D1-D540B8DE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C0FF2A2-F612-40C6-9631-2E9D2141F115}" type="slidenum">
              <a:rPr lang="en-US" altLang="en-US" i="0" smtClean="0"/>
              <a:pPr/>
              <a:t>18</a:t>
            </a:fld>
            <a:endParaRPr lang="en-US" altLang="en-US" i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D1BD30-600D-4C30-ABEC-28E2E5D8C055}"/>
              </a:ext>
            </a:extLst>
          </p:cNvPr>
          <p:cNvSpPr/>
          <p:nvPr/>
        </p:nvSpPr>
        <p:spPr>
          <a:xfrm>
            <a:off x="1752600" y="3542506"/>
            <a:ext cx="6324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D303652B-8E24-4FDD-A641-541E982D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E00D3AE-D899-490E-AE11-AFC1F5EED7E1}" type="slidenum">
              <a:rPr lang="en-US" altLang="en-US" i="0" smtClean="0"/>
              <a:pPr/>
              <a:t>19</a:t>
            </a:fld>
            <a:endParaRPr lang="en-US" altLang="en-US" i="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6D73161B-666C-4224-A5C9-205B862C52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304800"/>
            <a:ext cx="10439400" cy="1216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Further PL/SQL 1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BF55D59-0670-4D28-A513-57AE8F8709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7800" y="1631950"/>
            <a:ext cx="8991600" cy="45402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Recall the basic structure (a block) of PL/SQL :</a:t>
            </a:r>
          </a:p>
          <a:p>
            <a:pPr eaLnBrk="1" hangingPunct="1">
              <a:lnSpc>
                <a:spcPct val="80000"/>
              </a:lnSpc>
            </a:pPr>
            <a:endParaRPr lang="en-US" altLang="en-US" sz="30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      </a:t>
            </a:r>
            <a:r>
              <a:rPr lang="en-US" altLang="en-US" sz="2600" dirty="0">
                <a:solidFill>
                  <a:schemeClr val="accent2"/>
                </a:solidFill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8000"/>
                </a:solidFill>
              </a:rPr>
              <a:t>       </a:t>
            </a:r>
            <a:r>
              <a:rPr lang="en-US" altLang="en-US" sz="1700" dirty="0">
                <a:solidFill>
                  <a:srgbClr val="008000"/>
                </a:solidFill>
              </a:rPr>
              <a:t>/* Declarative section: variables, types, and local subprograms. */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      </a:t>
            </a:r>
            <a:r>
              <a:rPr lang="en-US" altLang="en-US" sz="2600" dirty="0">
                <a:solidFill>
                  <a:schemeClr val="accent2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       </a:t>
            </a:r>
            <a:r>
              <a:rPr lang="en-US" altLang="en-US" sz="1700" dirty="0">
                <a:solidFill>
                  <a:srgbClr val="008000"/>
                </a:solidFill>
              </a:rPr>
              <a:t>/* Executable section: procedural and SQL statements go here.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008000"/>
                </a:solidFill>
              </a:rPr>
              <a:t>        /* This is the only section of the block that is required. */</a:t>
            </a:r>
          </a:p>
          <a:p>
            <a:pPr eaLnBrk="1" hangingPunct="1">
              <a:lnSpc>
                <a:spcPct val="80000"/>
              </a:lnSpc>
            </a:pPr>
            <a:endParaRPr lang="en-US" altLang="en-US" sz="17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      </a:t>
            </a:r>
            <a:r>
              <a:rPr lang="en-US" altLang="en-US" sz="2600" dirty="0">
                <a:solidFill>
                  <a:schemeClr val="accent2"/>
                </a:solidFill>
              </a:rPr>
              <a:t>EXCEPTION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008000"/>
                </a:solidFill>
              </a:rPr>
              <a:t>       /* Exception handling section: error handling statements go here.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7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      </a:t>
            </a:r>
            <a:r>
              <a:rPr lang="en-US" altLang="en-US" sz="2600" dirty="0">
                <a:solidFill>
                  <a:schemeClr val="accent2"/>
                </a:solidFill>
              </a:rPr>
              <a:t>END;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77CB3-86CC-4877-9900-22ED0F9770E1}"/>
              </a:ext>
            </a:extLst>
          </p:cNvPr>
          <p:cNvSpPr/>
          <p:nvPr/>
        </p:nvSpPr>
        <p:spPr>
          <a:xfrm>
            <a:off x="1600200" y="2362200"/>
            <a:ext cx="6172200" cy="3733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8AE8D448-92DC-48EA-8C4F-08AC9387B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of the Lab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E62311B-97F4-44FF-80B3-4265F41B1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After this lab you should be able to</a:t>
            </a:r>
          </a:p>
          <a:p>
            <a:pPr lvl="1" eaLnBrk="1" hangingPunct="1"/>
            <a:r>
              <a:rPr lang="en-US" altLang="en-US" dirty="0"/>
              <a:t>Create an index for a table in Oracle</a:t>
            </a:r>
          </a:p>
          <a:p>
            <a:pPr lvl="1" eaLnBrk="1" hangingPunct="1"/>
            <a:r>
              <a:rPr lang="en-US" altLang="en-US" dirty="0"/>
              <a:t>Create a cluster for tables in Oracle</a:t>
            </a:r>
          </a:p>
          <a:p>
            <a:pPr lvl="1" algn="just" eaLnBrk="1" hangingPunct="1"/>
            <a:r>
              <a:rPr lang="en-US" altLang="en-US" dirty="0"/>
              <a:t>Use more PL/SQL constructs for Database Programming</a:t>
            </a:r>
          </a:p>
        </p:txBody>
      </p:sp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5A5CF465-6D6A-4ECA-A73B-DDFC0A21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43A86B3-787B-43DE-92A1-E3BD64A36B6F}" type="slidenum">
              <a:rPr lang="en-US" altLang="en-US" i="0" smtClean="0"/>
              <a:pPr/>
              <a:t>2</a:t>
            </a:fld>
            <a:endParaRPr lang="en-US" altLang="en-US"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1AB6E962-6E39-413C-A66D-42C36A18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0FCDA1A-7D81-409D-8B8A-0DBE46676114}" type="slidenum">
              <a:rPr lang="en-US" altLang="en-US" i="0" smtClean="0"/>
              <a:pPr/>
              <a:t>20</a:t>
            </a:fld>
            <a:endParaRPr lang="en-US" altLang="en-US" i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7B13A2C-F3E2-4AD8-82FF-578A735D45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04800"/>
            <a:ext cx="10287000" cy="1216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Further PL/SQL 2 (additional flow control statements)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72DB562-CC17-4BF0-ACEC-4D23E1AE37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39666" y="1676400"/>
            <a:ext cx="9280733" cy="4267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400" dirty="0"/>
              <a:t>In addition to the control statements we discussed in the last lab, there are some more control statements in PL/SQL. The following include more such flow control constructs (highlighted in red):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Conditional control statements: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b="1" dirty="0"/>
              <a:t>IF … THEN … ELSIF … ELSE … END IF;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CASE … WHEN … THEN … ELSE … END CASE</a:t>
            </a:r>
            <a:r>
              <a:rPr lang="en-US" altLang="en-US" dirty="0"/>
              <a:t>;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Iterative statements: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b="1" dirty="0"/>
              <a:t>LOOP … END LOOP;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WHILE … LOOP … END LOOP</a:t>
            </a:r>
            <a:r>
              <a:rPr lang="en-US" altLang="en-US" dirty="0"/>
              <a:t>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b="1" dirty="0"/>
              <a:t>FOR … IN … LOOP … END LOOP;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5BE65CA0-CED9-42D7-89C4-54B50EAD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E97F3DF-40C7-425F-AC24-3112D9E584B0}" type="slidenum">
              <a:rPr lang="en-US" altLang="en-US" i="0" smtClean="0"/>
              <a:pPr/>
              <a:t>21</a:t>
            </a:fld>
            <a:endParaRPr lang="en-US" altLang="en-US" i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FFE61D4-E1BB-452F-8D55-87790934CB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10820400" cy="1216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Further PL/SQL 3 (exceptions)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76FE323-7E6D-4B55-BA40-B69480A760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10017095" cy="4267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In PL/SQL, an </a:t>
            </a:r>
            <a:r>
              <a:rPr lang="en-US" altLang="en-US" dirty="0">
                <a:solidFill>
                  <a:srgbClr val="FF0000"/>
                </a:solidFill>
              </a:rPr>
              <a:t>exception </a:t>
            </a:r>
            <a:r>
              <a:rPr lang="en-US" altLang="en-US" dirty="0"/>
              <a:t>is an error condition that occurs during program execution. PL/SQL treats all errors that occur in an anonymous block, procedure, or function as exceptions. These exceptions can have different causes such as coding mistakes, bugs, and even hardware failures.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The code that you write to handle exceptions is called an exception handler. A PL/SQL block can have an exception-handling section (recall </a:t>
            </a:r>
            <a:r>
              <a:rPr lang="en-US" altLang="en-US" dirty="0">
                <a:solidFill>
                  <a:schemeClr val="accent2"/>
                </a:solidFill>
              </a:rPr>
              <a:t>EXCEPTION </a:t>
            </a:r>
            <a:r>
              <a:rPr lang="en-US" altLang="en-US" dirty="0"/>
              <a:t>in a block), which can have one or more exception handlers as follows. 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EXCEPTION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WHEN </a:t>
            </a:r>
            <a:r>
              <a:rPr lang="en-US" altLang="en-US" dirty="0"/>
              <a:t>exception1</a:t>
            </a:r>
            <a:r>
              <a:rPr lang="en-US" altLang="en-US" dirty="0">
                <a:solidFill>
                  <a:srgbClr val="FF0000"/>
                </a:solidFill>
              </a:rPr>
              <a:t> THEN </a:t>
            </a:r>
            <a:r>
              <a:rPr lang="en-US" altLang="en-US" dirty="0"/>
              <a:t>exception handler1                                                                           </a:t>
            </a:r>
            <a:r>
              <a:rPr lang="en-US" altLang="en-US" dirty="0">
                <a:solidFill>
                  <a:srgbClr val="FF0000"/>
                </a:solidFill>
              </a:rPr>
              <a:t>WHEN </a:t>
            </a:r>
            <a:r>
              <a:rPr lang="en-US" altLang="en-US" dirty="0"/>
              <a:t>exception2</a:t>
            </a:r>
            <a:r>
              <a:rPr lang="en-US" altLang="en-US" dirty="0">
                <a:solidFill>
                  <a:srgbClr val="FF0000"/>
                </a:solidFill>
              </a:rPr>
              <a:t> THEN </a:t>
            </a:r>
            <a:r>
              <a:rPr lang="en-US" altLang="en-US" dirty="0"/>
              <a:t>exception handler2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en-US" dirty="0"/>
          </a:p>
          <a:p>
            <a:pPr>
              <a:lnSpc>
                <a:spcPct val="100000"/>
              </a:lnSpc>
            </a:pPr>
            <a:endParaRPr lang="en-US" altLang="en-US" sz="2100" dirty="0"/>
          </a:p>
          <a:p>
            <a:pPr>
              <a:lnSpc>
                <a:spcPct val="100000"/>
              </a:lnSpc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67573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5BE65CA0-CED9-42D7-89C4-54B50EAD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E97F3DF-40C7-425F-AC24-3112D9E584B0}" type="slidenum">
              <a:rPr lang="en-US" altLang="en-US" i="0" smtClean="0"/>
              <a:pPr/>
              <a:t>22</a:t>
            </a:fld>
            <a:endParaRPr lang="en-US" altLang="en-US" i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FFE61D4-E1BB-452F-8D55-87790934CB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10820400" cy="1216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Further PL/SQL 4 (exceptions)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76FE323-7E6D-4B55-BA40-B69480A760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600200"/>
            <a:ext cx="10017095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Handling exceptions in PL/SQL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There are many possible predefined exceptions: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NO_DATA_FOUND </a:t>
            </a:r>
            <a:r>
              <a:rPr lang="en-US" altLang="en-US" sz="2400" dirty="0"/>
              <a:t>– SELECT INTO statement returns no rows,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TOO_MANY_ROWS </a:t>
            </a:r>
            <a:r>
              <a:rPr lang="en-US" altLang="en-US" sz="2400" dirty="0"/>
              <a:t>– SELECT INTO statement returns more than one rows,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/>
              <a:t>For the complete listing of predefined exceptions, refer to the link: </a:t>
            </a:r>
            <a:r>
              <a:rPr lang="en-US" altLang="en-US" sz="2400" dirty="0">
                <a:solidFill>
                  <a:srgbClr val="0000FF"/>
                </a:solidFill>
                <a:hlinkClick r:id="rId2"/>
              </a:rPr>
              <a:t>http://download.oracle.com/docs/cd/B10501_01/appdev.920/a96624/07_errs.htm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24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It is possible to have user-defined exceptions: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/>
              <a:t>Declare and define an exception by the users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400" dirty="0"/>
              <a:t>Raised explicitly by users using the RAISE command: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400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</a:t>
            </a:r>
            <a:r>
              <a:rPr lang="en-US" altLang="en-US" sz="2400" dirty="0">
                <a:solidFill>
                  <a:srgbClr val="0000FF"/>
                </a:solidFill>
              </a:rPr>
              <a:t>RAISE &lt;</a:t>
            </a:r>
            <a:r>
              <a:rPr lang="en-US" altLang="en-US" sz="2400" dirty="0">
                <a:solidFill>
                  <a:schemeClr val="accent2"/>
                </a:solidFill>
              </a:rPr>
              <a:t>exception name</a:t>
            </a:r>
            <a:r>
              <a:rPr lang="en-US" altLang="en-US" sz="2400" dirty="0">
                <a:solidFill>
                  <a:srgbClr val="0000FF"/>
                </a:solidFill>
              </a:rPr>
              <a:t>&gt;;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2765ADFA-E683-415A-B1EB-909C6477F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/>
              <a:t>Further PL/SQL 5 (exceptions)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DDFFD3A-8AAC-4115-8D89-704205733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9766" y="1447800"/>
            <a:ext cx="101346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To have a user-defined exception, we need to:</a:t>
            </a:r>
          </a:p>
          <a:p>
            <a:pPr lvl="1" eaLnBrk="1" hangingPunct="1"/>
            <a:r>
              <a:rPr lang="en-US" altLang="en-US" dirty="0"/>
              <a:t>Declare the exception under the “</a:t>
            </a:r>
            <a:r>
              <a:rPr lang="en-US" altLang="en-US" dirty="0">
                <a:solidFill>
                  <a:schemeClr val="accent2"/>
                </a:solidFill>
              </a:rPr>
              <a:t>DECLARE</a:t>
            </a:r>
            <a:r>
              <a:rPr lang="en-US" altLang="en-US" dirty="0"/>
              <a:t>” section,</a:t>
            </a:r>
          </a:p>
          <a:p>
            <a:pPr lvl="1" eaLnBrk="1" hangingPunct="1"/>
            <a:r>
              <a:rPr lang="en-US" altLang="en-US" dirty="0"/>
              <a:t>Raise it (whenever applicable) under the “</a:t>
            </a:r>
            <a:r>
              <a:rPr lang="en-US" altLang="en-US" dirty="0">
                <a:solidFill>
                  <a:schemeClr val="accent2"/>
                </a:solidFill>
              </a:rPr>
              <a:t>BEGIN</a:t>
            </a:r>
            <a:r>
              <a:rPr lang="en-US" altLang="en-US" dirty="0"/>
              <a:t>” section,</a:t>
            </a:r>
          </a:p>
          <a:p>
            <a:pPr lvl="1" eaLnBrk="1" hangingPunct="1"/>
            <a:r>
              <a:rPr lang="en-US" altLang="en-US" dirty="0"/>
              <a:t>Define the codes under the “</a:t>
            </a:r>
            <a:r>
              <a:rPr lang="en-US" altLang="en-US" dirty="0">
                <a:solidFill>
                  <a:schemeClr val="accent2"/>
                </a:solidFill>
              </a:rPr>
              <a:t>EXCEPTION</a:t>
            </a:r>
            <a:r>
              <a:rPr lang="en-US" altLang="en-US" dirty="0"/>
              <a:t>” section.</a:t>
            </a:r>
          </a:p>
          <a:p>
            <a:pPr algn="just">
              <a:lnSpc>
                <a:spcPct val="100000"/>
              </a:lnSpc>
            </a:pPr>
            <a:r>
              <a:rPr lang="en-US" altLang="en-US" dirty="0"/>
              <a:t>We will show the use of a user-defined  exception </a:t>
            </a:r>
            <a:r>
              <a:rPr lang="en-US" altLang="en-US" dirty="0" err="1"/>
              <a:t>cga_too_low</a:t>
            </a:r>
            <a:r>
              <a:rPr lang="en-US" altLang="en-US" dirty="0"/>
              <a:t> in a piece of PL/SQL code on the next slide.</a:t>
            </a:r>
          </a:p>
          <a:p>
            <a:pPr algn="just">
              <a:lnSpc>
                <a:spcPct val="100000"/>
              </a:lnSpc>
            </a:pPr>
            <a:r>
              <a:rPr lang="en-US" altLang="en-US" dirty="0"/>
              <a:t>The code checks a student with the email address ‘</a:t>
            </a:r>
            <a:r>
              <a:rPr lang="en-US" altLang="en-US" dirty="0" err="1"/>
              <a:t>lamngok</a:t>
            </a:r>
            <a:r>
              <a:rPr lang="en-US" altLang="en-US" dirty="0"/>
              <a:t>’.</a:t>
            </a:r>
          </a:p>
          <a:p>
            <a:pPr algn="just">
              <a:lnSpc>
                <a:spcPct val="100000"/>
              </a:lnSpc>
            </a:pPr>
            <a:r>
              <a:rPr lang="en-US" altLang="en-US" dirty="0"/>
              <a:t>If the </a:t>
            </a:r>
            <a:r>
              <a:rPr lang="en-US" altLang="en-US" dirty="0" err="1"/>
              <a:t>cga</a:t>
            </a:r>
            <a:r>
              <a:rPr lang="en-US" altLang="en-US" dirty="0"/>
              <a:t> value of that student is lower than 10 then a user-defined exception will be raised: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A message ‘LAM IS LAZY’ will be displayed to the screen.</a:t>
            </a:r>
          </a:p>
          <a:p>
            <a:pPr lvl="1" algn="just">
              <a:lnSpc>
                <a:spcPct val="100000"/>
              </a:lnSpc>
            </a:pPr>
            <a:r>
              <a:rPr lang="en-US" altLang="en-US" dirty="0"/>
              <a:t>The student’s </a:t>
            </a:r>
            <a:r>
              <a:rPr lang="en-US" altLang="en-US" dirty="0" err="1"/>
              <a:t>last_name</a:t>
            </a:r>
            <a:r>
              <a:rPr lang="en-US" altLang="en-US" dirty="0"/>
              <a:t> will be updated to ‘LAZY’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EA7A0675-C401-4B0B-B683-ABAF059E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48B5508-3CF5-4026-BAC8-D7403EBFE127}" type="slidenum">
              <a:rPr lang="en-US" altLang="en-US" i="0" smtClean="0"/>
              <a:pPr/>
              <a:t>23</a:t>
            </a:fld>
            <a:endParaRPr lang="en-US" altLang="en-US" i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80EFC28E-76F4-4CFB-8B04-91F878C9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F563BD1-C0A6-4064-8796-32BF1E6EF526}" type="slidenum">
              <a:rPr lang="en-US" altLang="en-US" i="0" smtClean="0"/>
              <a:pPr/>
              <a:t>24</a:t>
            </a:fld>
            <a:endParaRPr lang="en-US" altLang="en-US" i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9F77F43-70A8-4E7D-B0B1-539D071BA5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10210800" cy="12160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Further PL/SQL 6 (exceptions)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215A86D-1300-4A86-B43D-759F1B803C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447800"/>
            <a:ext cx="74676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accent2"/>
                </a:solidFill>
              </a:rPr>
              <a:t>DECLARE</a:t>
            </a:r>
            <a:r>
              <a:rPr lang="en-US" altLang="en-US" sz="1400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  	</a:t>
            </a:r>
            <a:r>
              <a:rPr lang="en-US" altLang="en-US" sz="1400" dirty="0" err="1">
                <a:solidFill>
                  <a:srgbClr val="009900"/>
                </a:solidFill>
              </a:rPr>
              <a:t>cga_too_low</a:t>
            </a:r>
            <a:r>
              <a:rPr lang="en-US" altLang="en-US" sz="1400" dirty="0">
                <a:solidFill>
                  <a:srgbClr val="0000FF"/>
                </a:solidFill>
              </a:rPr>
              <a:t> </a:t>
            </a:r>
            <a:r>
              <a:rPr lang="en-US" altLang="en-US" sz="1400" dirty="0">
                <a:solidFill>
                  <a:schemeClr val="accent2"/>
                </a:solidFill>
              </a:rPr>
              <a:t>EXCEPTION</a:t>
            </a:r>
            <a:r>
              <a:rPr lang="en-US" altLang="en-US" sz="14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</a:rPr>
              <a:t>cga_of_lam</a:t>
            </a:r>
            <a:r>
              <a:rPr lang="en-US" altLang="en-US" sz="1400" dirty="0">
                <a:solidFill>
                  <a:srgbClr val="0000FF"/>
                </a:solidFill>
              </a:rPr>
              <a:t>  NUMBER(2);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accent2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SELECT </a:t>
            </a:r>
            <a:r>
              <a:rPr lang="en-US" altLang="en-US" sz="1400" dirty="0" err="1">
                <a:solidFill>
                  <a:srgbClr val="0000FF"/>
                </a:solidFill>
              </a:rPr>
              <a:t>cga</a:t>
            </a:r>
            <a:r>
              <a:rPr lang="en-US" altLang="en-US" sz="1400" dirty="0">
                <a:solidFill>
                  <a:srgbClr val="0000FF"/>
                </a:solidFill>
              </a:rPr>
              <a:t> INTO </a:t>
            </a:r>
            <a:r>
              <a:rPr lang="en-US" altLang="en-US" sz="1400" dirty="0" err="1">
                <a:solidFill>
                  <a:srgbClr val="0000FF"/>
                </a:solidFill>
              </a:rPr>
              <a:t>cga_of_lam</a:t>
            </a:r>
            <a:r>
              <a:rPr lang="en-US" altLang="en-US" sz="1400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FROM students WHERE email='</a:t>
            </a:r>
            <a:r>
              <a:rPr lang="en-US" altLang="en-US" sz="1400" dirty="0" err="1">
                <a:solidFill>
                  <a:srgbClr val="0000FF"/>
                </a:solidFill>
              </a:rPr>
              <a:t>lamngok</a:t>
            </a:r>
            <a:r>
              <a:rPr lang="en-US" altLang="en-US" sz="1400" dirty="0">
                <a:solidFill>
                  <a:srgbClr val="0000FF"/>
                </a:solidFill>
              </a:rPr>
              <a:t>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IF (</a:t>
            </a:r>
            <a:r>
              <a:rPr lang="en-US" altLang="en-US" sz="1400" dirty="0" err="1">
                <a:solidFill>
                  <a:srgbClr val="0000FF"/>
                </a:solidFill>
              </a:rPr>
              <a:t>cga_of_lam</a:t>
            </a:r>
            <a:r>
              <a:rPr lang="en-US" altLang="en-US" sz="1400" dirty="0">
                <a:solidFill>
                  <a:srgbClr val="0000FF"/>
                </a:solidFill>
              </a:rPr>
              <a:t>&lt;10) THEN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	</a:t>
            </a:r>
            <a:r>
              <a:rPr lang="en-US" altLang="en-US" sz="1400" dirty="0">
                <a:solidFill>
                  <a:schemeClr val="accent2"/>
                </a:solidFill>
              </a:rPr>
              <a:t>RAISE </a:t>
            </a:r>
            <a:r>
              <a:rPr lang="en-US" altLang="en-US" sz="1400" dirty="0" err="1">
                <a:solidFill>
                  <a:srgbClr val="009900"/>
                </a:solidFill>
              </a:rPr>
              <a:t>cga_too_low</a:t>
            </a:r>
            <a:r>
              <a:rPr lang="en-US" altLang="en-US" sz="1400" dirty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END IF;</a:t>
            </a:r>
          </a:p>
          <a:p>
            <a:pPr eaLnBrk="1" hangingPunct="1">
              <a:lnSpc>
                <a:spcPct val="80000"/>
              </a:lnSpc>
            </a:pPr>
            <a:endParaRPr lang="en-US" altLang="en-US" sz="1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accent2"/>
                </a:solidFill>
              </a:rPr>
              <a:t>EXCEPTION</a:t>
            </a:r>
            <a:r>
              <a:rPr lang="en-US" altLang="en-US" sz="1400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WHEN </a:t>
            </a:r>
            <a:r>
              <a:rPr lang="en-US" altLang="en-US" sz="1400" dirty="0" err="1">
                <a:solidFill>
                  <a:srgbClr val="009900"/>
                </a:solidFill>
              </a:rPr>
              <a:t>cga_too_low</a:t>
            </a:r>
            <a:r>
              <a:rPr lang="en-US" altLang="en-US" sz="1400" dirty="0">
                <a:solidFill>
                  <a:srgbClr val="0000FF"/>
                </a:solidFill>
              </a:rPr>
              <a:t> THEN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	DBMS_OUTPUT.PUT_LINE('LAM IS LAZY!');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	UPDATE students SET </a:t>
            </a:r>
            <a:r>
              <a:rPr lang="en-US" altLang="en-US" sz="1400" dirty="0" err="1">
                <a:solidFill>
                  <a:srgbClr val="0000FF"/>
                </a:solidFill>
              </a:rPr>
              <a:t>last_name</a:t>
            </a:r>
            <a:r>
              <a:rPr lang="en-US" altLang="en-US" sz="1400" dirty="0">
                <a:solidFill>
                  <a:srgbClr val="0000FF"/>
                </a:solidFill>
              </a:rPr>
              <a:t>='LAZY'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00FF"/>
                </a:solidFill>
              </a:rPr>
              <a:t>		WHERE email='</a:t>
            </a:r>
            <a:r>
              <a:rPr lang="en-US" altLang="en-US" sz="1400" dirty="0" err="1">
                <a:solidFill>
                  <a:srgbClr val="0000FF"/>
                </a:solidFill>
              </a:rPr>
              <a:t>lamngok</a:t>
            </a:r>
            <a:r>
              <a:rPr lang="en-US" altLang="en-US" sz="1400" dirty="0">
                <a:solidFill>
                  <a:srgbClr val="0000FF"/>
                </a:solidFill>
              </a:rPr>
              <a:t>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chemeClr val="accent2"/>
                </a:solidFill>
              </a:rPr>
              <a:t>END;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>
              <a:solidFill>
                <a:srgbClr val="0000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5ED9D-63C4-4844-A88D-E3033305B1E3}"/>
              </a:ext>
            </a:extLst>
          </p:cNvPr>
          <p:cNvSpPr/>
          <p:nvPr/>
        </p:nvSpPr>
        <p:spPr>
          <a:xfrm>
            <a:off x="1600200" y="1354227"/>
            <a:ext cx="6172200" cy="487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>
            <a:extLst>
              <a:ext uri="{FF2B5EF4-FFF2-40B4-BE49-F238E27FC236}">
                <a16:creationId xmlns:a16="http://schemas.microsoft.com/office/drawing/2014/main" id="{2CD9B62D-A22F-41C5-A4FA-E1217341E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the example 1</a:t>
            </a:r>
          </a:p>
        </p:txBody>
      </p:sp>
      <p:sp>
        <p:nvSpPr>
          <p:cNvPr id="29699" name="Content Placeholder 5">
            <a:extLst>
              <a:ext uri="{FF2B5EF4-FFF2-40B4-BE49-F238E27FC236}">
                <a16:creationId xmlns:a16="http://schemas.microsoft.com/office/drawing/2014/main" id="{D5B1180F-5084-430B-A93A-9CDBBE21E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First, set the server output on (run </a:t>
            </a:r>
            <a:r>
              <a:rPr lang="en-US" altLang="en-US" dirty="0">
                <a:solidFill>
                  <a:srgbClr val="FF0000"/>
                </a:solidFill>
              </a:rPr>
              <a:t>set </a:t>
            </a:r>
            <a:r>
              <a:rPr lang="en-US" altLang="en-US" dirty="0" err="1">
                <a:solidFill>
                  <a:srgbClr val="FF0000"/>
                </a:solidFill>
              </a:rPr>
              <a:t>serveroutput</a:t>
            </a:r>
            <a:r>
              <a:rPr lang="en-US" altLang="en-US" dirty="0">
                <a:solidFill>
                  <a:srgbClr val="FF0000"/>
                </a:solidFill>
              </a:rPr>
              <a:t> on</a:t>
            </a:r>
            <a:r>
              <a:rPr lang="en-US" altLang="en-US" dirty="0"/>
              <a:t>; in a worksheet) as follows: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output of the PL/SQL code will then be shown</a:t>
            </a:r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4844AFA0-FF3A-43D1-A2CE-F892A8E7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AFA04F3-F992-4A52-9536-F2E9EC0EE302}" type="slidenum">
              <a:rPr lang="en-US" altLang="en-US" i="0" smtClean="0"/>
              <a:pPr/>
              <a:t>25</a:t>
            </a:fld>
            <a:endParaRPr lang="en-US" altLang="en-US" i="0"/>
          </a:p>
        </p:txBody>
      </p:sp>
      <p:pic>
        <p:nvPicPr>
          <p:cNvPr id="29701" name="Picture 6">
            <a:extLst>
              <a:ext uri="{FF2B5EF4-FFF2-40B4-BE49-F238E27FC236}">
                <a16:creationId xmlns:a16="http://schemas.microsoft.com/office/drawing/2014/main" id="{DCEB28CD-CED9-432E-A1EE-A65AF9DB7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2555259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BCD5DE-EE83-4623-B701-C4556EA1AD9C}"/>
              </a:ext>
            </a:extLst>
          </p:cNvPr>
          <p:cNvSpPr/>
          <p:nvPr/>
        </p:nvSpPr>
        <p:spPr bwMode="auto">
          <a:xfrm>
            <a:off x="4876800" y="3048000"/>
            <a:ext cx="1371600" cy="228600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F0991B2-B3C5-4BEC-8ED9-AABB1E467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the example 2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45ADA02-C643-41B7-9C7C-B4C47ACDAC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Open the file </a:t>
            </a:r>
            <a:r>
              <a:rPr lang="en-US" altLang="en-US" dirty="0">
                <a:hlinkClick r:id="rId2" action="ppaction://hlinkfile"/>
              </a:rPr>
              <a:t>lab6_exception.sql </a:t>
            </a:r>
            <a:r>
              <a:rPr lang="en-US" altLang="en-US" dirty="0"/>
              <a:t>(download from the course web site Lab page). Run the code into SQL Developer. The result should show the output </a:t>
            </a:r>
            <a:r>
              <a:rPr lang="en-US" altLang="en-US" b="1" dirty="0"/>
              <a:t>LAM IS LAZY!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D43C262-B06F-4E69-B3FB-26B16ABF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901B519-9C8A-4577-90D4-E17493564A7A}" type="slidenum">
              <a:rPr lang="en-US" altLang="en-US" i="0" smtClean="0"/>
              <a:pPr/>
              <a:t>26</a:t>
            </a:fld>
            <a:endParaRPr lang="en-US" altLang="en-US" i="0"/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936A0153-2FD4-4392-A2AD-13F0AAD0B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2" y="3378200"/>
            <a:ext cx="352583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3ECD7A-B1E3-4100-85AB-11F0CBC2FA12}"/>
              </a:ext>
            </a:extLst>
          </p:cNvPr>
          <p:cNvSpPr/>
          <p:nvPr/>
        </p:nvSpPr>
        <p:spPr bwMode="auto">
          <a:xfrm>
            <a:off x="4551362" y="3532187"/>
            <a:ext cx="228600" cy="304800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D1DDF-8661-4780-8322-50B03DF4230C}"/>
              </a:ext>
            </a:extLst>
          </p:cNvPr>
          <p:cNvSpPr/>
          <p:nvPr/>
        </p:nvSpPr>
        <p:spPr bwMode="auto">
          <a:xfrm>
            <a:off x="4379912" y="5741987"/>
            <a:ext cx="704850" cy="228600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FB99202-59EF-4919-96D1-1E82D0CE7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the example 3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FC93A955-3A9D-49BD-88B0-E3C6689E3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0" y="1545431"/>
            <a:ext cx="102870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The changes to the table can be observed (i.e. </a:t>
            </a:r>
            <a:r>
              <a:rPr lang="en-US" altLang="en-US" dirty="0" err="1"/>
              <a:t>Last_name</a:t>
            </a:r>
            <a:r>
              <a:rPr lang="en-US" altLang="en-US" dirty="0"/>
              <a:t> is updated: Lam </a:t>
            </a:r>
            <a:r>
              <a:rPr lang="en-US" altLang="en-US" dirty="0">
                <a:sym typeface="Wingdings" panose="05000000000000000000" pitchFamily="2" charset="2"/>
              </a:rPr>
              <a:t> Lazy)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7A480B7-CFB2-4763-BA96-5E51622D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B22FE5F-2D41-4A1A-9037-F1F2474F01B6}" type="slidenum">
              <a:rPr lang="en-US" altLang="en-US" i="0" smtClean="0"/>
              <a:pPr/>
              <a:t>27</a:t>
            </a:fld>
            <a:endParaRPr lang="en-US" altLang="en-US" i="0"/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DB29B3B6-DCE0-470E-852E-6E1DE8BC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34"/>
          <a:stretch>
            <a:fillRect/>
          </a:stretch>
        </p:blipFill>
        <p:spPr bwMode="auto">
          <a:xfrm>
            <a:off x="2362200" y="2667000"/>
            <a:ext cx="7010400" cy="3175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B05441-4F45-476D-8FAC-7A34C9BB748E}"/>
              </a:ext>
            </a:extLst>
          </p:cNvPr>
          <p:cNvSpPr/>
          <p:nvPr/>
        </p:nvSpPr>
        <p:spPr bwMode="auto">
          <a:xfrm>
            <a:off x="2819400" y="4521200"/>
            <a:ext cx="838200" cy="266700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D59CD-4BA3-42D6-8223-88C79AD80D2E}"/>
              </a:ext>
            </a:extLst>
          </p:cNvPr>
          <p:cNvSpPr/>
          <p:nvPr/>
        </p:nvSpPr>
        <p:spPr bwMode="auto">
          <a:xfrm>
            <a:off x="2590800" y="3719514"/>
            <a:ext cx="704850" cy="230187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769787-F229-4B82-BE45-819B33E31C25}"/>
              </a:ext>
            </a:extLst>
          </p:cNvPr>
          <p:cNvSpPr/>
          <p:nvPr/>
        </p:nvSpPr>
        <p:spPr bwMode="auto">
          <a:xfrm>
            <a:off x="4648200" y="3416300"/>
            <a:ext cx="304800" cy="228600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0216B-9D3B-40E7-A156-A4CE633FD14C}"/>
              </a:ext>
            </a:extLst>
          </p:cNvPr>
          <p:cNvSpPr/>
          <p:nvPr/>
        </p:nvSpPr>
        <p:spPr bwMode="auto">
          <a:xfrm>
            <a:off x="5181600" y="4559301"/>
            <a:ext cx="457200" cy="265113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54E9D98-7E69-4EAF-96A3-90FB7E902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Conclusions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B660A8F-AF53-4CD3-877C-576F76083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We covered the following topics in this lab: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Creating an index for an table in Oracle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Creating a cluster for tables in Oracle</a:t>
            </a:r>
          </a:p>
          <a:p>
            <a:pPr lvl="1" algn="just" eaLnBrk="1" hangingPunct="1">
              <a:lnSpc>
                <a:spcPct val="100000"/>
              </a:lnSpc>
            </a:pPr>
            <a:r>
              <a:rPr lang="en-US" altLang="en-US" dirty="0"/>
              <a:t>Introducing more PL/SQL constructs such as exceptions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7EF36F46-C9E0-47A7-8760-B61FE36C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0047425-E4DB-4BF3-A098-B3A92BAD79FF}" type="slidenum">
              <a:rPr lang="en-US" altLang="en-US" i="0" smtClean="0"/>
              <a:pPr/>
              <a:t>28</a:t>
            </a:fld>
            <a:endParaRPr lang="en-US" altLang="en-US" i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76B3E9D-BDDB-4467-9B83-D86362FFC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the lab SQL script file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1DE7043-AFE7-43D5-B379-2B4B9B38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0738" y="1752600"/>
            <a:ext cx="8196262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Download the SQL script </a:t>
            </a:r>
            <a:r>
              <a:rPr lang="en-US" altLang="en-US" sz="2400" dirty="0">
                <a:hlinkClick r:id="rId2" action="ppaction://hlinkfile"/>
              </a:rPr>
              <a:t>lab6.sql</a:t>
            </a:r>
            <a:r>
              <a:rPr lang="en-US" altLang="en-US" sz="2400" dirty="0"/>
              <a:t> file (via the implicit link or from the course web site Lab page) into your folder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/>
              <a:t>Execute the script in Oracle SQL Developer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A774FE4-0CC5-4D04-A80D-71A84522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393648C-9A12-4614-A1A6-C6CD9CE7495D}" type="slidenum">
              <a:rPr lang="en-US" altLang="en-US" i="0" smtClean="0"/>
              <a:pPr/>
              <a:t>3</a:t>
            </a:fld>
            <a:endParaRPr lang="en-US" altLang="en-US" i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21F369B8-640B-4D70-AC53-BAD26F335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Indexing 1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AAA86D-F773-4EC7-A4F0-3469A1EEC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825625"/>
            <a:ext cx="9753600" cy="4351338"/>
          </a:xfrm>
        </p:spPr>
        <p:txBody>
          <a:bodyPr/>
          <a:lstStyle/>
          <a:p>
            <a:pPr algn="just" eaLnBrk="1" hangingPunct="1"/>
            <a:r>
              <a:rPr lang="en-US" altLang="en-US" sz="2600" dirty="0"/>
              <a:t>An index can be created in a database system to speed up record retrievals in the data file.</a:t>
            </a:r>
          </a:p>
          <a:p>
            <a:pPr algn="just" eaLnBrk="1" hangingPunct="1"/>
            <a:r>
              <a:rPr lang="en-US" altLang="en-US" sz="2600" dirty="0"/>
              <a:t>An index is defined on one or more columns of a relational table.</a:t>
            </a:r>
          </a:p>
          <a:p>
            <a:pPr algn="just" eaLnBrk="1" hangingPunct="1"/>
            <a:r>
              <a:rPr lang="en-US" altLang="en-US" sz="2600" dirty="0"/>
              <a:t>An index occupies extra space and is stored separately from the table.</a:t>
            </a:r>
          </a:p>
          <a:p>
            <a:pPr algn="just" eaLnBrk="1" hangingPunct="1"/>
            <a:r>
              <a:rPr lang="en-US" altLang="en-US" sz="2600" dirty="0"/>
              <a:t>Oracle uses the index only when the index is estimated to improve the performance of record retrievals.</a:t>
            </a:r>
          </a:p>
          <a:p>
            <a:pPr eaLnBrk="1" hangingPunct="1"/>
            <a:endParaRPr lang="en-US" altLang="en-US" sz="2600" dirty="0"/>
          </a:p>
        </p:txBody>
      </p:sp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81461E74-D321-49A2-8EF5-DDE5F208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89FC4F6-F748-429F-B45B-B45915068BA8}" type="slidenum">
              <a:rPr lang="en-US" altLang="en-US" i="0" smtClean="0"/>
              <a:pPr/>
              <a:t>4</a:t>
            </a:fld>
            <a:endParaRPr lang="en-US" altLang="en-US" i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8A7C58C-DB6C-4890-917E-DF01958A5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Indexing 2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EFECD64-4180-4F41-AD69-43C90E964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600" dirty="0"/>
              <a:t>In Oracle, a unique column parameter </a:t>
            </a:r>
            <a:r>
              <a:rPr lang="en-US" altLang="en-US" sz="2600" dirty="0">
                <a:solidFill>
                  <a:schemeClr val="accent2"/>
                </a:solidFill>
              </a:rPr>
              <a:t>ROWID</a:t>
            </a:r>
            <a:r>
              <a:rPr lang="en-US" altLang="en-US" sz="2600" dirty="0"/>
              <a:t> is used to identify records internally. </a:t>
            </a:r>
          </a:p>
          <a:p>
            <a:pPr algn="just" eaLnBrk="1" hangingPunct="1"/>
            <a:r>
              <a:rPr lang="en-US" altLang="en-US" sz="2600" dirty="0"/>
              <a:t>The </a:t>
            </a:r>
            <a:r>
              <a:rPr lang="en-US" altLang="en-US" sz="2600" dirty="0">
                <a:solidFill>
                  <a:schemeClr val="accent2"/>
                </a:solidFill>
              </a:rPr>
              <a:t>key</a:t>
            </a:r>
            <a:r>
              <a:rPr lang="en-US" altLang="en-US" sz="2600" dirty="0"/>
              <a:t> parameter of the index corresponds to the values of the columns on which the index is created.</a:t>
            </a:r>
          </a:p>
          <a:p>
            <a:pPr algn="just" eaLnBrk="1" hangingPunct="1"/>
            <a:r>
              <a:rPr lang="en-US" altLang="en-US" sz="2600" dirty="0"/>
              <a:t>When an index is created, the index entries will hold the values of </a:t>
            </a:r>
            <a:r>
              <a:rPr lang="en-US" altLang="en-US" sz="2600" dirty="0">
                <a:solidFill>
                  <a:schemeClr val="accent2"/>
                </a:solidFill>
              </a:rPr>
              <a:t>key</a:t>
            </a:r>
            <a:r>
              <a:rPr lang="en-US" altLang="en-US" sz="2600" dirty="0"/>
              <a:t> and </a:t>
            </a:r>
            <a:r>
              <a:rPr lang="en-US" altLang="en-US" sz="2600" dirty="0">
                <a:solidFill>
                  <a:schemeClr val="accent2"/>
                </a:solidFill>
              </a:rPr>
              <a:t>ROWID</a:t>
            </a:r>
            <a:r>
              <a:rPr lang="en-US" altLang="en-US" sz="2600" dirty="0"/>
              <a:t> of the records.</a:t>
            </a:r>
          </a:p>
        </p:txBody>
      </p:sp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B564970-48AE-4474-9205-35631C34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07993A4-5415-4972-B877-DAD7A19EFEF2}" type="slidenum">
              <a:rPr lang="en-US" altLang="en-US" i="0" smtClean="0"/>
              <a:pPr/>
              <a:t>5</a:t>
            </a:fld>
            <a:endParaRPr lang="en-US" altLang="en-US" i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C589FFBD-3CA5-40D2-959A-F77F4E2CB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Indexing 3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B099E30-0E6F-4A45-BC3E-3923458BB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Whenever appropriate, the Oracle system uses the index to search for records.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Since the index is stored in a balanced tree, data retrieval from the index is faster.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The ROWID values obtained from the index will be used by the Oracle system to directly locate the record in the file system.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The efficiency of searching records in a large table can be much improved by using indexes. </a:t>
            </a:r>
          </a:p>
        </p:txBody>
      </p:sp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EB20D05C-9678-4D0B-ACA5-29373B3F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FDF7C31-025C-4270-B8E7-2221B798330D}" type="slidenum">
              <a:rPr lang="en-US" altLang="en-US" i="0" smtClean="0"/>
              <a:pPr/>
              <a:t>6</a:t>
            </a:fld>
            <a:endParaRPr lang="en-US" altLang="en-US" i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1B02FB06-8E2A-40BF-8D58-E65E5EFA7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Indexing 4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9A4B2C2-99D0-4FC5-94A5-5E2D40D520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9677400" cy="47244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The syntax for creating an index is as follows: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CREATE [UNIQUE] INDEX </a:t>
            </a:r>
            <a:r>
              <a:rPr lang="en-US" altLang="en-US" dirty="0" err="1">
                <a:solidFill>
                  <a:srgbClr val="0000FF"/>
                </a:solidFill>
              </a:rPr>
              <a:t>index_name</a:t>
            </a:r>
            <a:r>
              <a:rPr lang="en-US" altLang="en-US" dirty="0">
                <a:solidFill>
                  <a:srgbClr val="0000FF"/>
                </a:solidFill>
              </a:rPr>
              <a:t> ON table (column1, column2, …);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 algn="just"/>
            <a:r>
              <a:rPr lang="en-US" altLang="en-US" dirty="0"/>
              <a:t>The </a:t>
            </a:r>
            <a:r>
              <a:rPr lang="en-US" altLang="en-US" dirty="0">
                <a:solidFill>
                  <a:srgbClr val="0000FF"/>
                </a:solidFill>
              </a:rPr>
              <a:t>UNIQUE</a:t>
            </a:r>
            <a:r>
              <a:rPr lang="en-US" altLang="en-US" dirty="0"/>
              <a:t> keyword specifies that the column(s) must have unique values. (note: the use of </a:t>
            </a:r>
            <a:r>
              <a:rPr lang="en-US" altLang="en-US" dirty="0">
                <a:solidFill>
                  <a:srgbClr val="0000FF"/>
                </a:solidFill>
              </a:rPr>
              <a:t>UNIQUE </a:t>
            </a:r>
            <a:r>
              <a:rPr lang="en-US" altLang="en-US" dirty="0"/>
              <a:t>is optional)</a:t>
            </a:r>
          </a:p>
        </p:txBody>
      </p:sp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967B505C-45EA-4056-AA5B-3E1F3A1D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BB20512-7B1A-4D02-B51A-92D0201DBDCE}" type="slidenum">
              <a:rPr lang="en-US" altLang="en-US" i="0" smtClean="0"/>
              <a:pPr/>
              <a:t>7</a:t>
            </a:fld>
            <a:endParaRPr lang="en-US" altLang="en-US" i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1D0B6EC0-050F-4868-A212-98F510416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Indexing 5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5BB238A-43DD-4C2D-81E9-325465D28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5400" y="1828800"/>
            <a:ext cx="9601200" cy="43513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00FF"/>
                </a:solidFill>
              </a:rPr>
              <a:t>CREATE UNIQUE INDEX </a:t>
            </a:r>
            <a:r>
              <a:rPr lang="en-US" altLang="en-US" dirty="0" err="1">
                <a:solidFill>
                  <a:srgbClr val="0000FF"/>
                </a:solidFill>
              </a:rPr>
              <a:t>facility_idx</a:t>
            </a:r>
            <a:r>
              <a:rPr lang="en-US" altLang="en-US" dirty="0">
                <a:solidFill>
                  <a:srgbClr val="0000FF"/>
                </a:solidFill>
              </a:rPr>
              <a:t> ON facility (</a:t>
            </a:r>
            <a:r>
              <a:rPr lang="en-US" altLang="en-US" dirty="0" err="1">
                <a:solidFill>
                  <a:srgbClr val="0000FF"/>
                </a:solidFill>
              </a:rPr>
              <a:t>department_id</a:t>
            </a:r>
            <a:r>
              <a:rPr lang="en-US" altLang="en-US" dirty="0">
                <a:solidFill>
                  <a:srgbClr val="0000FF"/>
                </a:solidFill>
              </a:rPr>
              <a:t>, name);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 algn="just"/>
            <a:r>
              <a:rPr lang="en-US" altLang="en-US" dirty="0"/>
              <a:t>The above statement creates an index on the </a:t>
            </a:r>
            <a:r>
              <a:rPr lang="en-US" altLang="en-US" dirty="0" err="1">
                <a:solidFill>
                  <a:schemeClr val="accent2"/>
                </a:solidFill>
              </a:rPr>
              <a:t>department_id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accent2"/>
                </a:solidFill>
              </a:rPr>
              <a:t>name</a:t>
            </a:r>
            <a:r>
              <a:rPr lang="en-US" altLang="en-US" dirty="0"/>
              <a:t> columns of the table </a:t>
            </a:r>
            <a:r>
              <a:rPr lang="en-US" altLang="en-US" dirty="0">
                <a:solidFill>
                  <a:srgbClr val="0000FF"/>
                </a:solidFill>
              </a:rPr>
              <a:t>facility</a:t>
            </a:r>
            <a:r>
              <a:rPr lang="en-US" altLang="en-US" dirty="0"/>
              <a:t>. </a:t>
            </a:r>
          </a:p>
          <a:p>
            <a:pPr algn="just"/>
            <a:r>
              <a:rPr lang="en-US" altLang="en-US" dirty="0"/>
              <a:t>The tuple (</a:t>
            </a:r>
            <a:r>
              <a:rPr lang="en-US" altLang="en-US" dirty="0" err="1">
                <a:solidFill>
                  <a:schemeClr val="accent2"/>
                </a:solidFill>
              </a:rPr>
              <a:t>department_id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name</a:t>
            </a:r>
            <a:r>
              <a:rPr lang="en-US" altLang="en-US" dirty="0"/>
              <a:t>) must be unique in </a:t>
            </a:r>
            <a:r>
              <a:rPr lang="en-US" altLang="en-US" dirty="0">
                <a:solidFill>
                  <a:srgbClr val="0000FF"/>
                </a:solidFill>
              </a:rPr>
              <a:t>facility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2F3007CA-6C00-4F17-9632-EC864763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D56FAD4-D55D-48B2-9178-AC6E1587EE4D}" type="slidenum">
              <a:rPr lang="en-US" altLang="en-US" i="0" smtClean="0"/>
              <a:pPr/>
              <a:t>8</a:t>
            </a:fld>
            <a:endParaRPr lang="en-US" altLang="en-US" i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B258BA-ABFE-4F08-B451-D1DF98864677}"/>
              </a:ext>
            </a:extLst>
          </p:cNvPr>
          <p:cNvSpPr/>
          <p:nvPr/>
        </p:nvSpPr>
        <p:spPr>
          <a:xfrm>
            <a:off x="1447800" y="1652588"/>
            <a:ext cx="9448800" cy="1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64708B74-9AB9-48AC-A740-03FD39171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Oracle indexing 6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8F5BB86-D44E-48F3-AB9A-375E42B70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825625"/>
            <a:ext cx="99060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Oracle does not always use the index. An index is </a:t>
            </a:r>
            <a:r>
              <a:rPr lang="en-US" altLang="en-US" sz="2400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 be used in the following scenarios: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SELECT statement does not contain the WHERE clause: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</a:t>
            </a:r>
            <a:r>
              <a:rPr lang="en-US" altLang="en-US" dirty="0"/>
              <a:t>Example: </a:t>
            </a:r>
            <a:r>
              <a:rPr lang="en-US" altLang="en-US" dirty="0">
                <a:solidFill>
                  <a:srgbClr val="0000FF"/>
                </a:solidFill>
              </a:rPr>
              <a:t>SELECT * from facility;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SELECT statement contains the WHERE clause, but the WHERE clause does not refer to the indexed column(s):</a:t>
            </a:r>
          </a:p>
          <a:p>
            <a:pPr lvl="1">
              <a:buNone/>
            </a:pPr>
            <a:r>
              <a:rPr lang="en-US" altLang="en-US" dirty="0">
                <a:solidFill>
                  <a:srgbClr val="0000FF"/>
                </a:solidFill>
              </a:rPr>
              <a:t>    </a:t>
            </a:r>
            <a:r>
              <a:rPr lang="en-US" altLang="en-US" dirty="0"/>
              <a:t>Example: </a:t>
            </a:r>
            <a:r>
              <a:rPr lang="en-US" altLang="en-US" dirty="0">
                <a:solidFill>
                  <a:srgbClr val="0000FF"/>
                </a:solidFill>
              </a:rPr>
              <a:t>SELECT * FROM facility where </a:t>
            </a:r>
            <a:r>
              <a:rPr lang="en-US" altLang="en-US" dirty="0" err="1">
                <a:solidFill>
                  <a:srgbClr val="0000FF"/>
                </a:solidFill>
              </a:rPr>
              <a:t>no_of_computers</a:t>
            </a:r>
            <a:r>
              <a:rPr lang="en-US" altLang="en-US" dirty="0">
                <a:solidFill>
                  <a:srgbClr val="0000FF"/>
                </a:solidFill>
              </a:rPr>
              <a:t> = 60;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indexed column(s) is/are modified by some function(s) in the WHERE clause:</a:t>
            </a:r>
          </a:p>
          <a:p>
            <a:pPr lvl="1">
              <a:buNone/>
            </a:pPr>
            <a:r>
              <a:rPr lang="en-US" altLang="en-US" dirty="0"/>
              <a:t>    Example: </a:t>
            </a:r>
            <a:r>
              <a:rPr lang="en-US" altLang="en-US" dirty="0">
                <a:solidFill>
                  <a:srgbClr val="0000FF"/>
                </a:solidFill>
              </a:rPr>
              <a:t>SELECT * FROM facility where </a:t>
            </a:r>
            <a:r>
              <a:rPr lang="en-US" altLang="en-US" dirty="0" err="1">
                <a:solidFill>
                  <a:srgbClr val="FF0000"/>
                </a:solidFill>
              </a:rPr>
              <a:t>substr</a:t>
            </a:r>
            <a:r>
              <a:rPr lang="en-US" altLang="en-US" dirty="0">
                <a:solidFill>
                  <a:srgbClr val="FF0000"/>
                </a:solidFill>
              </a:rPr>
              <a:t>(name,1,8) </a:t>
            </a:r>
            <a:r>
              <a:rPr lang="en-US" altLang="en-US" dirty="0">
                <a:solidFill>
                  <a:srgbClr val="0000FF"/>
                </a:solidFill>
              </a:rPr>
              <a:t>= </a:t>
            </a:r>
            <a:r>
              <a:rPr lang="en-US" altLang="en-US" dirty="0"/>
              <a:t>'</a:t>
            </a:r>
            <a:r>
              <a:rPr lang="en-US" altLang="en-US" dirty="0">
                <a:solidFill>
                  <a:srgbClr val="0000FF"/>
                </a:solidFill>
              </a:rPr>
              <a:t>Computer</a:t>
            </a:r>
            <a:r>
              <a:rPr lang="en-US" altLang="en-US" dirty="0"/>
              <a:t>'</a:t>
            </a:r>
            <a:r>
              <a:rPr lang="en-US" altLang="en-US" dirty="0">
                <a:solidFill>
                  <a:srgbClr val="0000FF"/>
                </a:solidFill>
              </a:rPr>
              <a:t>;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3E261E44-889C-4A76-8855-42DB61B1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4B8551A-0468-42F8-B3EE-DFD8BFD4CC9E}" type="slidenum">
              <a:rPr lang="en-US" altLang="en-US" i="0" smtClean="0"/>
              <a:pPr/>
              <a:t>9</a:t>
            </a:fld>
            <a:endParaRPr lang="en-US" altLang="en-US" i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2CB81DD87E654E8F71F57AA1EBF35A" ma:contentTypeVersion="1" ma:contentTypeDescription="Create a new document." ma:contentTypeScope="" ma:versionID="e5e305d3c0dfd078fe3dfaef7a37c8bb">
  <xsd:schema xmlns:xsd="http://www.w3.org/2001/XMLSchema" xmlns:xs="http://www.w3.org/2001/XMLSchema" xmlns:p="http://schemas.microsoft.com/office/2006/metadata/properties" xmlns:ns3="cca0aac4-b2d3-462a-a600-327e104f8328" targetNamespace="http://schemas.microsoft.com/office/2006/metadata/properties" ma:root="true" ma:fieldsID="b343ff9b30a92bd6356e87e70f0256b1" ns3:_="">
    <xsd:import namespace="cca0aac4-b2d3-462a-a600-327e104f8328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aac4-b2d3-462a-a600-327e104f83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17064E-AF15-422E-8033-305328844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0aac4-b2d3-462a-a600-327e104f8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B851-D2D5-4248-B449-5F2AAC110CC2}">
  <ds:schemaRefs>
    <ds:schemaRef ds:uri="cca0aac4-b2d3-462a-a600-327e104f8328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16247</TotalTime>
  <Words>2060</Words>
  <Application>Microsoft Macintosh PowerPoint</Application>
  <PresentationFormat>Widescreen</PresentationFormat>
  <Paragraphs>222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Wingdings</vt:lpstr>
      <vt:lpstr>Profile</vt:lpstr>
      <vt:lpstr>COMP 3311 Database Management Systems</vt:lpstr>
      <vt:lpstr>Objectives of the Lab</vt:lpstr>
      <vt:lpstr>Getting the lab SQL script file</vt:lpstr>
      <vt:lpstr>Oracle Indexing 1</vt:lpstr>
      <vt:lpstr>Oracle Indexing 2</vt:lpstr>
      <vt:lpstr>Oracle Indexing 3</vt:lpstr>
      <vt:lpstr>Oracle Indexing 4</vt:lpstr>
      <vt:lpstr>Oracle Indexing 5</vt:lpstr>
      <vt:lpstr>Oracle indexing 6</vt:lpstr>
      <vt:lpstr>Oracle indexing 7</vt:lpstr>
      <vt:lpstr>Oracle indexing 8</vt:lpstr>
      <vt:lpstr>Oracle indexing 9</vt:lpstr>
      <vt:lpstr>Oracle clustering 1</vt:lpstr>
      <vt:lpstr>Oracle clustering 3</vt:lpstr>
      <vt:lpstr>Oracle clustering 2</vt:lpstr>
      <vt:lpstr>Oracle clustering 4</vt:lpstr>
      <vt:lpstr>Oracle clustering 5</vt:lpstr>
      <vt:lpstr>Oracle clustering 6</vt:lpstr>
      <vt:lpstr>Further PL/SQL 1</vt:lpstr>
      <vt:lpstr>Further PL/SQL 2 (additional flow control statements)</vt:lpstr>
      <vt:lpstr>Further PL/SQL 3 (exceptions)</vt:lpstr>
      <vt:lpstr>Further PL/SQL 4 (exceptions)</vt:lpstr>
      <vt:lpstr>Further PL/SQL 5 (exceptions)</vt:lpstr>
      <vt:lpstr>Further PL/SQL 6 (exceptions)</vt:lpstr>
      <vt:lpstr>Running the example 1</vt:lpstr>
      <vt:lpstr>Running the example 2</vt:lpstr>
      <vt:lpstr>Running the example 3</vt:lpstr>
      <vt:lpstr>Conclusions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lamngok</dc:creator>
  <cp:lastModifiedBy>Ziyi Liu</cp:lastModifiedBy>
  <cp:revision>1029</cp:revision>
  <dcterms:created xsi:type="dcterms:W3CDTF">2010-02-04T06:50:26Z</dcterms:created>
  <dcterms:modified xsi:type="dcterms:W3CDTF">2024-10-15T06:38:49Z</dcterms:modified>
</cp:coreProperties>
</file>