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3"/>
  </p:sldMasterIdLst>
  <p:notesMasterIdLst>
    <p:notesMasterId r:id="rId30"/>
  </p:notesMasterIdLst>
  <p:sldIdLst>
    <p:sldId id="256" r:id="rId4"/>
    <p:sldId id="257" r:id="rId5"/>
    <p:sldId id="258" r:id="rId6"/>
    <p:sldId id="266" r:id="rId7"/>
    <p:sldId id="411" r:id="rId8"/>
    <p:sldId id="259" r:id="rId9"/>
    <p:sldId id="412" r:id="rId10"/>
    <p:sldId id="343" r:id="rId11"/>
    <p:sldId id="335" r:id="rId12"/>
    <p:sldId id="334" r:id="rId13"/>
    <p:sldId id="413" r:id="rId14"/>
    <p:sldId id="414" r:id="rId15"/>
    <p:sldId id="415" r:id="rId16"/>
    <p:sldId id="416" r:id="rId17"/>
    <p:sldId id="417" r:id="rId18"/>
    <p:sldId id="326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9" r:id="rId28"/>
    <p:sldId id="312" r:id="rId2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9DB0BF"/>
    <a:srgbClr val="CC0000"/>
    <a:srgbClr val="FFFF00"/>
    <a:srgbClr val="CF0F0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0BFAE-2AD8-B0EC-BA5A-A18CE5AE4430}" v="14" dt="2023-11-20T01:58:05.558"/>
    <p1510:client id="{B539846B-65DC-55FB-389B-AF0D016B7C4D}" v="15" dt="2023-11-16T07:43:22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03" autoAdjust="0"/>
    <p:restoredTop sz="94660"/>
  </p:normalViewPr>
  <p:slideViewPr>
    <p:cSldViewPr>
      <p:cViewPr varScale="1">
        <p:scale>
          <a:sx n="128" d="100"/>
          <a:sy n="128" d="100"/>
        </p:scale>
        <p:origin x="4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ed Siu Hung NG" userId="38b4c1f6-7666-4f79-a963-440eee93df6e" providerId="ADAL" clId="{53D88DC3-E944-4E25-8DF8-C56FA63BF4F2}"/>
    <pc:docChg chg="delSld">
      <pc:chgData name="Wilfred Siu Hung NG" userId="38b4c1f6-7666-4f79-a963-440eee93df6e" providerId="ADAL" clId="{53D88DC3-E944-4E25-8DF8-C56FA63BF4F2}" dt="2023-11-08T15:35:18.942" v="1" actId="2696"/>
      <pc:docMkLst>
        <pc:docMk/>
      </pc:docMkLst>
      <pc:sldChg chg="del">
        <pc:chgData name="Wilfred Siu Hung NG" userId="38b4c1f6-7666-4f79-a963-440eee93df6e" providerId="ADAL" clId="{53D88DC3-E944-4E25-8DF8-C56FA63BF4F2}" dt="2023-11-08T15:35:18.942" v="1" actId="2696"/>
        <pc:sldMkLst>
          <pc:docMk/>
          <pc:sldMk cId="1860239979" sldId="410"/>
        </pc:sldMkLst>
      </pc:sldChg>
      <pc:sldChg chg="del">
        <pc:chgData name="Wilfred Siu Hung NG" userId="38b4c1f6-7666-4f79-a963-440eee93df6e" providerId="ADAL" clId="{53D88DC3-E944-4E25-8DF8-C56FA63BF4F2}" dt="2023-11-08T15:35:02.645" v="0" actId="2696"/>
        <pc:sldMkLst>
          <pc:docMk/>
          <pc:sldMk cId="1578751282" sldId="428"/>
        </pc:sldMkLst>
      </pc:sldChg>
    </pc:docChg>
  </pc:docChgLst>
  <pc:docChgLst>
    <pc:chgData name="TENG Fei" userId="S::fteng_connect.ust.hk#ext#@gohkust.onmicrosoft.com::275fa993-9644-445e-998a-23c06bd40f6a" providerId="AD" clId="Web-{4100BFAE-2AD8-B0EC-BA5A-A18CE5AE4430}"/>
    <pc:docChg chg="addSld modSld">
      <pc:chgData name="TENG Fei" userId="S::fteng_connect.ust.hk#ext#@gohkust.onmicrosoft.com::275fa993-9644-445e-998a-23c06bd40f6a" providerId="AD" clId="Web-{4100BFAE-2AD8-B0EC-BA5A-A18CE5AE4430}" dt="2023-11-20T01:58:05.558" v="12" actId="20577"/>
      <pc:docMkLst>
        <pc:docMk/>
      </pc:docMkLst>
      <pc:sldChg chg="modSp new">
        <pc:chgData name="TENG Fei" userId="S::fteng_connect.ust.hk#ext#@gohkust.onmicrosoft.com::275fa993-9644-445e-998a-23c06bd40f6a" providerId="AD" clId="Web-{4100BFAE-2AD8-B0EC-BA5A-A18CE5AE4430}" dt="2023-11-20T01:58:05.558" v="12" actId="20577"/>
        <pc:sldMkLst>
          <pc:docMk/>
          <pc:sldMk cId="2908474278" sldId="430"/>
        </pc:sldMkLst>
        <pc:spChg chg="mod">
          <ac:chgData name="TENG Fei" userId="S::fteng_connect.ust.hk#ext#@gohkust.onmicrosoft.com::275fa993-9644-445e-998a-23c06bd40f6a" providerId="AD" clId="Web-{4100BFAE-2AD8-B0EC-BA5A-A18CE5AE4430}" dt="2023-11-20T01:57:44.105" v="4" actId="20577"/>
          <ac:spMkLst>
            <pc:docMk/>
            <pc:sldMk cId="2908474278" sldId="430"/>
            <ac:spMk id="2" creationId="{824FF986-5E64-42FE-7673-FFC78F3277FB}"/>
          </ac:spMkLst>
        </pc:spChg>
        <pc:spChg chg="mod">
          <ac:chgData name="TENG Fei" userId="S::fteng_connect.ust.hk#ext#@gohkust.onmicrosoft.com::275fa993-9644-445e-998a-23c06bd40f6a" providerId="AD" clId="Web-{4100BFAE-2AD8-B0EC-BA5A-A18CE5AE4430}" dt="2023-11-20T01:58:05.558" v="12" actId="20577"/>
          <ac:spMkLst>
            <pc:docMk/>
            <pc:sldMk cId="2908474278" sldId="430"/>
            <ac:spMk id="3" creationId="{1374742F-76C6-CB78-F009-0C9DFBC308A6}"/>
          </ac:spMkLst>
        </pc:spChg>
      </pc:sldChg>
    </pc:docChg>
  </pc:docChgLst>
  <pc:docChgLst>
    <pc:chgData name="TENG Fei" userId="S::fteng_connect.ust.hk#ext#@gohkust.onmicrosoft.com::275fa993-9644-445e-998a-23c06bd40f6a" providerId="AD" clId="Web-{B539846B-65DC-55FB-389B-AF0D016B7C4D}"/>
    <pc:docChg chg="modSld">
      <pc:chgData name="TENG Fei" userId="S::fteng_connect.ust.hk#ext#@gohkust.onmicrosoft.com::275fa993-9644-445e-998a-23c06bd40f6a" providerId="AD" clId="Web-{B539846B-65DC-55FB-389B-AF0D016B7C4D}" dt="2023-11-16T07:43:22.903" v="14" actId="20577"/>
      <pc:docMkLst>
        <pc:docMk/>
      </pc:docMkLst>
      <pc:sldChg chg="modSp">
        <pc:chgData name="TENG Fei" userId="S::fteng_connect.ust.hk#ext#@gohkust.onmicrosoft.com::275fa993-9644-445e-998a-23c06bd40f6a" providerId="AD" clId="Web-{B539846B-65DC-55FB-389B-AF0D016B7C4D}" dt="2023-11-16T07:43:22.903" v="14" actId="20577"/>
        <pc:sldMkLst>
          <pc:docMk/>
          <pc:sldMk cId="2218429033" sldId="417"/>
        </pc:sldMkLst>
        <pc:spChg chg="mod">
          <ac:chgData name="TENG Fei" userId="S::fteng_connect.ust.hk#ext#@gohkust.onmicrosoft.com::275fa993-9644-445e-998a-23c06bd40f6a" providerId="AD" clId="Web-{B539846B-65DC-55FB-389B-AF0D016B7C4D}" dt="2023-11-16T07:43:22.903" v="14" actId="20577"/>
          <ac:spMkLst>
            <pc:docMk/>
            <pc:sldMk cId="2218429033" sldId="417"/>
            <ac:spMk id="3" creationId="{9ABDB7FC-9343-45A7-B6B8-4751886D80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7441F8-35ED-4693-A5C2-61CA72C34F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9A3B897-2AF7-466D-97B6-E65F56A4BA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F3CE2B6F-C306-4DAE-AFE4-42D5A09600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9AACCEFC-C46B-4BF9-B9BB-4F2E09C207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C4B9D42F-B529-4D8F-A189-5CF03DF6B4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CFFA0711-D839-48B7-92BD-EC3AD15A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A8203C-32EB-4641-B098-6C25516DB7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E7F1C189-EBF5-4AAA-BB04-26F817FE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HK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A5A2D-FF13-419E-8082-75743C3B49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EEDB9-91C8-411E-8960-C40DB144A2D1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05505-83A5-4A28-B4A6-3BB4E382A0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1B4D-2B67-473A-8910-700999FE71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30039-4E1B-478F-AD13-A3E3FB222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86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3CEBDC-4B21-492A-A87D-EC709A4C0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F3BFF-3AEE-4514-8DFD-C5607ABB41CF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09988B-D6B3-41AA-B28B-B5D7FEA7D3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EB28FB6-6B44-4A76-AFAF-10C2820C9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5A7DE-FEB2-45FD-9378-B6B9ED146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6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CD4ACA-D4B7-412C-A876-2FADB2083D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66579-4543-46D9-B4A5-3C3007CB3571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862B404-DC21-430A-A893-F9FC32B885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9D1E7D-F60B-409F-ACED-526F3B5A3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ED608-CA44-40AB-8FE5-F79725527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59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993862-4AF9-466C-A0AB-4FB08E495E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4DF8-819E-4BCA-94B3-8AA4453DA6F2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A5D8680-23ED-491F-95E4-5B8376237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ABC283C-697E-4C3F-A9DE-4583B1E1E5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F4F7-3577-415F-B801-6C6477B8D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0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C0304D-7E6E-4A3A-83BF-E9365CD70C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45C54-060B-42DB-94A7-7DC840302C7C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6C8A3A0-7F15-491C-BE55-377B4FA85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B6044F-0EAF-441A-94E3-1D93B78C8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7DB7-E8EA-445A-B0F2-A1C7973DE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6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F88C45-549D-4626-961F-6A71AA1900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FFECB-9318-49B0-B79D-361C62C5B814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FB84B3-0568-4CEB-B426-0B20BA769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E327FCF-E735-4C47-960E-8BA4919F2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3A0AB-5DF8-4759-A938-E244DD07C7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1D53-913F-455D-9BFC-5C12889E5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545A0-0104-4417-9DAA-A5BE66F630F5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FB76-1FD3-48D7-9B65-AD9F724BB8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530614-6F53-49A8-BB4E-5247F76B21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F9A0-3AD5-41F2-825D-0841C01762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3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1FEAAEE-7279-4F2A-802C-826BADCF0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A8238-7652-4C83-824D-3E3466B63CCE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446417-7AF7-46EA-954C-E159FEB2E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FD0D02F-47B4-49F7-8F6B-CF9F573795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5DC5C-304D-4ED3-B467-5A6128622F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97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8DB6C39-E0EE-421F-8DFC-794DC3EEC3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54CDF-833F-48CE-BC04-439EC3F03F7E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7E51EFD-E9CC-4682-93FB-5351373C4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F72763C-DCF8-4391-896C-2920DE1E3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FD40B-99B1-466F-9F86-F52010907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51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FD8CB2-A62B-4AC3-A8AA-34C5708A51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89008-D380-4181-845E-2FB0ECFEB847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0A2619-6B57-406D-96F8-4ACFCFFB2E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397A2FD-5300-4DC6-BD66-E3F6B9FA9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E47CF-0DB1-44EB-9AA3-65A2DF9DC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91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B15B78-A8DA-4262-8D9B-DE2AC0C43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79D4-BA7E-4899-9A7A-F368FD0A2840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479F2FB-6BEE-4A06-933F-0B83423A8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89BFBB-15B5-4871-92C0-20D7A48FD2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15DEB-EE67-492A-A7EF-2E419F797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3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9002607-DE78-487A-9753-AC40521BB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FAF28DB-89D4-40B8-BFFE-191990192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F29165BD-0B13-4106-B70F-B5E89D2F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HK"/>
          </a:p>
        </p:txBody>
      </p:sp>
      <p:sp>
        <p:nvSpPr>
          <p:cNvPr id="4101" name="Line 5">
            <a:extLst>
              <a:ext uri="{FF2B5EF4-FFF2-40B4-BE49-F238E27FC236}">
                <a16:creationId xmlns:a16="http://schemas.microsoft.com/office/drawing/2014/main" id="{77F1699E-88BD-4408-A57C-CCD95A44F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MS PGothic" charset="0"/>
              <a:cs typeface="MS PGothic" charset="0"/>
            </a:endParaRP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82AE1C6-0903-4B3B-8D25-80BE89B8CE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E0694DDC-5F67-43D6-965A-220FEA7671AB}" type="datetime1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E08A6DD5-E302-4EF0-A939-703C1CD2DC6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F740BC9F-99DC-4B30-B67D-1BAE2864FD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802204-521D-4DAE-8339-C11C68EF5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710963(v=VS.85)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.cse.ust.hk/comp3311/labs/odbc2.cpp" TargetMode="External"/><Relationship Id="rId2" Type="http://schemas.openxmlformats.org/officeDocument/2006/relationships/hyperlink" Target="http://course.cse.ust.hk/comp3311/labs/lab8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ourse.cse.ust.hk/comp3311/labs/odbc3.cp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5817_01/appdev.111/b31228/appd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odbc/reference/appendixes/appendix-d-data-types?view=sql-server-ver1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66BFFE2-64FA-4C33-909E-139DDA3D5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BE2A0-2439-40AA-ADAB-2B895C70DEA0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33C4D3F6-3A95-46A8-8017-A76349088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COMP 3311 Database </a:t>
            </a:r>
            <a:br>
              <a:rPr lang="en-US" altLang="en-US" sz="3600" dirty="0"/>
            </a:br>
            <a:r>
              <a:rPr lang="en-US" altLang="en-US" sz="3600" dirty="0"/>
              <a:t>Management Systems</a:t>
            </a:r>
            <a:br>
              <a:rPr lang="en-US" altLang="en-US" sz="3600" dirty="0"/>
            </a:br>
            <a:r>
              <a:rPr lang="en-US" altLang="en-US" sz="3600" dirty="0"/>
              <a:t>Fall 202</a:t>
            </a:r>
            <a:r>
              <a:rPr lang="en-US" altLang="zh-CN" sz="3600" dirty="0"/>
              <a:t>4</a:t>
            </a:r>
            <a:endParaRPr lang="en-US" altLang="en-US" sz="3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18CFA3C-CFC2-4444-9361-62E6D93FFD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Lab </a:t>
            </a:r>
            <a:r>
              <a:rPr lang="en-US" altLang="zh-CN" sz="3600" dirty="0"/>
              <a:t>9</a:t>
            </a:r>
            <a:r>
              <a:rPr lang="en-US" altLang="en-US" sz="3600" dirty="0"/>
              <a:t>. </a:t>
            </a:r>
            <a:r>
              <a:rPr lang="en-US" altLang="zh-CN" sz="3600" dirty="0"/>
              <a:t>Programming with ODBC 2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028-6F8D-4223-8A5A-FC3E3FE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866F-6B2B-4D43-9472-08E9DC0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752600"/>
            <a:ext cx="10210801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To call </a:t>
            </a:r>
            <a:r>
              <a:rPr lang="en-US" altLang="zh-CN" sz="2400" dirty="0" err="1">
                <a:solidFill>
                  <a:srgbClr val="0000FF"/>
                </a:solidFill>
              </a:rPr>
              <a:t>SQLPrepare</a:t>
            </a:r>
            <a:r>
              <a:rPr lang="en-US" altLang="zh-CN" sz="2400" dirty="0"/>
              <a:t>(), one needs to pass a statement handle and the SQL query as the parameters, a question mark in the SQL query indicates the location of a place-holder: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000" dirty="0" err="1">
                <a:solidFill>
                  <a:srgbClr val="0000FF"/>
                </a:solidFill>
              </a:rPr>
              <a:t>SQLPrepareA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chemeClr val="accent2"/>
                </a:solidFill>
              </a:rPr>
              <a:t>hstmt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2"/>
                </a:solidFill>
              </a:rPr>
              <a:t>(SQLCHAR*)</a:t>
            </a:r>
            <a:r>
              <a:rPr lang="en-US" altLang="zh-CN" sz="2000" dirty="0"/>
              <a:t> "</a:t>
            </a:r>
            <a:r>
              <a:rPr lang="en-US" altLang="zh-CN" sz="2000" dirty="0">
                <a:solidFill>
                  <a:srgbClr val="009900"/>
                </a:solidFill>
              </a:rPr>
              <a:t>SELECT </a:t>
            </a:r>
            <a:r>
              <a:rPr lang="en-US" altLang="zh-CN" sz="2000" dirty="0" err="1">
                <a:solidFill>
                  <a:srgbClr val="009900"/>
                </a:solidFill>
              </a:rPr>
              <a:t>room_number</a:t>
            </a:r>
            <a:r>
              <a:rPr lang="en-US" altLang="zh-CN" sz="2000" dirty="0">
                <a:solidFill>
                  <a:srgbClr val="009900"/>
                </a:solidFill>
              </a:rPr>
              <a:t> FROM departments WHERE </a:t>
            </a:r>
            <a:r>
              <a:rPr lang="en-US" altLang="zh-CN" sz="2000" dirty="0" err="1">
                <a:solidFill>
                  <a:srgbClr val="009900"/>
                </a:solidFill>
              </a:rPr>
              <a:t>department_id</a:t>
            </a:r>
            <a:r>
              <a:rPr lang="en-US" altLang="zh-CN" sz="2000" dirty="0">
                <a:solidFill>
                  <a:srgbClr val="009900"/>
                </a:solidFill>
              </a:rPr>
              <a:t>=</a:t>
            </a:r>
            <a:r>
              <a:rPr lang="en-US" altLang="zh-CN" sz="2000" dirty="0">
                <a:solidFill>
                  <a:srgbClr val="666699"/>
                </a:solidFill>
              </a:rPr>
              <a:t>?</a:t>
            </a:r>
            <a:r>
              <a:rPr lang="en-US" altLang="zh-CN" sz="2000" dirty="0"/>
              <a:t>", </a:t>
            </a:r>
            <a:r>
              <a:rPr lang="en-US" altLang="zh-CN" sz="2000" dirty="0">
                <a:solidFill>
                  <a:schemeClr val="accent2"/>
                </a:solidFill>
              </a:rPr>
              <a:t>SQL_NTS</a:t>
            </a:r>
            <a:r>
              <a:rPr lang="en-US" altLang="zh-CN" sz="2000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The possible return messages of </a:t>
            </a:r>
            <a:r>
              <a:rPr lang="en-US" altLang="zh-CN" sz="2400" dirty="0" err="1">
                <a:solidFill>
                  <a:srgbClr val="0000FF"/>
                </a:solidFill>
              </a:rPr>
              <a:t>SQLPrepare</a:t>
            </a:r>
            <a:r>
              <a:rPr lang="en-US" altLang="zh-CN" sz="2400" dirty="0"/>
              <a:t>() are </a:t>
            </a:r>
            <a:r>
              <a:rPr lang="en-US" altLang="zh-CN" sz="2400" dirty="0">
                <a:solidFill>
                  <a:schemeClr val="accent2"/>
                </a:solidFill>
              </a:rPr>
              <a:t>SQL_SUCCESS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SQL_ERROR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chemeClr val="accent2"/>
                </a:solidFill>
              </a:rPr>
              <a:t>SQL_INVALID_HANDLE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370C-C0A6-48E5-B46E-FA65287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92C7-EB09-4F85-9ACC-CFB83F0E055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23DA2-D43F-4E19-9990-4FF3EC464FBA}"/>
              </a:ext>
            </a:extLst>
          </p:cNvPr>
          <p:cNvSpPr txBox="1"/>
          <p:nvPr/>
        </p:nvSpPr>
        <p:spPr>
          <a:xfrm>
            <a:off x="838200" y="5239962"/>
            <a:ext cx="1028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 - The ‘A’ at the end of these function names stands for ANSI. It means these functions use the ANSI character set. There are also equivalent wide-character versions of these functions, </a:t>
            </a:r>
            <a:r>
              <a:rPr lang="en-US" sz="1600" dirty="0" err="1"/>
              <a:t>SQLConnectW</a:t>
            </a:r>
            <a:r>
              <a:rPr lang="en-US" sz="1600" dirty="0"/>
              <a:t> and </a:t>
            </a:r>
            <a:r>
              <a:rPr lang="en-US" sz="1600" dirty="0" err="1"/>
              <a:t>SQLExecDirectW</a:t>
            </a:r>
            <a:r>
              <a:rPr lang="en-US" sz="1600" dirty="0"/>
              <a:t>, which use the Unicode character set. </a:t>
            </a:r>
            <a:endParaRPr lang="en-HK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036161-F1F8-4DA7-AF18-63740EC6FFA7}"/>
              </a:ext>
            </a:extLst>
          </p:cNvPr>
          <p:cNvCxnSpPr>
            <a:cxnSpLocks/>
          </p:cNvCxnSpPr>
          <p:nvPr/>
        </p:nvCxnSpPr>
        <p:spPr bwMode="auto">
          <a:xfrm flipV="1">
            <a:off x="1071033" y="3048000"/>
            <a:ext cx="1976967" cy="21919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028-6F8D-4223-8A5A-FC3E3FE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866F-6B2B-4D43-9472-08E9DC0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752600"/>
            <a:ext cx="10210801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To bind parameters to the placeholders in the SQL query, one needs the </a:t>
            </a:r>
            <a:r>
              <a:rPr lang="en-US" altLang="zh-CN" sz="2800" dirty="0" err="1">
                <a:solidFill>
                  <a:srgbClr val="0000FF"/>
                </a:solidFill>
              </a:rPr>
              <a:t>SQLBindParameter</a:t>
            </a:r>
            <a:r>
              <a:rPr lang="en-US" altLang="zh-CN" sz="2800" dirty="0"/>
              <a:t>() function. The following example binds the string </a:t>
            </a:r>
            <a:r>
              <a:rPr lang="en-US" altLang="zh-CN" sz="2800" dirty="0" err="1"/>
              <a:t>deptid</a:t>
            </a:r>
            <a:r>
              <a:rPr lang="en-US" altLang="zh-CN" sz="2800" dirty="0"/>
              <a:t> to the question mark on the last slide: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	</a:t>
            </a:r>
            <a:r>
              <a:rPr lang="en-US" altLang="zh-CN" sz="2400" dirty="0" err="1">
                <a:solidFill>
                  <a:srgbClr val="0000FF"/>
                </a:solidFill>
              </a:rPr>
              <a:t>SQLBindParameter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hstmt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9900"/>
                </a:solidFill>
              </a:rPr>
              <a:t>1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SQL_PARAM_INPUT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SQL_C_CHAR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SQL_CHAR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9900"/>
                </a:solidFill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9900"/>
                </a:solidFill>
              </a:rPr>
              <a:t>0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9900"/>
                </a:solidFill>
              </a:rPr>
              <a:t>deptid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9900"/>
                </a:solidFill>
              </a:rPr>
              <a:t>50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9900"/>
                </a:solidFill>
              </a:rPr>
              <a:t>&amp;</a:t>
            </a:r>
            <a:r>
              <a:rPr lang="en-US" altLang="zh-CN" sz="2400" dirty="0" err="1">
                <a:solidFill>
                  <a:srgbClr val="009900"/>
                </a:solidFill>
              </a:rPr>
              <a:t>deptid_n</a:t>
            </a:r>
            <a:r>
              <a:rPr lang="en-US" altLang="zh-CN" sz="2400" dirty="0"/>
              <a:t>);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The possible return codes of </a:t>
            </a:r>
            <a:r>
              <a:rPr lang="en-US" altLang="zh-CN" sz="2800" dirty="0" err="1">
                <a:solidFill>
                  <a:srgbClr val="0000FF"/>
                </a:solidFill>
              </a:rPr>
              <a:t>SQLBindParameter</a:t>
            </a:r>
            <a:r>
              <a:rPr lang="en-US" altLang="zh-CN" sz="2800" dirty="0"/>
              <a:t>() are </a:t>
            </a:r>
            <a:r>
              <a:rPr lang="en-US" altLang="zh-CN" sz="2800" dirty="0">
                <a:solidFill>
                  <a:schemeClr val="accent2"/>
                </a:solidFill>
              </a:rPr>
              <a:t>SQL_SUCCESS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SQL_ERROR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2800" dirty="0"/>
              <a:t>, and </a:t>
            </a:r>
            <a:r>
              <a:rPr lang="en-US" altLang="zh-CN" sz="2800" dirty="0">
                <a:solidFill>
                  <a:schemeClr val="accent2"/>
                </a:solidFill>
              </a:rPr>
              <a:t>SQL_INVALID_HANDLE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370C-C0A6-48E5-B46E-FA65287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92C7-EB09-4F85-9ACC-CFB83F0E0557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30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028-6F8D-4223-8A5A-FC3E3FE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866F-6B2B-4D43-9472-08E9DC0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752600"/>
            <a:ext cx="10210801" cy="4267200"/>
          </a:xfrm>
        </p:spPr>
        <p:txBody>
          <a:bodyPr/>
          <a:lstStyle/>
          <a:p>
            <a:r>
              <a:rPr lang="en-US" altLang="zh-CN" sz="2800" dirty="0"/>
              <a:t>The full syntax of calling the </a:t>
            </a:r>
            <a:r>
              <a:rPr lang="en-US" altLang="zh-CN" sz="2800" dirty="0" err="1">
                <a:solidFill>
                  <a:srgbClr val="0000FF"/>
                </a:solidFill>
              </a:rPr>
              <a:t>SQLBindParameter</a:t>
            </a:r>
            <a:r>
              <a:rPr lang="en-US" altLang="zh-CN" sz="2800" dirty="0"/>
              <a:t>() function:</a:t>
            </a:r>
          </a:p>
          <a:p>
            <a:pPr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>
                <a:solidFill>
                  <a:srgbClr val="0000FF"/>
                </a:solidFill>
              </a:rPr>
              <a:t>SQLBindParameter</a:t>
            </a:r>
            <a:r>
              <a:rPr lang="en-US" altLang="zh-CN" sz="2800" dirty="0"/>
              <a:t>( </a:t>
            </a:r>
            <a:r>
              <a:rPr lang="en-US" altLang="zh-CN" sz="2800" dirty="0">
                <a:solidFill>
                  <a:schemeClr val="accent2"/>
                </a:solidFill>
              </a:rPr>
              <a:t>SQLHSTMT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StatementHandle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SQLUSMALLINT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ParameterNumber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SQLSMALLINT </a:t>
            </a:r>
            <a:r>
              <a:rPr lang="en-US" altLang="zh-CN" sz="2800" dirty="0" err="1">
                <a:solidFill>
                  <a:srgbClr val="009900"/>
                </a:solidFill>
              </a:rPr>
              <a:t>InputOutputType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SQLSMALLINT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ValueType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SQLSMALLINT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ParameterType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SQLULEN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ColumnSize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SQLSMALLINT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DecimalDigits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SQLPOINTER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ParameterValuePtr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SQLLEN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BufferLength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2"/>
                </a:solidFill>
              </a:rPr>
              <a:t>SQLLEN *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9900"/>
                </a:solidFill>
              </a:rPr>
              <a:t>StrLen_or_IndPtr</a:t>
            </a:r>
            <a:r>
              <a:rPr lang="en-US" altLang="zh-CN" sz="2800" dirty="0"/>
              <a:t>); </a:t>
            </a:r>
            <a:r>
              <a:rPr lang="en-US" altLang="zh-CN" sz="2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370C-C0A6-48E5-B46E-FA65287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92C7-EB09-4F85-9ACC-CFB83F0E055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0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6028-6F8D-4223-8A5A-FC3E3FE5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866F-6B2B-4D43-9472-08E9DC0F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9" y="1752600"/>
            <a:ext cx="10210801" cy="4267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ParameterNumber</a:t>
            </a:r>
            <a:r>
              <a:rPr lang="en-US" altLang="zh-CN" sz="1600" dirty="0"/>
              <a:t> indicates the particular placeholder (question mark) you want the local variable to be bound with.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InputOutputType</a:t>
            </a:r>
            <a:r>
              <a:rPr lang="en-US" altLang="zh-CN" sz="1600" dirty="0"/>
              <a:t> indicates the type of the variable to be bound. Possible values for this parameter are : 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1600" dirty="0"/>
              <a:t>SQL_PARAM_INPUT, SQL_PARAM_OUTPUT, SQL_PARAM_OUTPUT_STREAM, SQL_PARAM_INPUT_OUTPUT  and  SQL_PARAM_INPUT_OUTPUT_STREAM 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1600" dirty="0"/>
              <a:t>(see </a:t>
            </a:r>
            <a:r>
              <a:rPr lang="en-US" altLang="zh-CN" sz="1600" dirty="0">
                <a:hlinkClick r:id="rId2"/>
              </a:rPr>
              <a:t>http://msdn.microsoft.com/en-us/library/ms710963(v=VS.85).aspx</a:t>
            </a:r>
            <a:r>
              <a:rPr lang="en-US" altLang="zh-CN" sz="1600" dirty="0"/>
              <a:t> for the details)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ValueType</a:t>
            </a:r>
            <a:r>
              <a:rPr lang="en-US" altLang="zh-CN" sz="1600" dirty="0"/>
              <a:t> indicates the C data type of the parameter (see slide 6 for the list of data types)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ParameterType</a:t>
            </a:r>
            <a:r>
              <a:rPr lang="en-US" altLang="zh-CN" sz="1600" dirty="0"/>
              <a:t> indicates the SQL data type of the parameter (see slide 7 for the list)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ColumnSize</a:t>
            </a:r>
            <a:r>
              <a:rPr lang="en-US" altLang="zh-CN" sz="1600" dirty="0"/>
              <a:t> indicates the max length of the parameter, it is used by the function if </a:t>
            </a:r>
            <a:r>
              <a:rPr lang="en-US" altLang="zh-CN" sz="1600" dirty="0" err="1"/>
              <a:t>ParameterType</a:t>
            </a:r>
            <a:r>
              <a:rPr lang="en-US" altLang="zh-CN" sz="1600" dirty="0"/>
              <a:t> equals to SQL_CHAR, SQL_GRAPHIC, SQL_DECIMAL or SQL_NUMERIC. For other parameter types, this parameter is </a:t>
            </a:r>
            <a:r>
              <a:rPr lang="en-US" altLang="zh-CN" sz="1600" dirty="0">
                <a:solidFill>
                  <a:schemeClr val="accent2"/>
                </a:solidFill>
              </a:rPr>
              <a:t>unused</a:t>
            </a:r>
            <a:r>
              <a:rPr lang="en-US" altLang="zh-CN" sz="1600" dirty="0"/>
              <a:t>/</a:t>
            </a:r>
            <a:r>
              <a:rPr lang="en-US" altLang="zh-CN" sz="1600" dirty="0">
                <a:solidFill>
                  <a:schemeClr val="accent2"/>
                </a:solidFill>
              </a:rPr>
              <a:t>ignored</a:t>
            </a:r>
            <a:r>
              <a:rPr lang="en-US" altLang="zh-CN" sz="16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DecimalDigits</a:t>
            </a:r>
            <a:r>
              <a:rPr lang="en-US" altLang="zh-CN" sz="1600" dirty="0"/>
              <a:t> indicates  the number of digits of the parameter, it is used by the function if the </a:t>
            </a:r>
            <a:r>
              <a:rPr lang="en-US" altLang="zh-CN" sz="1600" dirty="0" err="1"/>
              <a:t>ParameterType</a:t>
            </a:r>
            <a:r>
              <a:rPr lang="en-US" altLang="zh-CN" sz="1600" dirty="0"/>
              <a:t> equals to SQL_DECIMAL,SQL_NUMERIC, or SQL_TIMESTAMP. For other parameter types, this parameter is </a:t>
            </a:r>
            <a:r>
              <a:rPr lang="en-US" altLang="zh-CN" sz="1600" dirty="0">
                <a:solidFill>
                  <a:schemeClr val="accent2"/>
                </a:solidFill>
              </a:rPr>
              <a:t>unused</a:t>
            </a:r>
            <a:r>
              <a:rPr lang="en-US" altLang="zh-CN" sz="1600" dirty="0"/>
              <a:t>/</a:t>
            </a:r>
            <a:r>
              <a:rPr lang="en-US" altLang="zh-CN" sz="1600" dirty="0">
                <a:solidFill>
                  <a:schemeClr val="accent2"/>
                </a:solidFill>
              </a:rPr>
              <a:t>ignored</a:t>
            </a:r>
            <a:r>
              <a:rPr lang="en-US" altLang="zh-CN" sz="16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ParameterValuePtr</a:t>
            </a:r>
            <a:r>
              <a:rPr lang="en-US" altLang="zh-CN" sz="1600" dirty="0"/>
              <a:t> is the pointer that points to a buffer that contains the actual data for the parameter, i.e. a local variable/array is been bound to the SQL parameter through this pointer.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BufferLength</a:t>
            </a:r>
            <a:r>
              <a:rPr lang="en-US" altLang="zh-CN" sz="1600" dirty="0"/>
              <a:t> indicates the length of the buffer pointed to by the </a:t>
            </a:r>
            <a:r>
              <a:rPr lang="en-US" altLang="zh-CN" sz="1600" dirty="0" err="1"/>
              <a:t>ParameterValuePtr</a:t>
            </a:r>
            <a:r>
              <a:rPr lang="en-US" altLang="zh-CN" sz="1600" dirty="0"/>
              <a:t> (50 for the previous example).</a:t>
            </a:r>
          </a:p>
          <a:p>
            <a:pPr algn="just">
              <a:lnSpc>
                <a:spcPct val="80000"/>
              </a:lnSpc>
            </a:pPr>
            <a:r>
              <a:rPr lang="en-US" altLang="zh-CN" sz="1600" dirty="0" err="1">
                <a:solidFill>
                  <a:schemeClr val="accent2"/>
                </a:solidFill>
              </a:rPr>
              <a:t>strLen_or_IndPtr</a:t>
            </a:r>
            <a:r>
              <a:rPr lang="en-US" altLang="zh-CN" sz="1600" dirty="0"/>
              <a:t> holds the length of the parameter value stored in *</a:t>
            </a:r>
            <a:r>
              <a:rPr lang="en-US" altLang="zh-CN" sz="1600" dirty="0" err="1"/>
              <a:t>ParameterValuePtr</a:t>
            </a:r>
            <a:r>
              <a:rPr lang="en-US" altLang="zh-CN" sz="1600" dirty="0"/>
              <a:t> , in the previous example we initialize it to SQL_NTS.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F370C-C0A6-48E5-B46E-FA65287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392C7-EB09-4F85-9ACC-CFB83F0E055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43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altLang="zh-CN" sz="2400" dirty="0"/>
              <a:t>To execute the SQL statement, one needs to call the </a:t>
            </a:r>
            <a:r>
              <a:rPr lang="en-US" altLang="zh-CN" sz="2400" dirty="0" err="1">
                <a:solidFill>
                  <a:srgbClr val="0000FF"/>
                </a:solidFill>
              </a:rPr>
              <a:t>SQLExecute</a:t>
            </a:r>
            <a:r>
              <a:rPr lang="en-US" altLang="zh-CN" sz="2400" dirty="0"/>
              <a:t>()  function: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en-US" altLang="zh-CN" sz="2400" dirty="0" err="1">
                <a:solidFill>
                  <a:srgbClr val="0000FF"/>
                </a:solidFill>
              </a:rPr>
              <a:t>SQLExecute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hstmt</a:t>
            </a:r>
            <a:r>
              <a:rPr lang="en-US" altLang="zh-CN" sz="2400" dirty="0"/>
              <a:t>);</a:t>
            </a:r>
          </a:p>
          <a:p>
            <a:pPr lvl="1">
              <a:lnSpc>
                <a:spcPct val="80000"/>
              </a:lnSpc>
              <a:buNone/>
            </a:pPr>
            <a:endParaRPr lang="en-US" altLang="zh-CN" sz="2400" dirty="0"/>
          </a:p>
          <a:p>
            <a:pPr lvl="1">
              <a:lnSpc>
                <a:spcPct val="80000"/>
              </a:lnSpc>
              <a:buNone/>
            </a:pPr>
            <a:r>
              <a:rPr lang="en-US" altLang="zh-CN" sz="2400" dirty="0"/>
              <a:t>    Where </a:t>
            </a:r>
            <a:r>
              <a:rPr lang="en-US" altLang="zh-CN" sz="2400" dirty="0" err="1"/>
              <a:t>hstmt</a:t>
            </a:r>
            <a:r>
              <a:rPr lang="en-US" altLang="zh-CN" sz="2400" dirty="0"/>
              <a:t> is the statement handle.</a:t>
            </a:r>
          </a:p>
          <a:p>
            <a:pPr lvl="1">
              <a:lnSpc>
                <a:spcPct val="80000"/>
              </a:lnSpc>
            </a:pP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The possible return codes of </a:t>
            </a:r>
            <a:r>
              <a:rPr lang="en-US" altLang="zh-CN" sz="2400" dirty="0" err="1">
                <a:solidFill>
                  <a:srgbClr val="0000FF"/>
                </a:solidFill>
              </a:rPr>
              <a:t>SQLExecute</a:t>
            </a:r>
            <a:r>
              <a:rPr lang="en-US" altLang="zh-CN" sz="2400" dirty="0"/>
              <a:t>() are </a:t>
            </a:r>
            <a:r>
              <a:rPr lang="en-US" altLang="zh-CN" sz="2400" dirty="0">
                <a:solidFill>
                  <a:schemeClr val="accent2"/>
                </a:solidFill>
              </a:rPr>
              <a:t>SQL_SUCCESS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SQL_NEED_DATA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SQL_STILL_EXECUTING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SQL_ERROR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SQL_NO_DATA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SQL_INVALID_HANDLE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chemeClr val="accent2"/>
                </a:solidFill>
              </a:rPr>
              <a:t>SQL_PARAM_DATA_AVAILABLE</a:t>
            </a:r>
            <a:r>
              <a:rPr lang="en-US" altLang="zh-CN" sz="2400" dirty="0"/>
              <a:t>.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05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/>
              <a:t>Finally retrieve the result by binding the result to a local variable.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900" dirty="0"/>
              <a:t>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      </a:t>
            </a:r>
            <a:r>
              <a:rPr lang="en-US" altLang="zh-CN" sz="1600" dirty="0" err="1">
                <a:solidFill>
                  <a:srgbClr val="0000FF"/>
                </a:solidFill>
              </a:rPr>
              <a:t>SQLBindCol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chemeClr val="accent2"/>
                </a:solidFill>
              </a:rPr>
              <a:t>hstmt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009900"/>
                </a:solidFill>
              </a:rPr>
              <a:t>1</a:t>
            </a:r>
            <a:r>
              <a:rPr lang="en-US" altLang="zh-CN" sz="1600" dirty="0"/>
              <a:t>, </a:t>
            </a:r>
            <a:r>
              <a:rPr lang="en-US" altLang="zh-CN" sz="1600" dirty="0">
                <a:solidFill>
                  <a:schemeClr val="accent2"/>
                </a:solidFill>
              </a:rPr>
              <a:t>SQL_C_SLONG</a:t>
            </a:r>
            <a:r>
              <a:rPr lang="en-US" altLang="zh-CN" sz="1600" dirty="0">
                <a:solidFill>
                  <a:srgbClr val="009900"/>
                </a:solidFill>
              </a:rPr>
              <a:t>,&amp;room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009900"/>
                </a:solidFill>
              </a:rPr>
              <a:t>1,&amp;room_n</a:t>
            </a:r>
            <a:r>
              <a:rPr lang="en-US" altLang="zh-CN" sz="1600" dirty="0"/>
              <a:t>);</a:t>
            </a:r>
          </a:p>
          <a:p>
            <a:pPr>
              <a:lnSpc>
                <a:spcPct val="80000"/>
              </a:lnSpc>
              <a:buNone/>
            </a:pPr>
            <a:endParaRPr lang="en-US" altLang="zh-CN" sz="17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The possible return codes of </a:t>
            </a:r>
            <a:r>
              <a:rPr lang="en-US" altLang="zh-CN" sz="1900" dirty="0" err="1">
                <a:solidFill>
                  <a:srgbClr val="0000FF"/>
                </a:solidFill>
              </a:rPr>
              <a:t>SQLBindCol</a:t>
            </a:r>
            <a:r>
              <a:rPr lang="en-US" altLang="zh-CN" sz="1900" dirty="0"/>
              <a:t>() are </a:t>
            </a:r>
            <a:r>
              <a:rPr lang="en-US" altLang="zh-CN" sz="1900" dirty="0">
                <a:solidFill>
                  <a:schemeClr val="accent2"/>
                </a:solidFill>
              </a:rPr>
              <a:t>SQL_SUCCESS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SQL_NEED_DATA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SQL_STILL_EXECUTING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SQL_ERROR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SQL_NO_DATA</a:t>
            </a:r>
            <a:r>
              <a:rPr lang="en-US" altLang="zh-CN" sz="1900" dirty="0"/>
              <a:t>, </a:t>
            </a:r>
            <a:r>
              <a:rPr lang="en-US" altLang="zh-CN" sz="1900" dirty="0">
                <a:solidFill>
                  <a:schemeClr val="accent2"/>
                </a:solidFill>
              </a:rPr>
              <a:t>SQL_INVALID_HANDLE</a:t>
            </a:r>
            <a:r>
              <a:rPr lang="en-US" altLang="zh-CN" sz="1900" dirty="0"/>
              <a:t>, and </a:t>
            </a:r>
            <a:r>
              <a:rPr lang="en-US" altLang="zh-CN" sz="1900" dirty="0">
                <a:solidFill>
                  <a:schemeClr val="accent2"/>
                </a:solidFill>
              </a:rPr>
              <a:t>SQL_PARAM_DATA_AVAILABLE</a:t>
            </a:r>
            <a:r>
              <a:rPr lang="en-US" altLang="zh-CN" sz="1900" dirty="0"/>
              <a:t>.</a:t>
            </a:r>
          </a:p>
          <a:p>
            <a:pPr>
              <a:lnSpc>
                <a:spcPct val="80000"/>
              </a:lnSpc>
            </a:pP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1900" dirty="0"/>
              <a:t>The script file for building the database is available at</a:t>
            </a:r>
            <a:r>
              <a:rPr lang="en-US" altLang="zh-CN" sz="19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1900" dirty="0"/>
              <a:t>:      </a:t>
            </a:r>
            <a:r>
              <a:rPr lang="en-US" altLang="zh-CN" sz="1900" dirty="0">
                <a:hlinkClick r:id="rId2"/>
              </a:rPr>
              <a:t>http://course.cse.ust.hk/comp3311/labs/lab8.sql</a:t>
            </a:r>
            <a:endParaRPr lang="en-US" altLang="zh-CN" sz="1900" dirty="0"/>
          </a:p>
          <a:p>
            <a:pPr>
              <a:lnSpc>
                <a:spcPct val="80000"/>
              </a:lnSpc>
            </a:pPr>
            <a:r>
              <a:rPr lang="en-US" altLang="zh-CN" sz="1900" dirty="0">
                <a:ea typeface="MS PGothic"/>
              </a:rPr>
              <a:t>The complete piece of code is available at: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900" dirty="0"/>
              <a:t>     </a:t>
            </a:r>
            <a:r>
              <a:rPr lang="en-US" altLang="zh-CN" sz="1900" dirty="0">
                <a:hlinkClick r:id="rId3"/>
              </a:rPr>
              <a:t>http://course.cse.ust.hk/comp3311/labs/odbc2.cpp</a:t>
            </a:r>
            <a:endParaRPr lang="en-US" altLang="zh-CN" sz="1900" dirty="0"/>
          </a:p>
          <a:p>
            <a:pPr>
              <a:lnSpc>
                <a:spcPct val="80000"/>
              </a:lnSpc>
              <a:buNone/>
            </a:pPr>
            <a:endParaRPr lang="en-US" altLang="zh-CN" sz="1900" dirty="0"/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BFDC580-CFE6-43BF-8674-3AB416E8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564673"/>
            <a:ext cx="7800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baseline="30000" dirty="0">
                <a:solidFill>
                  <a:srgbClr val="FF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+</a:t>
            </a:r>
            <a:r>
              <a:rPr lang="en-US" altLang="zh-CN" sz="1600" dirty="0">
                <a:latin typeface="Verdana" panose="020B0604030504040204" pitchFamily="34" charset="0"/>
                <a:ea typeface="MS PGothic" panose="020B0600070205080204" pitchFamily="34" charset="-128"/>
              </a:rPr>
              <a:t> make sure you run “</a:t>
            </a:r>
            <a:r>
              <a:rPr lang="en-US" altLang="zh-CN" sz="1600" dirty="0">
                <a:solidFill>
                  <a:schemeClr val="accent2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commit;</a:t>
            </a:r>
            <a:r>
              <a:rPr lang="en-US" altLang="zh-CN" sz="1600" dirty="0">
                <a:latin typeface="Verdana" panose="020B0604030504040204" pitchFamily="34" charset="0"/>
                <a:ea typeface="MS PGothic" panose="020B0600070205080204" pitchFamily="34" charset="-128"/>
              </a:rPr>
              <a:t>” in SQL Developer after running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Verdana" panose="020B0604030504040204" pitchFamily="34" charset="0"/>
                <a:ea typeface="MS PGothic" panose="020B0600070205080204" pitchFamily="34" charset="-128"/>
              </a:rPr>
              <a:t>   the script. Before you “commit” (or “exit”), the data will not be written.</a:t>
            </a:r>
          </a:p>
        </p:txBody>
      </p:sp>
    </p:spTree>
    <p:extLst>
      <p:ext uri="{BB962C8B-B14F-4D97-AF65-F5344CB8AC3E}">
        <p14:creationId xmlns:p14="http://schemas.microsoft.com/office/powerpoint/2010/main" val="221842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9997007-B0BA-4A90-897D-74A8E5E27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52DE41-BB09-4A58-8F73-3FCB6A22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HK" sz="3600" dirty="0"/>
              <a:t>Running the example 1</a:t>
            </a:r>
            <a:endParaRPr lang="en-US" altLang="en-US" sz="3400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C505606-FCC4-4C6A-8D72-47B1A2762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599" y="1752600"/>
            <a:ext cx="10134601" cy="426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HK" sz="2800" dirty="0"/>
              <a:t>First, make sure the data source has been set up properly as “</a:t>
            </a:r>
            <a:r>
              <a:rPr lang="en-US" altLang="zh-HK" sz="2800" dirty="0">
                <a:solidFill>
                  <a:schemeClr val="accent2"/>
                </a:solidFill>
              </a:rPr>
              <a:t>comp3311.cse.ust.hk</a:t>
            </a:r>
            <a:r>
              <a:rPr lang="en-US" altLang="zh-HK" sz="2800" dirty="0"/>
              <a:t>” (refer to the “Steps to set up ODBC environment for visual studio” section of lab 7 for the detailed steps).</a:t>
            </a:r>
          </a:p>
          <a:p>
            <a:pPr>
              <a:lnSpc>
                <a:spcPct val="80000"/>
              </a:lnSpc>
            </a:pPr>
            <a:r>
              <a:rPr lang="en-US" altLang="zh-HK" sz="2800" dirty="0"/>
              <a:t>Second, make sure you have ran the script </a:t>
            </a:r>
            <a:r>
              <a:rPr lang="en-US" altLang="zh-HK" sz="2800" dirty="0">
                <a:solidFill>
                  <a:schemeClr val="accent2"/>
                </a:solidFill>
              </a:rPr>
              <a:t>lab8.sql</a:t>
            </a:r>
            <a:r>
              <a:rPr lang="en-US" altLang="zh-HK" sz="2800" dirty="0"/>
              <a:t> in SQL Developer (and “commit” it by </a:t>
            </a:r>
            <a:r>
              <a:rPr lang="en-US" altLang="zh-HK" sz="2800" dirty="0" err="1"/>
              <a:t>runnning</a:t>
            </a:r>
            <a:r>
              <a:rPr lang="en-US" altLang="zh-HK" sz="2800" dirty="0"/>
              <a:t> “commit;”  as shown in the “Building the SQL database 2” </a:t>
            </a:r>
            <a:r>
              <a:rPr lang="en-US" altLang="zh-CN" sz="2800" dirty="0"/>
              <a:t>part of</a:t>
            </a:r>
            <a:r>
              <a:rPr lang="en-US" altLang="zh-HK" sz="2800" dirty="0"/>
              <a:t> lab 7).</a:t>
            </a:r>
          </a:p>
          <a:p>
            <a:pPr>
              <a:lnSpc>
                <a:spcPct val="80000"/>
              </a:lnSpc>
            </a:pPr>
            <a:r>
              <a:rPr lang="en-US" altLang="zh-HK" sz="2800" dirty="0"/>
              <a:t>Finally, start a new project and compile the code under Visual Studio (as shown in lab 7), and run the compiled program. 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9997007-B0BA-4A90-897D-74A8E5E27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52DE41-BB09-4A58-8F73-3FCB6A22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HK" sz="3600" dirty="0"/>
              <a:t>Running the example 2</a:t>
            </a:r>
            <a:endParaRPr lang="en-US" alt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EF-B89A-4A8A-8C55-B835141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Download lab</a:t>
            </a:r>
            <a:r>
              <a:rPr lang="en-US" altLang="zh-CN" dirty="0"/>
              <a:t>9</a:t>
            </a:r>
            <a:r>
              <a:rPr lang="en-HK" dirty="0"/>
              <a:t>.sql into Oracle Developer and run the script file</a:t>
            </a:r>
          </a:p>
          <a:p>
            <a:r>
              <a:rPr lang="en-HK" dirty="0"/>
              <a:t>Commit the status</a:t>
            </a: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CA18AAC1-986C-4D30-8F30-C4704399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19400"/>
            <a:ext cx="6568606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A77C74-7E85-4A04-9BCA-64D101BEC811}"/>
              </a:ext>
            </a:extLst>
          </p:cNvPr>
          <p:cNvCxnSpPr/>
          <p:nvPr/>
        </p:nvCxnSpPr>
        <p:spPr bwMode="auto">
          <a:xfrm>
            <a:off x="4572000" y="3295650"/>
            <a:ext cx="2057400" cy="739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841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9997007-B0BA-4A90-897D-74A8E5E27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52DE41-BB09-4A58-8F73-3FCB6A22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HK" sz="3600" dirty="0"/>
              <a:t>Running the example 3</a:t>
            </a:r>
            <a:endParaRPr lang="en-US" alt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EF-B89A-4A8A-8C55-B835141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Create a project in VS 2019 using obdc2.cpp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31BB0-B065-4E0B-B32E-82BFD06F5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85806"/>
            <a:ext cx="4833668" cy="39959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A9B774-1F54-46F4-8010-11951C75D55A}"/>
              </a:ext>
            </a:extLst>
          </p:cNvPr>
          <p:cNvCxnSpPr>
            <a:cxnSpLocks/>
          </p:cNvCxnSpPr>
          <p:nvPr/>
        </p:nvCxnSpPr>
        <p:spPr bwMode="auto">
          <a:xfrm flipV="1">
            <a:off x="1143000" y="2590800"/>
            <a:ext cx="3505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B20155-AD11-45B9-A582-9FE8A869EB8A}"/>
              </a:ext>
            </a:extLst>
          </p:cNvPr>
          <p:cNvCxnSpPr>
            <a:cxnSpLocks/>
          </p:cNvCxnSpPr>
          <p:nvPr/>
        </p:nvCxnSpPr>
        <p:spPr bwMode="auto">
          <a:xfrm flipV="1">
            <a:off x="1066800" y="2438400"/>
            <a:ext cx="3505200" cy="18062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339E3C-BA01-4B4F-933A-1142C705DE11}"/>
              </a:ext>
            </a:extLst>
          </p:cNvPr>
          <p:cNvSpPr txBox="1"/>
          <p:nvPr/>
        </p:nvSpPr>
        <p:spPr>
          <a:xfrm>
            <a:off x="228600" y="2908529"/>
            <a:ext cx="273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1. Release the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8E78E-E9D2-480A-88D6-2CABBF385EE3}"/>
              </a:ext>
            </a:extLst>
          </p:cNvPr>
          <p:cNvSpPr txBox="1"/>
          <p:nvPr/>
        </p:nvSpPr>
        <p:spPr>
          <a:xfrm>
            <a:off x="295952" y="4257564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2. Build the solution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31BFD-1918-46B0-9A1F-D62734610AFE}"/>
              </a:ext>
            </a:extLst>
          </p:cNvPr>
          <p:cNvCxnSpPr>
            <a:cxnSpLocks/>
          </p:cNvCxnSpPr>
          <p:nvPr/>
        </p:nvCxnSpPr>
        <p:spPr bwMode="auto">
          <a:xfrm>
            <a:off x="2514600" y="5486400"/>
            <a:ext cx="3124200" cy="304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CE9C02-511A-4564-B7DB-80DFB9179430}"/>
              </a:ext>
            </a:extLst>
          </p:cNvPr>
          <p:cNvSpPr txBox="1"/>
          <p:nvPr/>
        </p:nvSpPr>
        <p:spPr>
          <a:xfrm>
            <a:off x="273382" y="5073134"/>
            <a:ext cx="273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3. Run the executable</a:t>
            </a:r>
          </a:p>
        </p:txBody>
      </p:sp>
    </p:spTree>
    <p:extLst>
      <p:ext uri="{BB962C8B-B14F-4D97-AF65-F5344CB8AC3E}">
        <p14:creationId xmlns:p14="http://schemas.microsoft.com/office/powerpoint/2010/main" val="279705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56DAE-B8C2-4C0C-A7A0-87FFA883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1" y="2825751"/>
            <a:ext cx="9931400" cy="990600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C9997007-B0BA-4A90-897D-74A8E5E276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A830C-46D0-4EA6-83DD-C79190CD97DD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752DE41-BB09-4A58-8F73-3FCB6A220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HK" sz="3600" dirty="0"/>
              <a:t>Running the example 4</a:t>
            </a:r>
            <a:endParaRPr lang="en-US" alt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A6EF-B89A-4A8A-8C55-B8351416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Build the executable files and run in command prompt the file followed by Oracle ID and password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6356F13D-9619-446F-80C2-2FAF944355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73868" y="3631246"/>
            <a:ext cx="747143" cy="225202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B5436B8-A690-46DE-BFEE-E9BD0529DE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95661" y="3397251"/>
            <a:ext cx="1049339" cy="1966912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84012B6-EB45-4403-BE5A-FA8AD9842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2" y="5883275"/>
            <a:ext cx="7543800" cy="660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Verdana" panose="020B0604030504040204" pitchFamily="34" charset="0"/>
                <a:ea typeface="MS PGothic" panose="020B0600070205080204" pitchFamily="34" charset="-128"/>
              </a:rPr>
              <a:t>Prepared statement ran successfully, retrieved value is bound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HK" sz="1800" dirty="0">
                <a:latin typeface="Verdana" panose="020B0604030504040204" pitchFamily="34" charset="0"/>
                <a:ea typeface="MS PGothic" panose="020B0600070205080204" pitchFamily="34" charset="-128"/>
              </a:rPr>
              <a:t>to a C++ local variable “</a:t>
            </a:r>
            <a:r>
              <a:rPr lang="en-US" altLang="zh-HK" sz="1800" dirty="0">
                <a:solidFill>
                  <a:srgbClr val="0099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room</a:t>
            </a:r>
            <a:r>
              <a:rPr lang="en-US" altLang="zh-HK" sz="1800" dirty="0">
                <a:latin typeface="Verdana" panose="020B0604030504040204" pitchFamily="34" charset="0"/>
                <a:ea typeface="MS PGothic" panose="020B0600070205080204" pitchFamily="34" charset="-128"/>
              </a:rPr>
              <a:t>” and is displayed to the screen</a:t>
            </a:r>
            <a:endParaRPr lang="en-US" altLang="zh-CN" sz="1800" dirty="0"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6E8ED5A1-9CA1-452A-9AFB-4C481996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0" y="5364163"/>
            <a:ext cx="5975350" cy="3698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HK" sz="1800">
                <a:latin typeface="Verdana" panose="020B0604030504040204" pitchFamily="34" charset="0"/>
                <a:ea typeface="MS PGothic" panose="020B0600070205080204" pitchFamily="34" charset="-128"/>
              </a:rPr>
              <a:t>Connection to Oracle through ODBC is successful!</a:t>
            </a:r>
            <a:endParaRPr lang="en-US" altLang="zh-CN" sz="1800"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6B4B2A89-AC60-475B-8E24-7B4DA389B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276598"/>
            <a:ext cx="1600200" cy="1481139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533D9E22-ADB8-4EEB-BB72-88830392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4757738"/>
            <a:ext cx="4665662" cy="369887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>
                <a:latin typeface="Verdana" panose="020B0604030504040204" pitchFamily="34" charset="0"/>
                <a:ea typeface="MS PGothic" panose="020B0600070205080204" pitchFamily="34" charset="-128"/>
              </a:rPr>
              <a:t>Executable_file  User_name  Password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48BDF77-735D-435E-9867-6B2E7066AB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2675" y="3259930"/>
            <a:ext cx="1600200" cy="1481139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2BCC315F-5B92-4D1D-A127-791B6D8014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3259930"/>
            <a:ext cx="1600200" cy="1481139"/>
          </a:xfrm>
          <a:prstGeom prst="line">
            <a:avLst/>
          </a:prstGeom>
          <a:noFill/>
          <a:ln w="635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B58B8-C33E-4CB0-8C7F-5FB8D597F4B0}"/>
              </a:ext>
            </a:extLst>
          </p:cNvPr>
          <p:cNvSpPr/>
          <p:nvPr/>
        </p:nvSpPr>
        <p:spPr bwMode="auto">
          <a:xfrm>
            <a:off x="7244556" y="2895600"/>
            <a:ext cx="3804444" cy="36432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4935F-4887-46FD-ADD1-7DB9F5A877D6}"/>
              </a:ext>
            </a:extLst>
          </p:cNvPr>
          <p:cNvSpPr/>
          <p:nvPr/>
        </p:nvSpPr>
        <p:spPr bwMode="auto">
          <a:xfrm>
            <a:off x="1143000" y="3171826"/>
            <a:ext cx="2252661" cy="257174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027254-992E-497B-AFDC-55B759C52EFA}"/>
              </a:ext>
            </a:extLst>
          </p:cNvPr>
          <p:cNvSpPr/>
          <p:nvPr/>
        </p:nvSpPr>
        <p:spPr bwMode="auto">
          <a:xfrm>
            <a:off x="1143001" y="3429000"/>
            <a:ext cx="1447800" cy="20224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699D6366-F7F8-4972-8F2D-17C381AC9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E9AC6-2466-43CC-8242-C35AF51D7EF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76F6AB7-FAC5-4941-8EFA-F410506D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Objectives of the Lab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5FE21CA-EBB1-4758-9243-2B00C51BE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399" y="1752600"/>
            <a:ext cx="10287001" cy="4267200"/>
          </a:xfrm>
        </p:spPr>
        <p:txBody>
          <a:bodyPr/>
          <a:lstStyle/>
          <a:p>
            <a:pPr algn="just"/>
            <a:r>
              <a:rPr lang="en-US" altLang="zh-CN" sz="3600" dirty="0"/>
              <a:t>Continuing with Lab 8, you should advance to:</a:t>
            </a:r>
          </a:p>
          <a:p>
            <a:pPr lvl="1" algn="just"/>
            <a:r>
              <a:rPr lang="en-US" altLang="zh-CN" sz="3200" dirty="0"/>
              <a:t>Know different data-types of ODBC </a:t>
            </a:r>
          </a:p>
          <a:p>
            <a:pPr lvl="1" algn="just"/>
            <a:r>
              <a:rPr lang="en-US" altLang="zh-CN" sz="3200" dirty="0"/>
              <a:t>Issue prepared statements using the ODBC interface</a:t>
            </a:r>
          </a:p>
          <a:p>
            <a:pPr lvl="1" algn="just"/>
            <a:r>
              <a:rPr lang="en-US" altLang="zh-CN" sz="3200" dirty="0"/>
              <a:t>Check error messages under ODBC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Getting error information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r>
              <a:rPr lang="en-US" altLang="zh-CN" dirty="0"/>
              <a:t>To obtain ODBC error information, one can use the </a:t>
            </a:r>
            <a:r>
              <a:rPr lang="en-US" altLang="zh-CN" dirty="0" err="1">
                <a:solidFill>
                  <a:srgbClr val="0000FF"/>
                </a:solidFill>
              </a:rPr>
              <a:t>SQLGetDiagRec</a:t>
            </a:r>
            <a:r>
              <a:rPr lang="en-US" altLang="zh-CN" dirty="0"/>
              <a:t>() function. </a:t>
            </a:r>
          </a:p>
          <a:p>
            <a:r>
              <a:rPr lang="en-US" altLang="zh-CN" dirty="0"/>
              <a:t>The function will return the</a:t>
            </a:r>
          </a:p>
          <a:p>
            <a:pPr lvl="1"/>
            <a:r>
              <a:rPr lang="en-US" altLang="zh-CN" dirty="0"/>
              <a:t>SQLSTATE, </a:t>
            </a:r>
          </a:p>
          <a:p>
            <a:pPr lvl="1"/>
            <a:r>
              <a:rPr lang="en-US" altLang="zh-CN" dirty="0"/>
              <a:t>the native error code </a:t>
            </a:r>
          </a:p>
          <a:p>
            <a:pPr lvl="1"/>
            <a:r>
              <a:rPr lang="en-US" altLang="zh-CN" dirty="0"/>
              <a:t>the diagnostic message for the error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131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Getting error information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r>
              <a:rPr lang="en-US" altLang="zh-CN" sz="2400" dirty="0"/>
              <a:t>The syntax of the </a:t>
            </a:r>
            <a:r>
              <a:rPr lang="en-US" altLang="zh-CN" sz="2400" dirty="0" err="1">
                <a:solidFill>
                  <a:srgbClr val="0000FF"/>
                </a:solidFill>
              </a:rPr>
              <a:t>SQLGetDiagRec</a:t>
            </a:r>
            <a:r>
              <a:rPr lang="en-US" altLang="zh-CN" sz="2400" dirty="0"/>
              <a:t>() function:</a:t>
            </a:r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>
                <a:solidFill>
                  <a:srgbClr val="0000FF"/>
                </a:solidFill>
              </a:rPr>
              <a:t>SQLGetDiagRec</a:t>
            </a:r>
            <a:r>
              <a:rPr lang="en-US" altLang="zh-CN" sz="1800" dirty="0"/>
              <a:t>(    </a:t>
            </a:r>
            <a:r>
              <a:rPr lang="en-US" altLang="zh-CN" sz="1800" dirty="0">
                <a:solidFill>
                  <a:schemeClr val="accent2"/>
                </a:solidFill>
              </a:rPr>
              <a:t>SQLSMALLINT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HandleType</a:t>
            </a:r>
            <a:r>
              <a:rPr lang="en-US" altLang="zh-CN" sz="1800" dirty="0"/>
              <a:t>,      </a:t>
            </a:r>
          </a:p>
          <a:p>
            <a:pPr>
              <a:buNone/>
            </a:pPr>
            <a:r>
              <a:rPr lang="en-US" altLang="zh-CN" sz="1800" dirty="0">
                <a:solidFill>
                  <a:schemeClr val="accent2"/>
                </a:solidFill>
              </a:rPr>
              <a:t>     SQLHANDLE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9900"/>
                </a:solidFill>
              </a:rPr>
              <a:t>Handle</a:t>
            </a:r>
            <a:r>
              <a:rPr lang="en-US" altLang="zh-CN" sz="1800" dirty="0"/>
              <a:t>,      </a:t>
            </a:r>
            <a:r>
              <a:rPr lang="en-US" altLang="zh-CN" sz="1800" dirty="0">
                <a:solidFill>
                  <a:schemeClr val="accent2"/>
                </a:solidFill>
              </a:rPr>
              <a:t>SQLSMALLINT </a:t>
            </a:r>
            <a:r>
              <a:rPr lang="en-US" altLang="zh-CN" sz="1800" dirty="0" err="1">
                <a:solidFill>
                  <a:srgbClr val="009900"/>
                </a:solidFill>
              </a:rPr>
              <a:t>RecNumber</a:t>
            </a:r>
            <a:r>
              <a:rPr lang="en-US" altLang="zh-CN" sz="1800" dirty="0"/>
              <a:t>,</a:t>
            </a:r>
          </a:p>
          <a:p>
            <a:pPr>
              <a:buNone/>
            </a:pPr>
            <a:r>
              <a:rPr lang="en-US" altLang="zh-CN" sz="1800" dirty="0"/>
              <a:t>     </a:t>
            </a:r>
            <a:r>
              <a:rPr lang="en-US" altLang="zh-CN" sz="1800" dirty="0">
                <a:solidFill>
                  <a:schemeClr val="accent2"/>
                </a:solidFill>
              </a:rPr>
              <a:t>SQLCHAR *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SQLState</a:t>
            </a:r>
            <a:r>
              <a:rPr lang="en-US" altLang="zh-CN" sz="1800" dirty="0"/>
              <a:t>,      </a:t>
            </a:r>
            <a:r>
              <a:rPr lang="en-US" altLang="zh-CN" sz="1800" dirty="0">
                <a:solidFill>
                  <a:schemeClr val="accent2"/>
                </a:solidFill>
              </a:rPr>
              <a:t>SQLINTEGER *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NativeErrorPtr</a:t>
            </a:r>
            <a:r>
              <a:rPr lang="en-US" altLang="zh-CN" sz="1800" dirty="0"/>
              <a:t>,</a:t>
            </a:r>
          </a:p>
          <a:p>
            <a:pPr>
              <a:buNone/>
            </a:pPr>
            <a:r>
              <a:rPr lang="en-US" altLang="zh-CN" sz="1800" dirty="0"/>
              <a:t>     </a:t>
            </a:r>
            <a:r>
              <a:rPr lang="en-US" altLang="zh-CN" sz="1800" dirty="0">
                <a:solidFill>
                  <a:schemeClr val="accent2"/>
                </a:solidFill>
              </a:rPr>
              <a:t>SQLCHAR *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MessageText</a:t>
            </a:r>
            <a:r>
              <a:rPr lang="en-US" altLang="zh-CN" sz="1800" dirty="0"/>
              <a:t>,      </a:t>
            </a:r>
            <a:r>
              <a:rPr lang="en-US" altLang="zh-CN" sz="1800" dirty="0">
                <a:solidFill>
                  <a:schemeClr val="accent2"/>
                </a:solidFill>
              </a:rPr>
              <a:t>SQLSMALLINT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BufferLength</a:t>
            </a:r>
            <a:r>
              <a:rPr lang="en-US" altLang="zh-CN" sz="1800" dirty="0"/>
              <a:t>,</a:t>
            </a:r>
          </a:p>
          <a:p>
            <a:pPr>
              <a:buNone/>
            </a:pPr>
            <a:r>
              <a:rPr lang="en-US" altLang="zh-CN" sz="1800" dirty="0"/>
              <a:t>     </a:t>
            </a:r>
            <a:r>
              <a:rPr lang="en-US" altLang="zh-CN" sz="1800" dirty="0">
                <a:solidFill>
                  <a:schemeClr val="accent2"/>
                </a:solidFill>
              </a:rPr>
              <a:t>SQLSMALLINT *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TextLengthPtr</a:t>
            </a:r>
            <a:r>
              <a:rPr lang="en-US" altLang="zh-CN" sz="1800" dirty="0"/>
              <a:t>); </a:t>
            </a:r>
          </a:p>
          <a:p>
            <a:pPr>
              <a:buNone/>
            </a:pPr>
            <a:endParaRPr lang="en-US" altLang="zh-CN" sz="1800" dirty="0"/>
          </a:p>
          <a:p>
            <a:r>
              <a:rPr lang="en-US" altLang="zh-CN" sz="2400" dirty="0"/>
              <a:t>The possible return codes are </a:t>
            </a:r>
            <a:r>
              <a:rPr lang="en-US" altLang="zh-CN" sz="2400" dirty="0">
                <a:solidFill>
                  <a:schemeClr val="accent2"/>
                </a:solidFill>
              </a:rPr>
              <a:t>SQL_SUCCESS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SQL_ERROR</a:t>
            </a:r>
            <a:r>
              <a:rPr lang="en-US" altLang="zh-CN" sz="2400" dirty="0"/>
              <a:t>, and </a:t>
            </a:r>
            <a:r>
              <a:rPr lang="en-US" altLang="zh-CN" sz="2400" dirty="0">
                <a:solidFill>
                  <a:schemeClr val="accent2"/>
                </a:solidFill>
              </a:rPr>
              <a:t>SQL_INVALID_HANDLE</a:t>
            </a:r>
            <a:r>
              <a:rPr lang="en-US" altLang="zh-CN" sz="2400" dirty="0"/>
              <a:t> 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20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Getting error information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10210801" cy="42672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HandleType</a:t>
            </a:r>
            <a:r>
              <a:rPr lang="en-US" altLang="zh-CN" sz="2000" dirty="0"/>
              <a:t> is a handle identifier and the value can be SQL_HANDLE_ENV, SQL_HANDLE_DBC, SQL_HANDLE_STMT or SQL_HANDLE_DESC.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Handle</a:t>
            </a:r>
            <a:r>
              <a:rPr lang="en-US" altLang="zh-CN" sz="2000" dirty="0"/>
              <a:t> is the input handle for getting the specific error. It must be of the same type as declared by </a:t>
            </a:r>
            <a:r>
              <a:rPr lang="en-US" altLang="zh-CN" sz="2000" dirty="0" err="1"/>
              <a:t>HandleType</a:t>
            </a:r>
            <a:r>
              <a:rPr lang="en-US" altLang="zh-CN" sz="2000" dirty="0"/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/>
              <a:t>When there are multiple errors, </a:t>
            </a:r>
            <a:r>
              <a:rPr lang="en-US" altLang="zh-CN" sz="2000" dirty="0" err="1">
                <a:solidFill>
                  <a:schemeClr val="accent2"/>
                </a:solidFill>
              </a:rPr>
              <a:t>RecNumber</a:t>
            </a:r>
            <a:r>
              <a:rPr lang="en-US" altLang="zh-CN" sz="2000" dirty="0"/>
              <a:t>  allows the programmer to indicate which error to be retrieved. The first error message starts at </a:t>
            </a:r>
            <a:r>
              <a:rPr lang="en-US" altLang="zh-CN" sz="2000" dirty="0" err="1"/>
              <a:t>RecNumber</a:t>
            </a:r>
            <a:r>
              <a:rPr lang="en-US" altLang="zh-CN" sz="2000" dirty="0"/>
              <a:t>=1.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SQLState</a:t>
            </a:r>
            <a:r>
              <a:rPr lang="en-US" altLang="zh-CN" sz="2000" dirty="0"/>
              <a:t> is a pointer that points to the buffer that the five-character SQLSTATE code will be stored.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NativeErrorPtr</a:t>
            </a:r>
            <a:r>
              <a:rPr lang="en-US" altLang="zh-CN" sz="2000" dirty="0"/>
              <a:t> is a pointer that points to the buffer where the native error code will be stored. The native error code is specific to the particular data source (DMBS).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MessageText</a:t>
            </a:r>
            <a:r>
              <a:rPr lang="en-US" altLang="zh-CN" sz="2000" dirty="0"/>
              <a:t> is a pointer to the buffer where the diagnostic message (a character string) will be stored.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BufferLength</a:t>
            </a:r>
            <a:r>
              <a:rPr lang="en-US" altLang="zh-CN" sz="2000" dirty="0"/>
              <a:t> is the length of the </a:t>
            </a:r>
            <a:r>
              <a:rPr lang="en-US" altLang="zh-CN" sz="2000" dirty="0" err="1"/>
              <a:t>MessageText</a:t>
            </a:r>
            <a:r>
              <a:rPr lang="en-US" altLang="zh-CN" sz="2000" dirty="0"/>
              <a:t> buffer in characters.</a:t>
            </a:r>
          </a:p>
          <a:p>
            <a:pPr algn="just">
              <a:lnSpc>
                <a:spcPct val="80000"/>
              </a:lnSpc>
            </a:pPr>
            <a:r>
              <a:rPr lang="en-US" altLang="zh-CN" sz="2000" dirty="0" err="1">
                <a:solidFill>
                  <a:schemeClr val="accent2"/>
                </a:solidFill>
              </a:rPr>
              <a:t>TextLengthPtr</a:t>
            </a:r>
            <a:r>
              <a:rPr lang="en-US" altLang="zh-CN" sz="2000" dirty="0"/>
              <a:t> is a pointer to the buffer where the size of the </a:t>
            </a:r>
            <a:r>
              <a:rPr lang="en-US" altLang="zh-CN" sz="2000" dirty="0" err="1"/>
              <a:t>MessageText</a:t>
            </a:r>
            <a:r>
              <a:rPr lang="en-US" altLang="zh-CN" sz="2000" dirty="0"/>
              <a:t> string (in number of characters) is stored.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2594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Getting error information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10210801" cy="4267200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800" dirty="0"/>
              <a:t>A piece of code that calls the </a:t>
            </a:r>
            <a:r>
              <a:rPr lang="en-US" altLang="zh-CN" sz="2800" dirty="0" err="1">
                <a:solidFill>
                  <a:srgbClr val="0000FF"/>
                </a:solidFill>
              </a:rPr>
              <a:t>SQLGetDiagRec</a:t>
            </a:r>
            <a:r>
              <a:rPr lang="en-US" altLang="zh-CN" sz="2800" dirty="0"/>
              <a:t>() function to retrieve the error message: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2800" dirty="0"/>
              <a:t>     </a:t>
            </a:r>
            <a:r>
              <a:rPr lang="en-US" altLang="zh-CN" sz="1800" dirty="0" err="1">
                <a:solidFill>
                  <a:srgbClr val="009900"/>
                </a:solidFill>
              </a:rPr>
              <a:t>retcode</a:t>
            </a:r>
            <a:r>
              <a:rPr lang="en-US" altLang="zh-CN" sz="1800" dirty="0"/>
              <a:t> = </a:t>
            </a:r>
            <a:r>
              <a:rPr lang="en-US" altLang="zh-CN" sz="1800" dirty="0" err="1">
                <a:solidFill>
                  <a:srgbClr val="0000FF"/>
                </a:solidFill>
              </a:rPr>
              <a:t>SQLConnectA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chemeClr val="accent2"/>
                </a:solidFill>
              </a:rPr>
              <a:t>hdbc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accent2"/>
                </a:solidFill>
              </a:rPr>
              <a:t>(SQLCHAR*)</a:t>
            </a:r>
            <a:r>
              <a:rPr lang="en-US" altLang="zh-CN" sz="1800" dirty="0"/>
              <a:t> "</a:t>
            </a:r>
            <a:r>
              <a:rPr lang="en-US" altLang="zh-CN" sz="1800" dirty="0">
                <a:solidFill>
                  <a:srgbClr val="009900"/>
                </a:solidFill>
              </a:rPr>
              <a:t>comp1234.cse.ust.hk</a:t>
            </a:r>
            <a:r>
              <a:rPr lang="en-US" altLang="zh-CN" sz="1800" dirty="0"/>
              <a:t>", </a:t>
            </a:r>
            <a:r>
              <a:rPr lang="en-US" altLang="zh-CN" sz="1800" dirty="0">
                <a:solidFill>
                  <a:schemeClr val="accent2"/>
                </a:solidFill>
              </a:rPr>
              <a:t>SQL_NTS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accent2"/>
                </a:solidFill>
              </a:rPr>
              <a:t>(SQLCHAR*)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009900"/>
                </a:solidFill>
              </a:rPr>
              <a:t>argv</a:t>
            </a:r>
            <a:r>
              <a:rPr lang="en-US" altLang="zh-CN" sz="1800" dirty="0">
                <a:solidFill>
                  <a:srgbClr val="009900"/>
                </a:solidFill>
              </a:rPr>
              <a:t>[1]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accent2"/>
                </a:solidFill>
              </a:rPr>
              <a:t>SQL_NTS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accent2"/>
                </a:solidFill>
              </a:rPr>
              <a:t>(SQLCHAR*)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1CA41C"/>
                </a:solidFill>
              </a:rPr>
              <a:t>argv</a:t>
            </a:r>
            <a:r>
              <a:rPr lang="en-US" altLang="zh-CN" sz="1800" dirty="0">
                <a:solidFill>
                  <a:srgbClr val="1CA41C"/>
                </a:solidFill>
              </a:rPr>
              <a:t>[2]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chemeClr val="accent2"/>
                </a:solidFill>
              </a:rPr>
              <a:t>SQL_NTS</a:t>
            </a:r>
            <a:r>
              <a:rPr lang="en-US" altLang="zh-CN" sz="1800" dirty="0"/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 if (</a:t>
            </a:r>
            <a:r>
              <a:rPr lang="en-US" altLang="zh-CN" sz="1800" dirty="0" err="1">
                <a:solidFill>
                  <a:srgbClr val="009900"/>
                </a:solidFill>
              </a:rPr>
              <a:t>retcode</a:t>
            </a:r>
            <a:r>
              <a:rPr lang="en-US" altLang="zh-CN" sz="1800" dirty="0"/>
              <a:t> == </a:t>
            </a:r>
            <a:r>
              <a:rPr lang="en-US" altLang="zh-CN" sz="1800" dirty="0">
                <a:solidFill>
                  <a:schemeClr val="accent2"/>
                </a:solidFill>
              </a:rPr>
              <a:t>SQL_SUCCESS</a:t>
            </a:r>
            <a:r>
              <a:rPr lang="en-US" altLang="zh-CN" sz="1800" dirty="0"/>
              <a:t> || </a:t>
            </a:r>
            <a:r>
              <a:rPr lang="en-US" altLang="zh-CN" sz="1800" dirty="0" err="1">
                <a:solidFill>
                  <a:srgbClr val="009900"/>
                </a:solidFill>
              </a:rPr>
              <a:t>retcode</a:t>
            </a:r>
            <a:r>
              <a:rPr lang="en-US" altLang="zh-CN" sz="1800" dirty="0"/>
              <a:t> == </a:t>
            </a:r>
            <a:r>
              <a:rPr lang="en-US" altLang="zh-CN" sz="1800" dirty="0">
                <a:solidFill>
                  <a:schemeClr val="accent2"/>
                </a:solidFill>
              </a:rPr>
              <a:t>SQL_SUCCESS_WITH_INFO</a:t>
            </a:r>
            <a:r>
              <a:rPr lang="en-US" altLang="zh-CN" sz="1800" dirty="0"/>
              <a:t>){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</a:t>
            </a:r>
            <a:r>
              <a:rPr lang="en-US" altLang="zh-CN" sz="1800" dirty="0">
                <a:solidFill>
                  <a:srgbClr val="009900"/>
                </a:solidFill>
              </a:rPr>
              <a:t>Connected to Oracle.\n</a:t>
            </a:r>
            <a:r>
              <a:rPr lang="en-US" altLang="zh-CN" sz="1800" dirty="0"/>
              <a:t>");}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else 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	    </a:t>
            </a:r>
            <a:r>
              <a:rPr lang="en-US" altLang="zh-CN" sz="1800" dirty="0" err="1">
                <a:solidFill>
                  <a:srgbClr val="0000FF"/>
                </a:solidFill>
              </a:rPr>
              <a:t>SQLGetDiagRecA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chemeClr val="accent2"/>
                </a:solidFill>
              </a:rPr>
              <a:t>SQL_HANDLE_DBC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chemeClr val="accent2"/>
                </a:solidFill>
              </a:rPr>
              <a:t>hdbc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009900"/>
                </a:solidFill>
              </a:rPr>
              <a:t>1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009900"/>
                </a:solidFill>
              </a:rPr>
              <a:t>sqlstate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9900"/>
                </a:solidFill>
              </a:rPr>
              <a:t>&amp;</a:t>
            </a:r>
            <a:r>
              <a:rPr lang="en-US" altLang="zh-CN" sz="1800" dirty="0" err="1">
                <a:solidFill>
                  <a:srgbClr val="009900"/>
                </a:solidFill>
              </a:rPr>
              <a:t>sqlcode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009900"/>
                </a:solidFill>
              </a:rPr>
              <a:t>msg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009900"/>
                </a:solidFill>
              </a:rPr>
              <a:t>4000,&amp;len</a:t>
            </a:r>
            <a:r>
              <a:rPr lang="en-US" altLang="zh-CN" sz="1800" dirty="0"/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>
                <a:solidFill>
                  <a:schemeClr val="accent2"/>
                </a:solidFill>
              </a:rPr>
              <a:t>%s(%s</a:t>
            </a:r>
            <a:r>
              <a:rPr lang="en-US" altLang="zh-CN" sz="1800" dirty="0"/>
              <a:t>)\n",</a:t>
            </a:r>
            <a:r>
              <a:rPr lang="en-US" altLang="zh-CN" sz="1800" dirty="0" err="1">
                <a:solidFill>
                  <a:srgbClr val="009900"/>
                </a:solidFill>
              </a:rPr>
              <a:t>msg</a:t>
            </a:r>
            <a:r>
              <a:rPr lang="en-US" altLang="zh-CN" sz="1800" dirty="0" err="1"/>
              <a:t>,</a:t>
            </a:r>
            <a:r>
              <a:rPr lang="en-US" altLang="zh-CN" sz="1800" dirty="0" err="1">
                <a:solidFill>
                  <a:srgbClr val="009900"/>
                </a:solidFill>
              </a:rPr>
              <a:t>sqlstate</a:t>
            </a:r>
            <a:r>
              <a:rPr lang="en-US" altLang="zh-CN" sz="1800" dirty="0"/>
              <a:t>);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1800" dirty="0"/>
              <a:t>           exit;}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zh-CN" sz="18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800" dirty="0"/>
              <a:t>In the above code, the data source name is incorrect. So we should expect the error message to complain about that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3C6DC4B-0EC2-4FF1-95C7-288191807EC7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5600" y="2743200"/>
            <a:ext cx="9144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8181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Getting error information 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10210801" cy="426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The following is the error message returned: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endParaRPr lang="en-US" altLang="zh-CN" sz="24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2400" dirty="0"/>
              <a:t>The complete source code is available at</a:t>
            </a:r>
            <a:r>
              <a:rPr lang="zh-CN" altLang="en-US" sz="2400" dirty="0"/>
              <a:t> </a:t>
            </a:r>
            <a:r>
              <a:rPr lang="en-US" altLang="zh-CN" sz="2400" dirty="0"/>
              <a:t>canvas</a:t>
            </a:r>
            <a:r>
              <a:rPr lang="zh-CN" altLang="en-US" sz="2400" dirty="0"/>
              <a:t> </a:t>
            </a:r>
            <a:r>
              <a:rPr lang="en-US" altLang="zh-CN" sz="2000" dirty="0">
                <a:hlinkClick r:id="rId2"/>
              </a:rPr>
              <a:t>odbc3.cpp</a:t>
            </a:r>
            <a:endParaRPr lang="en-US" altLang="zh-CN" sz="2000" dirty="0"/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022636-4E04-4D97-BC9B-7F57FF29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9896748" cy="16288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770686-2AB4-4EB4-A99C-88C30D070FCA}"/>
              </a:ext>
            </a:extLst>
          </p:cNvPr>
          <p:cNvCxnSpPr>
            <a:cxnSpLocks/>
          </p:cNvCxnSpPr>
          <p:nvPr/>
        </p:nvCxnSpPr>
        <p:spPr bwMode="auto">
          <a:xfrm flipH="1">
            <a:off x="1447800" y="2133600"/>
            <a:ext cx="3733800" cy="1066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7318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14E18C2-697C-4DFE-A35B-ADE627F92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7692-8DD2-40C5-A549-C049139CB8F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F492463-9A2F-4BF5-91F8-6EF507E4D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Getting error information 6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AA55C-A3BC-4BCB-BAC1-5ECE39626EFC}"/>
              </a:ext>
            </a:extLst>
          </p:cNvPr>
          <p:cNvSpPr txBox="1"/>
          <p:nvPr/>
        </p:nvSpPr>
        <p:spPr>
          <a:xfrm>
            <a:off x="914400" y="1828800"/>
            <a:ext cx="3778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/>
              <a:t>Some common error codes:</a:t>
            </a:r>
          </a:p>
        </p:txBody>
      </p:sp>
      <p:graphicFrame>
        <p:nvGraphicFramePr>
          <p:cNvPr id="7" name="Group 131">
            <a:extLst>
              <a:ext uri="{FF2B5EF4-FFF2-40B4-BE49-F238E27FC236}">
                <a16:creationId xmlns:a16="http://schemas.microsoft.com/office/drawing/2014/main" id="{1071211F-CD8F-4EA5-9087-DD660619D9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514867"/>
              </p:ext>
            </p:extLst>
          </p:nvPr>
        </p:nvGraphicFramePr>
        <p:xfrm>
          <a:off x="3200400" y="2381033"/>
          <a:ext cx="4114800" cy="2890192"/>
        </p:xfrm>
        <a:graphic>
          <a:graphicData uri="http://schemas.openxmlformats.org/drawingml/2006/table">
            <a:tbl>
              <a:tblPr/>
              <a:tblGrid>
                <a:gridCol w="1340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0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SQLSTATE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Error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0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General warning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0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08002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Connection name in use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0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08003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Connection not open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809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08007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Connection failure during transaction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03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22012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Division by zero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616"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28000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indent="-4699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Invalid authorization specification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9688" marB="4968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B668978-D506-40AD-A32E-2931EE0399A8}"/>
              </a:ext>
            </a:extLst>
          </p:cNvPr>
          <p:cNvSpPr/>
          <p:nvPr/>
        </p:nvSpPr>
        <p:spPr>
          <a:xfrm>
            <a:off x="914400" y="5484905"/>
            <a:ext cx="10291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complete list of error codes is available at:</a:t>
            </a:r>
          </a:p>
          <a:p>
            <a:r>
              <a:rPr lang="en-HK" dirty="0">
                <a:hlinkClick r:id="rId2"/>
              </a:rPr>
              <a:t>https://docs.oracle.com/cd/E15817_01/appdev.111/b31228/appd.htm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32075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12F1061-B2F9-4A15-BE0C-A58BC826E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53524-594B-4761-A598-961B152CA72F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EF42326-9C6E-45CF-B17D-C828BAD99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1"/>
            <a:ext cx="1054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en-US" sz="38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9E838A30-2B2B-4757-AE6B-033DE4FD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9601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/>
              <a:t>We covered the following topics:</a:t>
            </a:r>
          </a:p>
          <a:p>
            <a:pPr lvl="1" algn="just"/>
            <a:r>
              <a:rPr lang="en-US" altLang="zh-CN" dirty="0"/>
              <a:t>the different data-types of ODBC</a:t>
            </a:r>
          </a:p>
          <a:p>
            <a:pPr lvl="1" algn="just"/>
            <a:r>
              <a:rPr lang="en-US" altLang="zh-CN" dirty="0"/>
              <a:t>the prepared statement</a:t>
            </a:r>
          </a:p>
          <a:p>
            <a:pPr lvl="1" algn="just"/>
            <a:r>
              <a:rPr lang="en-US" altLang="zh-CN"/>
              <a:t>functions </a:t>
            </a:r>
            <a:r>
              <a:rPr lang="en-US" altLang="zh-CN" dirty="0"/>
              <a:t>for getting ODBC error messages</a:t>
            </a:r>
          </a:p>
          <a:p>
            <a:pPr lvl="1" algn="just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5AA4A43-28A8-4006-B39A-64CC43257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10826C-4ECB-46D9-8856-00FC0582389F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F17A9B8-CD9D-4D8F-AED7-1D4ABB77B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Reminder: Connecting to ODBC 1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D5E2CF-576B-4E6F-9A35-33BAF2388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599" y="1752600"/>
            <a:ext cx="10058401" cy="42672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200" dirty="0"/>
              <a:t>Recall four steps in Lab 8 that are involved in connecting to the Oracle through the ODBC interface in a </a:t>
            </a:r>
            <a:r>
              <a:rPr lang="en-US" altLang="zh-CN" sz="2200" dirty="0" err="1"/>
              <a:t>c++</a:t>
            </a:r>
            <a:r>
              <a:rPr lang="en-US" altLang="zh-CN" sz="2200" dirty="0"/>
              <a:t> program:</a:t>
            </a:r>
          </a:p>
          <a:p>
            <a:pPr lvl="1" indent="-436880" fontAlgn="auto">
              <a:spcAft>
                <a:spcPts val="0"/>
              </a:spcAft>
              <a:defRPr/>
            </a:pPr>
            <a:r>
              <a:rPr lang="en-US" altLang="zh-CN" sz="2200" dirty="0">
                <a:cs typeface="+mn-ea"/>
              </a:rPr>
              <a:t>Include the proper headers (&lt;</a:t>
            </a:r>
            <a:r>
              <a:rPr lang="en-US" altLang="zh-CN" sz="2200" dirty="0" err="1">
                <a:solidFill>
                  <a:srgbClr val="0000FF"/>
                </a:solidFill>
                <a:cs typeface="+mn-ea"/>
              </a:rPr>
              <a:t>sql.h</a:t>
            </a:r>
            <a:r>
              <a:rPr lang="en-US" altLang="zh-CN" sz="2200" dirty="0">
                <a:cs typeface="+mn-ea"/>
              </a:rPr>
              <a:t>&gt;, &lt;</a:t>
            </a:r>
            <a:r>
              <a:rPr lang="en-US" altLang="zh-CN" sz="2200" dirty="0" err="1">
                <a:solidFill>
                  <a:srgbClr val="0000FF"/>
                </a:solidFill>
                <a:cs typeface="+mn-ea"/>
              </a:rPr>
              <a:t>sqlext.h</a:t>
            </a:r>
            <a:r>
              <a:rPr lang="en-US" altLang="zh-CN" sz="2200" dirty="0">
                <a:cs typeface="+mn-ea"/>
              </a:rPr>
              <a:t>&gt;) to the  source program</a:t>
            </a:r>
          </a:p>
          <a:p>
            <a:pPr lvl="1" indent="-436880" fontAlgn="auto">
              <a:spcAft>
                <a:spcPts val="0"/>
              </a:spcAft>
              <a:defRPr/>
            </a:pPr>
            <a:r>
              <a:rPr lang="en-US" altLang="zh-CN" sz="2200" dirty="0">
                <a:cs typeface="+mn-ea"/>
              </a:rPr>
              <a:t>Initialize ODBC environment </a:t>
            </a:r>
          </a:p>
          <a:p>
            <a:pPr lvl="1" indent="-436880" fontAlgn="auto">
              <a:spcAft>
                <a:spcPts val="0"/>
              </a:spcAft>
              <a:defRPr/>
            </a:pPr>
            <a:r>
              <a:rPr lang="en-US" altLang="zh-CN" sz="2200" dirty="0">
                <a:cs typeface="+mn-ea"/>
              </a:rPr>
              <a:t>Allocate a connection handle </a:t>
            </a:r>
          </a:p>
          <a:p>
            <a:pPr lvl="1" indent="-436880" fontAlgn="auto">
              <a:spcAft>
                <a:spcPts val="0"/>
              </a:spcAft>
              <a:defRPr/>
            </a:pPr>
            <a:r>
              <a:rPr lang="en-US" altLang="zh-CN" sz="2200" dirty="0">
                <a:cs typeface="+mn-ea"/>
              </a:rPr>
              <a:t>Connect to the data source corresponding to your account in the Oracle server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FB3120-60F7-460A-9B88-9242EBDF4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EDBF8-3119-474E-8080-9CFE6405F805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CCCF717-5DCE-49DF-90A9-BED739666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dirty="0"/>
              <a:t>Reminder: Connecting to ODBC 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7351E63-1F14-4AE4-8EDC-5BAC1F588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399" y="1752600"/>
            <a:ext cx="10210801" cy="4267200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/>
              <a:t>To initialize the ODBC environment:     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</a:rPr>
              <a:t>       </a:t>
            </a:r>
            <a:r>
              <a:rPr lang="en-US" altLang="zh-CN" sz="2000" noProof="1">
                <a:solidFill>
                  <a:schemeClr val="accent2"/>
                </a:solidFill>
              </a:rPr>
              <a:t>HENV   henv;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 indent="-43688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009900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9900"/>
                </a:solidFill>
                <a:cs typeface="+mn-ea"/>
              </a:rPr>
              <a:t>/* Allocate environment handle */</a:t>
            </a:r>
          </a:p>
          <a:p>
            <a:pPr lvl="1" indent="-43688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cs typeface="+mn-ea"/>
              </a:rPr>
              <a:t> </a:t>
            </a:r>
            <a:r>
              <a:rPr lang="en-US" altLang="zh-CN" sz="2000" noProof="1">
                <a:solidFill>
                  <a:srgbClr val="0000FF"/>
                </a:solidFill>
                <a:cs typeface="+mn-ea"/>
              </a:rPr>
              <a:t>SQLAllocEnv</a:t>
            </a:r>
            <a:r>
              <a:rPr lang="en-US" altLang="zh-CN" sz="2000" noProof="1">
                <a:cs typeface="+mn-ea"/>
              </a:rPr>
              <a:t>( </a:t>
            </a:r>
            <a:r>
              <a:rPr lang="en-US" altLang="zh-CN" sz="2000" noProof="1">
                <a:solidFill>
                  <a:schemeClr val="accent2"/>
                </a:solidFill>
                <a:cs typeface="+mn-ea"/>
              </a:rPr>
              <a:t>&amp;henv</a:t>
            </a:r>
            <a:r>
              <a:rPr lang="en-US" altLang="zh-CN" sz="2000" noProof="1">
                <a:cs typeface="+mn-ea"/>
              </a:rPr>
              <a:t>);</a:t>
            </a:r>
            <a:endParaRPr lang="en-US" altLang="zh-CN" sz="2000" dirty="0">
              <a:cs typeface="+mn-ea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/>
              <a:t>To allocate a connection handle:</a:t>
            </a:r>
          </a:p>
          <a:p>
            <a:pPr lvl="1" indent="-43688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noProof="1">
                <a:solidFill>
                  <a:schemeClr val="accent2"/>
                </a:solidFill>
                <a:cs typeface="+mn-ea"/>
              </a:rPr>
              <a:t>HDBC   hdbc</a:t>
            </a:r>
            <a:r>
              <a:rPr lang="en-US" altLang="zh-CN" sz="2000" noProof="1">
                <a:cs typeface="+mn-ea"/>
              </a:rPr>
              <a:t>;</a:t>
            </a:r>
            <a:endParaRPr lang="en-US" altLang="zh-CN" sz="2000" dirty="0">
              <a:cs typeface="+mn-ea"/>
            </a:endParaRPr>
          </a:p>
          <a:p>
            <a:pPr lvl="1" indent="-43688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noProof="1">
                <a:solidFill>
                  <a:srgbClr val="009900"/>
                </a:solidFill>
                <a:cs typeface="+mn-ea"/>
              </a:rPr>
              <a:t>/* Allocate connection handle */</a:t>
            </a:r>
          </a:p>
          <a:p>
            <a:pPr lvl="1" indent="-43688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noProof="1">
                <a:solidFill>
                  <a:srgbClr val="0000FF"/>
                </a:solidFill>
                <a:cs typeface="+mn-ea"/>
              </a:rPr>
              <a:t>SQLAllocConnect</a:t>
            </a:r>
            <a:r>
              <a:rPr lang="en-US" altLang="zh-CN" sz="2000" noProof="1">
                <a:cs typeface="+mn-ea"/>
              </a:rPr>
              <a:t>(</a:t>
            </a:r>
            <a:r>
              <a:rPr lang="en-US" altLang="zh-CN" sz="2000" noProof="1">
                <a:solidFill>
                  <a:schemeClr val="accent2"/>
                </a:solidFill>
                <a:cs typeface="+mn-ea"/>
              </a:rPr>
              <a:t>henv</a:t>
            </a:r>
            <a:r>
              <a:rPr lang="en-US" altLang="zh-CN" sz="2000" noProof="1">
                <a:cs typeface="+mn-ea"/>
              </a:rPr>
              <a:t>, </a:t>
            </a:r>
            <a:r>
              <a:rPr lang="en-US" altLang="zh-CN" sz="2000" noProof="1">
                <a:solidFill>
                  <a:schemeClr val="accent2"/>
                </a:solidFill>
                <a:cs typeface="+mn-ea"/>
              </a:rPr>
              <a:t>&amp;hdbc</a:t>
            </a:r>
            <a:r>
              <a:rPr lang="en-US" altLang="zh-CN" sz="2000" noProof="1">
                <a:cs typeface="+mn-ea"/>
              </a:rPr>
              <a:t>);</a:t>
            </a:r>
            <a:r>
              <a:rPr lang="en-US" altLang="zh-CN" sz="2000" dirty="0">
                <a:cs typeface="+mn-ea"/>
              </a:rPr>
              <a:t> 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zh-CN" sz="2000" dirty="0"/>
              <a:t>To call the </a:t>
            </a:r>
            <a:r>
              <a:rPr lang="en-US" altLang="zh-CN" sz="2000" dirty="0" err="1">
                <a:solidFill>
                  <a:srgbClr val="0000FF"/>
                </a:solidFill>
              </a:rPr>
              <a:t>SQLConnect</a:t>
            </a:r>
            <a:r>
              <a:rPr lang="en-US" altLang="zh-CN" sz="2000" dirty="0"/>
              <a:t>() function: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</a:rPr>
              <a:t>      </a:t>
            </a:r>
            <a:r>
              <a:rPr lang="en-US" altLang="zh-CN" sz="2000" noProof="1">
                <a:solidFill>
                  <a:srgbClr val="0000FF"/>
                </a:solidFill>
              </a:rPr>
              <a:t>SQLConnectA</a:t>
            </a:r>
            <a:r>
              <a:rPr lang="en-US" altLang="zh-CN" sz="2000" noProof="1"/>
              <a:t>(</a:t>
            </a:r>
            <a:r>
              <a:rPr lang="en-US" altLang="zh-CN" sz="2000" noProof="1">
                <a:solidFill>
                  <a:schemeClr val="accent2"/>
                </a:solidFill>
              </a:rPr>
              <a:t>hdbc</a:t>
            </a:r>
            <a:r>
              <a:rPr lang="en-US" altLang="zh-CN" sz="2000" noProof="1"/>
              <a:t>, </a:t>
            </a:r>
            <a:r>
              <a:rPr lang="en-US" altLang="zh-CN" sz="2000" noProof="1">
                <a:solidFill>
                  <a:schemeClr val="accent2"/>
                </a:solidFill>
              </a:rPr>
              <a:t>(SQLCHAR*)</a:t>
            </a:r>
            <a:r>
              <a:rPr lang="en-US" altLang="zh-CN" sz="2000" noProof="1"/>
              <a:t> "</a:t>
            </a:r>
            <a:r>
              <a:rPr lang="en-US" altLang="zh-CN" sz="2000" noProof="1">
                <a:solidFill>
                  <a:srgbClr val="009900"/>
                </a:solidFill>
              </a:rPr>
              <a:t>comp3311.cse.ust.hk</a:t>
            </a:r>
            <a:r>
              <a:rPr lang="en-US" altLang="zh-CN" sz="2000" noProof="1"/>
              <a:t>", </a:t>
            </a:r>
            <a:r>
              <a:rPr lang="en-US" altLang="zh-CN" sz="2000" dirty="0"/>
              <a:t>  </a:t>
            </a:r>
            <a:r>
              <a:rPr lang="en-US" altLang="zh-CN" sz="2000" noProof="1">
                <a:solidFill>
                  <a:schemeClr val="accent2"/>
                </a:solidFill>
              </a:rPr>
              <a:t>SQL_NTS, (SQLCHAR*)</a:t>
            </a:r>
            <a:r>
              <a:rPr lang="en-US" altLang="zh-CN" sz="2000" noProof="1"/>
              <a:t> argv[1], </a:t>
            </a:r>
            <a:r>
              <a:rPr lang="en-US" altLang="zh-CN" sz="2000" noProof="1">
                <a:solidFill>
                  <a:schemeClr val="accent2"/>
                </a:solidFill>
              </a:rPr>
              <a:t>SQL_NTS, (SQLCHAR*)</a:t>
            </a:r>
            <a:r>
              <a:rPr lang="en-US" altLang="zh-CN" sz="2000" noProof="1"/>
              <a:t> </a:t>
            </a:r>
            <a:r>
              <a:rPr lang="en-US" altLang="en-US" sz="2000" noProof="1"/>
              <a:t>argv[2]</a:t>
            </a:r>
            <a:r>
              <a:rPr lang="en-US" altLang="ja-JP" sz="2000" noProof="1"/>
              <a:t>, </a:t>
            </a:r>
            <a:r>
              <a:rPr lang="en-US" altLang="ja-JP" sz="2000" noProof="1">
                <a:solidFill>
                  <a:schemeClr val="accent2"/>
                </a:solidFill>
              </a:rPr>
              <a:t>SQL_NTS</a:t>
            </a:r>
            <a:r>
              <a:rPr lang="en-US" altLang="ja-JP" sz="2000" noProof="1"/>
              <a:t>);</a:t>
            </a:r>
            <a:endParaRPr lang="en-US" altLang="zh-CN" sz="2000" noProof="1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ja-JP" sz="2000" noProof="1"/>
              <a:t>      This time you need to enter your id and password as input to execute the connect function.</a:t>
            </a:r>
            <a:endParaRPr lang="en-US" altLang="ja-JP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357B-8905-4D30-92B1-00AFBB9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ODBC Data types 1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39B0-F05C-47CA-9C7F-073D34A2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enable ODBC in programming, we are required to declare ODBC data types</a:t>
            </a:r>
          </a:p>
          <a:p>
            <a:r>
              <a:rPr lang="en-US" altLang="zh-CN" dirty="0"/>
              <a:t>ODBC defines two categories of data types:</a:t>
            </a:r>
          </a:p>
          <a:p>
            <a:pPr lvl="1"/>
            <a:r>
              <a:rPr lang="en-US" altLang="zh-CN" dirty="0"/>
              <a:t>C data types – indicate the data type of the local variables used in the program</a:t>
            </a:r>
          </a:p>
          <a:p>
            <a:pPr lvl="1"/>
            <a:r>
              <a:rPr lang="en-US" altLang="zh-CN" dirty="0"/>
              <a:t>SQL data types – indicate the data type of the data source (i.e. the data stored in Oracle database)</a:t>
            </a:r>
          </a:p>
          <a:p>
            <a:pPr lvl="1"/>
            <a:r>
              <a:rPr lang="en-US" altLang="zh-CN" dirty="0"/>
              <a:t>Further reference: </a:t>
            </a:r>
            <a:r>
              <a:rPr lang="en-HK" dirty="0">
                <a:hlinkClick r:id="rId2"/>
              </a:rPr>
              <a:t>Appendix D: Data Types - ODBC API Reference | Microsoft Learn</a:t>
            </a:r>
            <a:endParaRPr lang="en-US" altLang="zh-CN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924A-9CBC-4588-8ECA-5953BC23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04F4F7-3577-415F-B801-6C6477B8D57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4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14E18C2-697C-4DFE-A35B-ADE627F92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7692-8DD2-40C5-A549-C049139CB8F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F492463-9A2F-4BF5-91F8-6EF507E4D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ODBC Data types 2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AA55C-A3BC-4BCB-BAC1-5ECE39626EFC}"/>
              </a:ext>
            </a:extLst>
          </p:cNvPr>
          <p:cNvSpPr txBox="1"/>
          <p:nvPr/>
        </p:nvSpPr>
        <p:spPr>
          <a:xfrm>
            <a:off x="914400" y="1752600"/>
            <a:ext cx="4790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Some common ODBC C data types:</a:t>
            </a:r>
          </a:p>
        </p:txBody>
      </p:sp>
      <p:graphicFrame>
        <p:nvGraphicFramePr>
          <p:cNvPr id="6" name="Group 179">
            <a:extLst>
              <a:ext uri="{FF2B5EF4-FFF2-40B4-BE49-F238E27FC236}">
                <a16:creationId xmlns:a16="http://schemas.microsoft.com/office/drawing/2014/main" id="{F639AC05-385F-49D3-90D9-427789825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28269"/>
              </p:ext>
            </p:extLst>
          </p:nvPr>
        </p:nvGraphicFramePr>
        <p:xfrm>
          <a:off x="1219200" y="2146824"/>
          <a:ext cx="8839201" cy="3949176"/>
        </p:xfrm>
        <a:graphic>
          <a:graphicData uri="http://schemas.openxmlformats.org/drawingml/2006/table">
            <a:tbl>
              <a:tblPr/>
              <a:tblGrid>
                <a:gridCol w="3328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69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 type identifier (i.e. parameter passed to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SQLBindCol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and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SQLGetData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functions to specify target variable datatype)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ODBC C typedef  (define variables in the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Corresponding C data 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SQLCHAR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unsigned char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SQL_C_WCHAR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SQLWCHAR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wchar_t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SQL_C_SSHORT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SQL_C_USHORT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SQLUSMALLINT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unsigned  short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SQL_C_SLONG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SQL_C_ULONG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SQLUINTEGER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unsigned long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3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SQL_C_DOUBLE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SQLDOUBLE, SQLFLOAT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14E18C2-697C-4DFE-A35B-ADE627F921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77692-8DD2-40C5-A549-C049139CB8F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F492463-9A2F-4BF5-91F8-6EF507E4D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ODBC Data types 3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AA55C-A3BC-4BCB-BAC1-5ECE39626EFC}"/>
              </a:ext>
            </a:extLst>
          </p:cNvPr>
          <p:cNvSpPr txBox="1"/>
          <p:nvPr/>
        </p:nvSpPr>
        <p:spPr>
          <a:xfrm>
            <a:off x="766233" y="1706501"/>
            <a:ext cx="5130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Some common ODBC SQL data types:</a:t>
            </a:r>
          </a:p>
        </p:txBody>
      </p:sp>
      <p:graphicFrame>
        <p:nvGraphicFramePr>
          <p:cNvPr id="7" name="Group 186">
            <a:extLst>
              <a:ext uri="{FF2B5EF4-FFF2-40B4-BE49-F238E27FC236}">
                <a16:creationId xmlns:a16="http://schemas.microsoft.com/office/drawing/2014/main" id="{7A0AC583-06FB-437E-AE71-E1F51D8F8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735456"/>
              </p:ext>
            </p:extLst>
          </p:nvPr>
        </p:nvGraphicFramePr>
        <p:xfrm>
          <a:off x="2057400" y="2106611"/>
          <a:ext cx="8686800" cy="4013382"/>
        </p:xfrm>
        <a:graphic>
          <a:graphicData uri="http://schemas.openxmlformats.org/drawingml/2006/table">
            <a:tbl>
              <a:tblPr/>
              <a:tblGrid>
                <a:gridCol w="2869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9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68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 type identifier (i.e. the SQL data type of the data being stored in the DBMS)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Actual SQL data type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Type description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49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SQL_CHAR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CHAR(n)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Character string of length n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91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SQL_VARCHAR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VARCHAR(n)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Variable length character string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upto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 n characters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448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SQL_DECIMAL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DECIMAL(p,s)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Signed  numeric value with precision of at least p and scale of s ( p significant digits and s digits after the decimal point, p&lt;=15)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91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SQL_NUMERIC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NUMERIC(p,s)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Signed  numeric value with precision of exactly p and scale of s (p&lt;=15)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49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SQL_SMALLINT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SMALLINT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Numeric value with precision 5 and scale 0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149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SQL_INTEGER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Numeric value with precision 10 and scale 0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91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SQL_FLOAT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FLOAT(p)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Signed numeric value with a binary precision of at least p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6915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SQL_DOUBLE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DOUBLE PRECISION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Signed numeric value with a binary precision 53.</a:t>
                      </a:r>
                    </a:p>
                  </a:txBody>
                  <a:tcPr marT="43692" marB="4369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92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E92F-9181-4D7C-AA7B-B43A2DA1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B7FC-9343-45A7-B6B8-4751886D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10210801" cy="4267200"/>
          </a:xfrm>
        </p:spPr>
        <p:txBody>
          <a:bodyPr/>
          <a:lstStyle/>
          <a:p>
            <a:r>
              <a:rPr lang="en-US" altLang="zh-CN" dirty="0"/>
              <a:t>To Prepare and execute a SQL statement, one needs to: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>
                <a:solidFill>
                  <a:srgbClr val="0000FF"/>
                </a:solidFill>
              </a:rPr>
              <a:t>SQLPrepare</a:t>
            </a:r>
            <a:r>
              <a:rPr lang="en-US" altLang="zh-CN" dirty="0"/>
              <a:t>() function to prepare the statement (pre-compiled at the server to improve efficiency)</a:t>
            </a:r>
          </a:p>
          <a:p>
            <a:pPr lvl="1"/>
            <a:r>
              <a:rPr lang="en-US" altLang="zh-CN" dirty="0"/>
              <a:t>Call the </a:t>
            </a:r>
            <a:r>
              <a:rPr lang="en-US" altLang="zh-CN" dirty="0" err="1">
                <a:solidFill>
                  <a:srgbClr val="0000FF"/>
                </a:solidFill>
              </a:rPr>
              <a:t>SQLBindParameter</a:t>
            </a:r>
            <a:r>
              <a:rPr lang="en-US" altLang="zh-CN" dirty="0"/>
              <a:t>() function to set the value(s) of the parameter(s)</a:t>
            </a:r>
          </a:p>
          <a:p>
            <a:pPr lvl="1"/>
            <a:r>
              <a:rPr lang="en-US" altLang="zh-CN" dirty="0"/>
              <a:t>Call </a:t>
            </a:r>
            <a:r>
              <a:rPr lang="en-US" altLang="zh-CN" dirty="0" err="1">
                <a:solidFill>
                  <a:srgbClr val="0000FF"/>
                </a:solidFill>
              </a:rPr>
              <a:t>SQLExecute</a:t>
            </a:r>
            <a:r>
              <a:rPr lang="en-US" altLang="zh-CN" dirty="0"/>
              <a:t>() function to execute the statement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492CA-5583-43AA-88BC-4157806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3720-444D-4219-8D59-038E092BF79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1567-B9E3-4343-A1BA-E2382E53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The prepared statement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FB77E-B63D-4961-8048-C8C71891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SQL statement could contain </a:t>
            </a:r>
            <a:r>
              <a:rPr lang="en-US" altLang="zh-CN" dirty="0">
                <a:solidFill>
                  <a:srgbClr val="FF0000"/>
                </a:solidFill>
              </a:rPr>
              <a:t>place-holders</a:t>
            </a:r>
            <a:r>
              <a:rPr lang="en-US" altLang="zh-CN" dirty="0"/>
              <a:t> which indicate values obtained from the program during the execution.</a:t>
            </a:r>
          </a:p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</a:rPr>
              <a:t>SQLBindParameter</a:t>
            </a:r>
            <a:r>
              <a:rPr lang="en-US" altLang="zh-CN" dirty="0"/>
              <a:t>() function </a:t>
            </a:r>
            <a:r>
              <a:rPr lang="en-US" altLang="zh-CN" dirty="0">
                <a:solidFill>
                  <a:srgbClr val="FF0000"/>
                </a:solidFill>
              </a:rPr>
              <a:t>binds local variables to the place-holders </a:t>
            </a:r>
            <a:r>
              <a:rPr lang="en-US" altLang="zh-CN" dirty="0"/>
              <a:t>and specify the data types of the variables and the columns associated with the parameters.</a:t>
            </a:r>
          </a:p>
          <a:p>
            <a:pPr marL="1406525" lvl="2" indent="-57150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2024-9B86-470C-804B-C781BC4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BEAC2-9162-44F0-B0CB-B1320517353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CB81DD87E654E8F71F57AA1EBF35A" ma:contentTypeVersion="1" ma:contentTypeDescription="Create a new document." ma:contentTypeScope="" ma:versionID="e5e305d3c0dfd078fe3dfaef7a37c8bb">
  <xsd:schema xmlns:xsd="http://www.w3.org/2001/XMLSchema" xmlns:xs="http://www.w3.org/2001/XMLSchema" xmlns:p="http://schemas.microsoft.com/office/2006/metadata/properties" xmlns:ns3="cca0aac4-b2d3-462a-a600-327e104f8328" targetNamespace="http://schemas.microsoft.com/office/2006/metadata/properties" ma:root="true" ma:fieldsID="b343ff9b30a92bd6356e87e70f0256b1" ns3:_="">
    <xsd:import namespace="cca0aac4-b2d3-462a-a600-327e104f8328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aac4-b2d3-462a-a600-327e104f83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B002D9-B534-4340-9849-FF9261D454A2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cca0aac4-b2d3-462a-a600-327e104f8328"/>
  </ds:schemaRefs>
</ds:datastoreItem>
</file>

<file path=customXml/itemProps2.xml><?xml version="1.0" encoding="utf-8"?>
<ds:datastoreItem xmlns:ds="http://schemas.openxmlformats.org/officeDocument/2006/customXml" ds:itemID="{994700AB-5563-46C0-A2CC-F936C4C8B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0aac4-b2d3-462a-a600-327e104f8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11744</TotalTime>
  <Words>2438</Words>
  <Application>Microsoft Macintosh PowerPoint</Application>
  <PresentationFormat>Widescreen</PresentationFormat>
  <Paragraphs>257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MS PGothic</vt:lpstr>
      <vt:lpstr>Arial</vt:lpstr>
      <vt:lpstr>Times New Roman</vt:lpstr>
      <vt:lpstr>Verdana</vt:lpstr>
      <vt:lpstr>Wingdings</vt:lpstr>
      <vt:lpstr>Profile</vt:lpstr>
      <vt:lpstr>COMP 3311 Database  Management Systems Fall 2024</vt:lpstr>
      <vt:lpstr>Objectives of the Lab</vt:lpstr>
      <vt:lpstr>Reminder: Connecting to ODBC 1</vt:lpstr>
      <vt:lpstr>Reminder: Connecting to ODBC 2</vt:lpstr>
      <vt:lpstr>ODBC Data types 1</vt:lpstr>
      <vt:lpstr>ODBC Data types 2</vt:lpstr>
      <vt:lpstr>ODBC Data types 3</vt:lpstr>
      <vt:lpstr>The prepared statement 1</vt:lpstr>
      <vt:lpstr>The prepared statement 2</vt:lpstr>
      <vt:lpstr>The prepared statement 3</vt:lpstr>
      <vt:lpstr>The prepared statement 4</vt:lpstr>
      <vt:lpstr>The prepared statement 5</vt:lpstr>
      <vt:lpstr>The prepared statement 6</vt:lpstr>
      <vt:lpstr>The prepared statement 7</vt:lpstr>
      <vt:lpstr>The prepared statement 8</vt:lpstr>
      <vt:lpstr>Running the example 1</vt:lpstr>
      <vt:lpstr>Running the example 2</vt:lpstr>
      <vt:lpstr>Running the example 3</vt:lpstr>
      <vt:lpstr>Running the example 4</vt:lpstr>
      <vt:lpstr>Getting error information 1</vt:lpstr>
      <vt:lpstr>Getting error information 2</vt:lpstr>
      <vt:lpstr>Getting error information 3</vt:lpstr>
      <vt:lpstr>Getting error information 4</vt:lpstr>
      <vt:lpstr>Getting error information 5</vt:lpstr>
      <vt:lpstr>Getting error information 6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231 Database  Management Systems</dc:title>
  <dc:creator>lamngok</dc:creator>
  <cp:lastModifiedBy>Ziyi Liu</cp:lastModifiedBy>
  <cp:revision>437</cp:revision>
  <dcterms:created xsi:type="dcterms:W3CDTF">2011-03-31T07:06:28Z</dcterms:created>
  <dcterms:modified xsi:type="dcterms:W3CDTF">2024-11-08T08:44:52Z</dcterms:modified>
</cp:coreProperties>
</file>