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04" r:id="rId4"/>
    <p:sldId id="342" r:id="rId5"/>
    <p:sldId id="343" r:id="rId6"/>
    <p:sldId id="344" r:id="rId7"/>
    <p:sldId id="346" r:id="rId8"/>
    <p:sldId id="262" r:id="rId9"/>
    <p:sldId id="347" r:id="rId10"/>
    <p:sldId id="348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75"/>
  </p:normalViewPr>
  <p:slideViewPr>
    <p:cSldViewPr snapToGrid="0" snapToObjects="1">
      <p:cViewPr varScale="1">
        <p:scale>
          <a:sx n="107" d="100"/>
          <a:sy n="107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CCF5-46ED-6043-99B7-C86A29AF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6FE01-8989-1F4D-9E46-B3DEB8572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54F3-A29E-114B-B7BE-A21A09D8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22B0-B822-9B4A-BCF6-C3E62976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F03E-35CF-AC41-B0B8-3230E38C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0155-1614-0B46-A0AA-2CF9E474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FE00B-1397-334F-9AD2-490ECEFDC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5044-E34E-8B42-8466-7355A8A7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0AAF-6BA5-FB4B-B63D-769A1361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0E8B-8303-FE48-945D-3CF0D68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7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7FC22-99D9-264E-97CB-316C5C4E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8AAEC-97EE-0E43-B890-2AD80548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19F2-6C95-554F-B581-A6BABCD4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9DE2-957C-754D-BBDB-E038C903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7413-DD3D-7949-82F0-68A3AEE2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E79-D71E-1E44-9D0F-1CF77FE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9A7E-85F2-1441-9954-98E68BFE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1432-FF28-BF4C-8428-276240F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D5F7-6FE8-AF47-B59C-964C2548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F2DE-0A20-3147-A5C0-B195A51C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6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A13D-455E-284A-84D3-5F9D2756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7B638-55AB-5C49-83A6-3E956DB0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9948-D082-9F42-A94B-F94CAEBA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3753-8019-CE4D-97DA-B5B81A7A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5C00-C7A8-A346-BA63-FDAD4FFF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1A2-1A40-A940-976F-3B99D40B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B574-ECE5-5543-BB86-2EC3FB16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1B585-004B-7049-B471-ADBE3D81E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F2833-AE73-C349-AB91-0A809ADE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3FD7-BC70-7B49-BBBE-00A1B5F5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DAAC-C3AE-7F4F-9621-8C5E1E69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B24C-2835-D54C-A817-21B88A10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A4CE-4EC7-6D4D-BD87-2AB755A9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63B88-2E69-6E40-B2C9-36597D5B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3523A-5E5D-DB4D-9CC5-6FDE42D79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B946D-8D6B-014F-B73C-E99A6DE16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BE9E0-FF3C-9247-96FB-E4FBC5A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DCD3B-E1D9-AF49-857E-5356D6DD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ADFCC-3792-E446-95CD-45AF6B9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CDDB-656A-B746-9162-C2DB7BCD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D17B9-2367-974B-A46B-8FF03CBA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C234E-70C3-7A48-B1A3-00C5EDBB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0A590-D5B7-2649-935E-D47D7407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5EC81-29C9-4B4D-86F4-639EF4D9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E5925-0544-F04F-B691-5CFAF42B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AB84-9D6B-1847-AEFC-FACA9DB8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EDD4-8E63-CC4A-9AFE-547E12CC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9B50-2D7B-884A-90D6-A7229C77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81A2E-7FD0-AA47-9282-7D0B3AC2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94FF2-7674-0346-A2F6-AFA0F05C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A76F4-99CC-B340-83DA-C7120AAC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E492-7BFA-1944-A7A4-408E69FA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6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600-1826-1944-951A-1C613892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D5718-A86C-0146-B0BA-F6700F51F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2CB0B-C6D1-B249-A9C6-B14CCA1D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7A83-3D64-7445-A97C-4B45BE14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4345F-886F-6348-9133-E9FEC198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128A-8BD8-404C-BF0D-A4AD2ECD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22B6B-5FC5-E74C-96C2-E8F71C1E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4F1FD-A13E-A242-8E84-B5A20E625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22F2-CC53-7F47-B915-7EC318F1E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2126-8E06-EC47-AE60-6D39EA4AC2AD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7A38-3EC9-E847-A1B6-0BFDCB556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8FD1-DE5A-4543-B905-F9E30DB3A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8E8B-13F7-8D4B-B896-3380B51B6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tsangaj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1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6412-0C7E-0840-84D6-BF229117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92" y="1122363"/>
            <a:ext cx="11812249" cy="2387600"/>
          </a:xfrm>
        </p:spPr>
        <p:txBody>
          <a:bodyPr>
            <a:normAutofit fontScale="90000"/>
          </a:bodyPr>
          <a:lstStyle/>
          <a:p>
            <a:r>
              <a:rPr lang="en-HK" sz="5400" dirty="0"/>
              <a:t>COMP4332/RMBI4310 </a:t>
            </a:r>
            <a:br>
              <a:rPr lang="en-US" dirty="0"/>
            </a:br>
            <a:r>
              <a:rPr lang="en-US" sz="4800" dirty="0"/>
              <a:t>Big Data Mining and Management</a:t>
            </a:r>
            <a:br>
              <a:rPr lang="en-US" sz="4800" dirty="0"/>
            </a:br>
            <a:r>
              <a:rPr lang="en-US" sz="4800" dirty="0"/>
              <a:t>Advanced Data Mining for Risk Management and Business Intelligence </a:t>
            </a:r>
            <a:r>
              <a:rPr lang="en-US" altLang="zh-CN" sz="4800" dirty="0"/>
              <a:t>(2025 Spring)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4997-EA0B-644A-859E-AF999B14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9016" y="4336555"/>
            <a:ext cx="9144000" cy="1655762"/>
          </a:xfrm>
        </p:spPr>
        <p:txBody>
          <a:bodyPr/>
          <a:lstStyle/>
          <a:p>
            <a:r>
              <a:rPr lang="en-US" altLang="zh-HK" sz="2800" b="0" i="0" u="none" strike="noStrike" baseline="0" dirty="0">
                <a:latin typeface="Calibri" panose="020F0502020204030204" pitchFamily="34" charset="0"/>
              </a:rPr>
              <a:t>Tutorial 1: CF-based Recommendation</a:t>
            </a:r>
          </a:p>
          <a:p>
            <a:r>
              <a:rPr lang="en-HK" sz="2800" dirty="0"/>
              <a:t>TA: Hong Ting TSANG </a:t>
            </a:r>
            <a:r>
              <a:rPr lang="en-US" altLang="zh-CN" sz="2800" dirty="0"/>
              <a:t>(</a:t>
            </a:r>
            <a:r>
              <a:rPr lang="en-US" altLang="zh-CN" sz="2800" dirty="0">
                <a:hlinkClick r:id="rId2"/>
              </a:rPr>
              <a:t>httsangaj@connect.ust.hk</a:t>
            </a:r>
            <a:r>
              <a:rPr lang="en-US" altLang="zh-CN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36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4FFC-F1E3-9A7C-53A8-AE881B69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8AB3-F77C-1FE9-2C8D-5A0523C8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dirty="0"/>
              <a:t>SVD-based </a:t>
            </a:r>
            <a:r>
              <a:rPr lang="en-US" altLang="zh-HK" dirty="0"/>
              <a:t>Recommendation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318A2-8C3C-AA17-9619-13C6AB90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128106" cy="24810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F8AE4ED-92C9-9315-CDBB-030CB4C1B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HK" dirty="0"/>
                  <a:t>By retaining only the top k largest singular values, </a:t>
                </a:r>
                <a:r>
                  <a:rPr lang="en-HK" altLang="zh-HK" dirty="0"/>
                  <a:t>we have:</a:t>
                </a:r>
              </a:p>
              <a:p>
                <a:pPr marL="0" indent="0">
                  <a:buNone/>
                </a:pPr>
                <a:endParaRPr lang="en-HK" altLang="zh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HK" altLang="zh-H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HK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altLang="zh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HK" altLang="zh-HK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HK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HK" altLang="zh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H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HK" altLang="zh-HK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HK" altLang="zh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HK" altLang="zh-H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HK" altLang="zh-HK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dirty="0"/>
                  <a:t>The reconstructed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HK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HK" altLang="zh-H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HK" dirty="0"/>
                  <a:t> provides predicted ratings for all user-item pairs, including those that were initially missing.</a:t>
                </a:r>
              </a:p>
              <a:p>
                <a:pPr marL="0" indent="0">
                  <a:buNone/>
                </a:pPr>
                <a:endParaRPr lang="en-HK" altLang="zh-HK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HK" altLang="zh-HK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F8AE4ED-92C9-9315-CDBB-030CB4C1B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0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3789" y="35051"/>
            <a:ext cx="3849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Rating</a:t>
            </a:r>
            <a:r>
              <a:rPr spc="-95" dirty="0"/>
              <a:t> </a:t>
            </a:r>
            <a:r>
              <a:rPr spc="-10" dirty="0"/>
              <a:t>Prediction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19" y="1843163"/>
            <a:ext cx="6923622" cy="48343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237" y="875283"/>
            <a:ext cx="1019111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Predict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users’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ratings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ratings.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prediction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evaluated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Squared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(RMSE)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6905" y="3403745"/>
            <a:ext cx="3312721" cy="1973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7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Implementation</a:t>
            </a:r>
            <a:r>
              <a:rPr spc="-11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dirty="0"/>
              <a:t>Rating</a:t>
            </a:r>
            <a:r>
              <a:rPr spc="-110" dirty="0"/>
              <a:t> </a:t>
            </a:r>
            <a:r>
              <a:rPr spc="-10" dirty="0"/>
              <a:t>Prediction</a:t>
            </a:r>
            <a:r>
              <a:rPr spc="-105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4080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See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Jupyter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Notebook.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91FF-D48A-E3F6-D398-0B4D3A69F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9699-5F3E-8CA9-D8E4-ADFBFEC5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 to Install in This Tutorial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F6A9-2828-2F5F-1C77-F2FCBD05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Scikit-learn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can install them by simply running the following commands: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pandas 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scikit-learn </a:t>
            </a:r>
          </a:p>
          <a:p>
            <a:pPr marL="0" indent="0">
              <a:buNone/>
            </a:pP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7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9AF6AFCB-5FEF-7B41-9097-A7985DAC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1825625"/>
            <a:ext cx="10927829" cy="4351338"/>
          </a:xfrm>
        </p:spPr>
        <p:txBody>
          <a:bodyPr>
            <a:normAutofit/>
          </a:bodyPr>
          <a:lstStyle/>
          <a:p>
            <a:pPr marL="471487" indent="-457200"/>
            <a:r>
              <a:rPr lang="en-HK" altLang="en-US" dirty="0"/>
              <a:t>Collaborative Filtering based Recommendation </a:t>
            </a:r>
          </a:p>
          <a:p>
            <a:pPr marL="928687" lvl="1" indent="-457200"/>
            <a:r>
              <a:rPr lang="en-HK" altLang="en-US" dirty="0"/>
              <a:t>User-based</a:t>
            </a:r>
          </a:p>
          <a:p>
            <a:pPr marL="928687" lvl="1" indent="-457200"/>
            <a:r>
              <a:rPr lang="en-HK" altLang="en-US" dirty="0"/>
              <a:t>Item-based</a:t>
            </a:r>
          </a:p>
          <a:p>
            <a:pPr marL="471487" indent="-457200"/>
            <a:r>
              <a:rPr lang="en-HK" altLang="en-US" dirty="0"/>
              <a:t>Matrix Factorization</a:t>
            </a:r>
          </a:p>
          <a:p>
            <a:pPr marL="928687" lvl="1" indent="-457200"/>
            <a:r>
              <a:rPr lang="en-HK" altLang="en-US" dirty="0"/>
              <a:t>SVD-based Recommendation</a:t>
            </a:r>
          </a:p>
          <a:p>
            <a:pPr marL="928687" lvl="1" indent="-457200"/>
            <a:endParaRPr lang="en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6139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E665E-2858-57F3-61ED-9635BBDE2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600" y="1825625"/>
            <a:ext cx="7735712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User CF/Item 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0711C-693C-7DEF-5EB2-FEDEAFE9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7872-B056-D899-1B8A-020D1B0D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User CF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53F64-45FC-2133-86D5-8FECCF8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128106" cy="24810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9D994F-B87C-E9F8-30BF-C2DFAEAA3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249353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7D420-95F3-2E44-A3FC-E2EDAAAA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147" y="1825625"/>
            <a:ext cx="4799559" cy="1388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31536D-74C0-9541-5CB2-E9F3CACB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505" y="3256963"/>
            <a:ext cx="4527886" cy="24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8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03C99-B0A1-578F-ABAC-35A434AF5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5C7-B165-C823-770F-55D25784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User CF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78CC-2D50-9656-F1D3-1D9C6751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128106" cy="24810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39B012-5945-29AC-A82A-8A31295C9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249353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0AB2A-EEA2-2AAA-D001-847A48DB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144" y="1825625"/>
            <a:ext cx="4980562" cy="105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A2194-0A30-3F22-5F27-7A6A8F2126E6}"/>
              </a:ext>
            </a:extLst>
          </p:cNvPr>
          <p:cNvSpPr txBox="1"/>
          <p:nvPr/>
        </p:nvSpPr>
        <p:spPr>
          <a:xfrm>
            <a:off x="5758144" y="3556566"/>
            <a:ext cx="49805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HK" altLang="en-US" sz="3200" b="0" i="0" u="none" strike="noStrike" baseline="0" dirty="0">
                <a:latin typeface="CambriaMath"/>
              </a:rPr>
              <a:t>𝑆</a:t>
            </a:r>
            <a:r>
              <a:rPr lang="en-US" altLang="zh-HK" sz="3200" b="0" i="0" u="none" strike="noStrike" baseline="0" dirty="0">
                <a:latin typeface="CambriaMath"/>
              </a:rPr>
              <a:t>(</a:t>
            </a:r>
            <a:r>
              <a:rPr lang="zh-HK" altLang="en-US" sz="3200" b="0" i="0" u="none" strike="noStrike" baseline="0" dirty="0">
                <a:latin typeface="CambriaMath"/>
              </a:rPr>
              <a:t>𝑢</a:t>
            </a:r>
            <a:r>
              <a:rPr lang="en-US" altLang="zh-HK" sz="3200" b="0" i="0" u="none" strike="noStrike" baseline="0" dirty="0">
                <a:latin typeface="CambriaMath"/>
              </a:rPr>
              <a:t>, </a:t>
            </a:r>
            <a:r>
              <a:rPr lang="zh-HK" altLang="en-US" sz="3200" b="0" i="0" u="none" strike="noStrike" baseline="0" dirty="0">
                <a:latin typeface="CambriaMath"/>
              </a:rPr>
              <a:t>𝐾</a:t>
            </a:r>
            <a:r>
              <a:rPr lang="en-US" altLang="zh-HK" sz="3200" b="0" i="0" u="none" strike="noStrike" baseline="0" dirty="0">
                <a:latin typeface="CambriaMath"/>
              </a:rPr>
              <a:t>): </a:t>
            </a:r>
            <a:r>
              <a:rPr lang="en-US" altLang="zh-HK" sz="3200" b="0" i="0" u="none" strike="noStrike" baseline="0" dirty="0">
                <a:latin typeface="Calibri" panose="020F0502020204030204" pitchFamily="34" charset="0"/>
              </a:rPr>
              <a:t>Top K similar users</a:t>
            </a:r>
          </a:p>
          <a:p>
            <a:pPr algn="l"/>
            <a:r>
              <a:rPr lang="zh-HK" altLang="en-US" sz="3200" b="0" i="0" u="none" strike="noStrike" baseline="0" dirty="0">
                <a:latin typeface="CambriaMath"/>
              </a:rPr>
              <a:t>𝑁</a:t>
            </a:r>
            <a:r>
              <a:rPr lang="en-US" altLang="zh-HK" sz="3200" b="0" i="0" u="none" strike="noStrike" baseline="0" dirty="0">
                <a:latin typeface="CambriaMath"/>
              </a:rPr>
              <a:t>(</a:t>
            </a:r>
            <a:r>
              <a:rPr lang="zh-HK" altLang="en-US" sz="3200" b="0" i="0" u="none" strike="noStrike" baseline="0" dirty="0">
                <a:latin typeface="CambriaMath"/>
              </a:rPr>
              <a:t>𝑖</a:t>
            </a:r>
            <a:r>
              <a:rPr lang="en-US" altLang="zh-HK" sz="3200" b="0" i="0" u="none" strike="noStrike" baseline="0" dirty="0">
                <a:latin typeface="CambriaMath"/>
              </a:rPr>
              <a:t>)</a:t>
            </a:r>
            <a:r>
              <a:rPr lang="en-US" altLang="zh-HK" sz="3200" b="0" i="0" u="none" strike="noStrike" baseline="0" dirty="0">
                <a:latin typeface="Calibri" panose="020F0502020204030204" pitchFamily="34" charset="0"/>
              </a:rPr>
              <a:t>: Users who like item </a:t>
            </a:r>
            <a:r>
              <a:rPr lang="zh-HK" altLang="en-US" sz="3200" b="0" i="0" u="none" strike="noStrike" baseline="0" dirty="0">
                <a:latin typeface="CambriaMath"/>
              </a:rPr>
              <a:t>𝑖</a:t>
            </a:r>
          </a:p>
          <a:p>
            <a:pPr algn="l"/>
            <a:r>
              <a:rPr lang="zh-HK" altLang="en-US" sz="3200" b="0" i="0" u="none" strike="noStrike" baseline="0" dirty="0">
                <a:latin typeface="CambriaMath"/>
              </a:rPr>
              <a:t>𝑤</a:t>
            </a:r>
            <a:r>
              <a:rPr lang="en-HK" altLang="zh-HK" sz="3200" b="0" i="1" u="none" strike="noStrike" baseline="-25000" dirty="0" err="1">
                <a:latin typeface="CambriaMath"/>
              </a:rPr>
              <a:t>uv</a:t>
            </a:r>
            <a:r>
              <a:rPr lang="en-US" altLang="zh-HK" sz="3200" b="0" i="0" u="none" strike="noStrike" baseline="0" dirty="0">
                <a:latin typeface="Calibri" panose="020F0502020204030204" pitchFamily="34" charset="0"/>
              </a:rPr>
              <a:t>: Similarity of u and v</a:t>
            </a:r>
          </a:p>
          <a:p>
            <a:pPr algn="l"/>
            <a:r>
              <a:rPr lang="zh-HK" altLang="en-US" sz="3200" b="0" i="0" u="none" strike="noStrike" baseline="0" dirty="0">
                <a:latin typeface="CambriaMath"/>
              </a:rPr>
              <a:t>𝑟</a:t>
            </a:r>
            <a:r>
              <a:rPr lang="en-HK" altLang="zh-HK" sz="3200" i="1" baseline="-25000" dirty="0">
                <a:latin typeface="CambriaMath"/>
              </a:rPr>
              <a:t>vi</a:t>
            </a:r>
            <a:r>
              <a:rPr lang="en-US" altLang="zh-HK" sz="3200" b="0" i="0" u="none" strike="noStrike" baseline="0" dirty="0">
                <a:latin typeface="Calibri" panose="020F0502020204030204" pitchFamily="34" charset="0"/>
              </a:rPr>
              <a:t>: 1 at most time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710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F823-BCA4-2BDD-AE1A-23B441C95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5394-F51A-C304-5863-B512E90E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Item CF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8FC4D5-EC08-F081-DC3B-0A44B38A3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0264"/>
            <a:ext cx="10515600" cy="2906485"/>
          </a:xfrm>
        </p:spPr>
      </p:pic>
    </p:spTree>
    <p:extLst>
      <p:ext uri="{BB962C8B-B14F-4D97-AF65-F5344CB8AC3E}">
        <p14:creationId xmlns:p14="http://schemas.microsoft.com/office/powerpoint/2010/main" val="234518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772" rIns="0" bIns="0" rtlCol="0">
            <a:spAutoFit/>
          </a:bodyPr>
          <a:lstStyle/>
          <a:p>
            <a:pPr marL="4321175">
              <a:lnSpc>
                <a:spcPct val="100000"/>
              </a:lnSpc>
              <a:spcBef>
                <a:spcPts val="100"/>
              </a:spcBef>
            </a:pPr>
            <a:r>
              <a:rPr dirty="0"/>
              <a:t>Item</a:t>
            </a:r>
            <a:r>
              <a:rPr spc="-80" dirty="0"/>
              <a:t> </a:t>
            </a:r>
            <a:r>
              <a:rPr spc="-25" dirty="0"/>
              <a:t>CF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0656" y="2713710"/>
            <a:ext cx="2540000" cy="965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236" y="1991950"/>
            <a:ext cx="3329392" cy="3449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9636" y="1943798"/>
            <a:ext cx="774700" cy="8636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43586" y="2853899"/>
            <a:ext cx="977900" cy="3425190"/>
            <a:chOff x="5043586" y="2853899"/>
            <a:chExt cx="977900" cy="34251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2336" y="2853899"/>
              <a:ext cx="781050" cy="850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3586" y="3684336"/>
              <a:ext cx="977900" cy="1016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5336" y="4579010"/>
              <a:ext cx="876300" cy="8254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2336" y="5402420"/>
              <a:ext cx="781050" cy="8762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187742" y="1892998"/>
            <a:ext cx="1984375" cy="4385945"/>
            <a:chOff x="6187742" y="1892998"/>
            <a:chExt cx="1984375" cy="438594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7048" y="1892998"/>
              <a:ext cx="977899" cy="965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7742" y="2807398"/>
              <a:ext cx="1079499" cy="965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9342" y="4509160"/>
              <a:ext cx="977899" cy="9651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1242" y="3702729"/>
              <a:ext cx="952500" cy="876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03742" y="2828010"/>
              <a:ext cx="952500" cy="8509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4690" y="5427819"/>
              <a:ext cx="952499" cy="8509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3742" y="3751776"/>
              <a:ext cx="927100" cy="8001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3881" y="4591710"/>
              <a:ext cx="927100" cy="8000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4948" y="5461543"/>
              <a:ext cx="927100" cy="80009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67241" y="1931098"/>
            <a:ext cx="9017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5781A-3C67-E628-7448-1882820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8E8A-D3F8-945E-EBFE-86E1C2EE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/>
              <a:t>SVD-based </a:t>
            </a:r>
            <a:r>
              <a:rPr lang="en-HK" altLang="en-US"/>
              <a:t>Recommendation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371B-2910-55A3-D4B3-7908B5F7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128106" cy="24810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4D8C58-D680-B6FA-06ED-E151F5597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HK" altLang="zh-HK" dirty="0"/>
                  <a:t>Recall SVD theorem, we can decompose it into a product of three matrices,</a:t>
                </a:r>
              </a:p>
              <a:p>
                <a:pPr marL="0" indent="0">
                  <a:buNone/>
                </a:pPr>
                <a:endParaRPr lang="en-HK" altLang="zh-H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HK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HK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altLang="zh-HK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HK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l-GR" altLang="zh-H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HK" altLang="zh-H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HK" altLang="zh-HK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HK" altLang="zh-HK"/>
              </a:p>
              <a:p>
                <a:pPr marL="0" indent="0">
                  <a:buNone/>
                </a:pPr>
                <a:r>
                  <a:rPr lang="en-HK" altLang="zh-HK"/>
                  <a:t>Where </a:t>
                </a:r>
                <a14:m>
                  <m:oMath xmlns:m="http://schemas.openxmlformats.org/officeDocument/2006/math">
                    <m:r>
                      <a:rPr lang="en-HK" altLang="zh-HK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HK" altLang="zh-HK" dirty="0"/>
                  <a:t> and </a:t>
                </a:r>
                <a14:m>
                  <m:oMath xmlns:m="http://schemas.openxmlformats.org/officeDocument/2006/math">
                    <m:r>
                      <a:rPr lang="en-HK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HK" altLang="zh-HK" dirty="0"/>
                  <a:t> are </a:t>
                </a:r>
                <a:r>
                  <a:rPr lang="en-US" altLang="zh-HK" dirty="0"/>
                  <a:t>left and right singular vectors and the values of the</a:t>
                </a:r>
                <a:br>
                  <a:rPr lang="en-US" altLang="zh-HK" dirty="0"/>
                </a:br>
                <a:r>
                  <a:rPr lang="en-US" altLang="zh-HK" dirty="0"/>
                  <a:t>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altLang="zh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are called the singular values.</a:t>
                </a:r>
              </a:p>
              <a:p>
                <a:pPr marL="0" indent="0">
                  <a:buNone/>
                </a:pPr>
                <a:endParaRPr lang="en-HK" altLang="zh-HK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HK" altLang="zh-HK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4D8C58-D680-B6FA-06ED-E151F5597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9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259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CambriaMath</vt:lpstr>
      <vt:lpstr>Arial</vt:lpstr>
      <vt:lpstr>Calibri</vt:lpstr>
      <vt:lpstr>Calibri Light</vt:lpstr>
      <vt:lpstr>Cambria Math</vt:lpstr>
      <vt:lpstr>Office Theme</vt:lpstr>
      <vt:lpstr>COMP4332/RMBI4310  Big Data Mining and Management Advanced Data Mining for Risk Management and Business Intelligence (2025 Spring)</vt:lpstr>
      <vt:lpstr>Packages to Install in This Tutorial</vt:lpstr>
      <vt:lpstr>Recommendation System</vt:lpstr>
      <vt:lpstr>User CF/Item CF</vt:lpstr>
      <vt:lpstr>User CF</vt:lpstr>
      <vt:lpstr>User CF</vt:lpstr>
      <vt:lpstr>Item CF</vt:lpstr>
      <vt:lpstr>Item CF</vt:lpstr>
      <vt:lpstr>SVD-based Recommendation</vt:lpstr>
      <vt:lpstr>SVD-based Recommendation</vt:lpstr>
      <vt:lpstr>Rating Prediction</vt:lpstr>
      <vt:lpstr>Implementation of the Rating Prediction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COMP4901K/MATH4824B Machine Learning for  Natural Language Processing (Fall 2020-2021)</dc:title>
  <dc:creator>FANG Tianqing</dc:creator>
  <cp:lastModifiedBy>TSANG Hong Ting</cp:lastModifiedBy>
  <cp:revision>44</cp:revision>
  <dcterms:created xsi:type="dcterms:W3CDTF">2020-09-14T02:14:40Z</dcterms:created>
  <dcterms:modified xsi:type="dcterms:W3CDTF">2025-02-19T07:24:34Z</dcterms:modified>
</cp:coreProperties>
</file>