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12" name="正文级别 1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1" name="正文级别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标题文本</a:t>
            </a:r>
          </a:p>
        </p:txBody>
      </p:sp>
      <p:sp>
        <p:nvSpPr>
          <p:cNvPr id="30" name="正文级别 1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9" name="正文级别 1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正文级别 1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8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73" name="正文级别 1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标题文本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正文级别 1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正文级别 1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qzong@connect.ust.hk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layground.tensorflow.org/" TargetMode="External"/><Relationship Id="rId3" Type="http://schemas.openxmlformats.org/officeDocument/2006/relationships/image" Target="../media/image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ltk.org/" TargetMode="External"/><Relationship Id="rId3" Type="http://schemas.openxmlformats.org/officeDocument/2006/relationships/hyperlink" Target="http://www.numpy.org/" TargetMode="External"/><Relationship Id="rId4" Type="http://schemas.openxmlformats.org/officeDocument/2006/relationships/hyperlink" Target="https://pandas.pydata.org/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keras.io/losses/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1182264" y="1548610"/>
            <a:ext cx="9827472" cy="1961651"/>
          </a:xfrm>
          <a:prstGeom prst="rect">
            <a:avLst/>
          </a:prstGeom>
        </p:spPr>
        <p:txBody>
          <a:bodyPr/>
          <a:lstStyle/>
          <a:p>
            <a:pPr defTabSz="859536">
              <a:defRPr sz="1504">
                <a:latin typeface="+mj-lt"/>
                <a:ea typeface="+mj-ea"/>
                <a:cs typeface="+mj-cs"/>
                <a:sym typeface="Calibri"/>
              </a:defRPr>
            </a:pPr>
            <a:r>
              <a:rPr sz="3384"/>
              <a:t>COMP 4332 / RMBI 4310 </a:t>
            </a:r>
            <a:endParaRPr sz="3384"/>
          </a:p>
          <a:p>
            <a:pPr defTabSz="859536">
              <a:defRPr sz="1504">
                <a:latin typeface="+mj-lt"/>
                <a:ea typeface="+mj-ea"/>
                <a:cs typeface="+mj-cs"/>
                <a:sym typeface="Calibri"/>
              </a:defRPr>
            </a:pPr>
            <a:r>
              <a:rPr sz="3384"/>
              <a:t>Big Data Mining and Management</a:t>
            </a:r>
            <a:endParaRPr sz="3384"/>
          </a:p>
          <a:p>
            <a:pPr defTabSz="859536">
              <a:defRPr sz="1504">
                <a:latin typeface="+mj-lt"/>
                <a:ea typeface="+mj-ea"/>
                <a:cs typeface="+mj-cs"/>
                <a:sym typeface="Calibri"/>
              </a:defRPr>
            </a:pPr>
            <a:r>
              <a:rPr sz="3384"/>
              <a:t>Advanced Data Mining for Risk Management and Business Intelligence (2025 Spring)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886200"/>
            <a:ext cx="9144000" cy="1752600"/>
          </a:xfrm>
          <a:prstGeom prst="rect">
            <a:avLst/>
          </a:prstGeom>
        </p:spPr>
        <p:txBody>
          <a:bodyPr/>
          <a:lstStyle/>
          <a:p>
            <a:pPr/>
            <a:r>
              <a:t>Tutorial 3: General Pipeline of Classification</a:t>
            </a:r>
          </a:p>
          <a:p>
            <a:pPr/>
            <a:r>
              <a:t>TA: Qing</a:t>
            </a:r>
            <a:r>
              <a:t> </a:t>
            </a:r>
            <a:r>
              <a:t>ZONG</a:t>
            </a:r>
            <a:r>
              <a:t> </a:t>
            </a:r>
            <a:r>
              <a:t>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qzong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@connect.ust.hk</a:t>
            </a:r>
            <a:r>
              <a:t>)</a:t>
            </a:r>
          </a:p>
        </p:txBody>
      </p:sp>
      <p:sp>
        <p:nvSpPr>
          <p:cNvPr id="96" name="Slide Number Placeholder 3"/>
          <p:cNvSpPr txBox="1"/>
          <p:nvPr>
            <p:ph type="sldNum" sz="quarter" idx="4294967295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Multi Layer Perceptron</a:t>
            </a:r>
          </a:p>
        </p:txBody>
      </p:sp>
      <p:sp>
        <p:nvSpPr>
          <p:cNvPr id="473" name="Slide Number Placeholder 3"/>
          <p:cNvSpPr txBox="1"/>
          <p:nvPr>
            <p:ph type="sldNum" sz="quarter" idx="4294967295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74" name="Text Box 37"/>
          <p:cNvSpPr txBox="1"/>
          <p:nvPr/>
        </p:nvSpPr>
        <p:spPr>
          <a:xfrm>
            <a:off x="883919" y="4110454"/>
            <a:ext cx="9825447" cy="18385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Classification Rule: </a:t>
            </a:r>
            <a14:m>
              <m:oMath>
                <m: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𝒚</m:t>
                </m:r>
                <m: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/>
                </m:r>
                <m: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=</m:t>
                </m:r>
                <m:sSub>
                  <m:e>
                    <m:sSub>
                      <m:e>
                        <m:r>
                          <a:rPr xmlns:a="http://schemas.openxmlformats.org/drawingml/2006/ma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xmlns:a="http://schemas.openxmlformats.org/drawingml/2006/ma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xmlns:a="http://schemas.openxmlformats.org/drawingml/2006/ma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e>
                        <m:r>
                          <a:rPr xmlns:a="http://schemas.openxmlformats.org/drawingml/2006/ma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xmlns:a="http://schemas.openxmlformats.org/drawingml/2006/ma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xmlns:a="http://schemas.openxmlformats.org/drawingml/2006/ma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xmlns:a="http://schemas.openxmlformats.org/drawingml/2006/ma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xmlns:a="http://schemas.openxmlformats.org/drawingml/2006/ma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e>
                        <m:r>
                          <a:rPr xmlns:a="http://schemas.openxmlformats.org/drawingml/2006/ma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xmlns:a="http://schemas.openxmlformats.org/drawingml/2006/ma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xmlns:a="http://schemas.openxmlformats.org/drawingml/2006/ma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xmlns:a="http://schemas.openxmlformats.org/drawingml/2006/ma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e>
                  <m:sub>
                    <m:r>
                      <a:rPr xmlns:a="http://schemas.openxmlformats.org/drawingml/2006/ma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𝒙</m:t>
                </m:r>
                <m: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rPr b="0" sz="20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 , </a:t>
            </a:r>
            <a:r>
              <a:rPr b="0" sz="200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rPr>
              <a:t>where </a:t>
            </a:r>
            <a14:m>
              <m:oMath>
                <m:sSub>
                  <m:e>
                    <m:r>
                      <a:rPr xmlns:a="http://schemas.openxmlformats.org/drawingml/2006/ma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e>
                  <m:sub>
                    <m:r>
                      <a:rPr xmlns:a="http://schemas.openxmlformats.org/drawingml/2006/ma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rPr b="0" sz="200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rPr>
              <a:t> is a layer and </a:t>
            </a:r>
            <a14:m>
              <m:oMath>
                <m:sSub>
                  <m:e>
                    <m:r>
                      <a:rPr xmlns:a="http://schemas.openxmlformats.org/drawingml/2006/ma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e>
                  <m:sub>
                    <m:r>
                      <a:rPr xmlns:a="http://schemas.openxmlformats.org/drawingml/2006/ma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sub>
                </m:sSub>
              </m:oMath>
            </a14:m>
            <a:r>
              <a:rPr b="0" sz="200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rPr>
              <a:t> is an activation.</a:t>
            </a:r>
            <a:endParaRPr b="0" sz="2000">
              <a:solidFill>
                <a:srgbClr val="FF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>
              <a:defRPr b="1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1" sz="20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pPr>
          </a:p>
          <a:p>
            <a:pPr>
              <a:defRPr b="1" sz="2400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Playground: </a:t>
            </a:r>
            <a:r>
              <a:rPr b="0" sz="2000" u="sng">
                <a:uFill>
                  <a:solidFill>
                    <a:srgbClr val="0563C1"/>
                  </a:solidFill>
                </a:uFill>
                <a:latin typeface="+mj-lt"/>
                <a:ea typeface="+mj-ea"/>
                <a:cs typeface="+mj-cs"/>
                <a:sym typeface="Calibri"/>
                <a:hlinkClick r:id="rId2" invalidUrl="" action="" tgtFrame="" tooltip="" history="1" highlightClick="0" endSnd="0"/>
              </a:rPr>
              <a:t>https://playground.tensorflow.org/</a:t>
            </a:r>
          </a:p>
        </p:txBody>
      </p:sp>
      <p:pic>
        <p:nvPicPr>
          <p:cNvPr id="47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65173" y="1702617"/>
            <a:ext cx="3261644" cy="2446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ontent Placeholder 2"/>
          <p:cNvSpPr txBox="1"/>
          <p:nvPr>
            <p:ph type="body" idx="1"/>
          </p:nvPr>
        </p:nvSpPr>
        <p:spPr>
          <a:xfrm>
            <a:off x="838200" y="1825625"/>
            <a:ext cx="10824148" cy="4305352"/>
          </a:xfrm>
          <a:prstGeom prst="rect">
            <a:avLst/>
          </a:prstGeom>
        </p:spPr>
        <p:txBody>
          <a:bodyPr/>
          <a:lstStyle/>
          <a:p>
            <a:pPr marL="471487" indent="-457200"/>
            <a:r>
              <a:t>Linear separable data vs. complex data</a:t>
            </a:r>
          </a:p>
          <a:p>
            <a:pPr marL="471487" indent="-457200"/>
            <a:r>
              <a:t>Limited parameters vs. numerous parameters</a:t>
            </a:r>
          </a:p>
          <a:p>
            <a:pPr marL="471487" indent="-457200"/>
            <a:r>
              <a:t>Simple classification vs. wider uses</a:t>
            </a:r>
          </a:p>
          <a:p>
            <a:pPr marL="471487" indent="-457200"/>
          </a:p>
          <a:p>
            <a:pPr marL="0" indent="14287">
              <a:buSzTx/>
              <a:buNone/>
            </a:pPr>
          </a:p>
          <a:p>
            <a:pPr marL="0" indent="14287">
              <a:buSzTx/>
              <a:buNone/>
            </a:pPr>
          </a:p>
          <a:p>
            <a:pPr marL="0" indent="14287">
              <a:buSzTx/>
              <a:buNone/>
            </a:pPr>
          </a:p>
        </p:txBody>
      </p:sp>
      <p:sp>
        <p:nvSpPr>
          <p:cNvPr id="47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Single layer vs. multi layers</a:t>
            </a:r>
          </a:p>
        </p:txBody>
      </p:sp>
      <p:sp>
        <p:nvSpPr>
          <p:cNvPr id="479" name="Slide Number Placeholder 3"/>
          <p:cNvSpPr txBox="1"/>
          <p:nvPr>
            <p:ph type="sldNum" sz="quarter" idx="4294967295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80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6688" y="3385954"/>
            <a:ext cx="8578624" cy="2242953"/>
          </a:xfrm>
          <a:prstGeom prst="rect">
            <a:avLst/>
          </a:prstGeom>
          <a:ln w="12700">
            <a:miter lim="400000"/>
          </a:ln>
        </p:spPr>
      </p:pic>
      <p:sp>
        <p:nvSpPr>
          <p:cNvPr id="481" name="文本框 2"/>
          <p:cNvSpPr txBox="1"/>
          <p:nvPr/>
        </p:nvSpPr>
        <p:spPr>
          <a:xfrm>
            <a:off x="4402783" y="5511146"/>
            <a:ext cx="6289662" cy="2483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E7E6E6"/>
                </a:solidFill>
              </a:defRPr>
            </a:lvl1pPr>
          </a:lstStyle>
          <a:p>
            <a:pPr/>
            <a:r>
              <a:t>Image by Nshafiei - Own work, CC BY-SA 4.0, https://en.wikipedia.org/w/index.php?curid=60572704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Content Placeholder 2"/>
          <p:cNvSpPr txBox="1"/>
          <p:nvPr>
            <p:ph type="body" idx="1"/>
          </p:nvPr>
        </p:nvSpPr>
        <p:spPr>
          <a:xfrm>
            <a:off x="424131" y="1491813"/>
            <a:ext cx="11343738" cy="5272417"/>
          </a:xfrm>
          <a:prstGeom prst="rect">
            <a:avLst/>
          </a:prstGeom>
        </p:spPr>
        <p:txBody>
          <a:bodyPr/>
          <a:lstStyle/>
          <a:p>
            <a:pPr marL="0" indent="14287">
              <a:buSzTx/>
              <a:buNone/>
              <a:defRPr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We use Keras deep learning framework and use tensorflow as the backend.</a:t>
            </a:r>
          </a:p>
          <a:p>
            <a:pPr marL="0" indent="14287">
              <a:buSzTx/>
              <a:buNone/>
              <a:defRPr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keras.models.Sequential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is a linear stack of neural network layers. And we can add different types of neural network layers, such as </a:t>
            </a:r>
            <a:r>
              <a:t>keras.layers.Dense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indent="14287">
              <a:buSzTx/>
              <a:buNone/>
            </a:pPr>
            <a:r>
              <a:t>We want to build a perceptron, which includes 1 dense layer with softmax.</a:t>
            </a:r>
          </a:p>
          <a:p>
            <a:pPr marL="0" indent="14287">
              <a:buSzTx/>
              <a:buNone/>
            </a:pPr>
          </a:p>
          <a:p>
            <a:pPr marL="0" indent="14287">
              <a:buSzTx/>
              <a:buNone/>
            </a:pPr>
          </a:p>
          <a:p>
            <a:pPr marL="0" indent="14287">
              <a:buSzTx/>
              <a:buNone/>
            </a:pPr>
          </a:p>
          <a:p>
            <a:pPr marL="0" indent="14287">
              <a:buSzTx/>
              <a:buNone/>
            </a:pPr>
          </a:p>
          <a:p>
            <a:pPr marL="0" indent="14287">
              <a:buSzTx/>
              <a:buNone/>
            </a:pPr>
            <a:r>
              <a:t>Structure of MLP can be seen in ipynb</a:t>
            </a:r>
          </a:p>
        </p:txBody>
      </p:sp>
      <p:sp>
        <p:nvSpPr>
          <p:cNvPr id="48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Classifier Model</a:t>
            </a:r>
          </a:p>
        </p:txBody>
      </p:sp>
      <p:sp>
        <p:nvSpPr>
          <p:cNvPr id="485" name="Slide Number Placeholder 3"/>
          <p:cNvSpPr txBox="1"/>
          <p:nvPr>
            <p:ph type="sldNum" sz="quarter" idx="4294967295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86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350" y="4084187"/>
            <a:ext cx="10401300" cy="1892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Content Placeholder 2"/>
          <p:cNvSpPr txBox="1"/>
          <p:nvPr>
            <p:ph type="body" idx="1"/>
          </p:nvPr>
        </p:nvSpPr>
        <p:spPr>
          <a:xfrm>
            <a:off x="373677" y="1900047"/>
            <a:ext cx="11444646" cy="4305353"/>
          </a:xfrm>
          <a:prstGeom prst="rect">
            <a:avLst/>
          </a:prstGeom>
        </p:spPr>
        <p:txBody>
          <a:bodyPr/>
          <a:lstStyle/>
          <a:p>
            <a:pPr marL="471487" indent="-457200"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NLTK</a:t>
            </a:r>
            <a:r>
              <a:t> is a leading platform for building Python programs to work with human language data.</a:t>
            </a:r>
          </a:p>
          <a:p>
            <a:pPr marL="471487" indent="-457200"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NumPy</a:t>
            </a:r>
            <a:r>
              <a:t> is the fundamental package for scientific computing with Python.</a:t>
            </a:r>
          </a:p>
          <a:p>
            <a:pPr marL="471487" indent="-457200"/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4" invalidUrl="" action="" tgtFrame="" tooltip="" history="1" highlightClick="0" endSnd="0"/>
              </a:rPr>
              <a:t>pandas</a:t>
            </a:r>
            <a:r>
              <a:t> is an open source, BSD-licensed library providing high-performance, easy-to-use data structures and data analysis tools for the Python programming language.</a:t>
            </a:r>
          </a:p>
        </p:txBody>
      </p:sp>
      <p:sp>
        <p:nvSpPr>
          <p:cNvPr id="48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Other Details in the Implementation</a:t>
            </a:r>
          </a:p>
        </p:txBody>
      </p:sp>
      <p:sp>
        <p:nvSpPr>
          <p:cNvPr id="490" name="Slide Number Placeholder 3"/>
          <p:cNvSpPr txBox="1"/>
          <p:nvPr>
            <p:ph type="sldNum" sz="quarter" idx="4294967295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Content Placeholder 2"/>
          <p:cNvSpPr txBox="1"/>
          <p:nvPr>
            <p:ph type="body" idx="1"/>
          </p:nvPr>
        </p:nvSpPr>
        <p:spPr>
          <a:xfrm>
            <a:off x="838199" y="1844287"/>
            <a:ext cx="10515601" cy="4305352"/>
          </a:xfrm>
          <a:prstGeom prst="rect">
            <a:avLst/>
          </a:prstGeom>
        </p:spPr>
        <p:txBody>
          <a:bodyPr/>
          <a:lstStyle/>
          <a:p>
            <a:pPr marL="471487" indent="-457200"/>
            <a:r>
              <a:t>We use the </a:t>
            </a:r>
            <a:r>
              <a:rPr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tokenize(text)</a:t>
            </a:r>
            <a:r>
              <a:t> function to get the tokens of a document.</a:t>
            </a:r>
          </a:p>
          <a:p>
            <a:pPr marL="471487" indent="-457200"/>
            <a:r>
              <a:t>We use the </a:t>
            </a:r>
            <a:r>
              <a:rPr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get_onehot_vector(feats, feats_dict)</a:t>
            </a:r>
            <a:r>
              <a:t> function to get a </a:t>
            </a:r>
            <a14:m>
              <m:oMath>
                <m:r>
                  <a:rPr xmlns:a="http://schemas.openxmlformats.org/drawingml/2006/main" sz="2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2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𝑉</m:t>
                </m:r>
                <m:r>
                  <a:rPr xmlns:a="http://schemas.openxmlformats.org/drawingml/2006/main" sz="2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</m:oMath>
            </a14:m>
            <a:r>
              <a:t>-dimension one-hot vector, where </a:t>
            </a:r>
            <a14:m>
              <m:oMath>
                <m:d>
                  <m:dPr>
                    <m:ctrlPr>
                      <a:rPr xmlns:a="http://schemas.openxmlformats.org/drawingml/2006/mai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r>
                      <a:rPr xmlns:a="http://schemas.openxmlformats.org/drawingml/2006/mai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e>
                </m:d>
              </m:oMath>
            </a14:m>
            <a:r>
              <a:t> is the feature size</a:t>
            </a:r>
            <a:r>
              <a:t> </a:t>
            </a:r>
            <a:r>
              <a:t>(i.e.,</a:t>
            </a:r>
            <a:r>
              <a:t> </a:t>
            </a:r>
            <a:r>
              <a:rPr>
                <a:latin typeface="Consolas"/>
                <a:ea typeface="Consolas"/>
                <a:cs typeface="Consolas"/>
                <a:sym typeface="Consolas"/>
              </a:rPr>
              <a:t>len(feats_dict)</a:t>
            </a:r>
            <a:r>
              <a:t>).</a:t>
            </a:r>
          </a:p>
          <a:p>
            <a:pPr marL="471487" indent="-457200">
              <a:defRPr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np.vstack</a:t>
            </a:r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is a function to concatenate </a:t>
            </a:r>
            <a14:m>
              <m:oMath>
                <m:r>
                  <a:rPr xmlns:a="http://schemas.openxmlformats.org/drawingml/2006/main" sz="2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𝑁</m:t>
                </m:r>
              </m:oMath>
            </a14:m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number of </a:t>
            </a:r>
            <a14:m>
              <m:oMath>
                <m:r>
                  <a:rPr xmlns:a="http://schemas.openxmlformats.org/drawingml/2006/main" sz="2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  <m:r>
                  <a:rPr xmlns:a="http://schemas.openxmlformats.org/drawingml/2006/main" sz="2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𝑉</m:t>
                </m:r>
                <m:r>
                  <a:rPr xmlns:a="http://schemas.openxmlformats.org/drawingml/2006/main" sz="2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|</m:t>
                </m:r>
              </m:oMath>
            </a14:m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-dimension vectors to a </a:t>
            </a:r>
            <a14:m>
              <m:oMath>
                <m:r>
                  <a:rPr xmlns:a="http://schemas.openxmlformats.org/drawingml/2006/main" sz="2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𝑁</m:t>
                </m:r>
                <m:r>
                  <a:rPr xmlns:a="http://schemas.openxmlformats.org/drawingml/2006/main" sz="28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d>
                  <m:dPr>
                    <m:ctrlPr>
                      <a:rPr xmlns:a="http://schemas.openxmlformats.org/drawingml/2006/mai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|"/>
                    <m:endChr m:val="|"/>
                  </m:dPr>
                  <m:e>
                    <m:r>
                      <a:rPr xmlns:a="http://schemas.openxmlformats.org/drawingml/2006/mai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e>
                </m:d>
              </m:oMath>
            </a14:m>
            <a:r>
              <a:rPr>
                <a:solidFill>
                  <a:srgbClr val="000000"/>
                </a:solidFill>
                <a:latin typeface="+mj-lt"/>
                <a:ea typeface="+mj-ea"/>
                <a:cs typeface="+mj-cs"/>
                <a:sym typeface="Calibri"/>
              </a:rPr>
              <a:t> matrix.</a:t>
            </a:r>
            <a:endParaRPr>
              <a:solidFill>
                <a:srgbClr val="000000"/>
              </a:solidFill>
              <a:latin typeface="+mj-lt"/>
              <a:ea typeface="+mj-ea"/>
              <a:cs typeface="+mj-cs"/>
              <a:sym typeface="Calibri"/>
            </a:endParaRPr>
          </a:p>
          <a:p>
            <a:pPr lvl="1" marL="928687" indent="-457200">
              <a:spcBef>
                <a:spcPts val="500"/>
              </a:spcBef>
              <a:defRPr sz="2000"/>
            </a:pPr>
            <a:r>
              <a:t>“v” of “vstack” comes from vertical. There is also </a:t>
            </a:r>
            <a:r>
              <a:rPr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np.hstack, </a:t>
            </a:r>
            <a:r>
              <a:t>which is horizontal stack.</a:t>
            </a:r>
          </a:p>
        </p:txBody>
      </p:sp>
      <p:sp>
        <p:nvSpPr>
          <p:cNvPr id="49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Other Details in the Implementation</a:t>
            </a:r>
          </a:p>
        </p:txBody>
      </p:sp>
      <p:sp>
        <p:nvSpPr>
          <p:cNvPr id="494" name="Slide Number Placeholder 3"/>
          <p:cNvSpPr txBox="1"/>
          <p:nvPr>
            <p:ph type="sldNum" sz="quarter" idx="4294967295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ontent Placeholder 2"/>
          <p:cNvSpPr txBox="1"/>
          <p:nvPr>
            <p:ph type="body" idx="1"/>
          </p:nvPr>
        </p:nvSpPr>
        <p:spPr>
          <a:xfrm>
            <a:off x="838199" y="1844287"/>
            <a:ext cx="10515601" cy="4305352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We choose the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categorical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crossentropy</a:t>
            </a:r>
            <a:r>
              <a:t> as the loss function and evaluate the model using the accuracy metric.</a:t>
            </a:r>
          </a:p>
          <a:p>
            <a:pPr/>
            <a:r>
              <a:t>One epoch means the entire data are passed through the neural network only once.</a:t>
            </a:r>
          </a:p>
          <a:p>
            <a:pPr/>
            <a:r>
              <a:t>The batch size corresponds to the number of examples sending to the neural networks at a time.</a:t>
            </a:r>
          </a:p>
        </p:txBody>
      </p:sp>
      <p:sp>
        <p:nvSpPr>
          <p:cNvPr id="4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Other Details in the Implementation</a:t>
            </a:r>
          </a:p>
        </p:txBody>
      </p:sp>
      <p:sp>
        <p:nvSpPr>
          <p:cNvPr id="498" name="Slide Number Placeholder 3"/>
          <p:cNvSpPr txBox="1"/>
          <p:nvPr>
            <p:ph type="sldNum" sz="quarter" idx="4294967295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—— Classification pipeline</a:t>
            </a:r>
          </a:p>
        </p:txBody>
      </p:sp>
      <p:sp>
        <p:nvSpPr>
          <p:cNvPr id="501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  <a:defRPr>
                <a:solidFill>
                  <a:schemeClr val="accent3">
                    <a:lumOff val="17647"/>
                  </a:schemeClr>
                </a:solidFill>
              </a:defRPr>
            </a:pPr>
            <a:r>
              <a:t>Tokenization and Feature Extraction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>
                <a:solidFill>
                  <a:schemeClr val="accent3">
                    <a:lumOff val="17647"/>
                  </a:schemeClr>
                </a:solidFill>
              </a:defRPr>
            </a:pPr>
            <a:r>
              <a:t>Classifier Model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400">
                <a:solidFill>
                  <a:schemeClr val="accent3">
                    <a:lumOff val="17647"/>
                  </a:schemeClr>
                </a:solidFill>
              </a:defRPr>
            </a:pPr>
            <a:r>
              <a:t>Single Layer Perceptron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400">
                <a:solidFill>
                  <a:schemeClr val="accent3">
                    <a:lumOff val="17647"/>
                  </a:schemeClr>
                </a:solidFill>
              </a:defRPr>
            </a:pPr>
            <a:r>
              <a:t>Multi Layer Perceptron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t>Overfitting and underfitting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400"/>
            </a:pPr>
            <a:r>
              <a:t>Validation Set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400"/>
            </a:pPr>
            <a:r>
              <a:t>Visualization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Title 1"/>
          <p:cNvSpPr txBox="1"/>
          <p:nvPr/>
        </p:nvSpPr>
        <p:spPr>
          <a:xfrm>
            <a:off x="1036319" y="517525"/>
            <a:ext cx="1042416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90000"/>
              </a:lnSpc>
              <a:defRPr sz="44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Overfitting &amp; Underfitting </a:t>
            </a:r>
          </a:p>
        </p:txBody>
      </p:sp>
      <p:pic>
        <p:nvPicPr>
          <p:cNvPr id="50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4450" y="2133600"/>
            <a:ext cx="3810001" cy="259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33880" y="2234829"/>
            <a:ext cx="3910320" cy="2489571"/>
          </a:xfrm>
          <a:prstGeom prst="rect">
            <a:avLst/>
          </a:prstGeom>
          <a:ln w="12700">
            <a:miter lim="400000"/>
          </a:ln>
        </p:spPr>
      </p:pic>
      <p:sp>
        <p:nvSpPr>
          <p:cNvPr id="506" name="文本框 6"/>
          <p:cNvSpPr txBox="1"/>
          <p:nvPr/>
        </p:nvSpPr>
        <p:spPr>
          <a:xfrm>
            <a:off x="1105439" y="6488667"/>
            <a:ext cx="10173369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A6A6A6"/>
                </a:solidFill>
              </a:defRPr>
            </a:lvl1pPr>
          </a:lstStyle>
          <a:p>
            <a:pPr/>
            <a:r>
              <a:t>The diagrams are from https://en.wikipedia.org/wiki/Overfitting. You can check the website for more details.</a:t>
            </a:r>
          </a:p>
        </p:txBody>
      </p:sp>
      <p:sp>
        <p:nvSpPr>
          <p:cNvPr id="507" name="文本框 7"/>
          <p:cNvSpPr txBox="1"/>
          <p:nvPr/>
        </p:nvSpPr>
        <p:spPr>
          <a:xfrm>
            <a:off x="6893011" y="5052536"/>
            <a:ext cx="4415282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The red line represents the under-fitted model</a:t>
            </a:r>
          </a:p>
        </p:txBody>
      </p:sp>
      <p:sp>
        <p:nvSpPr>
          <p:cNvPr id="508" name="文本框 8"/>
          <p:cNvSpPr txBox="1"/>
          <p:nvPr/>
        </p:nvSpPr>
        <p:spPr>
          <a:xfrm>
            <a:off x="934889" y="5052536"/>
            <a:ext cx="442912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The blue line represents the over-fitted model.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ontent Placeholder 2"/>
          <p:cNvSpPr txBox="1"/>
          <p:nvPr>
            <p:ph type="body" idx="1"/>
          </p:nvPr>
        </p:nvSpPr>
        <p:spPr>
          <a:xfrm>
            <a:off x="838200" y="1825625"/>
            <a:ext cx="10824148" cy="4305352"/>
          </a:xfrm>
          <a:prstGeom prst="rect">
            <a:avLst/>
          </a:prstGeom>
        </p:spPr>
        <p:txBody>
          <a:bodyPr/>
          <a:lstStyle/>
          <a:p>
            <a:pPr marL="0" indent="14287">
              <a:buSzTx/>
              <a:buNone/>
            </a:pPr>
          </a:p>
          <a:p>
            <a:pPr marL="0" indent="14287">
              <a:buSzTx/>
              <a:buNone/>
            </a:pPr>
          </a:p>
          <a:p>
            <a:pPr marL="0" indent="14287">
              <a:buSzTx/>
              <a:buNone/>
            </a:pPr>
          </a:p>
          <a:p>
            <a:pPr marL="0" indent="14287">
              <a:buSzTx/>
              <a:buNone/>
            </a:pPr>
          </a:p>
          <a:p>
            <a:pPr marL="0" indent="14287">
              <a:buSzTx/>
              <a:buNone/>
            </a:pPr>
          </a:p>
          <a:p>
            <a:pPr marL="0" indent="14287">
              <a:buSzTx/>
              <a:buNone/>
            </a:pPr>
            <a:r>
              <a:t>The training performance is much better than testing performance.</a:t>
            </a:r>
          </a:p>
        </p:txBody>
      </p:sp>
      <p:sp>
        <p:nvSpPr>
          <p:cNvPr id="5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Overfitting </a:t>
            </a:r>
          </a:p>
        </p:txBody>
      </p:sp>
      <p:sp>
        <p:nvSpPr>
          <p:cNvPr id="512" name="Slide Number Placeholder 3"/>
          <p:cNvSpPr txBox="1"/>
          <p:nvPr>
            <p:ph type="sldNum" sz="quarter" idx="4294967295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3" name="图片 2" descr="图片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9680" y="1511019"/>
            <a:ext cx="9692641" cy="21981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ontent Placeholder 2"/>
          <p:cNvSpPr txBox="1"/>
          <p:nvPr>
            <p:ph type="body" idx="1"/>
          </p:nvPr>
        </p:nvSpPr>
        <p:spPr>
          <a:xfrm>
            <a:off x="838200" y="1825625"/>
            <a:ext cx="10824148" cy="4305352"/>
          </a:xfrm>
          <a:prstGeom prst="rect">
            <a:avLst/>
          </a:prstGeom>
        </p:spPr>
        <p:txBody>
          <a:bodyPr/>
          <a:lstStyle/>
          <a:p>
            <a:pPr marL="0" indent="14287">
              <a:buSzTx/>
              <a:buNone/>
            </a:pPr>
          </a:p>
          <a:p>
            <a:pPr marL="0" indent="14287">
              <a:buSzTx/>
              <a:buNone/>
            </a:pPr>
          </a:p>
          <a:p>
            <a:pPr marL="0" indent="14287">
              <a:buSzTx/>
              <a:buNone/>
            </a:pPr>
          </a:p>
          <a:p>
            <a:pPr marL="0" indent="14287">
              <a:buSzTx/>
              <a:buNone/>
            </a:pPr>
          </a:p>
          <a:p>
            <a:pPr marL="0" indent="14287">
              <a:buSzTx/>
              <a:buNone/>
            </a:pPr>
          </a:p>
          <a:p>
            <a:pPr marL="0" indent="14287">
              <a:buSzTx/>
              <a:buNone/>
            </a:pPr>
            <a:r>
              <a:t>Neither training nor testing performance is good.</a:t>
            </a:r>
          </a:p>
        </p:txBody>
      </p:sp>
      <p:sp>
        <p:nvSpPr>
          <p:cNvPr id="5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Underfitting </a:t>
            </a:r>
          </a:p>
        </p:txBody>
      </p:sp>
      <p:sp>
        <p:nvSpPr>
          <p:cNvPr id="517" name="Slide Number Placeholder 3"/>
          <p:cNvSpPr txBox="1"/>
          <p:nvPr>
            <p:ph type="sldNum" sz="quarter" idx="4294967295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1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9680" y="1600252"/>
            <a:ext cx="9692641" cy="20837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—— Classification pipeline</a:t>
            </a:r>
          </a:p>
        </p:txBody>
      </p:sp>
      <p:sp>
        <p:nvSpPr>
          <p:cNvPr id="99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t>Tokenization and Feature Extraction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t>Classifier Model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400"/>
            </a:pPr>
            <a:r>
              <a:t>Single Layer Perceptron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400"/>
            </a:pPr>
            <a:r>
              <a:t>Multi Layer Perceptron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t>Overfitting and underfitting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400"/>
            </a:pPr>
            <a:r>
              <a:t>Validation Set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400"/>
            </a:pPr>
            <a:r>
              <a:t>Visualization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ontent Placeholder 2"/>
          <p:cNvSpPr txBox="1"/>
          <p:nvPr>
            <p:ph type="body" idx="1"/>
          </p:nvPr>
        </p:nvSpPr>
        <p:spPr>
          <a:xfrm>
            <a:off x="683926" y="2139581"/>
            <a:ext cx="10824148" cy="4305353"/>
          </a:xfrm>
          <a:prstGeom prst="rect">
            <a:avLst/>
          </a:prstGeom>
        </p:spPr>
        <p:txBody>
          <a:bodyPr/>
          <a:lstStyle/>
          <a:p>
            <a:pPr marL="471487" indent="-457200"/>
            <a:r>
              <a:t>When we do not know the test performance, it is not easy to check when the classifier is good enough. Hence, we set the epochs manually (e.g. total_epoch = 10).</a:t>
            </a:r>
          </a:p>
          <a:p>
            <a:pPr marL="471487" indent="-457200"/>
            <a:r>
              <a:t>If we have a validation set, we can use the validation performance to find the best classifier during the training.</a:t>
            </a:r>
          </a:p>
        </p:txBody>
      </p:sp>
      <p:sp>
        <p:nvSpPr>
          <p:cNvPr id="5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Validation Set</a:t>
            </a:r>
          </a:p>
        </p:txBody>
      </p:sp>
      <p:sp>
        <p:nvSpPr>
          <p:cNvPr id="522" name="Slide Number Placeholder 3"/>
          <p:cNvSpPr txBox="1"/>
          <p:nvPr>
            <p:ph type="sldNum" sz="quarter" idx="4294967295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Content Placeholder 2"/>
          <p:cNvSpPr txBox="1"/>
          <p:nvPr>
            <p:ph type="body" idx="1"/>
          </p:nvPr>
        </p:nvSpPr>
        <p:spPr>
          <a:xfrm>
            <a:off x="436201" y="1276324"/>
            <a:ext cx="10824148" cy="4305352"/>
          </a:xfrm>
          <a:prstGeom prst="rect">
            <a:avLst/>
          </a:prstGeom>
        </p:spPr>
        <p:txBody>
          <a:bodyPr/>
          <a:lstStyle>
            <a:lvl1pPr marL="471487" indent="-457200"/>
          </a:lstStyle>
          <a:p>
            <a:pPr/>
            <a:r>
              <a:t>Single Layer Perceptron</a:t>
            </a:r>
          </a:p>
        </p:txBody>
      </p:sp>
      <p:sp>
        <p:nvSpPr>
          <p:cNvPr id="525" name="Title 1"/>
          <p:cNvSpPr txBox="1"/>
          <p:nvPr>
            <p:ph type="title"/>
          </p:nvPr>
        </p:nvSpPr>
        <p:spPr>
          <a:xfrm>
            <a:off x="590475" y="72381"/>
            <a:ext cx="10515601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Visualization</a:t>
            </a:r>
          </a:p>
        </p:txBody>
      </p:sp>
      <p:sp>
        <p:nvSpPr>
          <p:cNvPr id="526" name="Slide Number Placeholder 3"/>
          <p:cNvSpPr txBox="1"/>
          <p:nvPr>
            <p:ph type="sldNum" sz="quarter" idx="4294967295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27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0130" y="3543307"/>
            <a:ext cx="7494439" cy="3251462"/>
          </a:xfrm>
          <a:prstGeom prst="rect">
            <a:avLst/>
          </a:prstGeom>
          <a:ln w="12700">
            <a:miter lim="400000"/>
          </a:ln>
        </p:spPr>
      </p:pic>
      <p:pic>
        <p:nvPicPr>
          <p:cNvPr id="528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42038" y="1864353"/>
            <a:ext cx="7812474" cy="15138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ontent Placeholder 2"/>
          <p:cNvSpPr txBox="1"/>
          <p:nvPr>
            <p:ph type="body" idx="1"/>
          </p:nvPr>
        </p:nvSpPr>
        <p:spPr>
          <a:xfrm>
            <a:off x="436201" y="1276324"/>
            <a:ext cx="10824148" cy="4305352"/>
          </a:xfrm>
          <a:prstGeom prst="rect">
            <a:avLst/>
          </a:prstGeom>
        </p:spPr>
        <p:txBody>
          <a:bodyPr/>
          <a:lstStyle>
            <a:lvl1pPr marL="471487" indent="-457200"/>
          </a:lstStyle>
          <a:p>
            <a:pPr/>
            <a:r>
              <a:t>Multi Layer Perceptron</a:t>
            </a:r>
          </a:p>
        </p:txBody>
      </p:sp>
      <p:sp>
        <p:nvSpPr>
          <p:cNvPr id="531" name="Slide Number Placeholder 3"/>
          <p:cNvSpPr txBox="1"/>
          <p:nvPr>
            <p:ph type="sldNum" sz="quarter" idx="4294967295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32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9578" y="3521728"/>
            <a:ext cx="7526569" cy="3209073"/>
          </a:xfrm>
          <a:prstGeom prst="rect">
            <a:avLst/>
          </a:prstGeom>
          <a:ln w="12700">
            <a:miter lim="400000"/>
          </a:ln>
        </p:spPr>
      </p:pic>
      <p:sp>
        <p:nvSpPr>
          <p:cNvPr id="533" name="Title 1"/>
          <p:cNvSpPr txBox="1"/>
          <p:nvPr>
            <p:ph type="title"/>
          </p:nvPr>
        </p:nvSpPr>
        <p:spPr>
          <a:xfrm>
            <a:off x="590475" y="72381"/>
            <a:ext cx="10515601" cy="13255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Visualization</a:t>
            </a:r>
          </a:p>
        </p:txBody>
      </p:sp>
      <p:pic>
        <p:nvPicPr>
          <p:cNvPr id="534" name="图像" descr="图像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6876" y="1862824"/>
            <a:ext cx="7662798" cy="14818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ontent Placeholder 2"/>
          <p:cNvSpPr txBox="1"/>
          <p:nvPr>
            <p:ph type="body" idx="1"/>
          </p:nvPr>
        </p:nvSpPr>
        <p:spPr>
          <a:xfrm>
            <a:off x="566438" y="1471178"/>
            <a:ext cx="10335559" cy="4110481"/>
          </a:xfrm>
          <a:prstGeom prst="rect">
            <a:avLst/>
          </a:prstGeom>
        </p:spPr>
        <p:txBody>
          <a:bodyPr/>
          <a:lstStyle/>
          <a:p>
            <a:pPr marL="0" indent="14287"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$</a:t>
            </a:r>
            <a:r>
              <a:rPr b="1"/>
              <a:t> conda create --name COMP4332 python=3.9</a:t>
            </a:r>
            <a:endParaRPr b="1"/>
          </a:p>
          <a:p>
            <a:pPr marL="0" indent="14287"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$ </a:t>
            </a:r>
            <a:r>
              <a:rPr b="1"/>
              <a:t>conda activate COMP4332</a:t>
            </a:r>
            <a:endParaRPr b="1"/>
          </a:p>
          <a:p>
            <a:pPr marL="0" indent="14287">
              <a:buSzTx/>
              <a:buNone/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t>$ </a:t>
            </a:r>
            <a:r>
              <a:rPr b="1"/>
              <a:t>pip install jupyter</a:t>
            </a:r>
          </a:p>
        </p:txBody>
      </p:sp>
      <p:sp>
        <p:nvSpPr>
          <p:cNvPr id="5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Environment Reminder</a:t>
            </a:r>
          </a:p>
        </p:txBody>
      </p:sp>
      <p:sp>
        <p:nvSpPr>
          <p:cNvPr id="538" name="Slide Number Placeholder 3"/>
          <p:cNvSpPr txBox="1"/>
          <p:nvPr>
            <p:ph type="sldNum" sz="quarter" idx="4294967295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539" name="Picture 50" descr="Picture 5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59643" y="4159055"/>
            <a:ext cx="2880001" cy="1958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Title 1"/>
          <p:cNvSpPr txBox="1"/>
          <p:nvPr>
            <p:ph type="title"/>
          </p:nvPr>
        </p:nvSpPr>
        <p:spPr>
          <a:xfrm>
            <a:off x="838200" y="2766217"/>
            <a:ext cx="10515600" cy="1325564"/>
          </a:xfrm>
          <a:prstGeom prst="rect">
            <a:avLst/>
          </a:prstGeom>
        </p:spPr>
        <p:txBody>
          <a:bodyPr/>
          <a:lstStyle>
            <a:lvl1pPr indent="14287" algn="ctr"/>
          </a:lstStyle>
          <a:p>
            <a:pPr/>
            <a:r>
              <a:t>Thank You</a:t>
            </a:r>
          </a:p>
        </p:txBody>
      </p:sp>
      <p:sp>
        <p:nvSpPr>
          <p:cNvPr id="542" name="Slide Number Placeholder 3"/>
          <p:cNvSpPr txBox="1"/>
          <p:nvPr>
            <p:ph type="sldNum" sz="quarter" idx="4294967295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2"/>
          <p:cNvSpPr txBox="1"/>
          <p:nvPr>
            <p:ph type="title"/>
          </p:nvPr>
        </p:nvSpPr>
        <p:spPr>
          <a:xfrm>
            <a:off x="798999" y="157728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Classification</a:t>
            </a:r>
          </a:p>
        </p:txBody>
      </p:sp>
      <p:grpSp>
        <p:nvGrpSpPr>
          <p:cNvPr id="105" name="AutoShape 43"/>
          <p:cNvGrpSpPr/>
          <p:nvPr/>
        </p:nvGrpSpPr>
        <p:grpSpPr>
          <a:xfrm>
            <a:off x="9280524" y="5035906"/>
            <a:ext cx="179390" cy="196851"/>
            <a:chOff x="0" y="0"/>
            <a:chExt cx="179388" cy="196850"/>
          </a:xfrm>
        </p:grpSpPr>
        <p:sp>
          <p:nvSpPr>
            <p:cNvPr id="102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3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4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09" name="AutoShape 44"/>
          <p:cNvGrpSpPr/>
          <p:nvPr/>
        </p:nvGrpSpPr>
        <p:grpSpPr>
          <a:xfrm>
            <a:off x="9280524" y="5764212"/>
            <a:ext cx="179390" cy="196851"/>
            <a:chOff x="0" y="0"/>
            <a:chExt cx="179388" cy="196850"/>
          </a:xfrm>
        </p:grpSpPr>
        <p:sp>
          <p:nvSpPr>
            <p:cNvPr id="106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7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08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110" name="Text Box 45"/>
          <p:cNvSpPr txBox="1"/>
          <p:nvPr/>
        </p:nvSpPr>
        <p:spPr>
          <a:xfrm>
            <a:off x="9658032" y="4913669"/>
            <a:ext cx="209265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Class1</a:t>
            </a:r>
            <a:r>
              <a:t> </a:t>
            </a:r>
            <a:r>
              <a:t>(e.g.,</a:t>
            </a:r>
            <a:r>
              <a:t> </a:t>
            </a:r>
            <a:r>
              <a:t>Positive)</a:t>
            </a:r>
          </a:p>
        </p:txBody>
      </p:sp>
      <p:sp>
        <p:nvSpPr>
          <p:cNvPr id="111" name="Text Box 47"/>
          <p:cNvSpPr txBox="1"/>
          <p:nvPr/>
        </p:nvSpPr>
        <p:spPr>
          <a:xfrm>
            <a:off x="9635806" y="5629275"/>
            <a:ext cx="2414680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Class2</a:t>
            </a:r>
            <a:r>
              <a:t> </a:t>
            </a:r>
            <a:r>
              <a:t>(e.g.,</a:t>
            </a:r>
            <a:r>
              <a:t> </a:t>
            </a:r>
            <a:r>
              <a:t>Negative)</a:t>
            </a:r>
          </a:p>
        </p:txBody>
      </p:sp>
      <p:grpSp>
        <p:nvGrpSpPr>
          <p:cNvPr id="115" name="AutoShape 48"/>
          <p:cNvGrpSpPr/>
          <p:nvPr/>
        </p:nvGrpSpPr>
        <p:grpSpPr>
          <a:xfrm>
            <a:off x="2350779" y="4513867"/>
            <a:ext cx="179389" cy="196851"/>
            <a:chOff x="0" y="0"/>
            <a:chExt cx="179388" cy="196850"/>
          </a:xfrm>
        </p:grpSpPr>
        <p:sp>
          <p:nvSpPr>
            <p:cNvPr id="112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3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4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19" name="AutoShape 49"/>
          <p:cNvGrpSpPr/>
          <p:nvPr/>
        </p:nvGrpSpPr>
        <p:grpSpPr>
          <a:xfrm>
            <a:off x="2861954" y="4453542"/>
            <a:ext cx="179389" cy="196851"/>
            <a:chOff x="0" y="0"/>
            <a:chExt cx="179388" cy="196850"/>
          </a:xfrm>
        </p:grpSpPr>
        <p:sp>
          <p:nvSpPr>
            <p:cNvPr id="116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7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18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23" name="AutoShape 50"/>
          <p:cNvGrpSpPr/>
          <p:nvPr/>
        </p:nvGrpSpPr>
        <p:grpSpPr>
          <a:xfrm>
            <a:off x="3179454" y="4213828"/>
            <a:ext cx="179389" cy="196851"/>
            <a:chOff x="0" y="0"/>
            <a:chExt cx="179388" cy="196850"/>
          </a:xfrm>
        </p:grpSpPr>
        <p:sp>
          <p:nvSpPr>
            <p:cNvPr id="120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1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2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27" name="AutoShape 51"/>
          <p:cNvGrpSpPr/>
          <p:nvPr/>
        </p:nvGrpSpPr>
        <p:grpSpPr>
          <a:xfrm>
            <a:off x="2155515" y="5821967"/>
            <a:ext cx="179389" cy="196851"/>
            <a:chOff x="0" y="0"/>
            <a:chExt cx="179388" cy="196850"/>
          </a:xfrm>
        </p:grpSpPr>
        <p:sp>
          <p:nvSpPr>
            <p:cNvPr id="124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5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6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31" name="AutoShape 52"/>
          <p:cNvGrpSpPr/>
          <p:nvPr/>
        </p:nvGrpSpPr>
        <p:grpSpPr>
          <a:xfrm>
            <a:off x="2111065" y="5206017"/>
            <a:ext cx="179389" cy="196851"/>
            <a:chOff x="0" y="0"/>
            <a:chExt cx="179388" cy="196850"/>
          </a:xfrm>
        </p:grpSpPr>
        <p:sp>
          <p:nvSpPr>
            <p:cNvPr id="128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29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0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35" name="AutoShape 53"/>
          <p:cNvGrpSpPr/>
          <p:nvPr/>
        </p:nvGrpSpPr>
        <p:grpSpPr>
          <a:xfrm>
            <a:off x="3484255" y="4698017"/>
            <a:ext cx="179389" cy="196851"/>
            <a:chOff x="0" y="0"/>
            <a:chExt cx="179388" cy="196850"/>
          </a:xfrm>
        </p:grpSpPr>
        <p:sp>
          <p:nvSpPr>
            <p:cNvPr id="132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3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4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39" name="AutoShape 54"/>
          <p:cNvGrpSpPr/>
          <p:nvPr/>
        </p:nvGrpSpPr>
        <p:grpSpPr>
          <a:xfrm>
            <a:off x="2606365" y="5799742"/>
            <a:ext cx="179389" cy="196851"/>
            <a:chOff x="0" y="0"/>
            <a:chExt cx="179388" cy="196850"/>
          </a:xfrm>
        </p:grpSpPr>
        <p:sp>
          <p:nvSpPr>
            <p:cNvPr id="136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7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38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43" name="AutoShape 55"/>
          <p:cNvGrpSpPr/>
          <p:nvPr/>
        </p:nvGrpSpPr>
        <p:grpSpPr>
          <a:xfrm>
            <a:off x="1617354" y="5639403"/>
            <a:ext cx="179389" cy="196851"/>
            <a:chOff x="0" y="0"/>
            <a:chExt cx="179388" cy="196850"/>
          </a:xfrm>
        </p:grpSpPr>
        <p:sp>
          <p:nvSpPr>
            <p:cNvPr id="140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1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2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47" name="AutoShape 56"/>
          <p:cNvGrpSpPr/>
          <p:nvPr/>
        </p:nvGrpSpPr>
        <p:grpSpPr>
          <a:xfrm>
            <a:off x="1834840" y="4712303"/>
            <a:ext cx="179389" cy="196851"/>
            <a:chOff x="0" y="0"/>
            <a:chExt cx="179388" cy="196850"/>
          </a:xfrm>
        </p:grpSpPr>
        <p:sp>
          <p:nvSpPr>
            <p:cNvPr id="144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5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6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51" name="AutoShape 57"/>
          <p:cNvGrpSpPr/>
          <p:nvPr/>
        </p:nvGrpSpPr>
        <p:grpSpPr>
          <a:xfrm>
            <a:off x="2857190" y="5199667"/>
            <a:ext cx="179389" cy="196851"/>
            <a:chOff x="0" y="0"/>
            <a:chExt cx="179388" cy="196850"/>
          </a:xfrm>
        </p:grpSpPr>
        <p:sp>
          <p:nvSpPr>
            <p:cNvPr id="148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49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0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55" name="AutoShape 58"/>
          <p:cNvGrpSpPr/>
          <p:nvPr/>
        </p:nvGrpSpPr>
        <p:grpSpPr>
          <a:xfrm>
            <a:off x="3320741" y="5188553"/>
            <a:ext cx="179389" cy="196851"/>
            <a:chOff x="0" y="0"/>
            <a:chExt cx="179388" cy="196850"/>
          </a:xfrm>
        </p:grpSpPr>
        <p:sp>
          <p:nvSpPr>
            <p:cNvPr id="152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3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4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59" name="AutoShape 59"/>
          <p:cNvGrpSpPr/>
          <p:nvPr/>
        </p:nvGrpSpPr>
        <p:grpSpPr>
          <a:xfrm>
            <a:off x="2950854" y="5879117"/>
            <a:ext cx="179389" cy="196851"/>
            <a:chOff x="0" y="0"/>
            <a:chExt cx="179388" cy="196850"/>
          </a:xfrm>
        </p:grpSpPr>
        <p:sp>
          <p:nvSpPr>
            <p:cNvPr id="156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7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58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63" name="AutoShape 60"/>
          <p:cNvGrpSpPr/>
          <p:nvPr/>
        </p:nvGrpSpPr>
        <p:grpSpPr>
          <a:xfrm>
            <a:off x="3331855" y="5591778"/>
            <a:ext cx="179389" cy="196851"/>
            <a:chOff x="0" y="0"/>
            <a:chExt cx="179388" cy="196850"/>
          </a:xfrm>
        </p:grpSpPr>
        <p:sp>
          <p:nvSpPr>
            <p:cNvPr id="160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1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2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67" name="AutoShape 61"/>
          <p:cNvGrpSpPr/>
          <p:nvPr/>
        </p:nvGrpSpPr>
        <p:grpSpPr>
          <a:xfrm>
            <a:off x="4414530" y="2633759"/>
            <a:ext cx="179389" cy="196851"/>
            <a:chOff x="0" y="0"/>
            <a:chExt cx="179388" cy="196850"/>
          </a:xfrm>
        </p:grpSpPr>
        <p:sp>
          <p:nvSpPr>
            <p:cNvPr id="164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5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6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71" name="AutoShape 62"/>
          <p:cNvGrpSpPr/>
          <p:nvPr/>
        </p:nvGrpSpPr>
        <p:grpSpPr>
          <a:xfrm>
            <a:off x="3506480" y="6222017"/>
            <a:ext cx="179389" cy="196851"/>
            <a:chOff x="0" y="0"/>
            <a:chExt cx="179388" cy="196850"/>
          </a:xfrm>
        </p:grpSpPr>
        <p:sp>
          <p:nvSpPr>
            <p:cNvPr id="168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9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0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75" name="AutoShape 63"/>
          <p:cNvGrpSpPr/>
          <p:nvPr/>
        </p:nvGrpSpPr>
        <p:grpSpPr>
          <a:xfrm>
            <a:off x="2809565" y="6228367"/>
            <a:ext cx="179389" cy="196851"/>
            <a:chOff x="0" y="0"/>
            <a:chExt cx="179388" cy="196850"/>
          </a:xfrm>
        </p:grpSpPr>
        <p:sp>
          <p:nvSpPr>
            <p:cNvPr id="172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3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4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79" name="AutoShape 64"/>
          <p:cNvGrpSpPr/>
          <p:nvPr/>
        </p:nvGrpSpPr>
        <p:grpSpPr>
          <a:xfrm>
            <a:off x="4597091" y="3287809"/>
            <a:ext cx="179389" cy="196851"/>
            <a:chOff x="0" y="0"/>
            <a:chExt cx="179388" cy="196850"/>
          </a:xfrm>
        </p:grpSpPr>
        <p:sp>
          <p:nvSpPr>
            <p:cNvPr id="176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7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8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83" name="AutoShape 65"/>
          <p:cNvGrpSpPr/>
          <p:nvPr/>
        </p:nvGrpSpPr>
        <p:grpSpPr>
          <a:xfrm>
            <a:off x="4711391" y="1528859"/>
            <a:ext cx="179389" cy="196851"/>
            <a:chOff x="0" y="0"/>
            <a:chExt cx="179388" cy="196850"/>
          </a:xfrm>
        </p:grpSpPr>
        <p:sp>
          <p:nvSpPr>
            <p:cNvPr id="180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1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2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87" name="AutoShape 66"/>
          <p:cNvGrpSpPr/>
          <p:nvPr/>
        </p:nvGrpSpPr>
        <p:grpSpPr>
          <a:xfrm>
            <a:off x="3166754" y="4758342"/>
            <a:ext cx="179389" cy="196851"/>
            <a:chOff x="0" y="0"/>
            <a:chExt cx="179388" cy="196850"/>
          </a:xfrm>
        </p:grpSpPr>
        <p:sp>
          <p:nvSpPr>
            <p:cNvPr id="184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5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6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91" name="AutoShape 68"/>
          <p:cNvGrpSpPr/>
          <p:nvPr/>
        </p:nvGrpSpPr>
        <p:grpSpPr>
          <a:xfrm>
            <a:off x="5132080" y="1898745"/>
            <a:ext cx="179389" cy="196851"/>
            <a:chOff x="0" y="0"/>
            <a:chExt cx="179388" cy="196850"/>
          </a:xfrm>
        </p:grpSpPr>
        <p:sp>
          <p:nvSpPr>
            <p:cNvPr id="188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89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0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95" name="AutoShape 69"/>
          <p:cNvGrpSpPr/>
          <p:nvPr/>
        </p:nvGrpSpPr>
        <p:grpSpPr>
          <a:xfrm>
            <a:off x="5186055" y="1430434"/>
            <a:ext cx="179389" cy="196851"/>
            <a:chOff x="0" y="0"/>
            <a:chExt cx="179388" cy="196850"/>
          </a:xfrm>
        </p:grpSpPr>
        <p:sp>
          <p:nvSpPr>
            <p:cNvPr id="192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3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4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199" name="AutoShape 70"/>
          <p:cNvGrpSpPr/>
          <p:nvPr/>
        </p:nvGrpSpPr>
        <p:grpSpPr>
          <a:xfrm>
            <a:off x="5651191" y="1501871"/>
            <a:ext cx="179389" cy="196851"/>
            <a:chOff x="0" y="0"/>
            <a:chExt cx="179388" cy="196850"/>
          </a:xfrm>
        </p:grpSpPr>
        <p:sp>
          <p:nvSpPr>
            <p:cNvPr id="196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7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98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03" name="AutoShape 71"/>
          <p:cNvGrpSpPr/>
          <p:nvPr/>
        </p:nvGrpSpPr>
        <p:grpSpPr>
          <a:xfrm>
            <a:off x="4905066" y="2944909"/>
            <a:ext cx="179389" cy="196851"/>
            <a:chOff x="0" y="0"/>
            <a:chExt cx="179388" cy="196850"/>
          </a:xfrm>
        </p:grpSpPr>
        <p:sp>
          <p:nvSpPr>
            <p:cNvPr id="200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1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2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07" name="AutoShape 72"/>
          <p:cNvGrpSpPr/>
          <p:nvPr/>
        </p:nvGrpSpPr>
        <p:grpSpPr>
          <a:xfrm>
            <a:off x="4876491" y="2297209"/>
            <a:ext cx="179389" cy="196851"/>
            <a:chOff x="0" y="0"/>
            <a:chExt cx="179388" cy="196850"/>
          </a:xfrm>
        </p:grpSpPr>
        <p:sp>
          <p:nvSpPr>
            <p:cNvPr id="204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5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6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11" name="AutoShape 73"/>
          <p:cNvGrpSpPr/>
          <p:nvPr/>
        </p:nvGrpSpPr>
        <p:grpSpPr>
          <a:xfrm>
            <a:off x="7262504" y="4804193"/>
            <a:ext cx="179389" cy="196851"/>
            <a:chOff x="0" y="0"/>
            <a:chExt cx="179388" cy="196850"/>
          </a:xfrm>
        </p:grpSpPr>
        <p:sp>
          <p:nvSpPr>
            <p:cNvPr id="208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09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0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15" name="AutoShape 74"/>
          <p:cNvGrpSpPr/>
          <p:nvPr/>
        </p:nvGrpSpPr>
        <p:grpSpPr>
          <a:xfrm>
            <a:off x="5371791" y="2890934"/>
            <a:ext cx="179389" cy="196851"/>
            <a:chOff x="0" y="0"/>
            <a:chExt cx="179388" cy="196850"/>
          </a:xfrm>
        </p:grpSpPr>
        <p:sp>
          <p:nvSpPr>
            <p:cNvPr id="212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3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4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19" name="AutoShape 75"/>
          <p:cNvGrpSpPr/>
          <p:nvPr/>
        </p:nvGrpSpPr>
        <p:grpSpPr>
          <a:xfrm>
            <a:off x="5967105" y="2779809"/>
            <a:ext cx="179389" cy="196851"/>
            <a:chOff x="0" y="0"/>
            <a:chExt cx="179388" cy="196850"/>
          </a:xfrm>
        </p:grpSpPr>
        <p:sp>
          <p:nvSpPr>
            <p:cNvPr id="216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7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8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23" name="AutoShape 76"/>
          <p:cNvGrpSpPr/>
          <p:nvPr/>
        </p:nvGrpSpPr>
        <p:grpSpPr>
          <a:xfrm>
            <a:off x="7426015" y="4200943"/>
            <a:ext cx="179389" cy="196851"/>
            <a:chOff x="0" y="0"/>
            <a:chExt cx="179388" cy="196850"/>
          </a:xfrm>
        </p:grpSpPr>
        <p:sp>
          <p:nvSpPr>
            <p:cNvPr id="220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1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2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27" name="AutoShape 77"/>
          <p:cNvGrpSpPr/>
          <p:nvPr/>
        </p:nvGrpSpPr>
        <p:grpSpPr>
          <a:xfrm>
            <a:off x="5474980" y="2357534"/>
            <a:ext cx="179389" cy="196851"/>
            <a:chOff x="0" y="0"/>
            <a:chExt cx="179388" cy="196850"/>
          </a:xfrm>
        </p:grpSpPr>
        <p:sp>
          <p:nvSpPr>
            <p:cNvPr id="224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5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6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31" name="AutoShape 78"/>
          <p:cNvGrpSpPr/>
          <p:nvPr/>
        </p:nvGrpSpPr>
        <p:grpSpPr>
          <a:xfrm>
            <a:off x="6086166" y="2279745"/>
            <a:ext cx="179389" cy="196851"/>
            <a:chOff x="0" y="0"/>
            <a:chExt cx="179388" cy="196850"/>
          </a:xfrm>
        </p:grpSpPr>
        <p:sp>
          <p:nvSpPr>
            <p:cNvPr id="228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9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0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35" name="AutoShape 79"/>
          <p:cNvGrpSpPr/>
          <p:nvPr/>
        </p:nvGrpSpPr>
        <p:grpSpPr>
          <a:xfrm>
            <a:off x="5259080" y="3362421"/>
            <a:ext cx="179389" cy="196851"/>
            <a:chOff x="0" y="0"/>
            <a:chExt cx="179388" cy="196850"/>
          </a:xfrm>
        </p:grpSpPr>
        <p:sp>
          <p:nvSpPr>
            <p:cNvPr id="232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3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4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39" name="AutoShape 80"/>
          <p:cNvGrpSpPr/>
          <p:nvPr/>
        </p:nvGrpSpPr>
        <p:grpSpPr>
          <a:xfrm>
            <a:off x="5736916" y="3221134"/>
            <a:ext cx="179389" cy="196851"/>
            <a:chOff x="0" y="0"/>
            <a:chExt cx="179388" cy="196850"/>
          </a:xfrm>
        </p:grpSpPr>
        <p:sp>
          <p:nvSpPr>
            <p:cNvPr id="236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7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38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43" name="AutoShape 81"/>
          <p:cNvGrpSpPr/>
          <p:nvPr/>
        </p:nvGrpSpPr>
        <p:grpSpPr>
          <a:xfrm>
            <a:off x="7865754" y="5555081"/>
            <a:ext cx="179389" cy="196851"/>
            <a:chOff x="0" y="0"/>
            <a:chExt cx="179388" cy="196850"/>
          </a:xfrm>
        </p:grpSpPr>
        <p:sp>
          <p:nvSpPr>
            <p:cNvPr id="240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1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2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47" name="AutoShape 82"/>
          <p:cNvGrpSpPr/>
          <p:nvPr/>
        </p:nvGrpSpPr>
        <p:grpSpPr>
          <a:xfrm>
            <a:off x="7137090" y="6458369"/>
            <a:ext cx="179389" cy="196851"/>
            <a:chOff x="0" y="0"/>
            <a:chExt cx="179388" cy="196850"/>
          </a:xfrm>
        </p:grpSpPr>
        <p:sp>
          <p:nvSpPr>
            <p:cNvPr id="244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5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6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51" name="AutoShape 83"/>
          <p:cNvGrpSpPr/>
          <p:nvPr/>
        </p:nvGrpSpPr>
        <p:grpSpPr>
          <a:xfrm>
            <a:off x="7859404" y="5010568"/>
            <a:ext cx="179389" cy="196851"/>
            <a:chOff x="0" y="0"/>
            <a:chExt cx="179388" cy="196850"/>
          </a:xfrm>
        </p:grpSpPr>
        <p:sp>
          <p:nvSpPr>
            <p:cNvPr id="248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49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0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55" name="AutoShape 84"/>
          <p:cNvGrpSpPr/>
          <p:nvPr/>
        </p:nvGrpSpPr>
        <p:grpSpPr>
          <a:xfrm>
            <a:off x="7149790" y="5767806"/>
            <a:ext cx="179389" cy="196851"/>
            <a:chOff x="0" y="0"/>
            <a:chExt cx="179388" cy="196850"/>
          </a:xfrm>
        </p:grpSpPr>
        <p:sp>
          <p:nvSpPr>
            <p:cNvPr id="252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3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4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59" name="AutoShape 85"/>
          <p:cNvGrpSpPr/>
          <p:nvPr/>
        </p:nvGrpSpPr>
        <p:grpSpPr>
          <a:xfrm>
            <a:off x="8034029" y="4532731"/>
            <a:ext cx="179389" cy="196851"/>
            <a:chOff x="0" y="0"/>
            <a:chExt cx="179388" cy="196850"/>
          </a:xfrm>
        </p:grpSpPr>
        <p:sp>
          <p:nvSpPr>
            <p:cNvPr id="256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7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58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63" name="AutoShape 86"/>
          <p:cNvGrpSpPr/>
          <p:nvPr/>
        </p:nvGrpSpPr>
        <p:grpSpPr>
          <a:xfrm>
            <a:off x="5932180" y="1849534"/>
            <a:ext cx="179389" cy="196851"/>
            <a:chOff x="0" y="0"/>
            <a:chExt cx="179388" cy="196850"/>
          </a:xfrm>
        </p:grpSpPr>
        <p:sp>
          <p:nvSpPr>
            <p:cNvPr id="260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1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2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67" name="AutoShape 87"/>
          <p:cNvGrpSpPr/>
          <p:nvPr/>
        </p:nvGrpSpPr>
        <p:grpSpPr>
          <a:xfrm>
            <a:off x="4974916" y="3765646"/>
            <a:ext cx="179389" cy="196851"/>
            <a:chOff x="0" y="0"/>
            <a:chExt cx="179388" cy="196850"/>
          </a:xfrm>
        </p:grpSpPr>
        <p:sp>
          <p:nvSpPr>
            <p:cNvPr id="264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5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6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71" name="AutoShape 44"/>
          <p:cNvGrpSpPr/>
          <p:nvPr/>
        </p:nvGrpSpPr>
        <p:grpSpPr>
          <a:xfrm>
            <a:off x="9280524" y="6437798"/>
            <a:ext cx="179390" cy="196851"/>
            <a:chOff x="0" y="0"/>
            <a:chExt cx="179388" cy="196850"/>
          </a:xfrm>
        </p:grpSpPr>
        <p:sp>
          <p:nvSpPr>
            <p:cNvPr id="268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9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0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72" name="Text Box 47"/>
          <p:cNvSpPr txBox="1"/>
          <p:nvPr/>
        </p:nvSpPr>
        <p:spPr>
          <a:xfrm>
            <a:off x="9622725" y="6344880"/>
            <a:ext cx="1967134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Class3</a:t>
            </a:r>
            <a:r>
              <a:t> </a:t>
            </a:r>
            <a:r>
              <a:t>(e.g.,</a:t>
            </a:r>
            <a:r>
              <a:t> </a:t>
            </a:r>
            <a:r>
              <a:t>Other)</a:t>
            </a:r>
          </a:p>
        </p:txBody>
      </p:sp>
      <p:sp>
        <p:nvSpPr>
          <p:cNvPr id="273" name="TextBox 1"/>
          <p:cNvSpPr txBox="1"/>
          <p:nvPr/>
        </p:nvSpPr>
        <p:spPr>
          <a:xfrm>
            <a:off x="6777999" y="1807770"/>
            <a:ext cx="5100413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Movie</a:t>
            </a:r>
            <a:r>
              <a:t> </a:t>
            </a:r>
            <a:r>
              <a:t>Reviews:</a:t>
            </a:r>
            <a:r>
              <a:t> </a:t>
            </a:r>
          </a:p>
          <a:p>
            <a:pPr marL="342900" indent="-342900">
              <a:buSzPct val="100000"/>
              <a:buAutoNum type="arabicPeriod" startAt="1"/>
            </a:pPr>
            <a:r>
              <a:t>I absolutely loved this movie! </a:t>
            </a:r>
          </a:p>
          <a:p>
            <a:pPr marL="342900" indent="-342900">
              <a:buSzPct val="100000"/>
              <a:buAutoNum type="arabicPeriod" startAt="1"/>
            </a:pPr>
            <a:r>
              <a:t>What a disappointment! The plot was predictable.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 2"/>
          <p:cNvSpPr txBox="1"/>
          <p:nvPr>
            <p:ph type="title"/>
          </p:nvPr>
        </p:nvSpPr>
        <p:spPr>
          <a:xfrm>
            <a:off x="764074" y="198533"/>
            <a:ext cx="10515601" cy="1325564"/>
          </a:xfrm>
          <a:prstGeom prst="rect">
            <a:avLst/>
          </a:prstGeom>
        </p:spPr>
        <p:txBody>
          <a:bodyPr/>
          <a:lstStyle/>
          <a:p>
            <a:pPr/>
            <a:r>
              <a:t>One-vs-all (one-vs-the-rest)</a:t>
            </a:r>
          </a:p>
        </p:txBody>
      </p:sp>
      <p:grpSp>
        <p:nvGrpSpPr>
          <p:cNvPr id="279" name="AutoShape 43"/>
          <p:cNvGrpSpPr/>
          <p:nvPr/>
        </p:nvGrpSpPr>
        <p:grpSpPr>
          <a:xfrm>
            <a:off x="9280524" y="4959706"/>
            <a:ext cx="179390" cy="196851"/>
            <a:chOff x="0" y="0"/>
            <a:chExt cx="179388" cy="196850"/>
          </a:xfrm>
        </p:grpSpPr>
        <p:sp>
          <p:nvSpPr>
            <p:cNvPr id="276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7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78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83" name="AutoShape 44"/>
          <p:cNvGrpSpPr/>
          <p:nvPr/>
        </p:nvGrpSpPr>
        <p:grpSpPr>
          <a:xfrm>
            <a:off x="9280524" y="5688012"/>
            <a:ext cx="179390" cy="196851"/>
            <a:chOff x="0" y="0"/>
            <a:chExt cx="179388" cy="196850"/>
          </a:xfrm>
        </p:grpSpPr>
        <p:sp>
          <p:nvSpPr>
            <p:cNvPr id="280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1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2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84" name="Text Box 45"/>
          <p:cNvSpPr txBox="1"/>
          <p:nvPr/>
        </p:nvSpPr>
        <p:spPr>
          <a:xfrm>
            <a:off x="9658032" y="4837469"/>
            <a:ext cx="98647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Class1</a:t>
            </a:r>
          </a:p>
        </p:txBody>
      </p:sp>
      <p:sp>
        <p:nvSpPr>
          <p:cNvPr id="285" name="Text Box 47"/>
          <p:cNvSpPr txBox="1"/>
          <p:nvPr/>
        </p:nvSpPr>
        <p:spPr>
          <a:xfrm>
            <a:off x="9635807" y="5553075"/>
            <a:ext cx="98647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Class2</a:t>
            </a:r>
          </a:p>
        </p:txBody>
      </p:sp>
      <p:grpSp>
        <p:nvGrpSpPr>
          <p:cNvPr id="289" name="AutoShape 48"/>
          <p:cNvGrpSpPr/>
          <p:nvPr/>
        </p:nvGrpSpPr>
        <p:grpSpPr>
          <a:xfrm>
            <a:off x="2350779" y="4437667"/>
            <a:ext cx="179389" cy="196851"/>
            <a:chOff x="0" y="0"/>
            <a:chExt cx="179388" cy="196850"/>
          </a:xfrm>
        </p:grpSpPr>
        <p:sp>
          <p:nvSpPr>
            <p:cNvPr id="286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7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88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93" name="AutoShape 49"/>
          <p:cNvGrpSpPr/>
          <p:nvPr/>
        </p:nvGrpSpPr>
        <p:grpSpPr>
          <a:xfrm>
            <a:off x="2861954" y="4377342"/>
            <a:ext cx="179389" cy="196851"/>
            <a:chOff x="0" y="0"/>
            <a:chExt cx="179388" cy="196850"/>
          </a:xfrm>
        </p:grpSpPr>
        <p:sp>
          <p:nvSpPr>
            <p:cNvPr id="290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1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2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97" name="AutoShape 50"/>
          <p:cNvGrpSpPr/>
          <p:nvPr/>
        </p:nvGrpSpPr>
        <p:grpSpPr>
          <a:xfrm>
            <a:off x="3179454" y="4137628"/>
            <a:ext cx="179389" cy="196851"/>
            <a:chOff x="0" y="0"/>
            <a:chExt cx="179388" cy="196850"/>
          </a:xfrm>
        </p:grpSpPr>
        <p:sp>
          <p:nvSpPr>
            <p:cNvPr id="294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5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6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01" name="AutoShape 51"/>
          <p:cNvGrpSpPr/>
          <p:nvPr/>
        </p:nvGrpSpPr>
        <p:grpSpPr>
          <a:xfrm>
            <a:off x="2155515" y="5745767"/>
            <a:ext cx="179389" cy="196851"/>
            <a:chOff x="0" y="0"/>
            <a:chExt cx="179388" cy="196850"/>
          </a:xfrm>
        </p:grpSpPr>
        <p:sp>
          <p:nvSpPr>
            <p:cNvPr id="298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99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0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05" name="AutoShape 52"/>
          <p:cNvGrpSpPr/>
          <p:nvPr/>
        </p:nvGrpSpPr>
        <p:grpSpPr>
          <a:xfrm>
            <a:off x="2111065" y="5129817"/>
            <a:ext cx="179389" cy="196851"/>
            <a:chOff x="0" y="0"/>
            <a:chExt cx="179388" cy="196850"/>
          </a:xfrm>
        </p:grpSpPr>
        <p:sp>
          <p:nvSpPr>
            <p:cNvPr id="302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3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4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09" name="AutoShape 53"/>
          <p:cNvGrpSpPr/>
          <p:nvPr/>
        </p:nvGrpSpPr>
        <p:grpSpPr>
          <a:xfrm>
            <a:off x="3484255" y="4621817"/>
            <a:ext cx="179389" cy="196851"/>
            <a:chOff x="0" y="0"/>
            <a:chExt cx="179388" cy="196850"/>
          </a:xfrm>
        </p:grpSpPr>
        <p:sp>
          <p:nvSpPr>
            <p:cNvPr id="306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7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08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13" name="AutoShape 54"/>
          <p:cNvGrpSpPr/>
          <p:nvPr/>
        </p:nvGrpSpPr>
        <p:grpSpPr>
          <a:xfrm>
            <a:off x="2606365" y="5723542"/>
            <a:ext cx="179389" cy="196851"/>
            <a:chOff x="0" y="0"/>
            <a:chExt cx="179388" cy="196850"/>
          </a:xfrm>
        </p:grpSpPr>
        <p:sp>
          <p:nvSpPr>
            <p:cNvPr id="310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1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2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17" name="AutoShape 55"/>
          <p:cNvGrpSpPr/>
          <p:nvPr/>
        </p:nvGrpSpPr>
        <p:grpSpPr>
          <a:xfrm>
            <a:off x="1617354" y="5563203"/>
            <a:ext cx="179389" cy="196851"/>
            <a:chOff x="0" y="0"/>
            <a:chExt cx="179388" cy="196850"/>
          </a:xfrm>
        </p:grpSpPr>
        <p:sp>
          <p:nvSpPr>
            <p:cNvPr id="314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5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6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21" name="AutoShape 56"/>
          <p:cNvGrpSpPr/>
          <p:nvPr/>
        </p:nvGrpSpPr>
        <p:grpSpPr>
          <a:xfrm>
            <a:off x="1834840" y="4636103"/>
            <a:ext cx="179389" cy="196851"/>
            <a:chOff x="0" y="0"/>
            <a:chExt cx="179388" cy="196850"/>
          </a:xfrm>
        </p:grpSpPr>
        <p:sp>
          <p:nvSpPr>
            <p:cNvPr id="318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9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20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25" name="AutoShape 57"/>
          <p:cNvGrpSpPr/>
          <p:nvPr/>
        </p:nvGrpSpPr>
        <p:grpSpPr>
          <a:xfrm>
            <a:off x="2857190" y="5123467"/>
            <a:ext cx="179389" cy="196851"/>
            <a:chOff x="0" y="0"/>
            <a:chExt cx="179388" cy="196850"/>
          </a:xfrm>
        </p:grpSpPr>
        <p:sp>
          <p:nvSpPr>
            <p:cNvPr id="322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23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24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29" name="AutoShape 58"/>
          <p:cNvGrpSpPr/>
          <p:nvPr/>
        </p:nvGrpSpPr>
        <p:grpSpPr>
          <a:xfrm>
            <a:off x="3320741" y="5112353"/>
            <a:ext cx="179389" cy="196851"/>
            <a:chOff x="0" y="0"/>
            <a:chExt cx="179388" cy="196850"/>
          </a:xfrm>
        </p:grpSpPr>
        <p:sp>
          <p:nvSpPr>
            <p:cNvPr id="326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27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28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33" name="AutoShape 59"/>
          <p:cNvGrpSpPr/>
          <p:nvPr/>
        </p:nvGrpSpPr>
        <p:grpSpPr>
          <a:xfrm>
            <a:off x="2950854" y="5802917"/>
            <a:ext cx="179389" cy="196851"/>
            <a:chOff x="0" y="0"/>
            <a:chExt cx="179388" cy="196850"/>
          </a:xfrm>
        </p:grpSpPr>
        <p:sp>
          <p:nvSpPr>
            <p:cNvPr id="330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31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32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37" name="AutoShape 60"/>
          <p:cNvGrpSpPr/>
          <p:nvPr/>
        </p:nvGrpSpPr>
        <p:grpSpPr>
          <a:xfrm>
            <a:off x="3331855" y="5515578"/>
            <a:ext cx="179389" cy="196851"/>
            <a:chOff x="0" y="0"/>
            <a:chExt cx="179388" cy="196850"/>
          </a:xfrm>
        </p:grpSpPr>
        <p:sp>
          <p:nvSpPr>
            <p:cNvPr id="334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35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36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41" name="AutoShape 61"/>
          <p:cNvGrpSpPr/>
          <p:nvPr/>
        </p:nvGrpSpPr>
        <p:grpSpPr>
          <a:xfrm>
            <a:off x="4414530" y="2557559"/>
            <a:ext cx="179389" cy="196851"/>
            <a:chOff x="0" y="0"/>
            <a:chExt cx="179388" cy="196850"/>
          </a:xfrm>
        </p:grpSpPr>
        <p:sp>
          <p:nvSpPr>
            <p:cNvPr id="338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39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0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45" name="AutoShape 62"/>
          <p:cNvGrpSpPr/>
          <p:nvPr/>
        </p:nvGrpSpPr>
        <p:grpSpPr>
          <a:xfrm>
            <a:off x="3506480" y="6145817"/>
            <a:ext cx="179389" cy="196851"/>
            <a:chOff x="0" y="0"/>
            <a:chExt cx="179388" cy="196850"/>
          </a:xfrm>
        </p:grpSpPr>
        <p:sp>
          <p:nvSpPr>
            <p:cNvPr id="342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3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4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49" name="AutoShape 63"/>
          <p:cNvGrpSpPr/>
          <p:nvPr/>
        </p:nvGrpSpPr>
        <p:grpSpPr>
          <a:xfrm>
            <a:off x="2809565" y="6152167"/>
            <a:ext cx="179389" cy="196851"/>
            <a:chOff x="0" y="0"/>
            <a:chExt cx="179388" cy="196850"/>
          </a:xfrm>
        </p:grpSpPr>
        <p:sp>
          <p:nvSpPr>
            <p:cNvPr id="346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7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8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53" name="AutoShape 64"/>
          <p:cNvGrpSpPr/>
          <p:nvPr/>
        </p:nvGrpSpPr>
        <p:grpSpPr>
          <a:xfrm>
            <a:off x="4597091" y="3211609"/>
            <a:ext cx="179389" cy="196851"/>
            <a:chOff x="0" y="0"/>
            <a:chExt cx="179388" cy="196850"/>
          </a:xfrm>
        </p:grpSpPr>
        <p:sp>
          <p:nvSpPr>
            <p:cNvPr id="350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1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2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57" name="AutoShape 65"/>
          <p:cNvGrpSpPr/>
          <p:nvPr/>
        </p:nvGrpSpPr>
        <p:grpSpPr>
          <a:xfrm>
            <a:off x="4711391" y="1452659"/>
            <a:ext cx="179389" cy="196851"/>
            <a:chOff x="0" y="0"/>
            <a:chExt cx="179388" cy="196850"/>
          </a:xfrm>
        </p:grpSpPr>
        <p:sp>
          <p:nvSpPr>
            <p:cNvPr id="354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5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6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61" name="AutoShape 66"/>
          <p:cNvGrpSpPr/>
          <p:nvPr/>
        </p:nvGrpSpPr>
        <p:grpSpPr>
          <a:xfrm>
            <a:off x="3166754" y="4682142"/>
            <a:ext cx="179389" cy="196851"/>
            <a:chOff x="0" y="0"/>
            <a:chExt cx="179388" cy="196850"/>
          </a:xfrm>
        </p:grpSpPr>
        <p:sp>
          <p:nvSpPr>
            <p:cNvPr id="358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9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0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65" name="AutoShape 68"/>
          <p:cNvGrpSpPr/>
          <p:nvPr/>
        </p:nvGrpSpPr>
        <p:grpSpPr>
          <a:xfrm>
            <a:off x="5132080" y="1822545"/>
            <a:ext cx="179389" cy="196851"/>
            <a:chOff x="0" y="0"/>
            <a:chExt cx="179388" cy="196850"/>
          </a:xfrm>
        </p:grpSpPr>
        <p:sp>
          <p:nvSpPr>
            <p:cNvPr id="362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3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4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69" name="AutoShape 69"/>
          <p:cNvGrpSpPr/>
          <p:nvPr/>
        </p:nvGrpSpPr>
        <p:grpSpPr>
          <a:xfrm>
            <a:off x="5186055" y="1354234"/>
            <a:ext cx="179389" cy="196851"/>
            <a:chOff x="0" y="0"/>
            <a:chExt cx="179388" cy="196850"/>
          </a:xfrm>
        </p:grpSpPr>
        <p:sp>
          <p:nvSpPr>
            <p:cNvPr id="366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7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8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73" name="AutoShape 70"/>
          <p:cNvGrpSpPr/>
          <p:nvPr/>
        </p:nvGrpSpPr>
        <p:grpSpPr>
          <a:xfrm>
            <a:off x="5651191" y="1425671"/>
            <a:ext cx="179389" cy="196851"/>
            <a:chOff x="0" y="0"/>
            <a:chExt cx="179388" cy="196850"/>
          </a:xfrm>
        </p:grpSpPr>
        <p:sp>
          <p:nvSpPr>
            <p:cNvPr id="370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1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2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77" name="AutoShape 71"/>
          <p:cNvGrpSpPr/>
          <p:nvPr/>
        </p:nvGrpSpPr>
        <p:grpSpPr>
          <a:xfrm>
            <a:off x="4905066" y="2868709"/>
            <a:ext cx="179389" cy="196851"/>
            <a:chOff x="0" y="0"/>
            <a:chExt cx="179388" cy="196850"/>
          </a:xfrm>
        </p:grpSpPr>
        <p:sp>
          <p:nvSpPr>
            <p:cNvPr id="374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5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6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81" name="AutoShape 72"/>
          <p:cNvGrpSpPr/>
          <p:nvPr/>
        </p:nvGrpSpPr>
        <p:grpSpPr>
          <a:xfrm>
            <a:off x="4876491" y="2221009"/>
            <a:ext cx="179389" cy="196851"/>
            <a:chOff x="0" y="0"/>
            <a:chExt cx="179388" cy="196850"/>
          </a:xfrm>
        </p:grpSpPr>
        <p:sp>
          <p:nvSpPr>
            <p:cNvPr id="378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79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0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85" name="AutoShape 73"/>
          <p:cNvGrpSpPr/>
          <p:nvPr/>
        </p:nvGrpSpPr>
        <p:grpSpPr>
          <a:xfrm>
            <a:off x="7262504" y="4727993"/>
            <a:ext cx="179389" cy="196851"/>
            <a:chOff x="0" y="0"/>
            <a:chExt cx="179388" cy="196850"/>
          </a:xfrm>
        </p:grpSpPr>
        <p:sp>
          <p:nvSpPr>
            <p:cNvPr id="382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3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4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89" name="AutoShape 74"/>
          <p:cNvGrpSpPr/>
          <p:nvPr/>
        </p:nvGrpSpPr>
        <p:grpSpPr>
          <a:xfrm>
            <a:off x="5371791" y="2814734"/>
            <a:ext cx="179389" cy="196851"/>
            <a:chOff x="0" y="0"/>
            <a:chExt cx="179388" cy="196850"/>
          </a:xfrm>
        </p:grpSpPr>
        <p:sp>
          <p:nvSpPr>
            <p:cNvPr id="386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7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8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93" name="AutoShape 75"/>
          <p:cNvGrpSpPr/>
          <p:nvPr/>
        </p:nvGrpSpPr>
        <p:grpSpPr>
          <a:xfrm>
            <a:off x="5967105" y="2703609"/>
            <a:ext cx="179389" cy="196851"/>
            <a:chOff x="0" y="0"/>
            <a:chExt cx="179388" cy="196850"/>
          </a:xfrm>
        </p:grpSpPr>
        <p:sp>
          <p:nvSpPr>
            <p:cNvPr id="390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91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92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97" name="AutoShape 76"/>
          <p:cNvGrpSpPr/>
          <p:nvPr/>
        </p:nvGrpSpPr>
        <p:grpSpPr>
          <a:xfrm>
            <a:off x="7426015" y="4124743"/>
            <a:ext cx="179389" cy="196851"/>
            <a:chOff x="0" y="0"/>
            <a:chExt cx="179388" cy="196850"/>
          </a:xfrm>
        </p:grpSpPr>
        <p:sp>
          <p:nvSpPr>
            <p:cNvPr id="394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95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96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01" name="AutoShape 77"/>
          <p:cNvGrpSpPr/>
          <p:nvPr/>
        </p:nvGrpSpPr>
        <p:grpSpPr>
          <a:xfrm>
            <a:off x="5474980" y="2281334"/>
            <a:ext cx="179389" cy="196851"/>
            <a:chOff x="0" y="0"/>
            <a:chExt cx="179388" cy="196850"/>
          </a:xfrm>
        </p:grpSpPr>
        <p:sp>
          <p:nvSpPr>
            <p:cNvPr id="398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99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0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05" name="AutoShape 78"/>
          <p:cNvGrpSpPr/>
          <p:nvPr/>
        </p:nvGrpSpPr>
        <p:grpSpPr>
          <a:xfrm>
            <a:off x="6086166" y="2203545"/>
            <a:ext cx="179389" cy="196851"/>
            <a:chOff x="0" y="0"/>
            <a:chExt cx="179388" cy="196850"/>
          </a:xfrm>
        </p:grpSpPr>
        <p:sp>
          <p:nvSpPr>
            <p:cNvPr id="402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3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4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09" name="AutoShape 79"/>
          <p:cNvGrpSpPr/>
          <p:nvPr/>
        </p:nvGrpSpPr>
        <p:grpSpPr>
          <a:xfrm>
            <a:off x="5259080" y="3286221"/>
            <a:ext cx="179389" cy="196851"/>
            <a:chOff x="0" y="0"/>
            <a:chExt cx="179388" cy="196850"/>
          </a:xfrm>
        </p:grpSpPr>
        <p:sp>
          <p:nvSpPr>
            <p:cNvPr id="406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7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08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13" name="AutoShape 80"/>
          <p:cNvGrpSpPr/>
          <p:nvPr/>
        </p:nvGrpSpPr>
        <p:grpSpPr>
          <a:xfrm>
            <a:off x="5736916" y="3144934"/>
            <a:ext cx="179389" cy="196851"/>
            <a:chOff x="0" y="0"/>
            <a:chExt cx="179388" cy="196850"/>
          </a:xfrm>
        </p:grpSpPr>
        <p:sp>
          <p:nvSpPr>
            <p:cNvPr id="410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1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2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17" name="AutoShape 81"/>
          <p:cNvGrpSpPr/>
          <p:nvPr/>
        </p:nvGrpSpPr>
        <p:grpSpPr>
          <a:xfrm>
            <a:off x="7865754" y="5478881"/>
            <a:ext cx="179389" cy="196851"/>
            <a:chOff x="0" y="0"/>
            <a:chExt cx="179388" cy="196850"/>
          </a:xfrm>
        </p:grpSpPr>
        <p:sp>
          <p:nvSpPr>
            <p:cNvPr id="414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5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6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21" name="AutoShape 82"/>
          <p:cNvGrpSpPr/>
          <p:nvPr/>
        </p:nvGrpSpPr>
        <p:grpSpPr>
          <a:xfrm>
            <a:off x="7137090" y="6382169"/>
            <a:ext cx="179389" cy="196851"/>
            <a:chOff x="0" y="0"/>
            <a:chExt cx="179388" cy="196850"/>
          </a:xfrm>
        </p:grpSpPr>
        <p:sp>
          <p:nvSpPr>
            <p:cNvPr id="418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19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20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25" name="AutoShape 83"/>
          <p:cNvGrpSpPr/>
          <p:nvPr/>
        </p:nvGrpSpPr>
        <p:grpSpPr>
          <a:xfrm>
            <a:off x="7859404" y="4934368"/>
            <a:ext cx="179389" cy="196851"/>
            <a:chOff x="0" y="0"/>
            <a:chExt cx="179388" cy="196850"/>
          </a:xfrm>
        </p:grpSpPr>
        <p:sp>
          <p:nvSpPr>
            <p:cNvPr id="422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23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24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29" name="AutoShape 84"/>
          <p:cNvGrpSpPr/>
          <p:nvPr/>
        </p:nvGrpSpPr>
        <p:grpSpPr>
          <a:xfrm>
            <a:off x="7149790" y="5691606"/>
            <a:ext cx="179389" cy="196851"/>
            <a:chOff x="0" y="0"/>
            <a:chExt cx="179388" cy="196850"/>
          </a:xfrm>
        </p:grpSpPr>
        <p:sp>
          <p:nvSpPr>
            <p:cNvPr id="426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27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28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33" name="AutoShape 85"/>
          <p:cNvGrpSpPr/>
          <p:nvPr/>
        </p:nvGrpSpPr>
        <p:grpSpPr>
          <a:xfrm>
            <a:off x="8034029" y="4456531"/>
            <a:ext cx="179389" cy="196851"/>
            <a:chOff x="0" y="0"/>
            <a:chExt cx="179388" cy="196850"/>
          </a:xfrm>
        </p:grpSpPr>
        <p:sp>
          <p:nvSpPr>
            <p:cNvPr id="430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1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2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37" name="AutoShape 86"/>
          <p:cNvGrpSpPr/>
          <p:nvPr/>
        </p:nvGrpSpPr>
        <p:grpSpPr>
          <a:xfrm>
            <a:off x="5932180" y="1773334"/>
            <a:ext cx="179389" cy="196851"/>
            <a:chOff x="0" y="0"/>
            <a:chExt cx="179388" cy="196850"/>
          </a:xfrm>
        </p:grpSpPr>
        <p:sp>
          <p:nvSpPr>
            <p:cNvPr id="434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5" name="形状"/>
            <p:cNvSpPr/>
            <p:nvPr/>
          </p:nvSpPr>
          <p:spPr>
            <a:xfrm>
              <a:off x="51614" y="58735"/>
              <a:ext cx="76159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6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41" name="AutoShape 87"/>
          <p:cNvGrpSpPr/>
          <p:nvPr/>
        </p:nvGrpSpPr>
        <p:grpSpPr>
          <a:xfrm>
            <a:off x="4974916" y="3689446"/>
            <a:ext cx="179389" cy="196851"/>
            <a:chOff x="0" y="0"/>
            <a:chExt cx="179388" cy="196850"/>
          </a:xfrm>
        </p:grpSpPr>
        <p:sp>
          <p:nvSpPr>
            <p:cNvPr id="438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39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0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445" name="AutoShape 44"/>
          <p:cNvGrpSpPr/>
          <p:nvPr/>
        </p:nvGrpSpPr>
        <p:grpSpPr>
          <a:xfrm>
            <a:off x="9280524" y="6361598"/>
            <a:ext cx="179390" cy="196851"/>
            <a:chOff x="0" y="0"/>
            <a:chExt cx="179388" cy="196850"/>
          </a:xfrm>
        </p:grpSpPr>
        <p:sp>
          <p:nvSpPr>
            <p:cNvPr id="442" name="椭圆形"/>
            <p:cNvSpPr/>
            <p:nvPr/>
          </p:nvSpPr>
          <p:spPr>
            <a:xfrm>
              <a:off x="-1" y="0"/>
              <a:ext cx="179390" cy="196850"/>
            </a:xfrm>
            <a:prstGeom prst="ellipse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3" name="形状"/>
            <p:cNvSpPr/>
            <p:nvPr/>
          </p:nvSpPr>
          <p:spPr>
            <a:xfrm>
              <a:off x="51615" y="58735"/>
              <a:ext cx="76157" cy="20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cubicBezTo>
                    <a:pt x="0" y="4835"/>
                    <a:pt x="1186" y="0"/>
                    <a:pt x="2650" y="0"/>
                  </a:cubicBezTo>
                  <a:cubicBezTo>
                    <a:pt x="4113" y="0"/>
                    <a:pt x="5300" y="4835"/>
                    <a:pt x="5300" y="10800"/>
                  </a:cubicBezTo>
                  <a:cubicBezTo>
                    <a:pt x="5300" y="16765"/>
                    <a:pt x="4113" y="21600"/>
                    <a:pt x="2650" y="21600"/>
                  </a:cubicBezTo>
                  <a:cubicBezTo>
                    <a:pt x="1186" y="21600"/>
                    <a:pt x="0" y="16765"/>
                    <a:pt x="0" y="10800"/>
                  </a:cubicBezTo>
                  <a:moveTo>
                    <a:pt x="16300" y="10800"/>
                  </a:moveTo>
                  <a:cubicBezTo>
                    <a:pt x="16300" y="4835"/>
                    <a:pt x="17487" y="0"/>
                    <a:pt x="18950" y="0"/>
                  </a:cubicBezTo>
                  <a:cubicBezTo>
                    <a:pt x="20414" y="0"/>
                    <a:pt x="21600" y="4835"/>
                    <a:pt x="21600" y="10800"/>
                  </a:cubicBezTo>
                  <a:cubicBezTo>
                    <a:pt x="21600" y="16765"/>
                    <a:pt x="20414" y="21600"/>
                    <a:pt x="18950" y="21600"/>
                  </a:cubicBezTo>
                  <a:cubicBezTo>
                    <a:pt x="17487" y="21600"/>
                    <a:pt x="16300" y="16765"/>
                    <a:pt x="16300" y="10800"/>
                  </a:cubicBezTo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444" name="形状"/>
            <p:cNvSpPr/>
            <p:nvPr/>
          </p:nvSpPr>
          <p:spPr>
            <a:xfrm>
              <a:off x="-1" y="0"/>
              <a:ext cx="179390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215" y="7570"/>
                  </a:moveTo>
                  <a:cubicBezTo>
                    <a:pt x="6215" y="6949"/>
                    <a:pt x="6719" y="6445"/>
                    <a:pt x="7340" y="6445"/>
                  </a:cubicBezTo>
                  <a:cubicBezTo>
                    <a:pt x="7961" y="6445"/>
                    <a:pt x="8465" y="6949"/>
                    <a:pt x="8465" y="7570"/>
                  </a:cubicBezTo>
                  <a:cubicBezTo>
                    <a:pt x="8465" y="8191"/>
                    <a:pt x="7961" y="8695"/>
                    <a:pt x="7340" y="8695"/>
                  </a:cubicBezTo>
                  <a:cubicBezTo>
                    <a:pt x="6719" y="8695"/>
                    <a:pt x="6215" y="8191"/>
                    <a:pt x="6215" y="7570"/>
                  </a:cubicBezTo>
                  <a:moveTo>
                    <a:pt x="13135" y="7570"/>
                  </a:moveTo>
                  <a:cubicBezTo>
                    <a:pt x="13135" y="6949"/>
                    <a:pt x="13639" y="6445"/>
                    <a:pt x="14260" y="6445"/>
                  </a:cubicBezTo>
                  <a:cubicBezTo>
                    <a:pt x="14881" y="6445"/>
                    <a:pt x="15385" y="6949"/>
                    <a:pt x="15385" y="7570"/>
                  </a:cubicBezTo>
                  <a:cubicBezTo>
                    <a:pt x="15385" y="8191"/>
                    <a:pt x="14881" y="8695"/>
                    <a:pt x="14260" y="8695"/>
                  </a:cubicBezTo>
                  <a:cubicBezTo>
                    <a:pt x="13639" y="8695"/>
                    <a:pt x="13135" y="8191"/>
                    <a:pt x="13135" y="7570"/>
                  </a:cubicBezTo>
                  <a:moveTo>
                    <a:pt x="4946" y="15510"/>
                  </a:moveTo>
                  <a:cubicBezTo>
                    <a:pt x="8849" y="18190"/>
                    <a:pt x="12747" y="18190"/>
                    <a:pt x="16640" y="15510"/>
                  </a:cubicBezTo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446" name="Text Box 47"/>
          <p:cNvSpPr txBox="1"/>
          <p:nvPr/>
        </p:nvSpPr>
        <p:spPr>
          <a:xfrm>
            <a:off x="9635807" y="6226661"/>
            <a:ext cx="986474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/>
            <a:r>
              <a:t>Class3</a:t>
            </a:r>
          </a:p>
        </p:txBody>
      </p:sp>
      <p:sp>
        <p:nvSpPr>
          <p:cNvPr id="447" name="Straight Connector 2"/>
          <p:cNvSpPr/>
          <p:nvPr/>
        </p:nvSpPr>
        <p:spPr>
          <a:xfrm>
            <a:off x="2417054" y="2314247"/>
            <a:ext cx="3250538" cy="4014693"/>
          </a:xfrm>
          <a:prstGeom prst="line">
            <a:avLst/>
          </a:prstGeom>
          <a:ln w="38100">
            <a:solidFill>
              <a:srgbClr val="2F5597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8" name="Straight Connector 52"/>
          <p:cNvSpPr/>
          <p:nvPr/>
        </p:nvSpPr>
        <p:spPr>
          <a:xfrm flipV="1">
            <a:off x="2707657" y="3950813"/>
            <a:ext cx="5028232" cy="7430"/>
          </a:xfrm>
          <a:prstGeom prst="line">
            <a:avLst/>
          </a:prstGeom>
          <a:ln w="38100">
            <a:solidFill>
              <a:srgbClr val="FF00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449" name="Straight Connector 55"/>
          <p:cNvSpPr/>
          <p:nvPr/>
        </p:nvSpPr>
        <p:spPr>
          <a:xfrm flipV="1">
            <a:off x="4360734" y="2571424"/>
            <a:ext cx="3539145" cy="4034943"/>
          </a:xfrm>
          <a:prstGeom prst="line">
            <a:avLst/>
          </a:prstGeom>
          <a:ln w="38100">
            <a:solidFill>
              <a:srgbClr val="00B050"/>
            </a:solidFill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itle 1"/>
          <p:cNvSpPr txBox="1"/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General Pipeline of Classification</a:t>
            </a:r>
          </a:p>
        </p:txBody>
      </p:sp>
      <p:sp>
        <p:nvSpPr>
          <p:cNvPr id="452" name="Slide Number Placeholder 3"/>
          <p:cNvSpPr txBox="1"/>
          <p:nvPr>
            <p:ph type="sldNum" sz="quarter" idx="4294967295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45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7044" y="1205947"/>
            <a:ext cx="9157913" cy="472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—— Classification pipeline</a:t>
            </a:r>
          </a:p>
        </p:txBody>
      </p:sp>
      <p:sp>
        <p:nvSpPr>
          <p:cNvPr id="456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t>Tokenization and Feature Extraction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>
                <a:solidFill>
                  <a:schemeClr val="accent3">
                    <a:lumOff val="17647"/>
                  </a:schemeClr>
                </a:solidFill>
              </a:defRPr>
            </a:pPr>
            <a:r>
              <a:t>Classifier Model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400">
                <a:solidFill>
                  <a:schemeClr val="accent3">
                    <a:lumOff val="17647"/>
                  </a:schemeClr>
                </a:solidFill>
              </a:defRPr>
            </a:pPr>
            <a:r>
              <a:t>Single Layer Perceptron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400">
                <a:solidFill>
                  <a:schemeClr val="accent3">
                    <a:lumOff val="17647"/>
                  </a:schemeClr>
                </a:solidFill>
              </a:defRPr>
            </a:pPr>
            <a:r>
              <a:t>Multi Layer Perceptron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>
                <a:solidFill>
                  <a:schemeClr val="accent3">
                    <a:lumOff val="17647"/>
                  </a:schemeClr>
                </a:solidFill>
              </a:defRPr>
            </a:pPr>
            <a:r>
              <a:t>Overfitting and underfitting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400">
                <a:solidFill>
                  <a:schemeClr val="accent3">
                    <a:lumOff val="17647"/>
                  </a:schemeClr>
                </a:solidFill>
              </a:defRPr>
            </a:pPr>
            <a:r>
              <a:t>Validation Set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400">
                <a:solidFill>
                  <a:schemeClr val="accent3">
                    <a:lumOff val="17647"/>
                  </a:schemeClr>
                </a:solidFill>
              </a:defRPr>
            </a:pPr>
            <a:r>
              <a:t>Visualization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Tokenization and Feature Extraction</a:t>
            </a:r>
          </a:p>
        </p:txBody>
      </p:sp>
      <p:sp>
        <p:nvSpPr>
          <p:cNvPr id="459" name="Slide Number Placeholder 3"/>
          <p:cNvSpPr txBox="1"/>
          <p:nvPr>
            <p:ph type="sldNum" sz="quarter" idx="4294967295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0" name="Content Placeholder 2"/>
          <p:cNvSpPr txBox="1"/>
          <p:nvPr>
            <p:ph type="body" sz="quarter" idx="1"/>
          </p:nvPr>
        </p:nvSpPr>
        <p:spPr>
          <a:xfrm>
            <a:off x="298774" y="2118838"/>
            <a:ext cx="4869319" cy="3371300"/>
          </a:xfrm>
          <a:prstGeom prst="rect">
            <a:avLst/>
          </a:prstGeom>
        </p:spPr>
        <p:txBody>
          <a:bodyPr/>
          <a:lstStyle/>
          <a:p>
            <a:pPr marL="0" indent="12143" defTabSz="777240">
              <a:spcBef>
                <a:spcPts val="800"/>
              </a:spcBef>
              <a:buSzTx/>
              <a:buNone/>
              <a:defRPr sz="2380"/>
            </a:pPr>
            <a:r>
              <a:t>Example: ‘</a:t>
            </a:r>
            <a:r>
              <a:rPr i="1"/>
              <a:t>Text mining is to identify useful information.</a:t>
            </a:r>
            <a:r>
              <a:t>’</a:t>
            </a:r>
          </a:p>
          <a:p>
            <a:pPr marL="0" indent="12143" defTabSz="777240">
              <a:spcBef>
                <a:spcPts val="800"/>
              </a:spcBef>
              <a:buSzTx/>
              <a:buNone/>
              <a:defRPr sz="2380"/>
            </a:pPr>
          </a:p>
          <a:p>
            <a:pPr marL="0" indent="12143" defTabSz="777240">
              <a:spcBef>
                <a:spcPts val="800"/>
              </a:spcBef>
              <a:buSzTx/>
              <a:buNone/>
              <a:defRPr sz="2380"/>
            </a:pPr>
            <a:r>
              <a:t>1. Tokenization: </a:t>
            </a:r>
            <a:r>
              <a:rPr i="1"/>
              <a:t>'Text', 'mining', 'is', 'to', 'identify', 'useful', 'information', '.'</a:t>
            </a:r>
            <a:endParaRPr i="1"/>
          </a:p>
          <a:p>
            <a:pPr marL="0" indent="12143" defTabSz="777240">
              <a:spcBef>
                <a:spcPts val="800"/>
              </a:spcBef>
              <a:buSzTx/>
              <a:buNone/>
              <a:defRPr sz="2380"/>
            </a:pPr>
            <a:endParaRPr i="1"/>
          </a:p>
          <a:p>
            <a:pPr marL="0" indent="12143" defTabSz="777240">
              <a:spcBef>
                <a:spcPts val="800"/>
              </a:spcBef>
              <a:buSzTx/>
              <a:buNone/>
              <a:defRPr sz="2380"/>
            </a:pPr>
            <a:r>
              <a:t>2. Feature Extraction: </a:t>
            </a:r>
            <a:r>
              <a:t>Converting them into one-hot or multi-hot vectors.</a:t>
            </a:r>
          </a:p>
        </p:txBody>
      </p:sp>
      <p:pic>
        <p:nvPicPr>
          <p:cNvPr id="461" name="已粘贴的影片.png" descr="已粘贴的影片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30232" y="1394234"/>
            <a:ext cx="6613437" cy="48205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标题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 —— Classification pipeline</a:t>
            </a:r>
          </a:p>
        </p:txBody>
      </p:sp>
      <p:sp>
        <p:nvSpPr>
          <p:cNvPr id="464" name="内容占位符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  <a:defRPr>
                <a:solidFill>
                  <a:schemeClr val="accent3">
                    <a:lumOff val="17647"/>
                  </a:schemeClr>
                </a:solidFill>
              </a:defRPr>
            </a:pPr>
            <a:r>
              <a:t>Tokenization and Feature Extraction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t>Classifier Model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400"/>
            </a:pPr>
            <a:r>
              <a:t>Single Layer Perceptron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400"/>
            </a:pPr>
            <a:r>
              <a:t>Multi Layer Perceptron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>
                <a:solidFill>
                  <a:schemeClr val="accent3">
                    <a:lumOff val="17647"/>
                  </a:schemeClr>
                </a:solidFill>
              </a:defRPr>
            </a:pPr>
            <a:r>
              <a:t>Overfitting and underfitting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400">
                <a:solidFill>
                  <a:schemeClr val="accent3">
                    <a:lumOff val="17647"/>
                  </a:schemeClr>
                </a:solidFill>
              </a:defRPr>
            </a:pPr>
            <a:r>
              <a:t>Validation Set</a:t>
            </a:r>
          </a:p>
          <a:p>
            <a:pPr lvl="1" marL="685800" indent="-228600">
              <a:lnSpc>
                <a:spcPct val="100000"/>
              </a:lnSpc>
              <a:spcBef>
                <a:spcPts val="500"/>
              </a:spcBef>
              <a:defRPr sz="2400">
                <a:solidFill>
                  <a:schemeClr val="accent3">
                    <a:lumOff val="17647"/>
                  </a:schemeClr>
                </a:solidFill>
              </a:defRPr>
            </a:pPr>
            <a:r>
              <a:t>Visualization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Single Layer Perceptron</a:t>
            </a:r>
          </a:p>
        </p:txBody>
      </p:sp>
      <p:sp>
        <p:nvSpPr>
          <p:cNvPr id="467" name="Content Placeholder 2"/>
          <p:cNvSpPr txBox="1"/>
          <p:nvPr>
            <p:ph type="body" sz="half" idx="1"/>
          </p:nvPr>
        </p:nvSpPr>
        <p:spPr>
          <a:xfrm>
            <a:off x="838199" y="1825625"/>
            <a:ext cx="5940312" cy="4351338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One-vs-all single layer Perceptron.</a:t>
            </a:r>
          </a:p>
        </p:txBody>
      </p:sp>
      <p:sp>
        <p:nvSpPr>
          <p:cNvPr id="468" name="Slide Number Placeholder 3"/>
          <p:cNvSpPr txBox="1"/>
          <p:nvPr>
            <p:ph type="sldNum" sz="quarter" idx="4294967295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69" name="Text Box 37"/>
          <p:cNvSpPr txBox="1"/>
          <p:nvPr/>
        </p:nvSpPr>
        <p:spPr>
          <a:xfrm>
            <a:off x="883919" y="4110454"/>
            <a:ext cx="9825447" cy="854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solidFill>
                  <a:srgbClr val="0563C1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Classification Rule: </a:t>
            </a:r>
            <a14:m>
              <m:oMath>
                <m: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𝒚</m:t>
                </m:r>
                <m: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/>
                </m:r>
                <m: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=</m:t>
                </m:r>
                <m:r>
                  <m:rPr>
                    <m:sty m:val="p"/>
                  </m:rP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s</m:t>
                </m:r>
                <m:r>
                  <m:rPr>
                    <m:sty m:val="p"/>
                  </m:rP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o</m:t>
                </m:r>
                <m:r>
                  <m:rPr>
                    <m:sty m:val="p"/>
                  </m:rP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f</m:t>
                </m:r>
                <m:r>
                  <m:rPr>
                    <m:sty m:val="p"/>
                  </m:rP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t</m:t>
                </m:r>
                <m:r>
                  <m:rPr>
                    <m:sty m:val="p"/>
                  </m:rP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m</m:t>
                </m:r>
                <m:r>
                  <m:rPr>
                    <m:sty m:val="p"/>
                  </m:rP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a</m:t>
                </m:r>
                <m:r>
                  <m:rPr>
                    <m:sty m:val="p"/>
                  </m:rP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x</m:t>
                </m:r>
                <m:d>
                  <m:dPr>
                    <m:ctrlPr>
                      <a:rPr xmlns:a="http://schemas.openxmlformats.org/drawingml/2006/ma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sSup>
                      <m:e>
                        <m:r>
                          <a:rPr xmlns:a="http://schemas.openxmlformats.org/drawingml/2006/ma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m:rPr>
                            <m:sty m:val="p"/>
                          </m:rPr>
                          <a:rPr xmlns:a="http://schemas.openxmlformats.org/drawingml/2006/ma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xmlns:a="http://schemas.openxmlformats.org/drawingml/2006/ma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xmlns:a="http://schemas.openxmlformats.org/drawingml/2006/ma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e>
                </m:d>
              </m:oMath>
            </a14:m>
            <a:r>
              <a:rPr b="0" sz="20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, </a:t>
            </a:r>
            <a:r>
              <a:rPr b="0" sz="2000">
                <a:solidFill>
                  <a:srgbClr val="FF0000"/>
                </a:solidFill>
                <a:latin typeface="+mj-lt"/>
                <a:ea typeface="+mj-ea"/>
                <a:cs typeface="+mj-cs"/>
                <a:sym typeface="Calibri"/>
              </a:rPr>
              <a:t>where </a:t>
            </a:r>
            <a14:m>
              <m:oMath>
                <m:r>
                  <m:rPr>
                    <m:sty m:val="p"/>
                  </m:rP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s</m:t>
                </m:r>
                <m:r>
                  <m:rPr>
                    <m:sty m:val="p"/>
                  </m:rP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o</m:t>
                </m:r>
                <m:r>
                  <m:rPr>
                    <m:sty m:val="p"/>
                  </m:rP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f</m:t>
                </m:r>
                <m:r>
                  <m:rPr>
                    <m:sty m:val="p"/>
                  </m:rP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t</m:t>
                </m:r>
                <m:r>
                  <m:rPr>
                    <m:sty m:val="p"/>
                  </m:rP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m</m:t>
                </m:r>
                <m:r>
                  <m:rPr>
                    <m:sty m:val="p"/>
                  </m:rP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a</m:t>
                </m:r>
                <m:r>
                  <m:rPr>
                    <m:sty m:val="p"/>
                  </m:rP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x</m:t>
                </m:r>
                <m:sSub>
                  <m:e>
                    <m:d>
                      <m:dPr>
                        <m:ctrlPr>
                          <a:rPr xmlns:a="http://schemas.openxmlformats.org/drawingml/2006/ma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xmlns:a="http://schemas.openxmlformats.org/drawingml/2006/ma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e>
                  <m:sub>
                    <m:r>
                      <a:rPr xmlns:a="http://schemas.openxmlformats.org/drawingml/2006/ma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 xmlns:a="http://schemas.openxmlformats.org/drawingml/2006/main" sz="2000" i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sSup>
                      <m:e>
                        <m:r>
                          <a:rPr xmlns:a="http://schemas.openxmlformats.org/drawingml/2006/ma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e>
                            <m:r>
                              <a:rPr xmlns:a="http://schemas.openxmlformats.org/drawingml/2006/mai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xmlns:a="http://schemas.openxmlformats.org/drawingml/2006/mai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num>
                  <m:den>
                    <m:nary>
                      <m:naryPr>
                        <m:ctrlPr>
                          <a:rPr xmlns:a="http://schemas.openxmlformats.org/drawingml/2006/ma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  <m:chr m:val="∑"/>
                        <m:limLoc m:val="subSup"/>
                        <m:grow m:val="0"/>
                        <m:subHide m:val="off"/>
                        <m:supHide m:val="off"/>
                      </m:naryPr>
                      <m:sub>
                        <m:r>
                          <a:rPr xmlns:a="http://schemas.openxmlformats.org/drawingml/2006/ma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xmlns:a="http://schemas.openxmlformats.org/drawingml/2006/ma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xmlns:a="http://schemas.openxmlformats.org/drawingml/2006/ma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xmlns:a="http://schemas.openxmlformats.org/drawingml/2006/mai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e>
                            <m:r>
                              <a:rPr xmlns:a="http://schemas.openxmlformats.org/drawingml/2006/mai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e>
                                <m:r>
                                  <a:rPr xmlns:a="http://schemas.openxmlformats.org/drawingml/2006/mai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  <m:sub>
                                <m:r>
                                  <a:rPr xmlns:a="http://schemas.openxmlformats.org/drawingml/2006/main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e>
                    </m:nary>
                  </m:den>
                </m:f>
              </m:oMath>
            </a14:m>
            <a:r>
              <a:t> </a:t>
            </a:r>
            <a:endParaRPr sz="1887"/>
          </a:p>
        </p:txBody>
      </p:sp>
      <p:pic>
        <p:nvPicPr>
          <p:cNvPr id="470" name="Picture 82" descr="Picture 8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52140" y="2503626"/>
            <a:ext cx="4487718" cy="16242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