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5a147240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5a147240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5a147240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5a147240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5a147240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5a147240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5a147240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5a147240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5a147240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35a147240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5a147240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35a147240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5a147240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5a147240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5a147240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5a147240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5a147240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35a147240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f6a4865a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f6a4865a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5a14724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5a14724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f6a4865a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3f6a4865a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f6a4865a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f6a4865a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f6a4865a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f6a4865a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f6a4865a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f6a4865a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f6a4865a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f6a4865a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f6a4865a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f6a4865a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59f2d80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59f2d80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5a147240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5a14724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cliei@connect.ust.hk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3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710"/>
              <a:t>COMP4332/RMBI4310</a:t>
            </a:r>
            <a:endParaRPr sz="271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70"/>
              <a:t>Big Data Mining and Management</a:t>
            </a:r>
            <a:endParaRPr sz="217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70"/>
              <a:t>Advanced Data Mining for Risk Management and Business Intelligence (2025 Spring)</a:t>
            </a:r>
            <a:endParaRPr sz="197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Tutorial 4: Neural CF and Wide &amp; Deep Learning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TA: Chunyang LI (</a:t>
            </a:r>
            <a:r>
              <a:rPr lang="en" u="sng">
                <a:solidFill>
                  <a:schemeClr val="hlink"/>
                </a:solidFill>
                <a:hlinkClick r:id="rId3"/>
              </a:rPr>
              <a:t>cliei@connect.ust.hk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Wide &amp; Deep Learning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4168350"/>
            <a:ext cx="85206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Cheng, H., Koc, L., Harmsen, J., Shaked, T., Chandra, T., Aradhye, H.B., Anderson, G., Corrado, G.S., Chai, W., Ispir, M., Anil, R., Haque, Z., Hong, L., Jain, V., Liu, X., &amp; Shah, H. (2016). Wide &amp; Deep Learning for Recommender Systems. </a:t>
            </a:r>
            <a:r>
              <a:rPr i="1" lang="en" sz="1050">
                <a:latin typeface="Roboto"/>
                <a:ea typeface="Roboto"/>
                <a:cs typeface="Roboto"/>
                <a:sym typeface="Roboto"/>
              </a:rPr>
              <a:t>Proceedings of the 1st Workshop on Deep Learning for Recommender Systems</a:t>
            </a:r>
            <a:r>
              <a:rPr lang="en" sz="10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5050"/>
            <a:ext cx="8839204" cy="192926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/>
          <p:nvPr/>
        </p:nvSpPr>
        <p:spPr>
          <a:xfrm>
            <a:off x="645575" y="3460475"/>
            <a:ext cx="181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Memorization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6869700" y="3460475"/>
            <a:ext cx="181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Generalization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Wide Model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3386775"/>
            <a:ext cx="85206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Memorization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Exploiting the correlation available in the historical data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188" y="1170125"/>
            <a:ext cx="7561626" cy="206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Wide Model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3146150"/>
            <a:ext cx="8520600" cy="14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Cross-product transformation: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913" y="1170125"/>
            <a:ext cx="6680186" cy="182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3584163"/>
            <a:ext cx="730567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Deep Model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3826950"/>
            <a:ext cx="85206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Generalization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New feature combinations that have never or rarely occurred in the past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288" y="1170125"/>
            <a:ext cx="5971435" cy="250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deep model</a:t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050" y="1140050"/>
            <a:ext cx="681990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Wide &amp; Deep Model</a:t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913" y="1017725"/>
            <a:ext cx="742617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Features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 feature name: “average_stars”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 feature value: 3.63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Categorical Features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feature name: “item_city”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Example feature value: “Phoenix”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Wide Features</a:t>
            </a:r>
            <a:endParaRPr/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9200" cy="1819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89698"/>
            <a:ext cx="3948346" cy="2001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the Rating Prediction Task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See the Jupyter Notebook.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Neural CF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user CF / item CF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625" y="1161625"/>
            <a:ext cx="5646749" cy="31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traditional matrix factorization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Linear Assumption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MF models user-item interactions as a dot </a:t>
            </a:r>
            <a:r>
              <a:rPr lang="en">
                <a:solidFill>
                  <a:schemeClr val="dk1"/>
                </a:solidFill>
              </a:rPr>
              <a:t>product</a:t>
            </a:r>
            <a:r>
              <a:rPr lang="en">
                <a:solidFill>
                  <a:schemeClr val="dk1"/>
                </a:solidFill>
              </a:rPr>
              <a:t> of latent vectors.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Fails to capture complex, non-linear patterns in real-world data.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Fixed Interaction Function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Dot product restricts flexibility.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Shallow Representation Learning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Performs poorly with sparse data.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Latent vectors are learned via linear decomposition, limiting expressiveness.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Collaborative Filtering (Neural CF) [</a:t>
            </a:r>
            <a:r>
              <a:rPr lang="en"/>
              <a:t>1</a:t>
            </a:r>
            <a:r>
              <a:rPr lang="en"/>
              <a:t>]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24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Core: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Replace dot product in MF with a neural network to learn arbitrary interaction functions.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Key Components: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User/Item Embeddings: convert IDs into dense vectors.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Interaction Layer: Neural network (e.g., MLP) learns non-linear user-item relationships.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04425" y="4402925"/>
            <a:ext cx="727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7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highlight>
                  <a:srgbClr val="FFFFFF"/>
                </a:highlight>
              </a:rPr>
              <a:t>[1] He, X., Liao, L., Zhang, H., Nie, L., Hu, X., &amp; Chua, T.S. (2017). Neural Collaborative Filtering. In </a:t>
            </a:r>
            <a:r>
              <a:rPr i="1" lang="en" sz="800">
                <a:solidFill>
                  <a:schemeClr val="dk2"/>
                </a:solidFill>
                <a:highlight>
                  <a:srgbClr val="FFFFFF"/>
                </a:highlight>
              </a:rPr>
              <a:t>Proceedings of the 26th International Conference on World Wide Web</a:t>
            </a:r>
            <a:r>
              <a:rPr lang="en" sz="800">
                <a:solidFill>
                  <a:schemeClr val="dk2"/>
                </a:solidFill>
                <a:highlight>
                  <a:srgbClr val="FFFFFF"/>
                </a:highlight>
              </a:rPr>
              <a:t> (pp. 173–182). International World Wide Web Conferences Steering Committee.</a:t>
            </a:r>
            <a:endParaRPr sz="8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50800" rtl="0" algn="l">
              <a:lnSpc>
                <a:spcPct val="2727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Input Layer: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User ID to Embedding layer</a:t>
            </a:r>
            <a:endParaRPr sz="1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600">
                <a:solidFill>
                  <a:schemeClr val="dk1"/>
                </a:solidFill>
              </a:rPr>
              <a:t>Item ID to Embedding layer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Neural Interaction Layers: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Multi-Layer Perceptron (MLP)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Loss Function: Mean Square Loss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550" y="1017725"/>
            <a:ext cx="660691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Workflow (Pytorch)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Preparing data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Prepare dataset (we use custom datasets in this tutorial).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Split data into training and test sets.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Building model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Creating a model by subclassing </a:t>
            </a:r>
            <a:r>
              <a:rPr b="1" lang="en">
                <a:solidFill>
                  <a:schemeClr val="dk1"/>
                </a:solidFill>
              </a:rPr>
              <a:t>nn.Module</a:t>
            </a:r>
            <a:r>
              <a:rPr lang="en">
                <a:solidFill>
                  <a:schemeClr val="dk1"/>
                </a:solidFill>
              </a:rPr>
              <a:t> (usually) and define the </a:t>
            </a:r>
            <a:r>
              <a:rPr b="1" lang="en">
                <a:solidFill>
                  <a:schemeClr val="dk1"/>
                </a:solidFill>
              </a:rPr>
              <a:t>forward()</a:t>
            </a:r>
            <a:r>
              <a:rPr lang="en">
                <a:solidFill>
                  <a:schemeClr val="dk1"/>
                </a:solidFill>
              </a:rPr>
              <a:t> method.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Fitting the model (training)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Loss function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Optimizer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Making predictions and evaluation (inference)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Evaluation metrics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Saving and loading model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Wide &amp; Deep Learning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