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3" r:id="rId4"/>
    <p:sldId id="272" r:id="rId5"/>
    <p:sldId id="273" r:id="rId6"/>
    <p:sldId id="274" r:id="rId7"/>
    <p:sldId id="275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94"/>
  </p:normalViewPr>
  <p:slideViewPr>
    <p:cSldViewPr>
      <p:cViewPr varScale="1">
        <p:scale>
          <a:sx n="121" d="100"/>
          <a:sy n="121" d="100"/>
        </p:scale>
        <p:origin x="808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83655" y="1831340"/>
            <a:ext cx="9928860" cy="1583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237960" y="3775964"/>
            <a:ext cx="5716079" cy="1384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112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0910" y="1795779"/>
            <a:ext cx="9966960" cy="1735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ttsangaj@connect.ust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31569" y="1066800"/>
            <a:ext cx="9928860" cy="2635978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dirty="0"/>
              <a:t>COMP4332/RMBI4310</a:t>
            </a:r>
            <a:br>
              <a:rPr lang="en-US" dirty="0"/>
            </a:br>
            <a:r>
              <a:rPr lang="en-US" sz="4000" dirty="0"/>
              <a:t>Big Data Mining and Management</a:t>
            </a:r>
            <a:br>
              <a:rPr lang="en-US" sz="4000" dirty="0"/>
            </a:br>
            <a:r>
              <a:rPr lang="en-US" sz="4000" dirty="0"/>
              <a:t>Advanced Data Mining for Risk Management and Business Intelligence (2025 Spring)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3237960" y="3775964"/>
            <a:ext cx="5716079" cy="1349152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-1905" algn="ctr">
              <a:lnSpc>
                <a:spcPct val="123300"/>
              </a:lnSpc>
              <a:spcBef>
                <a:spcPts val="145"/>
              </a:spcBef>
            </a:pPr>
            <a:r>
              <a:rPr sz="2400" spc="-20" dirty="0"/>
              <a:t>Tutorial</a:t>
            </a:r>
            <a:r>
              <a:rPr sz="2400" spc="-65" dirty="0"/>
              <a:t> </a:t>
            </a:r>
            <a:r>
              <a:rPr lang="en-US" sz="2400" spc="-65" dirty="0"/>
              <a:t>6</a:t>
            </a:r>
            <a:r>
              <a:rPr sz="2400" dirty="0"/>
              <a:t>:</a:t>
            </a:r>
            <a:r>
              <a:rPr sz="2400" spc="-60" dirty="0"/>
              <a:t> </a:t>
            </a:r>
            <a:r>
              <a:rPr sz="2400" spc="-10" dirty="0"/>
              <a:t>GraphSAGE</a:t>
            </a:r>
            <a:r>
              <a:rPr sz="2400" spc="-55" dirty="0"/>
              <a:t> </a:t>
            </a:r>
            <a:r>
              <a:rPr sz="2400" dirty="0"/>
              <a:t>for</a:t>
            </a:r>
            <a:r>
              <a:rPr sz="2400" spc="-60" dirty="0"/>
              <a:t> </a:t>
            </a:r>
            <a:r>
              <a:rPr sz="2400" dirty="0"/>
              <a:t>node</a:t>
            </a:r>
            <a:r>
              <a:rPr sz="2400" spc="-50" dirty="0"/>
              <a:t> </a:t>
            </a:r>
            <a:r>
              <a:rPr sz="2400" spc="-10" dirty="0"/>
              <a:t>classif</a:t>
            </a:r>
            <a:r>
              <a:rPr lang="en-US" sz="2400" spc="-10" dirty="0"/>
              <a:t>i</a:t>
            </a:r>
            <a:r>
              <a:rPr sz="2400" spc="-10" dirty="0"/>
              <a:t>cation </a:t>
            </a:r>
            <a:r>
              <a:rPr sz="2400" spc="-40" dirty="0"/>
              <a:t>TA:</a:t>
            </a:r>
            <a:r>
              <a:rPr sz="2400" spc="-65" dirty="0"/>
              <a:t> </a:t>
            </a:r>
            <a:r>
              <a:rPr lang="en-US" sz="2400" spc="-10" dirty="0"/>
              <a:t>Hong Ting TSANG</a:t>
            </a:r>
            <a:r>
              <a:rPr sz="2400" spc="-65" dirty="0"/>
              <a:t> </a:t>
            </a:r>
            <a:r>
              <a:rPr lang="en-US" sz="2400" spc="-10" dirty="0"/>
              <a:t>(</a:t>
            </a:r>
            <a:r>
              <a:rPr lang="en-US" sz="2400" spc="-10" dirty="0">
                <a:hlinkClick r:id="rId2"/>
              </a:rPr>
              <a:t>httsangaj@connect.ust.hk</a:t>
            </a:r>
            <a:r>
              <a:rPr lang="en-US" sz="2400" spc="-10" dirty="0"/>
              <a:t>)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11170602" y="64216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Several</a:t>
            </a:r>
            <a:r>
              <a:rPr spc="-140" dirty="0"/>
              <a:t> </a:t>
            </a:r>
            <a:r>
              <a:rPr dirty="0"/>
              <a:t>classic</a:t>
            </a:r>
            <a:r>
              <a:rPr spc="-140" dirty="0"/>
              <a:t> </a:t>
            </a:r>
            <a:r>
              <a:rPr dirty="0"/>
              <a:t>graph</a:t>
            </a:r>
            <a:r>
              <a:rPr spc="-140" dirty="0"/>
              <a:t> </a:t>
            </a:r>
            <a:r>
              <a:rPr dirty="0"/>
              <a:t>learning</a:t>
            </a:r>
            <a:r>
              <a:rPr spc="-145" dirty="0"/>
              <a:t> </a:t>
            </a:r>
            <a:r>
              <a:rPr spc="-10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910" y="1716532"/>
            <a:ext cx="3288029" cy="2067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Graph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classification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dirty="0">
                <a:latin typeface="Calibri"/>
                <a:cs typeface="Calibri"/>
              </a:rPr>
              <a:t>Node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classification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Link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prediction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spc="-5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3139" y="1825625"/>
            <a:ext cx="6040394" cy="39780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7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Semi-</a:t>
            </a:r>
            <a:r>
              <a:rPr sz="3600" dirty="0"/>
              <a:t>supervised</a:t>
            </a:r>
            <a:r>
              <a:rPr sz="3600" spc="-25" dirty="0"/>
              <a:t> </a:t>
            </a:r>
            <a:r>
              <a:rPr sz="3600" dirty="0"/>
              <a:t>Node</a:t>
            </a:r>
            <a:r>
              <a:rPr sz="3600" spc="-30" dirty="0"/>
              <a:t> </a:t>
            </a:r>
            <a:r>
              <a:rPr sz="3600" spc="-10" dirty="0"/>
              <a:t>Classification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5483860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292929"/>
                </a:solidFill>
                <a:latin typeface="Calibri"/>
                <a:cs typeface="Calibri"/>
              </a:rPr>
              <a:t>Given</a:t>
            </a:r>
            <a:r>
              <a:rPr sz="2800" spc="-7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Calibri"/>
                <a:cs typeface="Calibri"/>
              </a:rPr>
              <a:t>a</a:t>
            </a:r>
            <a:r>
              <a:rPr sz="2800" u="sng" spc="-75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Calibri"/>
                <a:cs typeface="Calibri"/>
              </a:rPr>
              <a:t>graph</a:t>
            </a:r>
            <a:r>
              <a:rPr sz="2800" u="sng" spc="-75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92929"/>
                </a:solidFill>
                <a:latin typeface="Calibri"/>
                <a:cs typeface="Calibri"/>
              </a:rPr>
              <a:t>with</a:t>
            </a:r>
            <a:r>
              <a:rPr sz="2800" spc="-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Calibri"/>
                <a:cs typeface="Calibri"/>
              </a:rPr>
              <a:t>incomplete</a:t>
            </a:r>
            <a:r>
              <a:rPr sz="2800" u="sng" spc="-80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Calibri"/>
                <a:cs typeface="Calibri"/>
              </a:rPr>
              <a:t> </a:t>
            </a:r>
            <a:r>
              <a:rPr sz="2800" u="sng" spc="-20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Calibri"/>
                <a:cs typeface="Calibri"/>
              </a:rPr>
              <a:t>node</a:t>
            </a:r>
            <a:r>
              <a:rPr sz="2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Calibri"/>
                <a:cs typeface="Calibri"/>
              </a:rPr>
              <a:t>labelling</a:t>
            </a:r>
            <a:r>
              <a:rPr sz="2800" dirty="0">
                <a:solidFill>
                  <a:srgbClr val="292929"/>
                </a:solidFill>
                <a:latin typeface="Calibri"/>
                <a:cs typeface="Calibri"/>
              </a:rPr>
              <a:t>,</a:t>
            </a:r>
            <a:r>
              <a:rPr sz="2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92929"/>
                </a:solidFill>
                <a:latin typeface="Calibri"/>
                <a:cs typeface="Calibri"/>
              </a:rPr>
              <a:t>predict</a:t>
            </a:r>
            <a:r>
              <a:rPr sz="2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92929"/>
                </a:solidFill>
                <a:latin typeface="Calibri"/>
                <a:cs typeface="Calibri"/>
              </a:rPr>
              <a:t>class</a:t>
            </a:r>
            <a:r>
              <a:rPr sz="2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2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292929"/>
                </a:solidFill>
                <a:latin typeface="Calibri"/>
                <a:cs typeface="Calibri"/>
              </a:rPr>
              <a:t>remaining</a:t>
            </a:r>
            <a:r>
              <a:rPr sz="2800" spc="-114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92929"/>
                </a:solidFill>
                <a:latin typeface="Calibri"/>
                <a:cs typeface="Calibri"/>
              </a:rPr>
              <a:t>nodes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8064" y="2045704"/>
            <a:ext cx="3978876" cy="38651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6802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43245"/>
            <a:ext cx="5632450" cy="16761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50" dirty="0">
                <a:latin typeface="Calibri"/>
                <a:cs typeface="Calibri"/>
              </a:rPr>
              <a:t>Today’s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content: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GraphSAGE</a:t>
            </a:r>
            <a:endParaRPr sz="28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BFBFB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FBFBF"/>
                </a:solidFill>
                <a:latin typeface="Calibri"/>
                <a:cs typeface="Calibri"/>
              </a:rPr>
              <a:t>GraphSAGE</a:t>
            </a:r>
            <a:r>
              <a:rPr sz="2400" spc="-5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BFBFBF"/>
                </a:solidFill>
                <a:latin typeface="Calibri"/>
                <a:cs typeface="Calibri"/>
              </a:rPr>
              <a:t>model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BFBFBF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FBFBF"/>
                </a:solidFill>
                <a:latin typeface="Calibri"/>
                <a:cs typeface="Calibri"/>
              </a:rPr>
              <a:t>node</a:t>
            </a:r>
            <a:r>
              <a:rPr sz="2400" spc="-7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FBFBF"/>
                </a:solidFill>
                <a:latin typeface="Calibri"/>
                <a:cs typeface="Calibri"/>
              </a:rPr>
              <a:t>classification</a:t>
            </a:r>
            <a:r>
              <a:rPr sz="2400" spc="-7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FBFBF"/>
                </a:solidFill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Implementation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40" dirty="0" err="1">
                <a:latin typeface="Calibri"/>
                <a:cs typeface="Calibri"/>
              </a:rPr>
              <a:t>PyG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(codes)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900" marR="5080" indent="-4572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469900" algn="l"/>
              </a:tabLst>
            </a:pPr>
            <a:r>
              <a:rPr spc="-25" dirty="0"/>
              <a:t>Training</a:t>
            </a:r>
            <a:r>
              <a:rPr spc="-90" dirty="0"/>
              <a:t> </a:t>
            </a:r>
            <a:r>
              <a:rPr spc="-10" dirty="0"/>
              <a:t>GraphSAGE</a:t>
            </a:r>
            <a:r>
              <a:rPr spc="-80" dirty="0"/>
              <a:t> </a:t>
            </a:r>
            <a:r>
              <a:rPr dirty="0"/>
              <a:t>model</a:t>
            </a:r>
            <a:r>
              <a:rPr spc="-85" dirty="0"/>
              <a:t> </a:t>
            </a:r>
            <a:r>
              <a:rPr dirty="0"/>
              <a:t>on</a:t>
            </a:r>
            <a:r>
              <a:rPr spc="-80" dirty="0"/>
              <a:t> </a:t>
            </a:r>
            <a:r>
              <a:rPr dirty="0"/>
              <a:t>PubMed</a:t>
            </a:r>
            <a:r>
              <a:rPr spc="-75" dirty="0"/>
              <a:t> </a:t>
            </a:r>
            <a:r>
              <a:rPr dirty="0"/>
              <a:t>dataset</a:t>
            </a:r>
            <a:r>
              <a:rPr spc="-80" dirty="0"/>
              <a:t> </a:t>
            </a:r>
            <a:r>
              <a:rPr dirty="0"/>
              <a:t>(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without</a:t>
            </a:r>
            <a:r>
              <a:rPr u="heavy" spc="-8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neighbor</a:t>
            </a:r>
            <a:r>
              <a:rPr spc="-10" dirty="0"/>
              <a:t>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sampling</a:t>
            </a:r>
            <a:r>
              <a:rPr spc="-10" dirty="0"/>
              <a:t>)</a:t>
            </a:r>
          </a:p>
          <a:p>
            <a:pPr marL="469900" marR="498475" indent="-457200">
              <a:lnSpc>
                <a:spcPts val="3120"/>
              </a:lnSpc>
              <a:spcBef>
                <a:spcPts val="885"/>
              </a:spcBef>
              <a:buFont typeface="Arial MT"/>
              <a:buChar char="•"/>
              <a:tabLst>
                <a:tab pos="469900" algn="l"/>
              </a:tabLst>
            </a:pPr>
            <a:r>
              <a:rPr spc="-25" dirty="0"/>
              <a:t>Training</a:t>
            </a:r>
            <a:r>
              <a:rPr spc="-85" dirty="0"/>
              <a:t> </a:t>
            </a:r>
            <a:r>
              <a:rPr spc="-10" dirty="0"/>
              <a:t>GraphSAGE</a:t>
            </a:r>
            <a:r>
              <a:rPr spc="-80" dirty="0"/>
              <a:t> </a:t>
            </a:r>
            <a:r>
              <a:rPr dirty="0"/>
              <a:t>model</a:t>
            </a:r>
            <a:r>
              <a:rPr spc="-80" dirty="0"/>
              <a:t> </a:t>
            </a:r>
            <a:r>
              <a:rPr dirty="0"/>
              <a:t>on</a:t>
            </a:r>
            <a:r>
              <a:rPr spc="-70" dirty="0"/>
              <a:t> </a:t>
            </a:r>
            <a:r>
              <a:rPr dirty="0"/>
              <a:t>PubMed</a:t>
            </a:r>
            <a:r>
              <a:rPr spc="-70" dirty="0"/>
              <a:t> </a:t>
            </a:r>
            <a:r>
              <a:rPr dirty="0"/>
              <a:t>dataset</a:t>
            </a:r>
            <a:r>
              <a:rPr spc="-75" dirty="0"/>
              <a:t> </a:t>
            </a:r>
            <a:r>
              <a:rPr dirty="0"/>
              <a:t>(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with</a:t>
            </a:r>
            <a:r>
              <a:rPr u="heavy" spc="-7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neighbor</a:t>
            </a:r>
            <a:r>
              <a:rPr spc="-10" dirty="0"/>
              <a:t>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sampling</a:t>
            </a:r>
            <a:r>
              <a:rPr spc="-1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910" y="4602988"/>
            <a:ext cx="4785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See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jupyter-</a:t>
            </a:r>
            <a:r>
              <a:rPr sz="2800" dirty="0">
                <a:latin typeface="Calibri"/>
                <a:cs typeface="Calibri"/>
              </a:rPr>
              <a:t>notebook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Implementation</a:t>
            </a:r>
            <a:r>
              <a:rPr spc="-10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10" dirty="0"/>
              <a:t>GraphSAGE</a:t>
            </a:r>
            <a:r>
              <a:rPr spc="-105" dirty="0"/>
              <a:t> </a:t>
            </a:r>
            <a:r>
              <a:rPr dirty="0"/>
              <a:t>with</a:t>
            </a:r>
            <a:r>
              <a:rPr spc="-100" dirty="0"/>
              <a:t> </a:t>
            </a:r>
            <a:r>
              <a:rPr spc="-10" dirty="0"/>
              <a:t>PyTorch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6382003"/>
            <a:ext cx="90652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Reference: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lang="en-US" sz="1800" spc="-20" dirty="0">
                <a:latin typeface="Calibri"/>
                <a:cs typeface="Calibri"/>
              </a:rPr>
              <a:t>https://</a:t>
            </a:r>
            <a:r>
              <a:rPr lang="en-US" sz="1800" spc="-20" dirty="0" err="1">
                <a:latin typeface="Calibri"/>
                <a:cs typeface="Calibri"/>
              </a:rPr>
              <a:t>github.com</a:t>
            </a:r>
            <a:r>
              <a:rPr lang="en-US" sz="1800" spc="-20" dirty="0">
                <a:latin typeface="Calibri"/>
                <a:cs typeface="Calibri"/>
              </a:rPr>
              <a:t>/</a:t>
            </a:r>
            <a:r>
              <a:rPr lang="en-US" sz="1800" spc="-20" dirty="0" err="1">
                <a:latin typeface="Calibri"/>
                <a:cs typeface="Calibri"/>
              </a:rPr>
              <a:t>pyg</a:t>
            </a:r>
            <a:r>
              <a:rPr lang="en-US" sz="1800" spc="-20" dirty="0">
                <a:latin typeface="Calibri"/>
                <a:cs typeface="Calibri"/>
              </a:rPr>
              <a:t>-team/</a:t>
            </a:r>
            <a:r>
              <a:rPr lang="en-US" sz="1800" spc="-20" dirty="0" err="1">
                <a:latin typeface="Calibri"/>
                <a:cs typeface="Calibri"/>
              </a:rPr>
              <a:t>pytorch_geometric</a:t>
            </a:r>
            <a:r>
              <a:rPr lang="en-US" sz="1800" spc="-20" dirty="0">
                <a:latin typeface="Calibri"/>
                <a:cs typeface="Calibri"/>
              </a:rPr>
              <a:t>/blob/master/examples/</a:t>
            </a:r>
            <a:r>
              <a:rPr lang="en-US" sz="1800" spc="-20" dirty="0" err="1">
                <a:latin typeface="Calibri"/>
                <a:cs typeface="Calibri"/>
              </a:rPr>
              <a:t>reddit.py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4046" y="3012948"/>
            <a:ext cx="2318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45" dirty="0"/>
              <a:t> </a:t>
            </a:r>
            <a:r>
              <a:rPr spc="-8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6802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43245"/>
            <a:ext cx="5632450" cy="16761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50" dirty="0">
                <a:solidFill>
                  <a:schemeClr val="tx1"/>
                </a:solidFill>
                <a:latin typeface="Calibri"/>
                <a:cs typeface="Calibri"/>
              </a:rPr>
              <a:t>Today’s</a:t>
            </a:r>
            <a:r>
              <a:rPr sz="2800" spc="-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Calibri"/>
                <a:cs typeface="Calibri"/>
              </a:rPr>
              <a:t>content:</a:t>
            </a:r>
            <a:r>
              <a:rPr sz="2800" spc="-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800" spc="-10" dirty="0" err="1">
                <a:solidFill>
                  <a:schemeClr val="tx1"/>
                </a:solidFill>
                <a:latin typeface="Calibri"/>
                <a:cs typeface="Calibri"/>
              </a:rPr>
              <a:t>GraphSAGE</a:t>
            </a:r>
            <a:endParaRPr lang="en-US" sz="2400" spc="-2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7230" algn="l"/>
              </a:tabLst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24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 err="1">
                <a:solidFill>
                  <a:schemeClr val="tx1"/>
                </a:solidFill>
                <a:latin typeface="Calibri"/>
                <a:cs typeface="Calibri"/>
              </a:rPr>
              <a:t>GraphSAGE</a:t>
            </a:r>
            <a:r>
              <a:rPr lang="en-US" sz="24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chemeClr val="tx1"/>
                </a:solidFill>
                <a:latin typeface="Calibri"/>
                <a:cs typeface="Calibri"/>
              </a:rPr>
              <a:t>model</a:t>
            </a: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node</a:t>
            </a:r>
            <a:r>
              <a:rPr sz="2400" spc="-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classification</a:t>
            </a:r>
            <a:r>
              <a:rPr sz="2400" spc="-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Calibri"/>
                <a:cs typeface="Calibri"/>
              </a:rPr>
              <a:t>problem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solidFill>
                  <a:schemeClr val="tx1"/>
                </a:solidFill>
                <a:latin typeface="Calibri"/>
                <a:cs typeface="Calibri"/>
              </a:rPr>
              <a:t>Implementation</a:t>
            </a:r>
            <a:r>
              <a:rPr sz="24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/>
                <a:cs typeface="Calibri"/>
              </a:rPr>
              <a:t>PyG</a:t>
            </a:r>
            <a:r>
              <a:rPr sz="24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Calibri"/>
                <a:cs typeface="Calibri"/>
              </a:rPr>
              <a:t>(codes)</a:t>
            </a:r>
            <a:endParaRPr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6802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43245"/>
            <a:ext cx="5632450" cy="16761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50" dirty="0">
                <a:latin typeface="Calibri"/>
                <a:cs typeface="Calibri"/>
              </a:rPr>
              <a:t>Today’s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content: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GraphSAGE</a:t>
            </a:r>
            <a:r>
              <a:rPr lang="en-US" sz="2800" spc="-10" dirty="0">
                <a:solidFill>
                  <a:srgbClr val="BFBFBF"/>
                </a:solidFill>
                <a:latin typeface="Calibri"/>
                <a:cs typeface="Calibri"/>
              </a:rPr>
              <a:t>	</a:t>
            </a:r>
            <a:endParaRPr sz="2800" dirty="0">
              <a:latin typeface="Calibri"/>
              <a:cs typeface="Calibri"/>
            </a:endParaRPr>
          </a:p>
          <a:p>
            <a:pPr marL="697230" lvl="1" indent="-227329">
              <a:spcBef>
                <a:spcPts val="254"/>
              </a:spcBef>
              <a:buFont typeface="Arial MT"/>
              <a:buChar char="•"/>
              <a:tabLst>
                <a:tab pos="697230" algn="l"/>
              </a:tabLst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24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10" dirty="0" err="1">
                <a:solidFill>
                  <a:schemeClr val="tx1"/>
                </a:solidFill>
                <a:latin typeface="Calibri"/>
                <a:cs typeface="Calibri"/>
              </a:rPr>
              <a:t>GraphSAGE</a:t>
            </a:r>
            <a:r>
              <a:rPr lang="en-US" sz="24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chemeClr val="tx1"/>
                </a:solidFill>
                <a:latin typeface="Calibri"/>
                <a:cs typeface="Calibri"/>
              </a:rPr>
              <a:t>model</a:t>
            </a: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BFBFBF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FBFBF"/>
                </a:solidFill>
                <a:latin typeface="Calibri"/>
                <a:cs typeface="Calibri"/>
              </a:rPr>
              <a:t>node</a:t>
            </a:r>
            <a:r>
              <a:rPr sz="2400" spc="-7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FBFBF"/>
                </a:solidFill>
                <a:latin typeface="Calibri"/>
                <a:cs typeface="Calibri"/>
              </a:rPr>
              <a:t>classification</a:t>
            </a:r>
            <a:r>
              <a:rPr sz="2400" spc="-7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FBFBF"/>
                </a:solidFill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solidFill>
                  <a:srgbClr val="BFBFBF"/>
                </a:solidFill>
                <a:latin typeface="Calibri"/>
                <a:cs typeface="Calibri"/>
              </a:rPr>
              <a:t>Implementation</a:t>
            </a:r>
            <a:r>
              <a:rPr sz="2400" spc="-5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FBFBF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Calibri"/>
                <a:cs typeface="Calibri"/>
              </a:rPr>
              <a:t>PyG</a:t>
            </a:r>
            <a:r>
              <a:rPr sz="2400" spc="-4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FBFBF"/>
                </a:solidFill>
                <a:latin typeface="Calibri"/>
                <a:cs typeface="Calibri"/>
              </a:rPr>
              <a:t>(codes)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03F8-A4C7-E6D2-BAD2-276B51A6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D1012F-BEC3-8E42-451D-E95B1251857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6939" y="1447800"/>
                <a:ext cx="9966960" cy="5153655"/>
              </a:xfrm>
            </p:spPr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Assume we have a graph G: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V is the vertex set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is the Adjacency Matrix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X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|×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Where |V| is the number of node and, d is the dimension for each node feature.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Node features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Social networks: User profile, User image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Biological networks: Gene expression profiles, gene functional information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be one-hot encoding for a node </a:t>
                </a:r>
                <a:r>
                  <a:rPr lang="en-US" sz="2400" dirty="0" err="1"/>
                  <a:t>etc</a:t>
                </a:r>
                <a:r>
                  <a:rPr lang="en-US" sz="2400" dirty="0"/>
                  <a:t>…</a:t>
                </a:r>
                <a:endParaRPr lang="en-US" sz="2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D1012F-BEC3-8E42-451D-E95B12518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6939" y="1447800"/>
                <a:ext cx="9966960" cy="5153655"/>
              </a:xfrm>
              <a:blipFill>
                <a:blip r:embed="rId2"/>
                <a:stretch>
                  <a:fillRect l="-2420" t="-2463" r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08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0FE8-AE7B-1809-CC05-291CEA88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Naïve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B32FF-7817-C843-6644-E8A206E6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0910" y="1795779"/>
            <a:ext cx="9966960" cy="470898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HK" altLang="zh-HK" sz="2800" dirty="0"/>
              <a:t>How can we develop a neural networks that are capable of deep learning?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Join Adjacency Matrix and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Feed them into a deep neural 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Issue with this idea: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O(|V|) 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Not applicable to graphs of different sizes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Sensitive to node ordering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639B2-E0CE-7DE0-A2BD-BA3F7A62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90" y="3437792"/>
            <a:ext cx="7772400" cy="165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5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F67D-1218-C989-43EA-A274A080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GNN’s Objective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F10F-3055-F97F-885C-F01CCAA8E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0910" y="1795778"/>
            <a:ext cx="9966960" cy="2154436"/>
          </a:xfrm>
        </p:spPr>
        <p:txBody>
          <a:bodyPr/>
          <a:lstStyle/>
          <a:p>
            <a:r>
              <a:rPr lang="en-US" dirty="0"/>
              <a:t>Goal: </a:t>
            </a:r>
          </a:p>
          <a:p>
            <a:pPr marL="514350" indent="-514350">
              <a:buAutoNum type="arabicPeriod"/>
            </a:pPr>
            <a:r>
              <a:rPr lang="en-US" dirty="0"/>
              <a:t>Learn an Encoder have same output regardless of the order of data (Permutation Invariance)</a:t>
            </a:r>
          </a:p>
          <a:p>
            <a:pPr marL="514350" indent="-514350">
              <a:buAutoNum type="arabicPeriod"/>
            </a:pPr>
            <a:r>
              <a:rPr lang="en-US" dirty="0"/>
              <a:t>Node similar in graph are close to each other in embedding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7C906-7B37-3AE2-616A-0B45FE940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94972-D058-95CC-70C6-8BC0E9B6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And Aggregation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5698A-C13D-860E-335B-2BF30E460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40" y="1795778"/>
            <a:ext cx="10358120" cy="406265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Message Passing: Each Node passing the embedded features to target node.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/>
              <a:t>Example: You collecting your friends’ opinions.​</a:t>
            </a:r>
          </a:p>
          <a:p>
            <a:pPr marL="971550" lvl="1" indent="-514350">
              <a:buFont typeface="+mj-lt"/>
              <a:buAutoNum type="alphaLcParenR"/>
            </a:pPr>
            <a:endParaRPr lang="en-US" sz="1400" dirty="0"/>
          </a:p>
          <a:p>
            <a:pPr marL="971550" lvl="1" indent="-514350">
              <a:buFont typeface="+mj-lt"/>
              <a:buAutoNum type="alphaLcParenR"/>
            </a:pPr>
            <a:endParaRPr lang="en-US" sz="1400" dirty="0"/>
          </a:p>
          <a:p>
            <a:pPr marL="971550" lvl="1" indent="-514350">
              <a:buFont typeface="+mj-lt"/>
              <a:buAutoNum type="alphaLcParenR"/>
            </a:pPr>
            <a:endParaRPr lang="en-US" sz="1400" dirty="0"/>
          </a:p>
          <a:p>
            <a:pPr marL="971550" lvl="1" indent="-514350">
              <a:buFont typeface="+mj-lt"/>
              <a:buAutoNum type="alphaLcParenR"/>
            </a:pPr>
            <a:endParaRPr lang="en-US" sz="1400" dirty="0"/>
          </a:p>
          <a:p>
            <a:pPr marL="971550" lvl="1" indent="-514350">
              <a:buFont typeface="+mj-lt"/>
              <a:buAutoNum type="alphaLcParenR"/>
            </a:pPr>
            <a:endParaRPr lang="en-US" sz="1400" dirty="0"/>
          </a:p>
          <a:p>
            <a:pPr marL="971550" lvl="1" indent="-514350">
              <a:buFont typeface="+mj-lt"/>
              <a:buAutoNum type="alphaLcParenR"/>
            </a:pPr>
            <a:endParaRPr lang="en-US" sz="1400" dirty="0"/>
          </a:p>
          <a:p>
            <a:pPr marL="971550" lvl="1" indent="-514350">
              <a:buFont typeface="+mj-lt"/>
              <a:buAutoNum type="alphaLcParenR"/>
            </a:pPr>
            <a:endParaRPr lang="en-US" sz="1400" dirty="0"/>
          </a:p>
          <a:p>
            <a:pPr marL="971550" lvl="1" indent="-514350">
              <a:buFont typeface="+mj-lt"/>
              <a:buAutoNum type="alphaLcParenR"/>
            </a:pPr>
            <a:endParaRPr lang="en-US" sz="1400" dirty="0"/>
          </a:p>
          <a:p>
            <a:pPr marL="971550" lvl="1" indent="-514350">
              <a:buFont typeface="+mj-lt"/>
              <a:buAutoNum type="alphaLcParenR"/>
            </a:pPr>
            <a:endParaRPr lang="en-US" sz="1400" dirty="0"/>
          </a:p>
          <a:p>
            <a:pPr lvl="1"/>
            <a:r>
              <a:rPr lang="en-US" sz="1400" b="0" i="0" dirty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Aggregation Intuition: Use permutation invariance function (Sum/Avg/Max etc.) to aggregate the information collected then apply to a non-linear function.​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1400" dirty="0"/>
              <a:t>Example: You tend to make decision with your best friend opinion (Max).​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8C56DE0-E79F-9468-98CA-E7AE07904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565169"/>
            <a:ext cx="3290785" cy="1727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4F6646C-E914-86A5-3EB4-92928BC67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336569"/>
            <a:ext cx="2609894" cy="195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55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588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GraphSAGE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70602" y="64216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21218" y="1307084"/>
            <a:ext cx="27673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E75B6"/>
                </a:solidFill>
                <a:latin typeface="Calibri"/>
                <a:cs typeface="Calibri"/>
              </a:rPr>
              <a:t>Neighbor</a:t>
            </a:r>
            <a:r>
              <a:rPr sz="2800" spc="-55" dirty="0">
                <a:solidFill>
                  <a:srgbClr val="2E75B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75B6"/>
                </a:solidFill>
                <a:latin typeface="Calibri"/>
                <a:cs typeface="Calibri"/>
              </a:rPr>
              <a:t>Sampling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7162" y="2508355"/>
            <a:ext cx="3232785" cy="2563495"/>
            <a:chOff x="927162" y="2508355"/>
            <a:chExt cx="3232785" cy="2563495"/>
          </a:xfrm>
        </p:grpSpPr>
        <p:sp>
          <p:nvSpPr>
            <p:cNvPr id="6" name="object 6"/>
            <p:cNvSpPr/>
            <p:nvPr/>
          </p:nvSpPr>
          <p:spPr>
            <a:xfrm>
              <a:off x="1356361" y="2508355"/>
              <a:ext cx="2800350" cy="2184400"/>
            </a:xfrm>
            <a:custGeom>
              <a:avLst/>
              <a:gdLst/>
              <a:ahLst/>
              <a:cxnLst/>
              <a:rect l="l" t="t" r="r" b="b"/>
              <a:pathLst>
                <a:path w="2800350" h="2184400">
                  <a:moveTo>
                    <a:pt x="930615" y="2159000"/>
                  </a:moveTo>
                  <a:lnTo>
                    <a:pt x="679449" y="2159000"/>
                  </a:lnTo>
                  <a:lnTo>
                    <a:pt x="685799" y="2171700"/>
                  </a:lnTo>
                  <a:lnTo>
                    <a:pt x="759751" y="2171700"/>
                  </a:lnTo>
                  <a:lnTo>
                    <a:pt x="775312" y="2184400"/>
                  </a:lnTo>
                  <a:lnTo>
                    <a:pt x="935525" y="2184400"/>
                  </a:lnTo>
                  <a:lnTo>
                    <a:pt x="933449" y="2171700"/>
                  </a:lnTo>
                  <a:lnTo>
                    <a:pt x="930615" y="2159000"/>
                  </a:lnTo>
                  <a:close/>
                </a:path>
                <a:path w="2800350" h="2184400">
                  <a:moveTo>
                    <a:pt x="1387438" y="2171700"/>
                  </a:moveTo>
                  <a:lnTo>
                    <a:pt x="1187449" y="2171700"/>
                  </a:lnTo>
                  <a:lnTo>
                    <a:pt x="1225549" y="2184400"/>
                  </a:lnTo>
                  <a:lnTo>
                    <a:pt x="1378069" y="2184400"/>
                  </a:lnTo>
                  <a:lnTo>
                    <a:pt x="1387438" y="2171700"/>
                  </a:lnTo>
                  <a:close/>
                </a:path>
                <a:path w="2800350" h="2184400">
                  <a:moveTo>
                    <a:pt x="1429632" y="2159000"/>
                  </a:moveTo>
                  <a:lnTo>
                    <a:pt x="1123949" y="2159000"/>
                  </a:lnTo>
                  <a:lnTo>
                    <a:pt x="1139942" y="2171700"/>
                  </a:lnTo>
                  <a:lnTo>
                    <a:pt x="1419897" y="2171700"/>
                  </a:lnTo>
                  <a:lnTo>
                    <a:pt x="1429632" y="2159000"/>
                  </a:lnTo>
                  <a:close/>
                </a:path>
                <a:path w="2800350" h="2184400">
                  <a:moveTo>
                    <a:pt x="1507869" y="2133600"/>
                  </a:moveTo>
                  <a:lnTo>
                    <a:pt x="622299" y="2133600"/>
                  </a:lnTo>
                  <a:lnTo>
                    <a:pt x="637589" y="2146300"/>
                  </a:lnTo>
                  <a:lnTo>
                    <a:pt x="645193" y="2159000"/>
                  </a:lnTo>
                  <a:lnTo>
                    <a:pt x="925431" y="2159000"/>
                  </a:lnTo>
                  <a:lnTo>
                    <a:pt x="936408" y="2146300"/>
                  </a:lnTo>
                  <a:lnTo>
                    <a:pt x="1490333" y="2146300"/>
                  </a:lnTo>
                  <a:lnTo>
                    <a:pt x="1507869" y="2133600"/>
                  </a:lnTo>
                  <a:close/>
                </a:path>
                <a:path w="2800350" h="2184400">
                  <a:moveTo>
                    <a:pt x="1457272" y="2146300"/>
                  </a:moveTo>
                  <a:lnTo>
                    <a:pt x="1029218" y="2146300"/>
                  </a:lnTo>
                  <a:lnTo>
                    <a:pt x="1054449" y="2159000"/>
                  </a:lnTo>
                  <a:lnTo>
                    <a:pt x="1449392" y="2159000"/>
                  </a:lnTo>
                  <a:lnTo>
                    <a:pt x="1457272" y="2146300"/>
                  </a:lnTo>
                  <a:close/>
                </a:path>
                <a:path w="2800350" h="2184400">
                  <a:moveTo>
                    <a:pt x="1562099" y="2120900"/>
                  </a:moveTo>
                  <a:lnTo>
                    <a:pt x="584199" y="2120900"/>
                  </a:lnTo>
                  <a:lnTo>
                    <a:pt x="593944" y="2133600"/>
                  </a:lnTo>
                  <a:lnTo>
                    <a:pt x="1555565" y="2133600"/>
                  </a:lnTo>
                  <a:lnTo>
                    <a:pt x="1562099" y="2120900"/>
                  </a:lnTo>
                  <a:close/>
                </a:path>
                <a:path w="2800350" h="2184400">
                  <a:moveTo>
                    <a:pt x="1785765" y="2082800"/>
                  </a:moveTo>
                  <a:lnTo>
                    <a:pt x="527049" y="2082800"/>
                  </a:lnTo>
                  <a:lnTo>
                    <a:pt x="571499" y="2120900"/>
                  </a:lnTo>
                  <a:lnTo>
                    <a:pt x="1623885" y="2120900"/>
                  </a:lnTo>
                  <a:lnTo>
                    <a:pt x="1644650" y="2108200"/>
                  </a:lnTo>
                  <a:lnTo>
                    <a:pt x="1671069" y="2108200"/>
                  </a:lnTo>
                  <a:lnTo>
                    <a:pt x="1701800" y="2095500"/>
                  </a:lnTo>
                  <a:lnTo>
                    <a:pt x="1784593" y="2095500"/>
                  </a:lnTo>
                  <a:lnTo>
                    <a:pt x="1785765" y="2082800"/>
                  </a:lnTo>
                  <a:close/>
                </a:path>
                <a:path w="2800350" h="2184400">
                  <a:moveTo>
                    <a:pt x="2368550" y="1841500"/>
                  </a:moveTo>
                  <a:lnTo>
                    <a:pt x="444499" y="1841500"/>
                  </a:lnTo>
                  <a:lnTo>
                    <a:pt x="447572" y="1866900"/>
                  </a:lnTo>
                  <a:lnTo>
                    <a:pt x="450110" y="1879600"/>
                  </a:lnTo>
                  <a:lnTo>
                    <a:pt x="453018" y="1892300"/>
                  </a:lnTo>
                  <a:lnTo>
                    <a:pt x="457199" y="1905000"/>
                  </a:lnTo>
                  <a:lnTo>
                    <a:pt x="461419" y="1917700"/>
                  </a:lnTo>
                  <a:lnTo>
                    <a:pt x="464207" y="1930400"/>
                  </a:lnTo>
                  <a:lnTo>
                    <a:pt x="466667" y="1943100"/>
                  </a:lnTo>
                  <a:lnTo>
                    <a:pt x="469899" y="1955800"/>
                  </a:lnTo>
                  <a:lnTo>
                    <a:pt x="477054" y="1993900"/>
                  </a:lnTo>
                  <a:lnTo>
                    <a:pt x="481739" y="2006600"/>
                  </a:lnTo>
                  <a:lnTo>
                    <a:pt x="488949" y="2019300"/>
                  </a:lnTo>
                  <a:lnTo>
                    <a:pt x="496512" y="2044700"/>
                  </a:lnTo>
                  <a:lnTo>
                    <a:pt x="506556" y="2057400"/>
                  </a:lnTo>
                  <a:lnTo>
                    <a:pt x="517322" y="2082800"/>
                  </a:lnTo>
                  <a:lnTo>
                    <a:pt x="1827244" y="2082800"/>
                  </a:lnTo>
                  <a:lnTo>
                    <a:pt x="1835150" y="2070100"/>
                  </a:lnTo>
                  <a:lnTo>
                    <a:pt x="1877996" y="2070100"/>
                  </a:lnTo>
                  <a:lnTo>
                    <a:pt x="1885950" y="2057400"/>
                  </a:lnTo>
                  <a:lnTo>
                    <a:pt x="1916014" y="2057400"/>
                  </a:lnTo>
                  <a:lnTo>
                    <a:pt x="1949450" y="2044700"/>
                  </a:lnTo>
                  <a:lnTo>
                    <a:pt x="1960468" y="2044700"/>
                  </a:lnTo>
                  <a:lnTo>
                    <a:pt x="1972311" y="2032000"/>
                  </a:lnTo>
                  <a:lnTo>
                    <a:pt x="1983836" y="2032000"/>
                  </a:lnTo>
                  <a:lnTo>
                    <a:pt x="1990246" y="2023911"/>
                  </a:lnTo>
                  <a:lnTo>
                    <a:pt x="1991782" y="2019300"/>
                  </a:lnTo>
                  <a:lnTo>
                    <a:pt x="2075156" y="2019300"/>
                  </a:lnTo>
                  <a:lnTo>
                    <a:pt x="2092912" y="2006600"/>
                  </a:lnTo>
                  <a:lnTo>
                    <a:pt x="2109257" y="1993900"/>
                  </a:lnTo>
                  <a:lnTo>
                    <a:pt x="2126661" y="1993900"/>
                  </a:lnTo>
                  <a:lnTo>
                    <a:pt x="2165350" y="1955800"/>
                  </a:lnTo>
                  <a:lnTo>
                    <a:pt x="2183773" y="1955800"/>
                  </a:lnTo>
                  <a:lnTo>
                    <a:pt x="2189867" y="1943100"/>
                  </a:lnTo>
                  <a:lnTo>
                    <a:pt x="2209705" y="1943100"/>
                  </a:lnTo>
                  <a:lnTo>
                    <a:pt x="2215896" y="1930400"/>
                  </a:lnTo>
                  <a:lnTo>
                    <a:pt x="2222214" y="1930400"/>
                  </a:lnTo>
                  <a:lnTo>
                    <a:pt x="2228850" y="1917700"/>
                  </a:lnTo>
                  <a:lnTo>
                    <a:pt x="2305050" y="1879600"/>
                  </a:lnTo>
                  <a:lnTo>
                    <a:pt x="2324349" y="1879600"/>
                  </a:lnTo>
                  <a:lnTo>
                    <a:pt x="2330450" y="1866900"/>
                  </a:lnTo>
                  <a:lnTo>
                    <a:pt x="2339724" y="1866900"/>
                  </a:lnTo>
                  <a:lnTo>
                    <a:pt x="2348832" y="1854200"/>
                  </a:lnTo>
                  <a:lnTo>
                    <a:pt x="2358273" y="1854200"/>
                  </a:lnTo>
                  <a:lnTo>
                    <a:pt x="2368550" y="1841500"/>
                  </a:lnTo>
                  <a:close/>
                </a:path>
                <a:path w="2800350" h="2184400">
                  <a:moveTo>
                    <a:pt x="2003119" y="2070100"/>
                  </a:moveTo>
                  <a:lnTo>
                    <a:pt x="1993900" y="2070100"/>
                  </a:lnTo>
                  <a:lnTo>
                    <a:pt x="1998279" y="2082800"/>
                  </a:lnTo>
                  <a:lnTo>
                    <a:pt x="2003119" y="2070100"/>
                  </a:lnTo>
                  <a:close/>
                </a:path>
                <a:path w="2800350" h="2184400">
                  <a:moveTo>
                    <a:pt x="2075156" y="2019300"/>
                  </a:moveTo>
                  <a:lnTo>
                    <a:pt x="1993900" y="2019300"/>
                  </a:lnTo>
                  <a:lnTo>
                    <a:pt x="1990246" y="2023911"/>
                  </a:lnTo>
                  <a:lnTo>
                    <a:pt x="1987550" y="2032000"/>
                  </a:lnTo>
                  <a:lnTo>
                    <a:pt x="1987261" y="2044700"/>
                  </a:lnTo>
                  <a:lnTo>
                    <a:pt x="1987310" y="2057400"/>
                  </a:lnTo>
                  <a:lnTo>
                    <a:pt x="1989066" y="2070100"/>
                  </a:lnTo>
                  <a:lnTo>
                    <a:pt x="2008112" y="2070100"/>
                  </a:lnTo>
                  <a:lnTo>
                    <a:pt x="2012950" y="2057400"/>
                  </a:lnTo>
                  <a:lnTo>
                    <a:pt x="2029738" y="2057400"/>
                  </a:lnTo>
                  <a:lnTo>
                    <a:pt x="2036196" y="2044700"/>
                  </a:lnTo>
                  <a:lnTo>
                    <a:pt x="2042142" y="2044700"/>
                  </a:lnTo>
                  <a:lnTo>
                    <a:pt x="2057400" y="2032000"/>
                  </a:lnTo>
                  <a:lnTo>
                    <a:pt x="2075156" y="2019300"/>
                  </a:lnTo>
                  <a:close/>
                </a:path>
                <a:path w="2800350" h="2184400">
                  <a:moveTo>
                    <a:pt x="2711450" y="1524000"/>
                  </a:moveTo>
                  <a:lnTo>
                    <a:pt x="412749" y="1524000"/>
                  </a:lnTo>
                  <a:lnTo>
                    <a:pt x="413286" y="1562100"/>
                  </a:lnTo>
                  <a:lnTo>
                    <a:pt x="414709" y="1600200"/>
                  </a:lnTo>
                  <a:lnTo>
                    <a:pt x="416740" y="1638300"/>
                  </a:lnTo>
                  <a:lnTo>
                    <a:pt x="419099" y="1676400"/>
                  </a:lnTo>
                  <a:lnTo>
                    <a:pt x="421081" y="1689100"/>
                  </a:lnTo>
                  <a:lnTo>
                    <a:pt x="424262" y="1714500"/>
                  </a:lnTo>
                  <a:lnTo>
                    <a:pt x="428036" y="1739900"/>
                  </a:lnTo>
                  <a:lnTo>
                    <a:pt x="431799" y="1752600"/>
                  </a:lnTo>
                  <a:lnTo>
                    <a:pt x="433211" y="1778000"/>
                  </a:lnTo>
                  <a:lnTo>
                    <a:pt x="434505" y="1790700"/>
                  </a:lnTo>
                  <a:lnTo>
                    <a:pt x="436034" y="1816100"/>
                  </a:lnTo>
                  <a:lnTo>
                    <a:pt x="438149" y="1828800"/>
                  </a:lnTo>
                  <a:lnTo>
                    <a:pt x="439035" y="1841500"/>
                  </a:lnTo>
                  <a:lnTo>
                    <a:pt x="2397396" y="1841500"/>
                  </a:lnTo>
                  <a:lnTo>
                    <a:pt x="2406890" y="1828800"/>
                  </a:lnTo>
                  <a:lnTo>
                    <a:pt x="2416265" y="1828800"/>
                  </a:lnTo>
                  <a:lnTo>
                    <a:pt x="2425700" y="1816100"/>
                  </a:lnTo>
                  <a:lnTo>
                    <a:pt x="2451100" y="1803400"/>
                  </a:lnTo>
                  <a:lnTo>
                    <a:pt x="2456559" y="1790700"/>
                  </a:lnTo>
                  <a:lnTo>
                    <a:pt x="2482850" y="1778000"/>
                  </a:lnTo>
                  <a:lnTo>
                    <a:pt x="2505349" y="1765300"/>
                  </a:lnTo>
                  <a:lnTo>
                    <a:pt x="2514988" y="1752600"/>
                  </a:lnTo>
                  <a:lnTo>
                    <a:pt x="2522845" y="1739900"/>
                  </a:lnTo>
                  <a:lnTo>
                    <a:pt x="2540000" y="1727200"/>
                  </a:lnTo>
                  <a:lnTo>
                    <a:pt x="2551767" y="1714500"/>
                  </a:lnTo>
                  <a:lnTo>
                    <a:pt x="2555255" y="1714500"/>
                  </a:lnTo>
                  <a:lnTo>
                    <a:pt x="2571750" y="1701800"/>
                  </a:lnTo>
                  <a:lnTo>
                    <a:pt x="2581489" y="1701800"/>
                  </a:lnTo>
                  <a:lnTo>
                    <a:pt x="2585963" y="1689100"/>
                  </a:lnTo>
                  <a:lnTo>
                    <a:pt x="2596662" y="1689100"/>
                  </a:lnTo>
                  <a:lnTo>
                    <a:pt x="2603500" y="1676400"/>
                  </a:lnTo>
                  <a:lnTo>
                    <a:pt x="2609850" y="1676400"/>
                  </a:lnTo>
                  <a:lnTo>
                    <a:pt x="2614082" y="1663700"/>
                  </a:lnTo>
                  <a:lnTo>
                    <a:pt x="2617153" y="1663700"/>
                  </a:lnTo>
                  <a:lnTo>
                    <a:pt x="2627946" y="1651000"/>
                  </a:lnTo>
                  <a:lnTo>
                    <a:pt x="2636831" y="1651000"/>
                  </a:lnTo>
                  <a:lnTo>
                    <a:pt x="2645780" y="1638300"/>
                  </a:lnTo>
                  <a:lnTo>
                    <a:pt x="2644956" y="1625600"/>
                  </a:lnTo>
                  <a:lnTo>
                    <a:pt x="2651362" y="1612900"/>
                  </a:lnTo>
                  <a:lnTo>
                    <a:pt x="2655763" y="1612900"/>
                  </a:lnTo>
                  <a:lnTo>
                    <a:pt x="2660650" y="1600200"/>
                  </a:lnTo>
                  <a:lnTo>
                    <a:pt x="2673795" y="1587500"/>
                  </a:lnTo>
                  <a:lnTo>
                    <a:pt x="2685711" y="1587500"/>
                  </a:lnTo>
                  <a:lnTo>
                    <a:pt x="2696208" y="1574800"/>
                  </a:lnTo>
                  <a:lnTo>
                    <a:pt x="2705100" y="1549400"/>
                  </a:lnTo>
                  <a:lnTo>
                    <a:pt x="2707217" y="1536700"/>
                  </a:lnTo>
                  <a:lnTo>
                    <a:pt x="2708198" y="1536700"/>
                  </a:lnTo>
                  <a:lnTo>
                    <a:pt x="2711450" y="1524000"/>
                  </a:lnTo>
                  <a:close/>
                </a:path>
                <a:path w="2800350" h="2184400">
                  <a:moveTo>
                    <a:pt x="431799" y="1028700"/>
                  </a:moveTo>
                  <a:lnTo>
                    <a:pt x="425320" y="1028700"/>
                  </a:lnTo>
                  <a:lnTo>
                    <a:pt x="424803" y="1079500"/>
                  </a:lnTo>
                  <a:lnTo>
                    <a:pt x="424245" y="1130300"/>
                  </a:lnTo>
                  <a:lnTo>
                    <a:pt x="423219" y="1231900"/>
                  </a:lnTo>
                  <a:lnTo>
                    <a:pt x="422661" y="1282700"/>
                  </a:lnTo>
                  <a:lnTo>
                    <a:pt x="422015" y="1333500"/>
                  </a:lnTo>
                  <a:lnTo>
                    <a:pt x="421235" y="1384300"/>
                  </a:lnTo>
                  <a:lnTo>
                    <a:pt x="420278" y="1435100"/>
                  </a:lnTo>
                  <a:lnTo>
                    <a:pt x="419099" y="1485900"/>
                  </a:lnTo>
                  <a:lnTo>
                    <a:pt x="415804" y="1511300"/>
                  </a:lnTo>
                  <a:lnTo>
                    <a:pt x="413696" y="1524000"/>
                  </a:lnTo>
                  <a:lnTo>
                    <a:pt x="2717355" y="1524000"/>
                  </a:lnTo>
                  <a:lnTo>
                    <a:pt x="2723754" y="1511300"/>
                  </a:lnTo>
                  <a:lnTo>
                    <a:pt x="2730351" y="1498600"/>
                  </a:lnTo>
                  <a:lnTo>
                    <a:pt x="2736850" y="1485900"/>
                  </a:lnTo>
                  <a:lnTo>
                    <a:pt x="2747137" y="1485900"/>
                  </a:lnTo>
                  <a:lnTo>
                    <a:pt x="2751667" y="1460500"/>
                  </a:lnTo>
                  <a:lnTo>
                    <a:pt x="2752906" y="1460500"/>
                  </a:lnTo>
                  <a:lnTo>
                    <a:pt x="2759312" y="1447800"/>
                  </a:lnTo>
                  <a:lnTo>
                    <a:pt x="2765499" y="1447800"/>
                  </a:lnTo>
                  <a:lnTo>
                    <a:pt x="2768600" y="1435100"/>
                  </a:lnTo>
                  <a:lnTo>
                    <a:pt x="2772282" y="1422400"/>
                  </a:lnTo>
                  <a:lnTo>
                    <a:pt x="2775401" y="1422400"/>
                  </a:lnTo>
                  <a:lnTo>
                    <a:pt x="2778294" y="1409700"/>
                  </a:lnTo>
                  <a:lnTo>
                    <a:pt x="2781300" y="1397000"/>
                  </a:lnTo>
                  <a:lnTo>
                    <a:pt x="2783417" y="1384300"/>
                  </a:lnTo>
                  <a:lnTo>
                    <a:pt x="2786026" y="1384300"/>
                  </a:lnTo>
                  <a:lnTo>
                    <a:pt x="2792283" y="1358900"/>
                  </a:lnTo>
                  <a:lnTo>
                    <a:pt x="2794339" y="1346200"/>
                  </a:lnTo>
                  <a:lnTo>
                    <a:pt x="2796225" y="1346200"/>
                  </a:lnTo>
                  <a:lnTo>
                    <a:pt x="2800350" y="1320800"/>
                  </a:lnTo>
                  <a:lnTo>
                    <a:pt x="2797729" y="1295400"/>
                  </a:lnTo>
                  <a:lnTo>
                    <a:pt x="2795682" y="1282700"/>
                  </a:lnTo>
                  <a:lnTo>
                    <a:pt x="2792793" y="1270000"/>
                  </a:lnTo>
                  <a:lnTo>
                    <a:pt x="2785086" y="1231900"/>
                  </a:lnTo>
                  <a:lnTo>
                    <a:pt x="2782642" y="1219200"/>
                  </a:lnTo>
                  <a:lnTo>
                    <a:pt x="2779526" y="1219200"/>
                  </a:lnTo>
                  <a:lnTo>
                    <a:pt x="2774950" y="1206500"/>
                  </a:lnTo>
                  <a:lnTo>
                    <a:pt x="2770717" y="1193800"/>
                  </a:lnTo>
                  <a:lnTo>
                    <a:pt x="2765350" y="1193800"/>
                  </a:lnTo>
                  <a:lnTo>
                    <a:pt x="2762250" y="1181100"/>
                  </a:lnTo>
                  <a:lnTo>
                    <a:pt x="2759757" y="1181100"/>
                  </a:lnTo>
                  <a:lnTo>
                    <a:pt x="2758623" y="1168400"/>
                  </a:lnTo>
                  <a:lnTo>
                    <a:pt x="2756127" y="1155700"/>
                  </a:lnTo>
                  <a:lnTo>
                    <a:pt x="2749550" y="1143000"/>
                  </a:lnTo>
                  <a:lnTo>
                    <a:pt x="2720769" y="1143000"/>
                  </a:lnTo>
                  <a:lnTo>
                    <a:pt x="2698750" y="1117600"/>
                  </a:lnTo>
                  <a:lnTo>
                    <a:pt x="2675320" y="1117600"/>
                  </a:lnTo>
                  <a:lnTo>
                    <a:pt x="2658756" y="1104900"/>
                  </a:lnTo>
                  <a:lnTo>
                    <a:pt x="2639964" y="1092200"/>
                  </a:lnTo>
                  <a:lnTo>
                    <a:pt x="2609850" y="1066800"/>
                  </a:lnTo>
                  <a:lnTo>
                    <a:pt x="465834" y="1066800"/>
                  </a:lnTo>
                  <a:lnTo>
                    <a:pt x="455883" y="1054100"/>
                  </a:lnTo>
                  <a:lnTo>
                    <a:pt x="443416" y="1041400"/>
                  </a:lnTo>
                  <a:lnTo>
                    <a:pt x="431799" y="1028700"/>
                  </a:lnTo>
                  <a:close/>
                </a:path>
                <a:path w="2800350" h="2184400">
                  <a:moveTo>
                    <a:pt x="2591147" y="1054100"/>
                  </a:moveTo>
                  <a:lnTo>
                    <a:pt x="468176" y="1054100"/>
                  </a:lnTo>
                  <a:lnTo>
                    <a:pt x="468856" y="1066800"/>
                  </a:lnTo>
                  <a:lnTo>
                    <a:pt x="2597458" y="1066800"/>
                  </a:lnTo>
                  <a:lnTo>
                    <a:pt x="2591147" y="1054100"/>
                  </a:lnTo>
                  <a:close/>
                </a:path>
                <a:path w="2800350" h="2184400">
                  <a:moveTo>
                    <a:pt x="2562324" y="1041400"/>
                  </a:moveTo>
                  <a:lnTo>
                    <a:pt x="463549" y="1041400"/>
                  </a:lnTo>
                  <a:lnTo>
                    <a:pt x="466770" y="1054100"/>
                  </a:lnTo>
                  <a:lnTo>
                    <a:pt x="2573561" y="1054100"/>
                  </a:lnTo>
                  <a:lnTo>
                    <a:pt x="2562324" y="1041400"/>
                  </a:lnTo>
                  <a:close/>
                </a:path>
                <a:path w="2800350" h="2184400">
                  <a:moveTo>
                    <a:pt x="2540000" y="1028700"/>
                  </a:moveTo>
                  <a:lnTo>
                    <a:pt x="437673" y="1028700"/>
                  </a:lnTo>
                  <a:lnTo>
                    <a:pt x="450486" y="1041400"/>
                  </a:lnTo>
                  <a:lnTo>
                    <a:pt x="2551037" y="1041400"/>
                  </a:lnTo>
                  <a:lnTo>
                    <a:pt x="2540000" y="1028700"/>
                  </a:lnTo>
                  <a:close/>
                </a:path>
                <a:path w="2800350" h="2184400">
                  <a:moveTo>
                    <a:pt x="425449" y="1016000"/>
                  </a:moveTo>
                  <a:lnTo>
                    <a:pt x="412749" y="1016000"/>
                  </a:lnTo>
                  <a:lnTo>
                    <a:pt x="418543" y="1028700"/>
                  </a:lnTo>
                  <a:lnTo>
                    <a:pt x="425320" y="1028700"/>
                  </a:lnTo>
                  <a:lnTo>
                    <a:pt x="425449" y="1016000"/>
                  </a:lnTo>
                  <a:close/>
                </a:path>
                <a:path w="2800350" h="2184400">
                  <a:moveTo>
                    <a:pt x="2516315" y="1016000"/>
                  </a:moveTo>
                  <a:lnTo>
                    <a:pt x="425449" y="1016000"/>
                  </a:lnTo>
                  <a:lnTo>
                    <a:pt x="431799" y="1028700"/>
                  </a:lnTo>
                  <a:lnTo>
                    <a:pt x="2531934" y="1028700"/>
                  </a:lnTo>
                  <a:lnTo>
                    <a:pt x="2516315" y="1016000"/>
                  </a:lnTo>
                  <a:close/>
                </a:path>
                <a:path w="2800350" h="2184400">
                  <a:moveTo>
                    <a:pt x="2336800" y="952500"/>
                  </a:moveTo>
                  <a:lnTo>
                    <a:pt x="349249" y="952500"/>
                  </a:lnTo>
                  <a:lnTo>
                    <a:pt x="359637" y="977900"/>
                  </a:lnTo>
                  <a:lnTo>
                    <a:pt x="368697" y="977900"/>
                  </a:lnTo>
                  <a:lnTo>
                    <a:pt x="387349" y="990600"/>
                  </a:lnTo>
                  <a:lnTo>
                    <a:pt x="393841" y="1003300"/>
                  </a:lnTo>
                  <a:lnTo>
                    <a:pt x="406213" y="1016000"/>
                  </a:lnTo>
                  <a:lnTo>
                    <a:pt x="2500452" y="1016000"/>
                  </a:lnTo>
                  <a:lnTo>
                    <a:pt x="2492457" y="1003300"/>
                  </a:lnTo>
                  <a:lnTo>
                    <a:pt x="2476500" y="1003300"/>
                  </a:lnTo>
                  <a:lnTo>
                    <a:pt x="2453050" y="990600"/>
                  </a:lnTo>
                  <a:lnTo>
                    <a:pt x="2444566" y="990600"/>
                  </a:lnTo>
                  <a:lnTo>
                    <a:pt x="2429824" y="977900"/>
                  </a:lnTo>
                  <a:lnTo>
                    <a:pt x="2387600" y="965200"/>
                  </a:lnTo>
                  <a:lnTo>
                    <a:pt x="2364475" y="965200"/>
                  </a:lnTo>
                  <a:lnTo>
                    <a:pt x="2336800" y="952500"/>
                  </a:lnTo>
                  <a:close/>
                </a:path>
                <a:path w="2800350" h="2184400">
                  <a:moveTo>
                    <a:pt x="2317750" y="939800"/>
                  </a:moveTo>
                  <a:lnTo>
                    <a:pt x="323183" y="939800"/>
                  </a:lnTo>
                  <a:lnTo>
                    <a:pt x="328528" y="952500"/>
                  </a:lnTo>
                  <a:lnTo>
                    <a:pt x="2324284" y="952500"/>
                  </a:lnTo>
                  <a:lnTo>
                    <a:pt x="2317750" y="939800"/>
                  </a:lnTo>
                  <a:close/>
                </a:path>
                <a:path w="2800350" h="2184400">
                  <a:moveTo>
                    <a:pt x="1720850" y="914400"/>
                  </a:moveTo>
                  <a:lnTo>
                    <a:pt x="298449" y="914400"/>
                  </a:lnTo>
                  <a:lnTo>
                    <a:pt x="318172" y="939800"/>
                  </a:lnTo>
                  <a:lnTo>
                    <a:pt x="1979356" y="939800"/>
                  </a:lnTo>
                  <a:lnTo>
                    <a:pt x="1940233" y="927100"/>
                  </a:lnTo>
                  <a:lnTo>
                    <a:pt x="1733533" y="927100"/>
                  </a:lnTo>
                  <a:lnTo>
                    <a:pt x="1720850" y="914400"/>
                  </a:lnTo>
                  <a:close/>
                </a:path>
                <a:path w="2800350" h="2184400">
                  <a:moveTo>
                    <a:pt x="2260600" y="927100"/>
                  </a:moveTo>
                  <a:lnTo>
                    <a:pt x="2016445" y="927100"/>
                  </a:lnTo>
                  <a:lnTo>
                    <a:pt x="1979356" y="939800"/>
                  </a:lnTo>
                  <a:lnTo>
                    <a:pt x="2267134" y="939800"/>
                  </a:lnTo>
                  <a:lnTo>
                    <a:pt x="2260600" y="927100"/>
                  </a:lnTo>
                  <a:close/>
                </a:path>
                <a:path w="2800350" h="2184400">
                  <a:moveTo>
                    <a:pt x="1651000" y="901700"/>
                  </a:moveTo>
                  <a:lnTo>
                    <a:pt x="279384" y="901700"/>
                  </a:lnTo>
                  <a:lnTo>
                    <a:pt x="285861" y="914400"/>
                  </a:lnTo>
                  <a:lnTo>
                    <a:pt x="1663677" y="914400"/>
                  </a:lnTo>
                  <a:lnTo>
                    <a:pt x="1651000" y="901700"/>
                  </a:lnTo>
                  <a:close/>
                </a:path>
                <a:path w="2800350" h="2184400">
                  <a:moveTo>
                    <a:pt x="1444376" y="723900"/>
                  </a:moveTo>
                  <a:lnTo>
                    <a:pt x="115881" y="723900"/>
                  </a:lnTo>
                  <a:lnTo>
                    <a:pt x="127000" y="749300"/>
                  </a:lnTo>
                  <a:lnTo>
                    <a:pt x="133644" y="762000"/>
                  </a:lnTo>
                  <a:lnTo>
                    <a:pt x="133050" y="774700"/>
                  </a:lnTo>
                  <a:lnTo>
                    <a:pt x="135780" y="774700"/>
                  </a:lnTo>
                  <a:lnTo>
                    <a:pt x="152400" y="787400"/>
                  </a:lnTo>
                  <a:lnTo>
                    <a:pt x="155658" y="800100"/>
                  </a:lnTo>
                  <a:lnTo>
                    <a:pt x="159278" y="812800"/>
                  </a:lnTo>
                  <a:lnTo>
                    <a:pt x="164222" y="812800"/>
                  </a:lnTo>
                  <a:lnTo>
                    <a:pt x="171450" y="825500"/>
                  </a:lnTo>
                  <a:lnTo>
                    <a:pt x="180532" y="838200"/>
                  </a:lnTo>
                  <a:lnTo>
                    <a:pt x="200060" y="838200"/>
                  </a:lnTo>
                  <a:lnTo>
                    <a:pt x="209550" y="850900"/>
                  </a:lnTo>
                  <a:lnTo>
                    <a:pt x="215928" y="850900"/>
                  </a:lnTo>
                  <a:lnTo>
                    <a:pt x="222326" y="863600"/>
                  </a:lnTo>
                  <a:lnTo>
                    <a:pt x="234950" y="863600"/>
                  </a:lnTo>
                  <a:lnTo>
                    <a:pt x="244533" y="876300"/>
                  </a:lnTo>
                  <a:lnTo>
                    <a:pt x="263465" y="889000"/>
                  </a:lnTo>
                  <a:lnTo>
                    <a:pt x="273049" y="901700"/>
                  </a:lnTo>
                  <a:lnTo>
                    <a:pt x="1616312" y="901700"/>
                  </a:lnTo>
                  <a:lnTo>
                    <a:pt x="1606549" y="889000"/>
                  </a:lnTo>
                  <a:lnTo>
                    <a:pt x="1587319" y="889000"/>
                  </a:lnTo>
                  <a:lnTo>
                    <a:pt x="1581149" y="876300"/>
                  </a:lnTo>
                  <a:lnTo>
                    <a:pt x="1560667" y="863600"/>
                  </a:lnTo>
                  <a:lnTo>
                    <a:pt x="1539703" y="850900"/>
                  </a:lnTo>
                  <a:lnTo>
                    <a:pt x="1520412" y="838200"/>
                  </a:lnTo>
                  <a:lnTo>
                    <a:pt x="1504949" y="812800"/>
                  </a:lnTo>
                  <a:lnTo>
                    <a:pt x="1495477" y="800100"/>
                  </a:lnTo>
                  <a:lnTo>
                    <a:pt x="1490971" y="800100"/>
                  </a:lnTo>
                  <a:lnTo>
                    <a:pt x="1485517" y="787400"/>
                  </a:lnTo>
                  <a:lnTo>
                    <a:pt x="1473199" y="774700"/>
                  </a:lnTo>
                  <a:lnTo>
                    <a:pt x="1471082" y="762000"/>
                  </a:lnTo>
                  <a:lnTo>
                    <a:pt x="1470101" y="762000"/>
                  </a:lnTo>
                  <a:lnTo>
                    <a:pt x="1466849" y="749300"/>
                  </a:lnTo>
                  <a:lnTo>
                    <a:pt x="1459753" y="749300"/>
                  </a:lnTo>
                  <a:lnTo>
                    <a:pt x="1451370" y="736600"/>
                  </a:lnTo>
                  <a:lnTo>
                    <a:pt x="1444376" y="723900"/>
                  </a:lnTo>
                  <a:close/>
                </a:path>
                <a:path w="2800350" h="2184400">
                  <a:moveTo>
                    <a:pt x="1441449" y="711200"/>
                  </a:moveTo>
                  <a:lnTo>
                    <a:pt x="107950" y="711200"/>
                  </a:lnTo>
                  <a:lnTo>
                    <a:pt x="114197" y="736600"/>
                  </a:lnTo>
                  <a:lnTo>
                    <a:pt x="114227" y="723900"/>
                  </a:lnTo>
                  <a:lnTo>
                    <a:pt x="1444376" y="723900"/>
                  </a:lnTo>
                  <a:lnTo>
                    <a:pt x="1441449" y="711200"/>
                  </a:lnTo>
                  <a:close/>
                </a:path>
                <a:path w="2800350" h="2184400">
                  <a:moveTo>
                    <a:pt x="1439646" y="457200"/>
                  </a:moveTo>
                  <a:lnTo>
                    <a:pt x="9286" y="457200"/>
                  </a:lnTo>
                  <a:lnTo>
                    <a:pt x="12700" y="469900"/>
                  </a:lnTo>
                  <a:lnTo>
                    <a:pt x="18143" y="482600"/>
                  </a:lnTo>
                  <a:lnTo>
                    <a:pt x="21288" y="508000"/>
                  </a:lnTo>
                  <a:lnTo>
                    <a:pt x="23314" y="520700"/>
                  </a:lnTo>
                  <a:lnTo>
                    <a:pt x="25400" y="533400"/>
                  </a:lnTo>
                  <a:lnTo>
                    <a:pt x="26809" y="546100"/>
                  </a:lnTo>
                  <a:lnTo>
                    <a:pt x="30255" y="546100"/>
                  </a:lnTo>
                  <a:lnTo>
                    <a:pt x="31750" y="558800"/>
                  </a:lnTo>
                  <a:lnTo>
                    <a:pt x="35164" y="571500"/>
                  </a:lnTo>
                  <a:lnTo>
                    <a:pt x="37668" y="596900"/>
                  </a:lnTo>
                  <a:lnTo>
                    <a:pt x="40388" y="609600"/>
                  </a:lnTo>
                  <a:lnTo>
                    <a:pt x="44450" y="622300"/>
                  </a:lnTo>
                  <a:lnTo>
                    <a:pt x="47515" y="635000"/>
                  </a:lnTo>
                  <a:lnTo>
                    <a:pt x="51367" y="647700"/>
                  </a:lnTo>
                  <a:lnTo>
                    <a:pt x="56523" y="660400"/>
                  </a:lnTo>
                  <a:lnTo>
                    <a:pt x="63500" y="660400"/>
                  </a:lnTo>
                  <a:lnTo>
                    <a:pt x="76358" y="685800"/>
                  </a:lnTo>
                  <a:lnTo>
                    <a:pt x="90981" y="698500"/>
                  </a:lnTo>
                  <a:lnTo>
                    <a:pt x="102975" y="711200"/>
                  </a:lnTo>
                  <a:lnTo>
                    <a:pt x="1439917" y="711200"/>
                  </a:lnTo>
                  <a:lnTo>
                    <a:pt x="1438421" y="698500"/>
                  </a:lnTo>
                  <a:lnTo>
                    <a:pt x="1436852" y="698500"/>
                  </a:lnTo>
                  <a:lnTo>
                    <a:pt x="1435099" y="685800"/>
                  </a:lnTo>
                  <a:lnTo>
                    <a:pt x="1431492" y="685800"/>
                  </a:lnTo>
                  <a:lnTo>
                    <a:pt x="1427307" y="673100"/>
                  </a:lnTo>
                  <a:lnTo>
                    <a:pt x="1422399" y="647700"/>
                  </a:lnTo>
                  <a:lnTo>
                    <a:pt x="1423567" y="609600"/>
                  </a:lnTo>
                  <a:lnTo>
                    <a:pt x="1424455" y="571500"/>
                  </a:lnTo>
                  <a:lnTo>
                    <a:pt x="1425903" y="533400"/>
                  </a:lnTo>
                  <a:lnTo>
                    <a:pt x="1428749" y="495300"/>
                  </a:lnTo>
                  <a:lnTo>
                    <a:pt x="1431278" y="482600"/>
                  </a:lnTo>
                  <a:lnTo>
                    <a:pt x="1435583" y="469900"/>
                  </a:lnTo>
                  <a:lnTo>
                    <a:pt x="1439646" y="457200"/>
                  </a:lnTo>
                  <a:close/>
                </a:path>
                <a:path w="2800350" h="2184400">
                  <a:moveTo>
                    <a:pt x="1123949" y="12700"/>
                  </a:moveTo>
                  <a:lnTo>
                    <a:pt x="673099" y="12700"/>
                  </a:lnTo>
                  <a:lnTo>
                    <a:pt x="558799" y="50800"/>
                  </a:lnTo>
                  <a:lnTo>
                    <a:pt x="486715" y="63500"/>
                  </a:lnTo>
                  <a:lnTo>
                    <a:pt x="443382" y="63500"/>
                  </a:lnTo>
                  <a:lnTo>
                    <a:pt x="442786" y="63845"/>
                  </a:lnTo>
                  <a:lnTo>
                    <a:pt x="457199" y="76200"/>
                  </a:lnTo>
                  <a:lnTo>
                    <a:pt x="429022" y="88900"/>
                  </a:lnTo>
                  <a:lnTo>
                    <a:pt x="400050" y="88900"/>
                  </a:lnTo>
                  <a:lnTo>
                    <a:pt x="372665" y="101600"/>
                  </a:lnTo>
                  <a:lnTo>
                    <a:pt x="349249" y="114300"/>
                  </a:lnTo>
                  <a:lnTo>
                    <a:pt x="328952" y="139700"/>
                  </a:lnTo>
                  <a:lnTo>
                    <a:pt x="319688" y="152400"/>
                  </a:lnTo>
                  <a:lnTo>
                    <a:pt x="309330" y="152400"/>
                  </a:lnTo>
                  <a:lnTo>
                    <a:pt x="285749" y="165100"/>
                  </a:lnTo>
                  <a:lnTo>
                    <a:pt x="268357" y="177800"/>
                  </a:lnTo>
                  <a:lnTo>
                    <a:pt x="251010" y="203200"/>
                  </a:lnTo>
                  <a:lnTo>
                    <a:pt x="215900" y="228600"/>
                  </a:lnTo>
                  <a:lnTo>
                    <a:pt x="209654" y="228600"/>
                  </a:lnTo>
                  <a:lnTo>
                    <a:pt x="203126" y="241300"/>
                  </a:lnTo>
                  <a:lnTo>
                    <a:pt x="190500" y="241300"/>
                  </a:lnTo>
                  <a:lnTo>
                    <a:pt x="177589" y="254000"/>
                  </a:lnTo>
                  <a:lnTo>
                    <a:pt x="152578" y="292100"/>
                  </a:lnTo>
                  <a:lnTo>
                    <a:pt x="139700" y="292100"/>
                  </a:lnTo>
                  <a:lnTo>
                    <a:pt x="131942" y="304800"/>
                  </a:lnTo>
                  <a:lnTo>
                    <a:pt x="115725" y="317500"/>
                  </a:lnTo>
                  <a:lnTo>
                    <a:pt x="107950" y="317500"/>
                  </a:lnTo>
                  <a:lnTo>
                    <a:pt x="76078" y="355600"/>
                  </a:lnTo>
                  <a:lnTo>
                    <a:pt x="65629" y="368300"/>
                  </a:lnTo>
                  <a:lnTo>
                    <a:pt x="59112" y="368300"/>
                  </a:lnTo>
                  <a:lnTo>
                    <a:pt x="38100" y="381000"/>
                  </a:lnTo>
                  <a:lnTo>
                    <a:pt x="35103" y="393700"/>
                  </a:lnTo>
                  <a:lnTo>
                    <a:pt x="32225" y="406400"/>
                  </a:lnTo>
                  <a:lnTo>
                    <a:pt x="25400" y="406400"/>
                  </a:lnTo>
                  <a:lnTo>
                    <a:pt x="10804" y="431800"/>
                  </a:lnTo>
                  <a:lnTo>
                    <a:pt x="5534" y="431800"/>
                  </a:lnTo>
                  <a:lnTo>
                    <a:pt x="0" y="444500"/>
                  </a:lnTo>
                  <a:lnTo>
                    <a:pt x="4232" y="457200"/>
                  </a:lnTo>
                  <a:lnTo>
                    <a:pt x="1441449" y="457200"/>
                  </a:lnTo>
                  <a:lnTo>
                    <a:pt x="1442989" y="444500"/>
                  </a:lnTo>
                  <a:lnTo>
                    <a:pt x="1444495" y="431800"/>
                  </a:lnTo>
                  <a:lnTo>
                    <a:pt x="1446067" y="419100"/>
                  </a:lnTo>
                  <a:lnTo>
                    <a:pt x="1452703" y="381000"/>
                  </a:lnTo>
                  <a:lnTo>
                    <a:pt x="1466849" y="355600"/>
                  </a:lnTo>
                  <a:lnTo>
                    <a:pt x="1485899" y="355600"/>
                  </a:lnTo>
                  <a:lnTo>
                    <a:pt x="1452375" y="330200"/>
                  </a:lnTo>
                  <a:lnTo>
                    <a:pt x="1447020" y="330200"/>
                  </a:lnTo>
                  <a:lnTo>
                    <a:pt x="1428749" y="304800"/>
                  </a:lnTo>
                  <a:lnTo>
                    <a:pt x="1415373" y="304800"/>
                  </a:lnTo>
                  <a:lnTo>
                    <a:pt x="1409699" y="292100"/>
                  </a:lnTo>
                  <a:lnTo>
                    <a:pt x="1378613" y="266700"/>
                  </a:lnTo>
                  <a:lnTo>
                    <a:pt x="1366376" y="254000"/>
                  </a:lnTo>
                  <a:lnTo>
                    <a:pt x="1359724" y="254000"/>
                  </a:lnTo>
                  <a:lnTo>
                    <a:pt x="1339849" y="228600"/>
                  </a:lnTo>
                  <a:lnTo>
                    <a:pt x="1329500" y="215900"/>
                  </a:lnTo>
                  <a:lnTo>
                    <a:pt x="1327229" y="215900"/>
                  </a:lnTo>
                  <a:lnTo>
                    <a:pt x="1323331" y="203200"/>
                  </a:lnTo>
                  <a:lnTo>
                    <a:pt x="1308099" y="190500"/>
                  </a:lnTo>
                  <a:lnTo>
                    <a:pt x="1296888" y="177800"/>
                  </a:lnTo>
                  <a:lnTo>
                    <a:pt x="1295400" y="165100"/>
                  </a:lnTo>
                  <a:lnTo>
                    <a:pt x="1292324" y="165100"/>
                  </a:lnTo>
                  <a:lnTo>
                    <a:pt x="1276349" y="152400"/>
                  </a:lnTo>
                  <a:lnTo>
                    <a:pt x="1270485" y="139700"/>
                  </a:lnTo>
                  <a:lnTo>
                    <a:pt x="1267030" y="127000"/>
                  </a:lnTo>
                  <a:lnTo>
                    <a:pt x="1255534" y="127000"/>
                  </a:lnTo>
                  <a:lnTo>
                    <a:pt x="1225549" y="88900"/>
                  </a:lnTo>
                  <a:lnTo>
                    <a:pt x="1217748" y="76200"/>
                  </a:lnTo>
                  <a:lnTo>
                    <a:pt x="1208173" y="63500"/>
                  </a:lnTo>
                  <a:lnTo>
                    <a:pt x="1197761" y="50800"/>
                  </a:lnTo>
                  <a:lnTo>
                    <a:pt x="1187449" y="38100"/>
                  </a:lnTo>
                  <a:lnTo>
                    <a:pt x="1161573" y="38100"/>
                  </a:lnTo>
                  <a:lnTo>
                    <a:pt x="1156364" y="25400"/>
                  </a:lnTo>
                  <a:lnTo>
                    <a:pt x="1130317" y="25400"/>
                  </a:lnTo>
                  <a:lnTo>
                    <a:pt x="1123949" y="12700"/>
                  </a:lnTo>
                  <a:close/>
                </a:path>
                <a:path w="2800350" h="2184400">
                  <a:moveTo>
                    <a:pt x="412749" y="38100"/>
                  </a:moveTo>
                  <a:lnTo>
                    <a:pt x="413715" y="63500"/>
                  </a:lnTo>
                  <a:lnTo>
                    <a:pt x="421487" y="76200"/>
                  </a:lnTo>
                  <a:lnTo>
                    <a:pt x="442786" y="63845"/>
                  </a:lnTo>
                  <a:lnTo>
                    <a:pt x="412749" y="38100"/>
                  </a:lnTo>
                  <a:close/>
                </a:path>
                <a:path w="2800350" h="2184400">
                  <a:moveTo>
                    <a:pt x="1080363" y="0"/>
                  </a:moveTo>
                  <a:lnTo>
                    <a:pt x="711199" y="0"/>
                  </a:lnTo>
                  <a:lnTo>
                    <a:pt x="701392" y="12700"/>
                  </a:lnTo>
                  <a:lnTo>
                    <a:pt x="1086555" y="12700"/>
                  </a:lnTo>
                  <a:lnTo>
                    <a:pt x="1080363" y="0"/>
                  </a:lnTo>
                  <a:close/>
                </a:path>
              </a:pathLst>
            </a:custGeom>
            <a:solidFill>
              <a:srgbClr val="4472C4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80129" y="3662762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142444" y="0"/>
                  </a:moveTo>
                  <a:lnTo>
                    <a:pt x="97420" y="7262"/>
                  </a:lnTo>
                  <a:lnTo>
                    <a:pt x="58318" y="27483"/>
                  </a:lnTo>
                  <a:lnTo>
                    <a:pt x="27483" y="58319"/>
                  </a:lnTo>
                  <a:lnTo>
                    <a:pt x="7261" y="97422"/>
                  </a:lnTo>
                  <a:lnTo>
                    <a:pt x="0" y="142445"/>
                  </a:lnTo>
                  <a:lnTo>
                    <a:pt x="7261" y="187469"/>
                  </a:lnTo>
                  <a:lnTo>
                    <a:pt x="27483" y="226571"/>
                  </a:lnTo>
                  <a:lnTo>
                    <a:pt x="58318" y="257406"/>
                  </a:lnTo>
                  <a:lnTo>
                    <a:pt x="97420" y="277628"/>
                  </a:lnTo>
                  <a:lnTo>
                    <a:pt x="142444" y="284890"/>
                  </a:lnTo>
                  <a:lnTo>
                    <a:pt x="187468" y="277628"/>
                  </a:lnTo>
                  <a:lnTo>
                    <a:pt x="226570" y="257406"/>
                  </a:lnTo>
                  <a:lnTo>
                    <a:pt x="257406" y="226571"/>
                  </a:lnTo>
                  <a:lnTo>
                    <a:pt x="277628" y="187469"/>
                  </a:lnTo>
                  <a:lnTo>
                    <a:pt x="284890" y="142445"/>
                  </a:lnTo>
                  <a:lnTo>
                    <a:pt x="277628" y="97422"/>
                  </a:lnTo>
                  <a:lnTo>
                    <a:pt x="257406" y="58319"/>
                  </a:lnTo>
                  <a:lnTo>
                    <a:pt x="226570" y="27483"/>
                  </a:lnTo>
                  <a:lnTo>
                    <a:pt x="187468" y="7262"/>
                  </a:lnTo>
                  <a:lnTo>
                    <a:pt x="142444" y="0"/>
                  </a:lnTo>
                  <a:close/>
                </a:path>
              </a:pathLst>
            </a:custGeom>
            <a:solidFill>
              <a:srgbClr val="8497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80129" y="3662762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0" y="142445"/>
                  </a:moveTo>
                  <a:lnTo>
                    <a:pt x="7261" y="97421"/>
                  </a:lnTo>
                  <a:lnTo>
                    <a:pt x="27483" y="58318"/>
                  </a:lnTo>
                  <a:lnTo>
                    <a:pt x="58318" y="27483"/>
                  </a:lnTo>
                  <a:lnTo>
                    <a:pt x="97421" y="7261"/>
                  </a:lnTo>
                  <a:lnTo>
                    <a:pt x="142445" y="0"/>
                  </a:lnTo>
                  <a:lnTo>
                    <a:pt x="187468" y="7261"/>
                  </a:lnTo>
                  <a:lnTo>
                    <a:pt x="226571" y="27483"/>
                  </a:lnTo>
                  <a:lnTo>
                    <a:pt x="257406" y="58318"/>
                  </a:lnTo>
                  <a:lnTo>
                    <a:pt x="277628" y="97421"/>
                  </a:lnTo>
                  <a:lnTo>
                    <a:pt x="284890" y="142445"/>
                  </a:lnTo>
                  <a:lnTo>
                    <a:pt x="277628" y="187468"/>
                  </a:lnTo>
                  <a:lnTo>
                    <a:pt x="257406" y="226571"/>
                  </a:lnTo>
                  <a:lnTo>
                    <a:pt x="226571" y="257406"/>
                  </a:lnTo>
                  <a:lnTo>
                    <a:pt x="187468" y="277628"/>
                  </a:lnTo>
                  <a:lnTo>
                    <a:pt x="142445" y="284890"/>
                  </a:lnTo>
                  <a:lnTo>
                    <a:pt x="97421" y="277628"/>
                  </a:lnTo>
                  <a:lnTo>
                    <a:pt x="58318" y="257406"/>
                  </a:lnTo>
                  <a:lnTo>
                    <a:pt x="27483" y="226571"/>
                  </a:lnTo>
                  <a:lnTo>
                    <a:pt x="7261" y="187468"/>
                  </a:lnTo>
                  <a:lnTo>
                    <a:pt x="0" y="14244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4292" y="4394211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142444" y="0"/>
                  </a:moveTo>
                  <a:lnTo>
                    <a:pt x="97420" y="7262"/>
                  </a:lnTo>
                  <a:lnTo>
                    <a:pt x="58318" y="27483"/>
                  </a:lnTo>
                  <a:lnTo>
                    <a:pt x="27483" y="58319"/>
                  </a:lnTo>
                  <a:lnTo>
                    <a:pt x="7261" y="97422"/>
                  </a:lnTo>
                  <a:lnTo>
                    <a:pt x="0" y="142445"/>
                  </a:lnTo>
                  <a:lnTo>
                    <a:pt x="7261" y="187469"/>
                  </a:lnTo>
                  <a:lnTo>
                    <a:pt x="27483" y="226571"/>
                  </a:lnTo>
                  <a:lnTo>
                    <a:pt x="58318" y="257406"/>
                  </a:lnTo>
                  <a:lnTo>
                    <a:pt x="97420" y="277628"/>
                  </a:lnTo>
                  <a:lnTo>
                    <a:pt x="142444" y="284890"/>
                  </a:lnTo>
                  <a:lnTo>
                    <a:pt x="187468" y="277628"/>
                  </a:lnTo>
                  <a:lnTo>
                    <a:pt x="226570" y="257406"/>
                  </a:lnTo>
                  <a:lnTo>
                    <a:pt x="257405" y="226571"/>
                  </a:lnTo>
                  <a:lnTo>
                    <a:pt x="277627" y="187469"/>
                  </a:lnTo>
                  <a:lnTo>
                    <a:pt x="284888" y="142445"/>
                  </a:lnTo>
                  <a:lnTo>
                    <a:pt x="277627" y="97422"/>
                  </a:lnTo>
                  <a:lnTo>
                    <a:pt x="257405" y="58319"/>
                  </a:lnTo>
                  <a:lnTo>
                    <a:pt x="226570" y="27483"/>
                  </a:lnTo>
                  <a:lnTo>
                    <a:pt x="187468" y="7262"/>
                  </a:lnTo>
                  <a:lnTo>
                    <a:pt x="142444" y="0"/>
                  </a:lnTo>
                  <a:close/>
                </a:path>
              </a:pathLst>
            </a:custGeom>
            <a:solidFill>
              <a:srgbClr val="8497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74292" y="4394211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0" y="142445"/>
                  </a:moveTo>
                  <a:lnTo>
                    <a:pt x="7261" y="97421"/>
                  </a:lnTo>
                  <a:lnTo>
                    <a:pt x="27483" y="58318"/>
                  </a:lnTo>
                  <a:lnTo>
                    <a:pt x="58318" y="27483"/>
                  </a:lnTo>
                  <a:lnTo>
                    <a:pt x="97421" y="7261"/>
                  </a:lnTo>
                  <a:lnTo>
                    <a:pt x="142445" y="0"/>
                  </a:lnTo>
                  <a:lnTo>
                    <a:pt x="187468" y="7261"/>
                  </a:lnTo>
                  <a:lnTo>
                    <a:pt x="226571" y="27483"/>
                  </a:lnTo>
                  <a:lnTo>
                    <a:pt x="257406" y="58318"/>
                  </a:lnTo>
                  <a:lnTo>
                    <a:pt x="277628" y="97421"/>
                  </a:lnTo>
                  <a:lnTo>
                    <a:pt x="284890" y="142445"/>
                  </a:lnTo>
                  <a:lnTo>
                    <a:pt x="277628" y="187468"/>
                  </a:lnTo>
                  <a:lnTo>
                    <a:pt x="257406" y="226571"/>
                  </a:lnTo>
                  <a:lnTo>
                    <a:pt x="226571" y="257406"/>
                  </a:lnTo>
                  <a:lnTo>
                    <a:pt x="187468" y="277628"/>
                  </a:lnTo>
                  <a:lnTo>
                    <a:pt x="142445" y="284890"/>
                  </a:lnTo>
                  <a:lnTo>
                    <a:pt x="97421" y="277628"/>
                  </a:lnTo>
                  <a:lnTo>
                    <a:pt x="58318" y="257406"/>
                  </a:lnTo>
                  <a:lnTo>
                    <a:pt x="27483" y="226571"/>
                  </a:lnTo>
                  <a:lnTo>
                    <a:pt x="7261" y="187468"/>
                  </a:lnTo>
                  <a:lnTo>
                    <a:pt x="0" y="14244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61788" y="4064499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142444" y="0"/>
                  </a:moveTo>
                  <a:lnTo>
                    <a:pt x="97420" y="7262"/>
                  </a:lnTo>
                  <a:lnTo>
                    <a:pt x="58318" y="27483"/>
                  </a:lnTo>
                  <a:lnTo>
                    <a:pt x="27483" y="58319"/>
                  </a:lnTo>
                  <a:lnTo>
                    <a:pt x="7261" y="97422"/>
                  </a:lnTo>
                  <a:lnTo>
                    <a:pt x="0" y="142445"/>
                  </a:lnTo>
                  <a:lnTo>
                    <a:pt x="7261" y="187469"/>
                  </a:lnTo>
                  <a:lnTo>
                    <a:pt x="27483" y="226571"/>
                  </a:lnTo>
                  <a:lnTo>
                    <a:pt x="58318" y="257406"/>
                  </a:lnTo>
                  <a:lnTo>
                    <a:pt x="97420" y="277628"/>
                  </a:lnTo>
                  <a:lnTo>
                    <a:pt x="142444" y="284890"/>
                  </a:lnTo>
                  <a:lnTo>
                    <a:pt x="187468" y="277628"/>
                  </a:lnTo>
                  <a:lnTo>
                    <a:pt x="226570" y="257406"/>
                  </a:lnTo>
                  <a:lnTo>
                    <a:pt x="257405" y="226571"/>
                  </a:lnTo>
                  <a:lnTo>
                    <a:pt x="277627" y="187469"/>
                  </a:lnTo>
                  <a:lnTo>
                    <a:pt x="284888" y="142445"/>
                  </a:lnTo>
                  <a:lnTo>
                    <a:pt x="277627" y="97422"/>
                  </a:lnTo>
                  <a:lnTo>
                    <a:pt x="257405" y="58319"/>
                  </a:lnTo>
                  <a:lnTo>
                    <a:pt x="226570" y="27483"/>
                  </a:lnTo>
                  <a:lnTo>
                    <a:pt x="187468" y="7262"/>
                  </a:lnTo>
                  <a:lnTo>
                    <a:pt x="142444" y="0"/>
                  </a:lnTo>
                  <a:close/>
                </a:path>
              </a:pathLst>
            </a:custGeom>
            <a:solidFill>
              <a:srgbClr val="8497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61788" y="4064499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0" y="142445"/>
                  </a:moveTo>
                  <a:lnTo>
                    <a:pt x="7261" y="97421"/>
                  </a:lnTo>
                  <a:lnTo>
                    <a:pt x="27483" y="58318"/>
                  </a:lnTo>
                  <a:lnTo>
                    <a:pt x="58318" y="27483"/>
                  </a:lnTo>
                  <a:lnTo>
                    <a:pt x="97421" y="7261"/>
                  </a:lnTo>
                  <a:lnTo>
                    <a:pt x="142445" y="0"/>
                  </a:lnTo>
                  <a:lnTo>
                    <a:pt x="187468" y="7261"/>
                  </a:lnTo>
                  <a:lnTo>
                    <a:pt x="226571" y="27483"/>
                  </a:lnTo>
                  <a:lnTo>
                    <a:pt x="257406" y="58318"/>
                  </a:lnTo>
                  <a:lnTo>
                    <a:pt x="277628" y="97421"/>
                  </a:lnTo>
                  <a:lnTo>
                    <a:pt x="284890" y="142445"/>
                  </a:lnTo>
                  <a:lnTo>
                    <a:pt x="277628" y="187468"/>
                  </a:lnTo>
                  <a:lnTo>
                    <a:pt x="257406" y="226571"/>
                  </a:lnTo>
                  <a:lnTo>
                    <a:pt x="226571" y="257406"/>
                  </a:lnTo>
                  <a:lnTo>
                    <a:pt x="187468" y="277628"/>
                  </a:lnTo>
                  <a:lnTo>
                    <a:pt x="142445" y="284890"/>
                  </a:lnTo>
                  <a:lnTo>
                    <a:pt x="97421" y="277628"/>
                  </a:lnTo>
                  <a:lnTo>
                    <a:pt x="58318" y="257406"/>
                  </a:lnTo>
                  <a:lnTo>
                    <a:pt x="27483" y="226571"/>
                  </a:lnTo>
                  <a:lnTo>
                    <a:pt x="7261" y="187468"/>
                  </a:lnTo>
                  <a:lnTo>
                    <a:pt x="0" y="14244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23298" y="3905933"/>
              <a:ext cx="680720" cy="200660"/>
            </a:xfrm>
            <a:custGeom>
              <a:avLst/>
              <a:gdLst/>
              <a:ahLst/>
              <a:cxnLst/>
              <a:rect l="l" t="t" r="r" b="b"/>
              <a:pathLst>
                <a:path w="680719" h="200660">
                  <a:moveTo>
                    <a:pt x="0" y="0"/>
                  </a:moveTo>
                  <a:lnTo>
                    <a:pt x="680211" y="2002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16737" y="3947654"/>
              <a:ext cx="206375" cy="447040"/>
            </a:xfrm>
            <a:custGeom>
              <a:avLst/>
              <a:gdLst/>
              <a:ahLst/>
              <a:cxnLst/>
              <a:rect l="l" t="t" r="r" b="b"/>
              <a:pathLst>
                <a:path w="206375" h="447039">
                  <a:moveTo>
                    <a:pt x="205836" y="0"/>
                  </a:moveTo>
                  <a:lnTo>
                    <a:pt x="0" y="44655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68989" y="3139107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142444" y="0"/>
                  </a:moveTo>
                  <a:lnTo>
                    <a:pt x="97420" y="7261"/>
                  </a:lnTo>
                  <a:lnTo>
                    <a:pt x="58318" y="27483"/>
                  </a:lnTo>
                  <a:lnTo>
                    <a:pt x="27483" y="58318"/>
                  </a:lnTo>
                  <a:lnTo>
                    <a:pt x="7261" y="97420"/>
                  </a:lnTo>
                  <a:lnTo>
                    <a:pt x="0" y="142444"/>
                  </a:lnTo>
                  <a:lnTo>
                    <a:pt x="7261" y="187468"/>
                  </a:lnTo>
                  <a:lnTo>
                    <a:pt x="27483" y="226570"/>
                  </a:lnTo>
                  <a:lnTo>
                    <a:pt x="58318" y="257406"/>
                  </a:lnTo>
                  <a:lnTo>
                    <a:pt x="97420" y="277628"/>
                  </a:lnTo>
                  <a:lnTo>
                    <a:pt x="142444" y="284890"/>
                  </a:lnTo>
                  <a:lnTo>
                    <a:pt x="187468" y="277628"/>
                  </a:lnTo>
                  <a:lnTo>
                    <a:pt x="226570" y="257406"/>
                  </a:lnTo>
                  <a:lnTo>
                    <a:pt x="257406" y="226570"/>
                  </a:lnTo>
                  <a:lnTo>
                    <a:pt x="277628" y="187468"/>
                  </a:lnTo>
                  <a:lnTo>
                    <a:pt x="284890" y="142444"/>
                  </a:lnTo>
                  <a:lnTo>
                    <a:pt x="277628" y="97420"/>
                  </a:lnTo>
                  <a:lnTo>
                    <a:pt x="257406" y="58318"/>
                  </a:lnTo>
                  <a:lnTo>
                    <a:pt x="226570" y="27483"/>
                  </a:lnTo>
                  <a:lnTo>
                    <a:pt x="187468" y="7261"/>
                  </a:lnTo>
                  <a:lnTo>
                    <a:pt x="142444" y="0"/>
                  </a:lnTo>
                  <a:close/>
                </a:path>
              </a:pathLst>
            </a:custGeom>
            <a:solidFill>
              <a:srgbClr val="8497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68989" y="3139107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0" y="142445"/>
                  </a:moveTo>
                  <a:lnTo>
                    <a:pt x="7261" y="97421"/>
                  </a:lnTo>
                  <a:lnTo>
                    <a:pt x="27483" y="58318"/>
                  </a:lnTo>
                  <a:lnTo>
                    <a:pt x="58318" y="27483"/>
                  </a:lnTo>
                  <a:lnTo>
                    <a:pt x="97421" y="7261"/>
                  </a:lnTo>
                  <a:lnTo>
                    <a:pt x="142445" y="0"/>
                  </a:lnTo>
                  <a:lnTo>
                    <a:pt x="187468" y="7261"/>
                  </a:lnTo>
                  <a:lnTo>
                    <a:pt x="226571" y="27483"/>
                  </a:lnTo>
                  <a:lnTo>
                    <a:pt x="257406" y="58318"/>
                  </a:lnTo>
                  <a:lnTo>
                    <a:pt x="277628" y="97421"/>
                  </a:lnTo>
                  <a:lnTo>
                    <a:pt x="284890" y="142445"/>
                  </a:lnTo>
                  <a:lnTo>
                    <a:pt x="277628" y="187468"/>
                  </a:lnTo>
                  <a:lnTo>
                    <a:pt x="257406" y="226571"/>
                  </a:lnTo>
                  <a:lnTo>
                    <a:pt x="226571" y="257406"/>
                  </a:lnTo>
                  <a:lnTo>
                    <a:pt x="187468" y="277628"/>
                  </a:lnTo>
                  <a:lnTo>
                    <a:pt x="142445" y="284890"/>
                  </a:lnTo>
                  <a:lnTo>
                    <a:pt x="97421" y="277628"/>
                  </a:lnTo>
                  <a:lnTo>
                    <a:pt x="58318" y="257406"/>
                  </a:lnTo>
                  <a:lnTo>
                    <a:pt x="27483" y="226571"/>
                  </a:lnTo>
                  <a:lnTo>
                    <a:pt x="7261" y="187468"/>
                  </a:lnTo>
                  <a:lnTo>
                    <a:pt x="0" y="14244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18603" y="3025795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142444" y="0"/>
                  </a:moveTo>
                  <a:lnTo>
                    <a:pt x="97420" y="7262"/>
                  </a:lnTo>
                  <a:lnTo>
                    <a:pt x="58318" y="27483"/>
                  </a:lnTo>
                  <a:lnTo>
                    <a:pt x="27483" y="58319"/>
                  </a:lnTo>
                  <a:lnTo>
                    <a:pt x="7261" y="97422"/>
                  </a:lnTo>
                  <a:lnTo>
                    <a:pt x="0" y="142445"/>
                  </a:lnTo>
                  <a:lnTo>
                    <a:pt x="7261" y="187469"/>
                  </a:lnTo>
                  <a:lnTo>
                    <a:pt x="27483" y="226571"/>
                  </a:lnTo>
                  <a:lnTo>
                    <a:pt x="58318" y="257406"/>
                  </a:lnTo>
                  <a:lnTo>
                    <a:pt x="97420" y="277628"/>
                  </a:lnTo>
                  <a:lnTo>
                    <a:pt x="142444" y="284890"/>
                  </a:lnTo>
                  <a:lnTo>
                    <a:pt x="187468" y="277628"/>
                  </a:lnTo>
                  <a:lnTo>
                    <a:pt x="226570" y="257406"/>
                  </a:lnTo>
                  <a:lnTo>
                    <a:pt x="257406" y="226571"/>
                  </a:lnTo>
                  <a:lnTo>
                    <a:pt x="277628" y="187469"/>
                  </a:lnTo>
                  <a:lnTo>
                    <a:pt x="284890" y="142445"/>
                  </a:lnTo>
                  <a:lnTo>
                    <a:pt x="277628" y="97422"/>
                  </a:lnTo>
                  <a:lnTo>
                    <a:pt x="257406" y="58319"/>
                  </a:lnTo>
                  <a:lnTo>
                    <a:pt x="226570" y="27483"/>
                  </a:lnTo>
                  <a:lnTo>
                    <a:pt x="187468" y="7262"/>
                  </a:lnTo>
                  <a:lnTo>
                    <a:pt x="142444" y="0"/>
                  </a:lnTo>
                  <a:close/>
                </a:path>
              </a:pathLst>
            </a:custGeom>
            <a:solidFill>
              <a:srgbClr val="8497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18603" y="3025795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0" y="142445"/>
                  </a:moveTo>
                  <a:lnTo>
                    <a:pt x="7261" y="97421"/>
                  </a:lnTo>
                  <a:lnTo>
                    <a:pt x="27483" y="58318"/>
                  </a:lnTo>
                  <a:lnTo>
                    <a:pt x="58318" y="27483"/>
                  </a:lnTo>
                  <a:lnTo>
                    <a:pt x="97421" y="7261"/>
                  </a:lnTo>
                  <a:lnTo>
                    <a:pt x="142445" y="0"/>
                  </a:lnTo>
                  <a:lnTo>
                    <a:pt x="187468" y="7261"/>
                  </a:lnTo>
                  <a:lnTo>
                    <a:pt x="226571" y="27483"/>
                  </a:lnTo>
                  <a:lnTo>
                    <a:pt x="257406" y="58318"/>
                  </a:lnTo>
                  <a:lnTo>
                    <a:pt x="277628" y="97421"/>
                  </a:lnTo>
                  <a:lnTo>
                    <a:pt x="284890" y="142445"/>
                  </a:lnTo>
                  <a:lnTo>
                    <a:pt x="277628" y="187468"/>
                  </a:lnTo>
                  <a:lnTo>
                    <a:pt x="257406" y="226571"/>
                  </a:lnTo>
                  <a:lnTo>
                    <a:pt x="226571" y="257406"/>
                  </a:lnTo>
                  <a:lnTo>
                    <a:pt x="187468" y="277628"/>
                  </a:lnTo>
                  <a:lnTo>
                    <a:pt x="142445" y="284890"/>
                  </a:lnTo>
                  <a:lnTo>
                    <a:pt x="97421" y="277628"/>
                  </a:lnTo>
                  <a:lnTo>
                    <a:pt x="58318" y="257406"/>
                  </a:lnTo>
                  <a:lnTo>
                    <a:pt x="27483" y="226571"/>
                  </a:lnTo>
                  <a:lnTo>
                    <a:pt x="7261" y="187468"/>
                  </a:lnTo>
                  <a:lnTo>
                    <a:pt x="0" y="14244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61771" y="3268964"/>
              <a:ext cx="260350" cy="435609"/>
            </a:xfrm>
            <a:custGeom>
              <a:avLst/>
              <a:gdLst/>
              <a:ahLst/>
              <a:cxnLst/>
              <a:rect l="l" t="t" r="r" b="b"/>
              <a:pathLst>
                <a:path w="260350" h="435610">
                  <a:moveTo>
                    <a:pt x="260078" y="43551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5227" y="4421005"/>
              <a:ext cx="759460" cy="116205"/>
            </a:xfrm>
            <a:custGeom>
              <a:avLst/>
              <a:gdLst/>
              <a:ahLst/>
              <a:cxnLst/>
              <a:rect l="l" t="t" r="r" b="b"/>
              <a:pathLst>
                <a:path w="759460" h="116204">
                  <a:moveTo>
                    <a:pt x="759065" y="11565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11433" y="3423997"/>
              <a:ext cx="93980" cy="682625"/>
            </a:xfrm>
            <a:custGeom>
              <a:avLst/>
              <a:gdLst/>
              <a:ahLst/>
              <a:cxnLst/>
              <a:rect l="l" t="t" r="r" b="b"/>
              <a:pathLst>
                <a:path w="93979" h="682625">
                  <a:moveTo>
                    <a:pt x="0" y="0"/>
                  </a:moveTo>
                  <a:lnTo>
                    <a:pt x="93523" y="682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0337" y="4278560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5" h="285114">
                  <a:moveTo>
                    <a:pt x="142444" y="0"/>
                  </a:moveTo>
                  <a:lnTo>
                    <a:pt x="97421" y="7261"/>
                  </a:lnTo>
                  <a:lnTo>
                    <a:pt x="58318" y="27483"/>
                  </a:lnTo>
                  <a:lnTo>
                    <a:pt x="27483" y="58318"/>
                  </a:lnTo>
                  <a:lnTo>
                    <a:pt x="7261" y="97420"/>
                  </a:lnTo>
                  <a:lnTo>
                    <a:pt x="0" y="142444"/>
                  </a:lnTo>
                  <a:lnTo>
                    <a:pt x="7261" y="187468"/>
                  </a:lnTo>
                  <a:lnTo>
                    <a:pt x="27483" y="226570"/>
                  </a:lnTo>
                  <a:lnTo>
                    <a:pt x="58318" y="257406"/>
                  </a:lnTo>
                  <a:lnTo>
                    <a:pt x="97421" y="277628"/>
                  </a:lnTo>
                  <a:lnTo>
                    <a:pt x="142444" y="284890"/>
                  </a:lnTo>
                  <a:lnTo>
                    <a:pt x="187468" y="277628"/>
                  </a:lnTo>
                  <a:lnTo>
                    <a:pt x="226571" y="257406"/>
                  </a:lnTo>
                  <a:lnTo>
                    <a:pt x="257406" y="226570"/>
                  </a:lnTo>
                  <a:lnTo>
                    <a:pt x="277628" y="187468"/>
                  </a:lnTo>
                  <a:lnTo>
                    <a:pt x="284889" y="142444"/>
                  </a:lnTo>
                  <a:lnTo>
                    <a:pt x="277628" y="97420"/>
                  </a:lnTo>
                  <a:lnTo>
                    <a:pt x="257406" y="58318"/>
                  </a:lnTo>
                  <a:lnTo>
                    <a:pt x="226571" y="27483"/>
                  </a:lnTo>
                  <a:lnTo>
                    <a:pt x="187468" y="7261"/>
                  </a:lnTo>
                  <a:lnTo>
                    <a:pt x="142444" y="0"/>
                  </a:lnTo>
                  <a:close/>
                </a:path>
              </a:pathLst>
            </a:custGeom>
            <a:solidFill>
              <a:srgbClr val="8497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0337" y="4278560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5" h="285114">
                  <a:moveTo>
                    <a:pt x="0" y="142445"/>
                  </a:moveTo>
                  <a:lnTo>
                    <a:pt x="7261" y="97421"/>
                  </a:lnTo>
                  <a:lnTo>
                    <a:pt x="27483" y="58318"/>
                  </a:lnTo>
                  <a:lnTo>
                    <a:pt x="58318" y="27483"/>
                  </a:lnTo>
                  <a:lnTo>
                    <a:pt x="97421" y="7261"/>
                  </a:lnTo>
                  <a:lnTo>
                    <a:pt x="142445" y="0"/>
                  </a:lnTo>
                  <a:lnTo>
                    <a:pt x="187468" y="7261"/>
                  </a:lnTo>
                  <a:lnTo>
                    <a:pt x="226571" y="27483"/>
                  </a:lnTo>
                  <a:lnTo>
                    <a:pt x="257406" y="58318"/>
                  </a:lnTo>
                  <a:lnTo>
                    <a:pt x="277628" y="97421"/>
                  </a:lnTo>
                  <a:lnTo>
                    <a:pt x="284890" y="142445"/>
                  </a:lnTo>
                  <a:lnTo>
                    <a:pt x="277628" y="187468"/>
                  </a:lnTo>
                  <a:lnTo>
                    <a:pt x="257406" y="226571"/>
                  </a:lnTo>
                  <a:lnTo>
                    <a:pt x="226571" y="257406"/>
                  </a:lnTo>
                  <a:lnTo>
                    <a:pt x="187468" y="277628"/>
                  </a:lnTo>
                  <a:lnTo>
                    <a:pt x="142445" y="284890"/>
                  </a:lnTo>
                  <a:lnTo>
                    <a:pt x="97421" y="277628"/>
                  </a:lnTo>
                  <a:lnTo>
                    <a:pt x="58318" y="257406"/>
                  </a:lnTo>
                  <a:lnTo>
                    <a:pt x="27483" y="226571"/>
                  </a:lnTo>
                  <a:lnTo>
                    <a:pt x="7261" y="187468"/>
                  </a:lnTo>
                  <a:lnTo>
                    <a:pt x="0" y="14244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57892" y="4349390"/>
              <a:ext cx="346710" cy="475615"/>
            </a:xfrm>
            <a:custGeom>
              <a:avLst/>
              <a:gdLst/>
              <a:ahLst/>
              <a:cxnLst/>
              <a:rect l="l" t="t" r="r" b="b"/>
              <a:pathLst>
                <a:path w="346710" h="475614">
                  <a:moveTo>
                    <a:pt x="346340" y="0"/>
                  </a:moveTo>
                  <a:lnTo>
                    <a:pt x="0" y="4755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14724" y="4783170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142444" y="0"/>
                  </a:moveTo>
                  <a:lnTo>
                    <a:pt x="97420" y="7261"/>
                  </a:lnTo>
                  <a:lnTo>
                    <a:pt x="58318" y="27483"/>
                  </a:lnTo>
                  <a:lnTo>
                    <a:pt x="27483" y="58318"/>
                  </a:lnTo>
                  <a:lnTo>
                    <a:pt x="7261" y="97420"/>
                  </a:lnTo>
                  <a:lnTo>
                    <a:pt x="0" y="142444"/>
                  </a:lnTo>
                  <a:lnTo>
                    <a:pt x="7261" y="187468"/>
                  </a:lnTo>
                  <a:lnTo>
                    <a:pt x="27483" y="226570"/>
                  </a:lnTo>
                  <a:lnTo>
                    <a:pt x="58318" y="257405"/>
                  </a:lnTo>
                  <a:lnTo>
                    <a:pt x="97420" y="277627"/>
                  </a:lnTo>
                  <a:lnTo>
                    <a:pt x="142444" y="284888"/>
                  </a:lnTo>
                  <a:lnTo>
                    <a:pt x="187468" y="277627"/>
                  </a:lnTo>
                  <a:lnTo>
                    <a:pt x="226570" y="257405"/>
                  </a:lnTo>
                  <a:lnTo>
                    <a:pt x="257406" y="226570"/>
                  </a:lnTo>
                  <a:lnTo>
                    <a:pt x="277628" y="187468"/>
                  </a:lnTo>
                  <a:lnTo>
                    <a:pt x="284890" y="142444"/>
                  </a:lnTo>
                  <a:lnTo>
                    <a:pt x="277628" y="97420"/>
                  </a:lnTo>
                  <a:lnTo>
                    <a:pt x="257406" y="58318"/>
                  </a:lnTo>
                  <a:lnTo>
                    <a:pt x="226570" y="27483"/>
                  </a:lnTo>
                  <a:lnTo>
                    <a:pt x="187468" y="7261"/>
                  </a:lnTo>
                  <a:lnTo>
                    <a:pt x="142444" y="0"/>
                  </a:lnTo>
                  <a:close/>
                </a:path>
              </a:pathLst>
            </a:custGeom>
            <a:solidFill>
              <a:srgbClr val="8497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14724" y="4783170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0" y="142445"/>
                  </a:moveTo>
                  <a:lnTo>
                    <a:pt x="7261" y="97421"/>
                  </a:lnTo>
                  <a:lnTo>
                    <a:pt x="27483" y="58318"/>
                  </a:lnTo>
                  <a:lnTo>
                    <a:pt x="58318" y="27483"/>
                  </a:lnTo>
                  <a:lnTo>
                    <a:pt x="97421" y="7261"/>
                  </a:lnTo>
                  <a:lnTo>
                    <a:pt x="142445" y="0"/>
                  </a:lnTo>
                  <a:lnTo>
                    <a:pt x="187468" y="7261"/>
                  </a:lnTo>
                  <a:lnTo>
                    <a:pt x="226571" y="27483"/>
                  </a:lnTo>
                  <a:lnTo>
                    <a:pt x="257406" y="58318"/>
                  </a:lnTo>
                  <a:lnTo>
                    <a:pt x="277628" y="97421"/>
                  </a:lnTo>
                  <a:lnTo>
                    <a:pt x="284890" y="142445"/>
                  </a:lnTo>
                  <a:lnTo>
                    <a:pt x="277628" y="187468"/>
                  </a:lnTo>
                  <a:lnTo>
                    <a:pt x="257406" y="226571"/>
                  </a:lnTo>
                  <a:lnTo>
                    <a:pt x="226571" y="257406"/>
                  </a:lnTo>
                  <a:lnTo>
                    <a:pt x="187468" y="277628"/>
                  </a:lnTo>
                  <a:lnTo>
                    <a:pt x="142445" y="284890"/>
                  </a:lnTo>
                  <a:lnTo>
                    <a:pt x="97421" y="277628"/>
                  </a:lnTo>
                  <a:lnTo>
                    <a:pt x="58318" y="257406"/>
                  </a:lnTo>
                  <a:lnTo>
                    <a:pt x="27483" y="226571"/>
                  </a:lnTo>
                  <a:lnTo>
                    <a:pt x="7261" y="187468"/>
                  </a:lnTo>
                  <a:lnTo>
                    <a:pt x="0" y="14244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46677" y="4206946"/>
              <a:ext cx="567055" cy="395605"/>
            </a:xfrm>
            <a:custGeom>
              <a:avLst/>
              <a:gdLst/>
              <a:ahLst/>
              <a:cxnLst/>
              <a:rect l="l" t="t" r="r" b="b"/>
              <a:pathLst>
                <a:path w="567054" h="395604">
                  <a:moveTo>
                    <a:pt x="566864" y="39526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71821" y="4560487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142444" y="0"/>
                  </a:moveTo>
                  <a:lnTo>
                    <a:pt x="97420" y="7262"/>
                  </a:lnTo>
                  <a:lnTo>
                    <a:pt x="58318" y="27483"/>
                  </a:lnTo>
                  <a:lnTo>
                    <a:pt x="27483" y="58319"/>
                  </a:lnTo>
                  <a:lnTo>
                    <a:pt x="7261" y="97422"/>
                  </a:lnTo>
                  <a:lnTo>
                    <a:pt x="0" y="142445"/>
                  </a:lnTo>
                  <a:lnTo>
                    <a:pt x="7261" y="187469"/>
                  </a:lnTo>
                  <a:lnTo>
                    <a:pt x="27483" y="226571"/>
                  </a:lnTo>
                  <a:lnTo>
                    <a:pt x="58318" y="257406"/>
                  </a:lnTo>
                  <a:lnTo>
                    <a:pt x="97420" y="277628"/>
                  </a:lnTo>
                  <a:lnTo>
                    <a:pt x="142444" y="284890"/>
                  </a:lnTo>
                  <a:lnTo>
                    <a:pt x="187468" y="277628"/>
                  </a:lnTo>
                  <a:lnTo>
                    <a:pt x="226570" y="257406"/>
                  </a:lnTo>
                  <a:lnTo>
                    <a:pt x="257406" y="226571"/>
                  </a:lnTo>
                  <a:lnTo>
                    <a:pt x="277628" y="187469"/>
                  </a:lnTo>
                  <a:lnTo>
                    <a:pt x="284890" y="142445"/>
                  </a:lnTo>
                  <a:lnTo>
                    <a:pt x="277628" y="97422"/>
                  </a:lnTo>
                  <a:lnTo>
                    <a:pt x="257406" y="58319"/>
                  </a:lnTo>
                  <a:lnTo>
                    <a:pt x="226570" y="27483"/>
                  </a:lnTo>
                  <a:lnTo>
                    <a:pt x="187468" y="7262"/>
                  </a:lnTo>
                  <a:lnTo>
                    <a:pt x="142444" y="0"/>
                  </a:lnTo>
                  <a:close/>
                </a:path>
              </a:pathLst>
            </a:custGeom>
            <a:solidFill>
              <a:srgbClr val="8497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71821" y="4560487"/>
              <a:ext cx="285115" cy="285115"/>
            </a:xfrm>
            <a:custGeom>
              <a:avLst/>
              <a:gdLst/>
              <a:ahLst/>
              <a:cxnLst/>
              <a:rect l="l" t="t" r="r" b="b"/>
              <a:pathLst>
                <a:path w="285114" h="285114">
                  <a:moveTo>
                    <a:pt x="0" y="142445"/>
                  </a:moveTo>
                  <a:lnTo>
                    <a:pt x="7261" y="97421"/>
                  </a:lnTo>
                  <a:lnTo>
                    <a:pt x="27483" y="58318"/>
                  </a:lnTo>
                  <a:lnTo>
                    <a:pt x="58318" y="27483"/>
                  </a:lnTo>
                  <a:lnTo>
                    <a:pt x="97421" y="7261"/>
                  </a:lnTo>
                  <a:lnTo>
                    <a:pt x="142445" y="0"/>
                  </a:lnTo>
                  <a:lnTo>
                    <a:pt x="187468" y="7261"/>
                  </a:lnTo>
                  <a:lnTo>
                    <a:pt x="226571" y="27483"/>
                  </a:lnTo>
                  <a:lnTo>
                    <a:pt x="257406" y="58318"/>
                  </a:lnTo>
                  <a:lnTo>
                    <a:pt x="277628" y="97421"/>
                  </a:lnTo>
                  <a:lnTo>
                    <a:pt x="284890" y="142445"/>
                  </a:lnTo>
                  <a:lnTo>
                    <a:pt x="277628" y="187468"/>
                  </a:lnTo>
                  <a:lnTo>
                    <a:pt x="257406" y="226571"/>
                  </a:lnTo>
                  <a:lnTo>
                    <a:pt x="226571" y="257406"/>
                  </a:lnTo>
                  <a:lnTo>
                    <a:pt x="187468" y="277628"/>
                  </a:lnTo>
                  <a:lnTo>
                    <a:pt x="142445" y="284890"/>
                  </a:lnTo>
                  <a:lnTo>
                    <a:pt x="97421" y="277628"/>
                  </a:lnTo>
                  <a:lnTo>
                    <a:pt x="58318" y="257406"/>
                  </a:lnTo>
                  <a:lnTo>
                    <a:pt x="27483" y="226571"/>
                  </a:lnTo>
                  <a:lnTo>
                    <a:pt x="7261" y="187468"/>
                  </a:lnTo>
                  <a:lnTo>
                    <a:pt x="0" y="14244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437976" y="3833876"/>
            <a:ext cx="562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ℎ</a:t>
            </a:r>
            <a:r>
              <a:rPr sz="1950" baseline="-14957" dirty="0">
                <a:latin typeface="Cambria Math"/>
                <a:cs typeface="Cambria Math"/>
              </a:rPr>
              <a:t>5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𝑙</a:t>
            </a:r>
            <a:r>
              <a:rPr sz="1950" spc="-37" baseline="-14957" dirty="0">
                <a:latin typeface="Cambria Math"/>
                <a:cs typeface="Cambria Math"/>
              </a:rPr>
              <a:t>5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21077" y="4925059"/>
            <a:ext cx="417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ℎ</a:t>
            </a:r>
            <a:r>
              <a:rPr sz="1800" spc="434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𝑙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48077" y="5037328"/>
            <a:ext cx="3848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5590" algn="l"/>
              </a:tabLst>
            </a:pPr>
            <a:r>
              <a:rPr sz="1300" spc="-50" dirty="0">
                <a:latin typeface="Cambria Math"/>
                <a:cs typeface="Cambria Math"/>
              </a:rPr>
              <a:t>7</a:t>
            </a:r>
            <a:r>
              <a:rPr sz="1300" dirty="0">
                <a:latin typeface="Cambria Math"/>
                <a:cs typeface="Cambria Math"/>
              </a:rPr>
              <a:t>	</a:t>
            </a:r>
            <a:r>
              <a:rPr sz="1300" spc="-50" dirty="0">
                <a:latin typeface="Cambria Math"/>
                <a:cs typeface="Cambria Math"/>
              </a:rPr>
              <a:t>7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27444" y="3897883"/>
            <a:ext cx="698500" cy="6229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73990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Cambria Math"/>
                <a:cs typeface="Cambria Math"/>
              </a:rPr>
              <a:t>ℎ</a:t>
            </a:r>
            <a:r>
              <a:rPr sz="1950" baseline="-14957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𝑙</a:t>
            </a:r>
            <a:r>
              <a:rPr sz="1950" spc="-3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800" spc="-25" dirty="0">
                <a:latin typeface="Cambria Math"/>
                <a:cs typeface="Cambria Math"/>
              </a:rPr>
              <a:t>𝑣</a:t>
            </a:r>
            <a:r>
              <a:rPr sz="1950" spc="-3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08716" y="2696971"/>
            <a:ext cx="1062990" cy="122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ℎ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𝑙</a:t>
            </a:r>
            <a:r>
              <a:rPr sz="1950" spc="-37" baseline="-14957" dirty="0"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25" dirty="0">
                <a:latin typeface="Cambria Math"/>
                <a:cs typeface="Cambria Math"/>
              </a:rPr>
              <a:t>𝑣</a:t>
            </a:r>
            <a:r>
              <a:rPr sz="1950" spc="-37" baseline="-17094" dirty="0">
                <a:latin typeface="Cambria Math"/>
                <a:cs typeface="Cambria Math"/>
              </a:rPr>
              <a:t>3</a:t>
            </a:r>
            <a:endParaRPr sz="1950" baseline="-17094">
              <a:latin typeface="Cambria Math"/>
              <a:cs typeface="Cambria Math"/>
            </a:endParaRPr>
          </a:p>
          <a:p>
            <a:pPr marL="548640">
              <a:lnSpc>
                <a:spcPct val="100000"/>
              </a:lnSpc>
              <a:spcBef>
                <a:spcPts val="480"/>
              </a:spcBef>
            </a:pPr>
            <a:r>
              <a:rPr sz="1800" dirty="0">
                <a:latin typeface="Cambria Math"/>
                <a:cs typeface="Cambria Math"/>
              </a:rPr>
              <a:t>ℎ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𝑙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  <a:p>
            <a:pPr marL="520700">
              <a:lnSpc>
                <a:spcPct val="100000"/>
              </a:lnSpc>
              <a:spcBef>
                <a:spcPts val="190"/>
              </a:spcBef>
            </a:pPr>
            <a:r>
              <a:rPr sz="1800" spc="-25" dirty="0">
                <a:latin typeface="Cambria Math"/>
                <a:cs typeface="Cambria Math"/>
              </a:rPr>
              <a:t>𝑣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0301" y="3029203"/>
            <a:ext cx="869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13888" dirty="0">
                <a:latin typeface="Cambria Math"/>
                <a:cs typeface="Cambria Math"/>
              </a:rPr>
              <a:t>𝑣</a:t>
            </a:r>
            <a:r>
              <a:rPr sz="1950" baseline="-34188" dirty="0">
                <a:latin typeface="Cambria Math"/>
                <a:cs typeface="Cambria Math"/>
              </a:rPr>
              <a:t>4</a:t>
            </a:r>
            <a:r>
              <a:rPr sz="1950" spc="157" baseline="-34188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ℎ</a:t>
            </a:r>
            <a:r>
              <a:rPr sz="1950" baseline="-14957" dirty="0">
                <a:latin typeface="Cambria Math"/>
                <a:cs typeface="Cambria Math"/>
              </a:rPr>
              <a:t>4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-35" dirty="0">
                <a:latin typeface="Cambria Math"/>
                <a:cs typeface="Cambria Math"/>
              </a:rPr>
              <a:t>𝑙</a:t>
            </a:r>
            <a:r>
              <a:rPr sz="1950" spc="-52" baseline="-14957" dirty="0">
                <a:latin typeface="Cambria Math"/>
                <a:cs typeface="Cambria Math"/>
              </a:rPr>
              <a:t>4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98162" y="400151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𝑣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19764" y="4110735"/>
            <a:ext cx="1212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latin typeface="Cambria Math"/>
                <a:cs typeface="Cambria Math"/>
              </a:rPr>
              <a:t>5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66613" y="4220971"/>
            <a:ext cx="74803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ℎ</a:t>
            </a:r>
            <a:r>
              <a:rPr sz="1950" baseline="-14957" dirty="0">
                <a:latin typeface="Cambria Math"/>
                <a:cs typeface="Cambria Math"/>
              </a:rPr>
              <a:t>6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𝑙</a:t>
            </a:r>
            <a:r>
              <a:rPr sz="1950" spc="-37" baseline="-14957" dirty="0">
                <a:latin typeface="Cambria Math"/>
                <a:cs typeface="Cambria Math"/>
              </a:rPr>
              <a:t>6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1800" spc="-25" dirty="0">
                <a:latin typeface="Cambria Math"/>
                <a:cs typeface="Cambria Math"/>
              </a:rPr>
              <a:t>𝑣</a:t>
            </a:r>
            <a:r>
              <a:rPr sz="1950" spc="-37" baseline="-17094" dirty="0">
                <a:latin typeface="Cambria Math"/>
                <a:cs typeface="Cambria Math"/>
              </a:rPr>
              <a:t>6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52009" y="4836160"/>
            <a:ext cx="1212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latin typeface="Cambria Math"/>
                <a:cs typeface="Cambria Math"/>
              </a:rPr>
              <a:t>7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81954" y="4220971"/>
            <a:ext cx="842644" cy="805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-26234" dirty="0">
                <a:latin typeface="Cambria Math"/>
                <a:cs typeface="Cambria Math"/>
              </a:rPr>
              <a:t>𝑣</a:t>
            </a:r>
            <a:r>
              <a:rPr sz="1950" baseline="-53418" dirty="0">
                <a:latin typeface="Cambria Math"/>
                <a:cs typeface="Cambria Math"/>
              </a:rPr>
              <a:t>8</a:t>
            </a:r>
            <a:r>
              <a:rPr sz="1950" spc="382" baseline="-53418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ℎ</a:t>
            </a:r>
            <a:r>
              <a:rPr sz="1950" baseline="-14957" dirty="0">
                <a:latin typeface="Cambria Math"/>
                <a:cs typeface="Cambria Math"/>
              </a:rPr>
              <a:t>8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𝑙</a:t>
            </a:r>
            <a:r>
              <a:rPr sz="1950" spc="-37" baseline="-14957" dirty="0">
                <a:latin typeface="Cambria Math"/>
                <a:cs typeface="Cambria Math"/>
              </a:rPr>
              <a:t>8</a:t>
            </a:r>
            <a:endParaRPr sz="1950" baseline="-14957">
              <a:latin typeface="Cambria Math"/>
              <a:cs typeface="Cambria Math"/>
            </a:endParaRPr>
          </a:p>
          <a:p>
            <a:pPr marR="48895" algn="r">
              <a:lnSpc>
                <a:spcPct val="100000"/>
              </a:lnSpc>
              <a:spcBef>
                <a:spcPts val="1820"/>
              </a:spcBef>
            </a:pPr>
            <a:r>
              <a:rPr sz="1800" spc="-50" dirty="0">
                <a:latin typeface="Cambria Math"/>
                <a:cs typeface="Cambria Math"/>
              </a:rPr>
              <a:t>𝑣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61362" y="3290823"/>
            <a:ext cx="360680" cy="1109980"/>
          </a:xfrm>
          <a:custGeom>
            <a:avLst/>
            <a:gdLst/>
            <a:ahLst/>
            <a:cxnLst/>
            <a:rect l="l" t="t" r="r" b="b"/>
            <a:pathLst>
              <a:path w="360680" h="1109979">
                <a:moveTo>
                  <a:pt x="246100" y="267843"/>
                </a:moveTo>
                <a:lnTo>
                  <a:pt x="214680" y="284607"/>
                </a:lnTo>
                <a:lnTo>
                  <a:pt x="62839" y="0"/>
                </a:lnTo>
                <a:lnTo>
                  <a:pt x="0" y="33528"/>
                </a:lnTo>
                <a:lnTo>
                  <a:pt x="151841" y="318122"/>
                </a:lnTo>
                <a:lnTo>
                  <a:pt x="120421" y="334886"/>
                </a:lnTo>
                <a:lnTo>
                  <a:pt x="216789" y="364197"/>
                </a:lnTo>
                <a:lnTo>
                  <a:pt x="246100" y="267843"/>
                </a:lnTo>
                <a:close/>
              </a:path>
              <a:path w="360680" h="1109979">
                <a:moveTo>
                  <a:pt x="360235" y="829005"/>
                </a:moveTo>
                <a:lnTo>
                  <a:pt x="323761" y="735114"/>
                </a:lnTo>
                <a:lnTo>
                  <a:pt x="229870" y="771575"/>
                </a:lnTo>
                <a:lnTo>
                  <a:pt x="262458" y="785939"/>
                </a:lnTo>
                <a:lnTo>
                  <a:pt x="132410" y="1081138"/>
                </a:lnTo>
                <a:lnTo>
                  <a:pt x="197586" y="1109853"/>
                </a:lnTo>
                <a:lnTo>
                  <a:pt x="327647" y="814654"/>
                </a:lnTo>
                <a:lnTo>
                  <a:pt x="360235" y="829005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321697" y="2078767"/>
            <a:ext cx="252984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750" i="1" spc="204" dirty="0">
                <a:latin typeface="Verdana"/>
                <a:cs typeface="Verdana"/>
              </a:rPr>
              <a:t>N</a:t>
            </a:r>
            <a:r>
              <a:rPr sz="2750" i="1" spc="-560" dirty="0">
                <a:latin typeface="Verdana"/>
                <a:cs typeface="Verdana"/>
              </a:rPr>
              <a:t> </a:t>
            </a:r>
            <a:r>
              <a:rPr sz="2750" spc="120" dirty="0">
                <a:latin typeface="Tahoma"/>
                <a:cs typeface="Tahoma"/>
              </a:rPr>
              <a:t>(</a:t>
            </a:r>
            <a:r>
              <a:rPr sz="2750" i="1" spc="120" dirty="0">
                <a:latin typeface="Trebuchet MS"/>
                <a:cs typeface="Trebuchet MS"/>
              </a:rPr>
              <a:t>v</a:t>
            </a:r>
            <a:r>
              <a:rPr sz="2925" i="1" spc="179" baseline="-11396" dirty="0">
                <a:latin typeface="Calibri"/>
                <a:cs typeface="Calibri"/>
              </a:rPr>
              <a:t>i</a:t>
            </a:r>
            <a:r>
              <a:rPr sz="2750" spc="120" dirty="0">
                <a:latin typeface="Tahoma"/>
                <a:cs typeface="Tahoma"/>
              </a:rPr>
              <a:t>)</a:t>
            </a:r>
            <a:r>
              <a:rPr sz="2750" spc="-80" dirty="0">
                <a:latin typeface="Tahoma"/>
                <a:cs typeface="Tahoma"/>
              </a:rPr>
              <a:t> </a:t>
            </a:r>
            <a:r>
              <a:rPr sz="2750" i="1" spc="1670" dirty="0">
                <a:latin typeface="Verdana"/>
                <a:cs typeface="Verdana"/>
              </a:rPr>
              <a:t>!</a:t>
            </a:r>
            <a:r>
              <a:rPr sz="2750" i="1" spc="-180" dirty="0">
                <a:latin typeface="Verdana"/>
                <a:cs typeface="Verdana"/>
              </a:rPr>
              <a:t> </a:t>
            </a:r>
            <a:r>
              <a:rPr sz="2750" i="1" spc="175" dirty="0">
                <a:latin typeface="Verdana"/>
                <a:cs typeface="Verdana"/>
              </a:rPr>
              <a:t>N</a:t>
            </a:r>
            <a:r>
              <a:rPr sz="2925" i="1" spc="262" baseline="-11396" dirty="0">
                <a:latin typeface="Calibri"/>
                <a:cs typeface="Calibri"/>
              </a:rPr>
              <a:t>s</a:t>
            </a:r>
            <a:r>
              <a:rPr sz="2750" spc="175" dirty="0">
                <a:latin typeface="Tahoma"/>
                <a:cs typeface="Tahoma"/>
              </a:rPr>
              <a:t>(</a:t>
            </a:r>
            <a:r>
              <a:rPr sz="2750" i="1" spc="175" dirty="0">
                <a:latin typeface="Trebuchet MS"/>
                <a:cs typeface="Trebuchet MS"/>
              </a:rPr>
              <a:t>v</a:t>
            </a:r>
            <a:r>
              <a:rPr sz="2925" i="1" spc="262" baseline="-11396" dirty="0">
                <a:latin typeface="Calibri"/>
                <a:cs typeface="Calibri"/>
              </a:rPr>
              <a:t>i</a:t>
            </a:r>
            <a:r>
              <a:rPr sz="2750" spc="175" dirty="0">
                <a:latin typeface="Tahoma"/>
                <a:cs typeface="Tahoma"/>
              </a:rPr>
              <a:t>)</a:t>
            </a:r>
            <a:endParaRPr sz="2750" dirty="0">
              <a:latin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bject 42">
                <a:extLst>
                  <a:ext uri="{FF2B5EF4-FFF2-40B4-BE49-F238E27FC236}">
                    <a16:creationId xmlns:a16="http://schemas.microsoft.com/office/drawing/2014/main" id="{BAC96BB8-FF00-6B6C-8411-C2CBF079EE3B}"/>
                  </a:ext>
                </a:extLst>
              </p:cNvPr>
              <p:cNvSpPr txBox="1"/>
              <p:nvPr/>
            </p:nvSpPr>
            <p:spPr>
              <a:xfrm>
                <a:off x="6095999" y="2879978"/>
                <a:ext cx="5165663" cy="3025893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2000" dirty="0"/>
                  <a:t>GraphSAGE </a:t>
                </a:r>
              </a:p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endParaRPr lang="en-US" sz="2000" dirty="0"/>
              </a:p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𝑈𝑃𝐷𝐴𝑇𝐸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𝐴𝐺𝐺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38100">
                  <a:spcBef>
                    <a:spcPts val="125"/>
                  </a:spcBef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𝑈𝑃𝐷𝐴𝑇𝐸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endParaRPr lang="en-US" sz="2000" dirty="0"/>
              </a:p>
              <a:p>
                <a:pPr marL="323850" indent="-285750">
                  <a:lnSpc>
                    <a:spcPct val="100000"/>
                  </a:lnSpc>
                  <a:spcBef>
                    <a:spcPts val="125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Sampling strategy to handle large graphs</a:t>
                </a:r>
              </a:p>
              <a:p>
                <a:pPr marL="323850" indent="-285750">
                  <a:lnSpc>
                    <a:spcPct val="100000"/>
                  </a:lnSpc>
                  <a:spcBef>
                    <a:spcPts val="125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Easily apply different aggregation function</a:t>
                </a:r>
              </a:p>
              <a:p>
                <a:pPr marL="323850" indent="-285750">
                  <a:lnSpc>
                    <a:spcPct val="100000"/>
                  </a:lnSpc>
                  <a:spcBef>
                    <a:spcPts val="125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23850" indent="-285750">
                  <a:lnSpc>
                    <a:spcPct val="100000"/>
                  </a:lnSpc>
                  <a:spcBef>
                    <a:spcPts val="125"/>
                  </a:spcBef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44" name="object 42">
                <a:extLst>
                  <a:ext uri="{FF2B5EF4-FFF2-40B4-BE49-F238E27FC236}">
                    <a16:creationId xmlns:a16="http://schemas.microsoft.com/office/drawing/2014/main" id="{BAC96BB8-FF00-6B6C-8411-C2CBF079E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879978"/>
                <a:ext cx="5165663" cy="3025893"/>
              </a:xfrm>
              <a:prstGeom prst="rect">
                <a:avLst/>
              </a:prstGeom>
              <a:blipFill>
                <a:blip r:embed="rId2"/>
                <a:stretch>
                  <a:fillRect l="-2457" t="-2083" r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6802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43245"/>
            <a:ext cx="5632450" cy="16761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50" dirty="0">
                <a:latin typeface="Calibri"/>
                <a:cs typeface="Calibri"/>
              </a:rPr>
              <a:t>Today’s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content: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GraphSAGE</a:t>
            </a:r>
            <a:endParaRPr sz="2800" dirty="0">
              <a:latin typeface="Calibri"/>
              <a:cs typeface="Calibri"/>
            </a:endParaRPr>
          </a:p>
          <a:p>
            <a:pPr marL="697230" lvl="1" indent="-227329">
              <a:spcBef>
                <a:spcPts val="254"/>
              </a:spcBef>
              <a:buFont typeface="Arial MT"/>
              <a:buChar char="•"/>
              <a:tabLst>
                <a:tab pos="697230" algn="l"/>
              </a:tabLst>
            </a:pPr>
            <a:r>
              <a:rPr lang="en-US" sz="2400" dirty="0">
                <a:solidFill>
                  <a:srgbClr val="BFBFBF"/>
                </a:solidFill>
                <a:latin typeface="Calibri"/>
                <a:cs typeface="Calibri"/>
              </a:rPr>
              <a:t>The</a:t>
            </a:r>
            <a:r>
              <a:rPr lang="en-US" sz="2400" spc="-5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lang="en-US" sz="2400" spc="-10" dirty="0" err="1">
                <a:solidFill>
                  <a:srgbClr val="BFBFBF"/>
                </a:solidFill>
                <a:latin typeface="Calibri"/>
                <a:cs typeface="Calibri"/>
              </a:rPr>
              <a:t>GraphSAGE</a:t>
            </a:r>
            <a:r>
              <a:rPr lang="en-US" sz="2400" spc="-55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rgbClr val="BFBFBF"/>
                </a:solidFill>
                <a:latin typeface="Calibri"/>
                <a:cs typeface="Calibri"/>
              </a:rPr>
              <a:t>model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classification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solidFill>
                  <a:srgbClr val="BFBFBF"/>
                </a:solidFill>
                <a:latin typeface="Calibri"/>
                <a:cs typeface="Calibri"/>
              </a:rPr>
              <a:t>Implementation</a:t>
            </a:r>
            <a:r>
              <a:rPr sz="2400" spc="-5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FBFBF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BFBFBF"/>
                </a:solidFill>
                <a:latin typeface="Calibri"/>
                <a:cs typeface="Calibri"/>
              </a:rPr>
              <a:t>PyG</a:t>
            </a:r>
            <a:r>
              <a:rPr sz="2400" spc="-40" dirty="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FBFBF"/>
                </a:solidFill>
                <a:latin typeface="Calibri"/>
                <a:cs typeface="Calibri"/>
              </a:rPr>
              <a:t>(codes)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520</Words>
  <Application>Microsoft Macintosh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 MT</vt:lpstr>
      <vt:lpstr>Times</vt:lpstr>
      <vt:lpstr>Arial</vt:lpstr>
      <vt:lpstr>Calibri</vt:lpstr>
      <vt:lpstr>Calibri Light</vt:lpstr>
      <vt:lpstr>Cambria Math</vt:lpstr>
      <vt:lpstr>Tahoma</vt:lpstr>
      <vt:lpstr>Trebuchet MS</vt:lpstr>
      <vt:lpstr>Verdana</vt:lpstr>
      <vt:lpstr>Office Theme</vt:lpstr>
      <vt:lpstr>COMP4332/RMBI4310 Big Data Mining and Management Advanced Data Mining for Risk Management and Business Intelligence (2025 Spring)</vt:lpstr>
      <vt:lpstr>Outline</vt:lpstr>
      <vt:lpstr>Outline</vt:lpstr>
      <vt:lpstr>Setup</vt:lpstr>
      <vt:lpstr>A Naïve Approach</vt:lpstr>
      <vt:lpstr>GNN’s Objective</vt:lpstr>
      <vt:lpstr>Message Passing And Aggregation</vt:lpstr>
      <vt:lpstr>GraphSAGE</vt:lpstr>
      <vt:lpstr>Outline</vt:lpstr>
      <vt:lpstr>Several classic graph learning tasks</vt:lpstr>
      <vt:lpstr>Semi-supervised Node Classification</vt:lpstr>
      <vt:lpstr>Outline</vt:lpstr>
      <vt:lpstr>Implementation of GraphSAGE with PyTorch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TSANG Hong Ting</cp:lastModifiedBy>
  <cp:revision>13</cp:revision>
  <dcterms:created xsi:type="dcterms:W3CDTF">2025-03-27T10:04:07Z</dcterms:created>
  <dcterms:modified xsi:type="dcterms:W3CDTF">2025-03-27T11:13:49Z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LastSaved">
    <vt:filetime>2025-03-27T00:00:00Z</vt:filetime>
  </property>
  <property fmtid="{D5CDD505-2E9C-101B-9397-08002B2CF9AE}" pid="4" name="Producer">
    <vt:lpwstr>macOS 版本12.5（版号21G72） Quartz PDFContext</vt:lpwstr>
  </property>
</Properties>
</file>