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6" r:id="rId1"/>
  </p:sldMasterIdLst>
  <p:notesMasterIdLst>
    <p:notesMasterId r:id="rId11"/>
  </p:notesMasterIdLst>
  <p:sldIdLst>
    <p:sldId id="256" r:id="rId2"/>
    <p:sldId id="261" r:id="rId3"/>
    <p:sldId id="264" r:id="rId4"/>
    <p:sldId id="275" r:id="rId5"/>
    <p:sldId id="272" r:id="rId6"/>
    <p:sldId id="271" r:id="rId7"/>
    <p:sldId id="267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979"/>
    <a:srgbClr val="2C6698"/>
    <a:srgbClr val="CFD5E9"/>
    <a:srgbClr val="E9EBF5"/>
    <a:srgbClr val="59595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0"/>
    <p:restoredTop sz="85256"/>
  </p:normalViewPr>
  <p:slideViewPr>
    <p:cSldViewPr snapToGrid="0" snapToObjects="1">
      <p:cViewPr varScale="1">
        <p:scale>
          <a:sx n="86" d="100"/>
          <a:sy n="86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D74F1-8E04-46CB-A9FF-C1607FCB3014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19D4E9-10BC-4D9A-991C-374811BE4980}">
      <dgm:prSet custT="1"/>
      <dgm:spPr>
        <a:solidFill>
          <a:srgbClr val="269979"/>
        </a:solidFill>
      </dgm:spPr>
      <dgm:t>
        <a:bodyPr/>
        <a:lstStyle/>
        <a:p>
          <a:r>
            <a:rPr lang="en-US" sz="5000" b="1" i="1" dirty="0"/>
            <a:t>Can we predict trial outcome from before-case features?</a:t>
          </a:r>
          <a:endParaRPr lang="en-US" sz="5000" b="1" dirty="0"/>
        </a:p>
      </dgm:t>
    </dgm:pt>
    <dgm:pt modelId="{B1738D91-F81E-4AD7-974F-9742F97E87F6}" type="parTrans" cxnId="{4A7E7C5D-6314-4505-9639-46CD66B8AF6D}">
      <dgm:prSet/>
      <dgm:spPr/>
      <dgm:t>
        <a:bodyPr/>
        <a:lstStyle/>
        <a:p>
          <a:endParaRPr lang="en-US"/>
        </a:p>
      </dgm:t>
    </dgm:pt>
    <dgm:pt modelId="{A04EEBD9-AD55-41D9-92F6-14429F0A91CD}" type="sibTrans" cxnId="{4A7E7C5D-6314-4505-9639-46CD66B8AF6D}">
      <dgm:prSet/>
      <dgm:spPr/>
      <dgm:t>
        <a:bodyPr/>
        <a:lstStyle/>
        <a:p>
          <a:endParaRPr lang="en-US"/>
        </a:p>
      </dgm:t>
    </dgm:pt>
    <dgm:pt modelId="{555E02B8-25F3-D54E-B438-647FC8F76BC2}" type="pres">
      <dgm:prSet presAssocID="{5A9D74F1-8E04-46CB-A9FF-C1607FCB3014}" presName="linear" presStyleCnt="0">
        <dgm:presLayoutVars>
          <dgm:animLvl val="lvl"/>
          <dgm:resizeHandles val="exact"/>
        </dgm:presLayoutVars>
      </dgm:prSet>
      <dgm:spPr/>
    </dgm:pt>
    <dgm:pt modelId="{2EA64345-EFFD-3040-848F-93FE8C2261F3}" type="pres">
      <dgm:prSet presAssocID="{5519D4E9-10BC-4D9A-991C-374811BE4980}" presName="parentText" presStyleLbl="node1" presStyleIdx="0" presStyleCnt="1" custScaleY="145090">
        <dgm:presLayoutVars>
          <dgm:chMax val="0"/>
          <dgm:bulletEnabled val="1"/>
        </dgm:presLayoutVars>
      </dgm:prSet>
      <dgm:spPr/>
    </dgm:pt>
  </dgm:ptLst>
  <dgm:cxnLst>
    <dgm:cxn modelId="{4A7E7C5D-6314-4505-9639-46CD66B8AF6D}" srcId="{5A9D74F1-8E04-46CB-A9FF-C1607FCB3014}" destId="{5519D4E9-10BC-4D9A-991C-374811BE4980}" srcOrd="0" destOrd="0" parTransId="{B1738D91-F81E-4AD7-974F-9742F97E87F6}" sibTransId="{A04EEBD9-AD55-41D9-92F6-14429F0A91CD}"/>
    <dgm:cxn modelId="{73C1E2B2-2176-7E4E-B990-DBF1ACEC27EF}" type="presOf" srcId="{5519D4E9-10BC-4D9A-991C-374811BE4980}" destId="{2EA64345-EFFD-3040-848F-93FE8C2261F3}" srcOrd="0" destOrd="0" presId="urn:microsoft.com/office/officeart/2005/8/layout/vList2"/>
    <dgm:cxn modelId="{FC7E10DE-DAE5-D34F-9DD1-5249F71A1E19}" type="presOf" srcId="{5A9D74F1-8E04-46CB-A9FF-C1607FCB3014}" destId="{555E02B8-25F3-D54E-B438-647FC8F76BC2}" srcOrd="0" destOrd="0" presId="urn:microsoft.com/office/officeart/2005/8/layout/vList2"/>
    <dgm:cxn modelId="{12489437-F0BB-4641-A167-44F5D9DDB0BC}" type="presParOf" srcId="{555E02B8-25F3-D54E-B438-647FC8F76BC2}" destId="{2EA64345-EFFD-3040-848F-93FE8C2261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64345-EFFD-3040-848F-93FE8C2261F3}">
      <dsp:nvSpPr>
        <dsp:cNvPr id="0" name=""/>
        <dsp:cNvSpPr/>
      </dsp:nvSpPr>
      <dsp:spPr>
        <a:xfrm>
          <a:off x="0" y="1020728"/>
          <a:ext cx="8420987" cy="2868864"/>
        </a:xfrm>
        <a:prstGeom prst="roundRect">
          <a:avLst/>
        </a:prstGeom>
        <a:solidFill>
          <a:srgbClr val="26997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i="1" kern="1200" dirty="0"/>
            <a:t>Can we predict trial outcome from before-case features?</a:t>
          </a:r>
          <a:endParaRPr lang="en-US" sz="5000" b="1" kern="1200" dirty="0"/>
        </a:p>
      </dsp:txBody>
      <dsp:txXfrm>
        <a:off x="140046" y="1160774"/>
        <a:ext cx="8140895" cy="2588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B92C-21EF-7346-B16F-6C0BB02A030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A939E-5F3D-764C-9A80-1FF601AC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A939E-5F3D-764C-9A80-1FF601AC4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A939E-5F3D-764C-9A80-1FF601AC4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5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4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2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25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7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58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3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Charlie Yaris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469" y="2797803"/>
            <a:ext cx="9427535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Trial Avoidance in the US Justice System</a:t>
            </a:r>
          </a:p>
        </p:txBody>
      </p:sp>
    </p:spTree>
    <p:extLst>
      <p:ext uri="{BB962C8B-B14F-4D97-AF65-F5344CB8AC3E}">
        <p14:creationId xmlns:p14="http://schemas.microsoft.com/office/powerpoint/2010/main" val="137767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A982-9BD2-7F40-AC76-758DF24A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91"/>
            <a:ext cx="10515600" cy="4333172"/>
          </a:xfrm>
          <a:solidFill>
            <a:schemeClr val="bg1"/>
          </a:solidFill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0" h="38100" prst="relaxedInset"/>
            </a:sp3d>
          </a:bodyPr>
          <a:lstStyle/>
          <a:p>
            <a:pPr marL="0" indent="0" algn="ctr">
              <a:buNone/>
            </a:pPr>
            <a:r>
              <a:rPr lang="en-US" sz="9000" b="1" dirty="0">
                <a:effectLst>
                  <a:glow rad="1219200">
                    <a:schemeClr val="accent1">
                      <a:alpha val="75000"/>
                    </a:schemeClr>
                  </a:glow>
                </a:effectLst>
              </a:rPr>
              <a:t>93.1%</a:t>
            </a:r>
          </a:p>
          <a:p>
            <a:pPr marL="0" indent="0" algn="ctr">
              <a:buNone/>
            </a:pPr>
            <a:endParaRPr lang="en-US" sz="9000" dirty="0">
              <a:effectLst>
                <a:glow rad="1219200">
                  <a:schemeClr val="accent1">
                    <a:alpha val="9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en-US" sz="4300" dirty="0"/>
              <a:t>Of Guilty Sentences Start with a Guilty Plea</a:t>
            </a:r>
          </a:p>
        </p:txBody>
      </p:sp>
    </p:spTree>
    <p:extLst>
      <p:ext uri="{BB962C8B-B14F-4D97-AF65-F5344CB8AC3E}">
        <p14:creationId xmlns:p14="http://schemas.microsoft.com/office/powerpoint/2010/main" val="292851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AD5F-50F2-204D-892A-1D6D6A9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Why do so many defendants plead guilty?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4F169-28FA-6049-AA08-D629295EF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7760"/>
              </p:ext>
            </p:extLst>
          </p:nvPr>
        </p:nvGraphicFramePr>
        <p:xfrm>
          <a:off x="1866803" y="2367222"/>
          <a:ext cx="8394116" cy="211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969">
                  <a:extLst>
                    <a:ext uri="{9D8B030D-6E8A-4147-A177-3AD203B41FA5}">
                      <a16:colId xmlns:a16="http://schemas.microsoft.com/office/drawing/2014/main" val="3060121813"/>
                    </a:ext>
                  </a:extLst>
                </a:gridCol>
                <a:gridCol w="4347147">
                  <a:extLst>
                    <a:ext uri="{9D8B030D-6E8A-4147-A177-3AD203B41FA5}">
                      <a16:colId xmlns:a16="http://schemas.microsoft.com/office/drawing/2014/main" val="3775086402"/>
                    </a:ext>
                  </a:extLst>
                </a:gridCol>
              </a:tblGrid>
              <a:tr h="704035">
                <a:tc>
                  <a:txBody>
                    <a:bodyPr/>
                    <a:lstStyle/>
                    <a:p>
                      <a:r>
                        <a:rPr lang="en-US" sz="3000" dirty="0"/>
                        <a:t>Trial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Avg Years Sentenced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1294"/>
                  </a:ext>
                </a:extLst>
              </a:tr>
              <a:tr h="704035">
                <a:tc>
                  <a:txBody>
                    <a:bodyPr/>
                    <a:lstStyle/>
                    <a:p>
                      <a:r>
                        <a:rPr lang="en-US" sz="3000" dirty="0"/>
                        <a:t>Guilty Plea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2.8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1521"/>
                  </a:ext>
                </a:extLst>
              </a:tr>
              <a:tr h="704035">
                <a:tc>
                  <a:txBody>
                    <a:bodyPr/>
                    <a:lstStyle/>
                    <a:p>
                      <a:r>
                        <a:rPr lang="en-US" sz="3000" dirty="0"/>
                        <a:t>Guilty Verdict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7.1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3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6F0A-B874-1A4D-B51B-419079E3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1" y="2062716"/>
            <a:ext cx="7542492" cy="3296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''Not having a jury trial can save a lot of time and effort. Pragmatically speaking, it’s necessary and it’s justified to give a guy a tougher sentence if he takes more time and burdens the system.’’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– </a:t>
            </a:r>
            <a:r>
              <a:rPr lang="en-US" sz="3200" i="1" dirty="0"/>
              <a:t>Anonymous Cook County Judge</a:t>
            </a:r>
          </a:p>
        </p:txBody>
      </p:sp>
      <p:sp>
        <p:nvSpPr>
          <p:cNvPr id="10" name="Rectangle 9" descr="Gavel">
            <a:extLst>
              <a:ext uri="{FF2B5EF4-FFF2-40B4-BE49-F238E27FC236}">
                <a16:creationId xmlns:a16="http://schemas.microsoft.com/office/drawing/2014/main" id="{DB7DD685-BE80-5F41-A6F5-9253E876932D}"/>
              </a:ext>
            </a:extLst>
          </p:cNvPr>
          <p:cNvSpPr/>
          <p:nvPr/>
        </p:nvSpPr>
        <p:spPr>
          <a:xfrm>
            <a:off x="8250866" y="1719772"/>
            <a:ext cx="3742660" cy="3553977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F3A7B7-2E01-584C-8B52-28F53FDE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“Case Fee”</a:t>
            </a:r>
          </a:p>
        </p:txBody>
      </p:sp>
    </p:spTree>
    <p:extLst>
      <p:ext uri="{BB962C8B-B14F-4D97-AF65-F5344CB8AC3E}">
        <p14:creationId xmlns:p14="http://schemas.microsoft.com/office/powerpoint/2010/main" val="380267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9C29-D41F-4346-947D-635D5270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Tableau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1FD5-E7D7-B245-AFB1-1BA0F819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88E-C3CF-C143-8EB5-5B914D29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Investigating the “Case Fee”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BBC891F-54DE-C242-940D-41EA3D292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632153"/>
              </p:ext>
            </p:extLst>
          </p:nvPr>
        </p:nvGraphicFramePr>
        <p:xfrm>
          <a:off x="1871329" y="1446028"/>
          <a:ext cx="8420987" cy="4910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34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F1DB-50C3-F047-AEDB-CC57CB7A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dirty="0">
                <a:solidFill>
                  <a:srgbClr val="2C6698"/>
                </a:solidFill>
              </a:rPr>
              <a:t>      Data from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61854F-F4BC-4741-BB60-B0BC8CAA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50"/>
              </a:spcAft>
            </a:pPr>
            <a:r>
              <a:rPr lang="en-US" sz="3500" dirty="0"/>
              <a:t>148,703 Guilty Sentences from Cook County, IL</a:t>
            </a:r>
          </a:p>
          <a:p>
            <a:pPr lvl="1">
              <a:spcAft>
                <a:spcPts val="50"/>
              </a:spcAft>
            </a:pPr>
            <a:r>
              <a:rPr lang="en-US" sz="3000" dirty="0"/>
              <a:t>93.1% from Pleas</a:t>
            </a:r>
          </a:p>
          <a:p>
            <a:pPr lvl="1">
              <a:spcAft>
                <a:spcPts val="50"/>
              </a:spcAft>
            </a:pPr>
            <a:r>
              <a:rPr lang="en-US" sz="3000" dirty="0"/>
              <a:t>6.9% from Verdicts</a:t>
            </a:r>
          </a:p>
          <a:p>
            <a:pPr marL="0" indent="0">
              <a:spcAft>
                <a:spcPts val="50"/>
              </a:spcAft>
              <a:buNone/>
            </a:pPr>
            <a:endParaRPr lang="en-US" sz="3200" dirty="0"/>
          </a:p>
          <a:p>
            <a:pPr>
              <a:spcAft>
                <a:spcPts val="50"/>
              </a:spcAft>
            </a:pPr>
            <a:r>
              <a:rPr lang="en-US" sz="3500" dirty="0"/>
              <a:t>Features</a:t>
            </a:r>
          </a:p>
          <a:p>
            <a:pPr lvl="1">
              <a:spcAft>
                <a:spcPts val="50"/>
              </a:spcAft>
            </a:pPr>
            <a:r>
              <a:rPr lang="en-US" sz="3000" dirty="0"/>
              <a:t>Defendant: Age, Race</a:t>
            </a:r>
          </a:p>
          <a:p>
            <a:pPr lvl="1">
              <a:spcAft>
                <a:spcPts val="50"/>
              </a:spcAft>
            </a:pPr>
            <a:r>
              <a:rPr lang="en-US" sz="3000" dirty="0"/>
              <a:t>Charge: Number of Charges, Criminal Class</a:t>
            </a:r>
          </a:p>
          <a:p>
            <a:pPr lvl="1">
              <a:spcAft>
                <a:spcPts val="50"/>
              </a:spcAft>
            </a:pPr>
            <a:r>
              <a:rPr lang="en-US" sz="3000" dirty="0"/>
              <a:t>Sentence:  Phase, Type (Place), Length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FA555-632D-EA4C-BCC2-446E91CB4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3" t="28571" r="7234" b="31701"/>
          <a:stretch/>
        </p:blipFill>
        <p:spPr>
          <a:xfrm>
            <a:off x="6158205" y="482973"/>
            <a:ext cx="3324906" cy="9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1292-C884-D84C-B34D-FA609E6E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AC9-C878-C04B-9108-585B6AA9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 for Performance on “Found Guilty” sample.</a:t>
            </a:r>
          </a:p>
          <a:p>
            <a:r>
              <a:rPr lang="en-US" dirty="0"/>
              <a:t>Model Accuracy: 83.5%</a:t>
            </a:r>
          </a:p>
          <a:p>
            <a:r>
              <a:rPr lang="en-US" dirty="0"/>
              <a:t>Guilty Plea Precision: 0.96</a:t>
            </a:r>
          </a:p>
          <a:p>
            <a:r>
              <a:rPr lang="en-US" dirty="0"/>
              <a:t>Guilty Verdict Precision: 0.20</a:t>
            </a:r>
          </a:p>
        </p:txBody>
      </p:sp>
    </p:spTree>
    <p:extLst>
      <p:ext uri="{BB962C8B-B14F-4D97-AF65-F5344CB8AC3E}">
        <p14:creationId xmlns:p14="http://schemas.microsoft.com/office/powerpoint/2010/main" val="328508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3CAD-20E1-314B-A7AF-961097BC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Cleaning</a:t>
            </a:r>
          </a:p>
          <a:p>
            <a:r>
              <a:rPr lang="en-US" dirty="0"/>
              <a:t>Assumptions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1F1E30-4D2D-A344-AF5D-034B8B31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615820"/>
            <a:ext cx="7044870" cy="9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6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184</Words>
  <Application>Microsoft Macintosh PowerPoint</Application>
  <PresentationFormat>Widescreen</PresentationFormat>
  <Paragraphs>39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Trial Avoidance in the US Justice System</vt:lpstr>
      <vt:lpstr>PowerPoint Presentation</vt:lpstr>
      <vt:lpstr>Why do so many defendants plead guilty?</vt:lpstr>
      <vt:lpstr>The “Case Fee”</vt:lpstr>
      <vt:lpstr>Tableau Demonstration</vt:lpstr>
      <vt:lpstr>Investigating the “Case Fee”</vt:lpstr>
      <vt:lpstr>      Data from</vt:lpstr>
      <vt:lpstr>Model: Logistic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 Avoidance in the US Justice System</dc:title>
  <dc:creator>Charlie Yaris</dc:creator>
  <cp:lastModifiedBy>Charlie Yaris</cp:lastModifiedBy>
  <cp:revision>6</cp:revision>
  <dcterms:created xsi:type="dcterms:W3CDTF">2018-10-30T21:35:42Z</dcterms:created>
  <dcterms:modified xsi:type="dcterms:W3CDTF">2018-10-30T23:38:25Z</dcterms:modified>
</cp:coreProperties>
</file>