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4" r:id="rId1"/>
  </p:sldMasterIdLst>
  <p:notesMasterIdLst>
    <p:notesMasterId r:id="rId10"/>
  </p:notesMasterIdLst>
  <p:sldIdLst>
    <p:sldId id="256" r:id="rId2"/>
    <p:sldId id="260" r:id="rId3"/>
    <p:sldId id="263" r:id="rId4"/>
    <p:sldId id="268" r:id="rId5"/>
    <p:sldId id="261" r:id="rId6"/>
    <p:sldId id="264" r:id="rId7"/>
    <p:sldId id="267"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D5E9"/>
    <a:srgbClr val="E9EBF5"/>
    <a:srgbClr val="595959"/>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51"/>
    <p:restoredTop sz="85219"/>
  </p:normalViewPr>
  <p:slideViewPr>
    <p:cSldViewPr snapToGrid="0" snapToObjects="1">
      <p:cViewPr varScale="1">
        <p:scale>
          <a:sx n="74" d="100"/>
          <a:sy n="74" d="100"/>
        </p:scale>
        <p:origin x="224" y="1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DB92C-21EF-7346-B16F-6C0BB02A0303}" type="datetimeFigureOut">
              <a:rPr lang="en-US" smtClean="0"/>
              <a:t>10/11/18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AA939E-5F3D-764C-9A80-1FF601AC47E5}" type="slidenum">
              <a:rPr lang="en-US" smtClean="0"/>
              <a:t>‹#›</a:t>
            </a:fld>
            <a:endParaRPr lang="en-US"/>
          </a:p>
        </p:txBody>
      </p:sp>
    </p:spTree>
    <p:extLst>
      <p:ext uri="{BB962C8B-B14F-4D97-AF65-F5344CB8AC3E}">
        <p14:creationId xmlns:p14="http://schemas.microsoft.com/office/powerpoint/2010/main" val="28751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t>I’ll be predicting the price that customers pay for prescription drugs per pill. I’ve called this the </a:t>
            </a:r>
            <a:r>
              <a:rPr lang="en-US"/>
              <a:t>outliers we’re </a:t>
            </a:r>
            <a:r>
              <a:rPr lang="en-US" dirty="0"/>
              <a:t>forced to accept because there are some really big outliers in the distribution of drug prices and patients who rely on them are often forced to purchase them regardless </a:t>
            </a:r>
            <a:r>
              <a:rPr lang="en-US"/>
              <a:t>of price.</a:t>
            </a:r>
            <a:endParaRPr lang="en-US" dirty="0"/>
          </a:p>
        </p:txBody>
      </p:sp>
      <p:sp>
        <p:nvSpPr>
          <p:cNvPr id="4" name="Slide Number Placeholder 3"/>
          <p:cNvSpPr>
            <a:spLocks noGrp="1"/>
          </p:cNvSpPr>
          <p:nvPr>
            <p:ph type="sldNum" sz="quarter" idx="5"/>
          </p:nvPr>
        </p:nvSpPr>
        <p:spPr/>
        <p:txBody>
          <a:bodyPr/>
          <a:lstStyle/>
          <a:p>
            <a:fld id="{E1AA939E-5F3D-764C-9A80-1FF601AC47E5}" type="slidenum">
              <a:rPr lang="en-US" smtClean="0"/>
              <a:t>1</a:t>
            </a:fld>
            <a:endParaRPr lang="en-US"/>
          </a:p>
        </p:txBody>
      </p:sp>
    </p:spTree>
    <p:extLst>
      <p:ext uri="{BB962C8B-B14F-4D97-AF65-F5344CB8AC3E}">
        <p14:creationId xmlns:p14="http://schemas.microsoft.com/office/powerpoint/2010/main" val="316548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Why bother?</a:t>
            </a:r>
            <a:endParaRPr lang="en-US" dirty="0"/>
          </a:p>
        </p:txBody>
      </p:sp>
      <p:sp>
        <p:nvSpPr>
          <p:cNvPr id="4" name="Slide Number Placeholder 3"/>
          <p:cNvSpPr>
            <a:spLocks noGrp="1"/>
          </p:cNvSpPr>
          <p:nvPr>
            <p:ph type="sldNum" sz="quarter" idx="5"/>
          </p:nvPr>
        </p:nvSpPr>
        <p:spPr/>
        <p:txBody>
          <a:bodyPr/>
          <a:lstStyle/>
          <a:p>
            <a:fld id="{E1AA939E-5F3D-764C-9A80-1FF601AC47E5}" type="slidenum">
              <a:rPr lang="en-US" smtClean="0"/>
              <a:t>2</a:t>
            </a:fld>
            <a:endParaRPr lang="en-US"/>
          </a:p>
        </p:txBody>
      </p:sp>
    </p:spTree>
    <p:extLst>
      <p:ext uri="{BB962C8B-B14F-4D97-AF65-F5344CB8AC3E}">
        <p14:creationId xmlns:p14="http://schemas.microsoft.com/office/powerpoint/2010/main" val="356417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Removed Null Values</a:t>
            </a:r>
          </a:p>
          <a:p>
            <a:pPr lvl="1"/>
            <a:r>
              <a:rPr lang="en-US" dirty="0"/>
              <a:t>Checked for price &gt; cost</a:t>
            </a:r>
          </a:p>
          <a:p>
            <a:pPr lvl="1"/>
            <a:r>
              <a:rPr lang="en-US" dirty="0"/>
              <a:t>Kept only drugs in pill form.</a:t>
            </a:r>
          </a:p>
          <a:p>
            <a:pPr lvl="1"/>
            <a:endParaRPr lang="en-US" dirty="0"/>
          </a:p>
          <a:p>
            <a:pPr lvl="1" algn="l"/>
            <a:r>
              <a:rPr lang="en-US" dirty="0"/>
              <a:t>I only looked at pill because my Medicaid data was based on cost per unit which was easy to calculate for pills, but difficult to figure out how many units to assign to other drugs like ear drops and eye drops.</a:t>
            </a:r>
          </a:p>
        </p:txBody>
      </p:sp>
      <p:sp>
        <p:nvSpPr>
          <p:cNvPr id="4" name="Slide Number Placeholder 3"/>
          <p:cNvSpPr>
            <a:spLocks noGrp="1"/>
          </p:cNvSpPr>
          <p:nvPr>
            <p:ph type="sldNum" sz="quarter" idx="5"/>
          </p:nvPr>
        </p:nvSpPr>
        <p:spPr/>
        <p:txBody>
          <a:bodyPr/>
          <a:lstStyle/>
          <a:p>
            <a:fld id="{E1AA939E-5F3D-764C-9A80-1FF601AC47E5}" type="slidenum">
              <a:rPr lang="en-US" smtClean="0"/>
              <a:t>6</a:t>
            </a:fld>
            <a:endParaRPr lang="en-US"/>
          </a:p>
        </p:txBody>
      </p:sp>
    </p:spTree>
    <p:extLst>
      <p:ext uri="{BB962C8B-B14F-4D97-AF65-F5344CB8AC3E}">
        <p14:creationId xmlns:p14="http://schemas.microsoft.com/office/powerpoint/2010/main" val="970425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Last one looks bad, but the RMSE is still less than the standard deviation.</a:t>
            </a:r>
          </a:p>
        </p:txBody>
      </p:sp>
      <p:sp>
        <p:nvSpPr>
          <p:cNvPr id="4" name="Slide Number Placeholder 3"/>
          <p:cNvSpPr>
            <a:spLocks noGrp="1"/>
          </p:cNvSpPr>
          <p:nvPr>
            <p:ph type="sldNum" sz="quarter" idx="5"/>
          </p:nvPr>
        </p:nvSpPr>
        <p:spPr/>
        <p:txBody>
          <a:bodyPr/>
          <a:lstStyle/>
          <a:p>
            <a:fld id="{E1AA939E-5F3D-764C-9A80-1FF601AC47E5}" type="slidenum">
              <a:rPr lang="en-US" smtClean="0"/>
              <a:t>7</a:t>
            </a:fld>
            <a:endParaRPr lang="en-US"/>
          </a:p>
        </p:txBody>
      </p:sp>
    </p:spTree>
    <p:extLst>
      <p:ext uri="{BB962C8B-B14F-4D97-AF65-F5344CB8AC3E}">
        <p14:creationId xmlns:p14="http://schemas.microsoft.com/office/powerpoint/2010/main" val="3485839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1D47-4F2B-3945-B78D-803E07ACAC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1FAA3C-3CA3-734A-968F-F547B7B705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0F8ECF-68CA-564F-A883-050B55F6CF55}"/>
              </a:ext>
            </a:extLst>
          </p:cNvPr>
          <p:cNvSpPr>
            <a:spLocks noGrp="1"/>
          </p:cNvSpPr>
          <p:nvPr>
            <p:ph type="dt" sz="half" idx="10"/>
          </p:nvPr>
        </p:nvSpPr>
        <p:spPr/>
        <p:txBody>
          <a:bodyPr/>
          <a:lstStyle/>
          <a:p>
            <a:fld id="{08B9EBBA-996F-894A-B54A-D6246ED52CEA}" type="datetimeFigureOut">
              <a:rPr lang="en-US" smtClean="0"/>
              <a:pPr/>
              <a:t>10/11/18</a:t>
            </a:fld>
            <a:endParaRPr lang="en-US" dirty="0"/>
          </a:p>
        </p:txBody>
      </p:sp>
      <p:sp>
        <p:nvSpPr>
          <p:cNvPr id="5" name="Footer Placeholder 4">
            <a:extLst>
              <a:ext uri="{FF2B5EF4-FFF2-40B4-BE49-F238E27FC236}">
                <a16:creationId xmlns:a16="http://schemas.microsoft.com/office/drawing/2014/main" id="{532DAA5D-816A-6642-9476-2C343BA262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30C4C86-7AAB-5E41-8FEE-F5D774208C1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7687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3E74A-B2A0-564C-8DD5-BB6A109603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730584-5C0E-1247-A887-560EF47A4F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5C313-4C61-764B-A3EE-ADE4C50906E6}"/>
              </a:ext>
            </a:extLst>
          </p:cNvPr>
          <p:cNvSpPr>
            <a:spLocks noGrp="1"/>
          </p:cNvSpPr>
          <p:nvPr>
            <p:ph type="dt" sz="half" idx="10"/>
          </p:nvPr>
        </p:nvSpPr>
        <p:spPr/>
        <p:txBody>
          <a:bodyPr/>
          <a:lstStyle/>
          <a:p>
            <a:fld id="{C6C52C72-DE31-F449-A4ED-4C594FD91407}" type="datetimeFigureOut">
              <a:rPr lang="en-US" smtClean="0"/>
              <a:pPr/>
              <a:t>10/11/18</a:t>
            </a:fld>
            <a:endParaRPr lang="en-US" dirty="0"/>
          </a:p>
        </p:txBody>
      </p:sp>
      <p:sp>
        <p:nvSpPr>
          <p:cNvPr id="5" name="Footer Placeholder 4">
            <a:extLst>
              <a:ext uri="{FF2B5EF4-FFF2-40B4-BE49-F238E27FC236}">
                <a16:creationId xmlns:a16="http://schemas.microsoft.com/office/drawing/2014/main" id="{5619E175-6A5D-B844-A905-203FC6F862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017266-3D19-DF47-B8B9-73DF2E125A6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1685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038C98-34E3-C34D-855E-0528E93E7E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1E28EA-EF26-154D-B99A-D6B393A312B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1D3B5-AC71-AC41-9589-72CDBC5769B6}"/>
              </a:ext>
            </a:extLst>
          </p:cNvPr>
          <p:cNvSpPr>
            <a:spLocks noGrp="1"/>
          </p:cNvSpPr>
          <p:nvPr>
            <p:ph type="dt" sz="half" idx="10"/>
          </p:nvPr>
        </p:nvSpPr>
        <p:spPr/>
        <p:txBody>
          <a:bodyPr/>
          <a:lstStyle/>
          <a:p>
            <a:fld id="{ED62726E-379B-B349-9EED-81ED093FA806}" type="datetimeFigureOut">
              <a:rPr lang="en-US" smtClean="0"/>
              <a:pPr/>
              <a:t>10/11/18</a:t>
            </a:fld>
            <a:endParaRPr lang="en-US" dirty="0"/>
          </a:p>
        </p:txBody>
      </p:sp>
      <p:sp>
        <p:nvSpPr>
          <p:cNvPr id="5" name="Footer Placeholder 4">
            <a:extLst>
              <a:ext uri="{FF2B5EF4-FFF2-40B4-BE49-F238E27FC236}">
                <a16:creationId xmlns:a16="http://schemas.microsoft.com/office/drawing/2014/main" id="{F48A3720-DE8F-E344-8815-789E60ADEE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252704-D156-F043-8C55-1A946B37EEE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8093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3BCAC-4EC9-134B-9547-481C548EAF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C8F400-78EC-7E4C-B748-E7F8D47EEDC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F76816-A47B-3042-AF99-95D1C2E28CA5}"/>
              </a:ext>
            </a:extLst>
          </p:cNvPr>
          <p:cNvSpPr>
            <a:spLocks noGrp="1"/>
          </p:cNvSpPr>
          <p:nvPr>
            <p:ph type="dt" sz="half" idx="10"/>
          </p:nvPr>
        </p:nvSpPr>
        <p:spPr/>
        <p:txBody>
          <a:bodyPr/>
          <a:lstStyle/>
          <a:p>
            <a:fld id="{9B3A1323-8D79-1946-B0D7-40001CF92E9D}" type="datetimeFigureOut">
              <a:rPr lang="en-US" smtClean="0"/>
              <a:pPr/>
              <a:t>10/11/18</a:t>
            </a:fld>
            <a:endParaRPr lang="en-US" dirty="0"/>
          </a:p>
        </p:txBody>
      </p:sp>
      <p:sp>
        <p:nvSpPr>
          <p:cNvPr id="5" name="Footer Placeholder 4">
            <a:extLst>
              <a:ext uri="{FF2B5EF4-FFF2-40B4-BE49-F238E27FC236}">
                <a16:creationId xmlns:a16="http://schemas.microsoft.com/office/drawing/2014/main" id="{DB8A1E66-52AA-9C4A-913E-83437C5A6A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B011EE-88D1-D440-A9E7-7209847EF02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1370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55CBE-F925-6442-92A8-F6194150E4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39475A-F32B-F44C-9F6C-CFB56FCDE5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E8E9814-2373-3240-81D8-C98D754D0430}"/>
              </a:ext>
            </a:extLst>
          </p:cNvPr>
          <p:cNvSpPr>
            <a:spLocks noGrp="1"/>
          </p:cNvSpPr>
          <p:nvPr>
            <p:ph type="dt" sz="half" idx="10"/>
          </p:nvPr>
        </p:nvSpPr>
        <p:spPr/>
        <p:txBody>
          <a:bodyPr/>
          <a:lstStyle/>
          <a:p>
            <a:fld id="{8DFA1846-DA80-1C48-A609-854EA85C59AD}" type="datetimeFigureOut">
              <a:rPr lang="en-US" smtClean="0"/>
              <a:pPr/>
              <a:t>10/11/18</a:t>
            </a:fld>
            <a:endParaRPr lang="en-US" dirty="0"/>
          </a:p>
        </p:txBody>
      </p:sp>
      <p:sp>
        <p:nvSpPr>
          <p:cNvPr id="5" name="Footer Placeholder 4">
            <a:extLst>
              <a:ext uri="{FF2B5EF4-FFF2-40B4-BE49-F238E27FC236}">
                <a16:creationId xmlns:a16="http://schemas.microsoft.com/office/drawing/2014/main" id="{4D6BCA71-9581-7E47-9C42-94E7E5E1B2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80F216C-31AC-CE40-81B3-4722C8F949D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9646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BEFE-62B4-1044-876C-189B692FC2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31F157-19C5-3440-A0A7-1A4C76F41D9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9BEFB2-1444-4A44-AC2A-027BCAC909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863293-2C41-804B-AC55-BC1798DA7EFB}"/>
              </a:ext>
            </a:extLst>
          </p:cNvPr>
          <p:cNvSpPr>
            <a:spLocks noGrp="1"/>
          </p:cNvSpPr>
          <p:nvPr>
            <p:ph type="dt" sz="half" idx="10"/>
          </p:nvPr>
        </p:nvSpPr>
        <p:spPr/>
        <p:txBody>
          <a:bodyPr/>
          <a:lstStyle/>
          <a:p>
            <a:fld id="{57302355-E14B-8545-A8F8-0FE83CC9D524}" type="datetimeFigureOut">
              <a:rPr lang="en-US" smtClean="0"/>
              <a:pPr/>
              <a:t>10/11/18</a:t>
            </a:fld>
            <a:endParaRPr lang="en-US" dirty="0"/>
          </a:p>
        </p:txBody>
      </p:sp>
      <p:sp>
        <p:nvSpPr>
          <p:cNvPr id="6" name="Footer Placeholder 5">
            <a:extLst>
              <a:ext uri="{FF2B5EF4-FFF2-40B4-BE49-F238E27FC236}">
                <a16:creationId xmlns:a16="http://schemas.microsoft.com/office/drawing/2014/main" id="{2F74C341-459D-D34B-8743-9ECBFE45E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9A52ADD-5A87-4743-B68D-A44311F2D8C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90996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5658-BA02-3D4B-8675-AB88A24813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ACED08-81F6-174C-9631-D9903905C6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0AE35DB-C70E-D248-8C76-2B48EF568F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BE8BA0-8A5F-3648-823D-7DB052374A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9C8DA9F-2642-644E-A8B2-C91CA4A7D2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06A9FA-B9A2-554B-B163-69D157345672}"/>
              </a:ext>
            </a:extLst>
          </p:cNvPr>
          <p:cNvSpPr>
            <a:spLocks noGrp="1"/>
          </p:cNvSpPr>
          <p:nvPr>
            <p:ph type="dt" sz="half" idx="10"/>
          </p:nvPr>
        </p:nvSpPr>
        <p:spPr/>
        <p:txBody>
          <a:bodyPr/>
          <a:lstStyle/>
          <a:p>
            <a:fld id="{09B482E8-6E0E-1B4F-B1FD-C69DB9E858D9}" type="datetimeFigureOut">
              <a:rPr lang="en-US" smtClean="0"/>
              <a:pPr/>
              <a:t>10/11/18</a:t>
            </a:fld>
            <a:endParaRPr lang="en-US" dirty="0"/>
          </a:p>
        </p:txBody>
      </p:sp>
      <p:sp>
        <p:nvSpPr>
          <p:cNvPr id="8" name="Footer Placeholder 7">
            <a:extLst>
              <a:ext uri="{FF2B5EF4-FFF2-40B4-BE49-F238E27FC236}">
                <a16:creationId xmlns:a16="http://schemas.microsoft.com/office/drawing/2014/main" id="{10F20C3F-5D5D-0846-B109-854FA9492B0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4186431-9EC4-314B-B8F3-469A30DF5D2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38672"/>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85EC1-7361-9B4A-AD70-3337FD6806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2D2114-A72E-CD48-96D4-9A4A82360FF0}"/>
              </a:ext>
            </a:extLst>
          </p:cNvPr>
          <p:cNvSpPr>
            <a:spLocks noGrp="1"/>
          </p:cNvSpPr>
          <p:nvPr>
            <p:ph type="dt" sz="half" idx="10"/>
          </p:nvPr>
        </p:nvSpPr>
        <p:spPr/>
        <p:txBody>
          <a:bodyPr/>
          <a:lstStyle/>
          <a:p>
            <a:fld id="{F13A34C8-038E-2045-AF43-DF7DBB8E0E9E}" type="datetimeFigureOut">
              <a:rPr lang="en-US" smtClean="0"/>
              <a:pPr/>
              <a:t>10/11/18</a:t>
            </a:fld>
            <a:endParaRPr lang="en-US" dirty="0"/>
          </a:p>
        </p:txBody>
      </p:sp>
      <p:sp>
        <p:nvSpPr>
          <p:cNvPr id="4" name="Footer Placeholder 3">
            <a:extLst>
              <a:ext uri="{FF2B5EF4-FFF2-40B4-BE49-F238E27FC236}">
                <a16:creationId xmlns:a16="http://schemas.microsoft.com/office/drawing/2014/main" id="{1199771D-914A-1C49-AE23-D00CF45BA60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897C5F1-3DB4-654D-84D7-29D8C97220D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4650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04019-15AA-8944-A6D0-21AD9DEFAB31}"/>
              </a:ext>
            </a:extLst>
          </p:cNvPr>
          <p:cNvSpPr>
            <a:spLocks noGrp="1"/>
          </p:cNvSpPr>
          <p:nvPr>
            <p:ph type="dt" sz="half" idx="10"/>
          </p:nvPr>
        </p:nvSpPr>
        <p:spPr/>
        <p:txBody>
          <a:bodyPr/>
          <a:lstStyle/>
          <a:p>
            <a:fld id="{8818C68F-D26B-8F47-958C-23B49CF8A634}" type="datetimeFigureOut">
              <a:rPr lang="en-US" smtClean="0"/>
              <a:pPr/>
              <a:t>10/11/18</a:t>
            </a:fld>
            <a:endParaRPr lang="en-US" dirty="0"/>
          </a:p>
        </p:txBody>
      </p:sp>
      <p:sp>
        <p:nvSpPr>
          <p:cNvPr id="3" name="Footer Placeholder 2">
            <a:extLst>
              <a:ext uri="{FF2B5EF4-FFF2-40B4-BE49-F238E27FC236}">
                <a16:creationId xmlns:a16="http://schemas.microsoft.com/office/drawing/2014/main" id="{521B2E36-50E7-B948-8E71-760424A2898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473705-2CE1-FB4D-8B30-B668DF19517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265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C1C49-FD2E-E040-BB95-93C3D42E49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2C9A72-AF78-3348-8254-7084D12800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E171DD-6B3A-1A48-9D6D-6ADD73058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2F3CA3-B6A7-8547-8960-D498C07A8460}"/>
              </a:ext>
            </a:extLst>
          </p:cNvPr>
          <p:cNvSpPr>
            <a:spLocks noGrp="1"/>
          </p:cNvSpPr>
          <p:nvPr>
            <p:ph type="dt" sz="half" idx="10"/>
          </p:nvPr>
        </p:nvSpPr>
        <p:spPr/>
        <p:txBody>
          <a:bodyPr/>
          <a:lstStyle/>
          <a:p>
            <a:fld id="{D0DF5E60-9974-AC48-9591-99C2BB44B7CF}" type="datetimeFigureOut">
              <a:rPr lang="en-US" smtClean="0"/>
              <a:pPr/>
              <a:t>10/11/18</a:t>
            </a:fld>
            <a:endParaRPr lang="en-US" dirty="0"/>
          </a:p>
        </p:txBody>
      </p:sp>
      <p:sp>
        <p:nvSpPr>
          <p:cNvPr id="6" name="Footer Placeholder 5">
            <a:extLst>
              <a:ext uri="{FF2B5EF4-FFF2-40B4-BE49-F238E27FC236}">
                <a16:creationId xmlns:a16="http://schemas.microsoft.com/office/drawing/2014/main" id="{38430A81-19DD-2B46-B4CE-86450811ADC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99BD43-9504-C546-AAA2-DF171EABC9B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985505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FD248-2031-5C43-A0DD-6378B68AFA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65DB7C-4534-6847-AAEC-4909EFFCB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B3F0EC-4FDE-FC44-995F-D35AB4A801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5BC0EE-ADD3-6A47-A124-BC3412499CB7}"/>
              </a:ext>
            </a:extLst>
          </p:cNvPr>
          <p:cNvSpPr>
            <a:spLocks noGrp="1"/>
          </p:cNvSpPr>
          <p:nvPr>
            <p:ph type="dt" sz="half" idx="10"/>
          </p:nvPr>
        </p:nvSpPr>
        <p:spPr/>
        <p:txBody>
          <a:bodyPr/>
          <a:lstStyle/>
          <a:p>
            <a:fld id="{18C79C5D-2A6F-F04D-97DA-BEF2467B64E4}" type="datetimeFigureOut">
              <a:rPr lang="en-US" smtClean="0"/>
              <a:pPr/>
              <a:t>10/11/18</a:t>
            </a:fld>
            <a:endParaRPr lang="en-US" dirty="0"/>
          </a:p>
        </p:txBody>
      </p:sp>
      <p:sp>
        <p:nvSpPr>
          <p:cNvPr id="6" name="Footer Placeholder 5">
            <a:extLst>
              <a:ext uri="{FF2B5EF4-FFF2-40B4-BE49-F238E27FC236}">
                <a16:creationId xmlns:a16="http://schemas.microsoft.com/office/drawing/2014/main" id="{D97DB1C3-5543-144A-A828-CCB2D239A04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96CA19-81D8-8C42-8DE8-4AC2DA9A9E3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656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0BA972-FB0B-A04C-95A5-60B50AFF0B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04B857-9BE9-824E-BED2-67405334A7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7402A3-A0F3-E14F-974B-767B130D7C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482E8-6E0E-1B4F-B1FD-C69DB9E858D9}" type="datetimeFigureOut">
              <a:rPr lang="en-US" smtClean="0"/>
              <a:pPr/>
              <a:t>10/11/18</a:t>
            </a:fld>
            <a:endParaRPr lang="en-US" dirty="0"/>
          </a:p>
        </p:txBody>
      </p:sp>
      <p:sp>
        <p:nvSpPr>
          <p:cNvPr id="5" name="Footer Placeholder 4">
            <a:extLst>
              <a:ext uri="{FF2B5EF4-FFF2-40B4-BE49-F238E27FC236}">
                <a16:creationId xmlns:a16="http://schemas.microsoft.com/office/drawing/2014/main" id="{04FEE147-6E25-B14F-B28D-79EAFD997C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13FA86F-E716-F246-BA05-247BCF2A64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0158276"/>
      </p:ext>
    </p:extLst>
  </p:cSld>
  <p:clrMap bg1="lt1" tx1="dk1" bg2="lt2" tx2="dk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838199" y="4525347"/>
            <a:ext cx="6801321" cy="1737360"/>
          </a:xfrm>
        </p:spPr>
        <p:txBody>
          <a:bodyPr anchor="ctr">
            <a:normAutofit/>
          </a:bodyPr>
          <a:lstStyle/>
          <a:p>
            <a:pPr algn="r"/>
            <a:r>
              <a:rPr lang="en-US" sz="4800" dirty="0">
                <a:latin typeface="Arial" charset="0"/>
                <a:ea typeface="Arial" charset="0"/>
                <a:cs typeface="Arial" charset="0"/>
              </a:rPr>
              <a:t>The Outliers</a:t>
            </a:r>
            <a:br>
              <a:rPr lang="en-US" sz="4800" dirty="0">
                <a:latin typeface="Arial" charset="0"/>
                <a:ea typeface="Arial" charset="0"/>
                <a:cs typeface="Arial" charset="0"/>
              </a:rPr>
            </a:br>
            <a:r>
              <a:rPr lang="en-US" sz="4800" dirty="0">
                <a:latin typeface="Arial" charset="0"/>
                <a:ea typeface="Arial" charset="0"/>
                <a:cs typeface="Arial" charset="0"/>
              </a:rPr>
              <a:t>We’re Forced to Accept</a:t>
            </a:r>
          </a:p>
        </p:txBody>
      </p:sp>
      <p:sp>
        <p:nvSpPr>
          <p:cNvPr id="3" name="Subtitle 2"/>
          <p:cNvSpPr>
            <a:spLocks noGrp="1"/>
          </p:cNvSpPr>
          <p:nvPr>
            <p:ph type="subTitle" idx="1"/>
          </p:nvPr>
        </p:nvSpPr>
        <p:spPr>
          <a:xfrm>
            <a:off x="7961258" y="4525347"/>
            <a:ext cx="3258675" cy="1737360"/>
          </a:xfrm>
        </p:spPr>
        <p:txBody>
          <a:bodyPr anchor="ctr">
            <a:normAutofit/>
          </a:bodyPr>
          <a:lstStyle/>
          <a:p>
            <a:pPr algn="l"/>
            <a:r>
              <a:rPr lang="en-US" sz="2900" dirty="0">
                <a:latin typeface="Arial" charset="0"/>
                <a:ea typeface="Arial" charset="0"/>
                <a:cs typeface="Arial" charset="0"/>
              </a:rPr>
              <a:t>Charlie Yaris</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677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32FB0-1A16-854B-BD9E-03224950EF7C}"/>
              </a:ext>
            </a:extLst>
          </p:cNvPr>
          <p:cNvSpPr>
            <a:spLocks noGrp="1"/>
          </p:cNvSpPr>
          <p:nvPr>
            <p:ph type="title"/>
          </p:nvPr>
        </p:nvSpPr>
        <p:spPr/>
        <p:txBody>
          <a:bodyPr anchor="t">
            <a:normAutofit/>
          </a:bodyPr>
          <a:lstStyle/>
          <a:p>
            <a:pPr algn="ctr"/>
            <a:r>
              <a:rPr lang="en-US" sz="4000" dirty="0"/>
              <a:t>Distribution of Prices for Individual Pills</a:t>
            </a:r>
          </a:p>
        </p:txBody>
      </p:sp>
      <p:pic>
        <p:nvPicPr>
          <p:cNvPr id="22" name="Picture 21">
            <a:extLst>
              <a:ext uri="{FF2B5EF4-FFF2-40B4-BE49-F238E27FC236}">
                <a16:creationId xmlns:a16="http://schemas.microsoft.com/office/drawing/2014/main" id="{98647248-E31C-394C-AD40-07853B48478E}"/>
              </a:ext>
            </a:extLst>
          </p:cNvPr>
          <p:cNvPicPr>
            <a:picLocks noChangeAspect="1"/>
          </p:cNvPicPr>
          <p:nvPr/>
        </p:nvPicPr>
        <p:blipFill>
          <a:blip r:embed="rId3"/>
          <a:stretch>
            <a:fillRect/>
          </a:stretch>
        </p:blipFill>
        <p:spPr>
          <a:xfrm>
            <a:off x="1284157" y="1435894"/>
            <a:ext cx="9874381" cy="4916187"/>
          </a:xfrm>
          <a:prstGeom prst="rect">
            <a:avLst/>
          </a:prstGeom>
        </p:spPr>
      </p:pic>
      <p:sp>
        <p:nvSpPr>
          <p:cNvPr id="16" name="TextBox 15">
            <a:extLst>
              <a:ext uri="{FF2B5EF4-FFF2-40B4-BE49-F238E27FC236}">
                <a16:creationId xmlns:a16="http://schemas.microsoft.com/office/drawing/2014/main" id="{CB256ADE-3594-1E45-A9FE-5CBF147B379C}"/>
              </a:ext>
            </a:extLst>
          </p:cNvPr>
          <p:cNvSpPr txBox="1"/>
          <p:nvPr/>
        </p:nvSpPr>
        <p:spPr>
          <a:xfrm>
            <a:off x="10631277" y="1487589"/>
            <a:ext cx="1560723" cy="815608"/>
          </a:xfrm>
          <a:prstGeom prst="rect">
            <a:avLst/>
          </a:prstGeom>
          <a:solidFill>
            <a:schemeClr val="bg1"/>
          </a:solidFill>
          <a:ln w="19050">
            <a:solidFill>
              <a:schemeClr val="bg1">
                <a:lumMod val="85000"/>
              </a:schemeClr>
            </a:solidFill>
          </a:ln>
        </p:spPr>
        <p:txBody>
          <a:bodyPr wrap="square" rtlCol="0">
            <a:spAutoFit/>
          </a:bodyPr>
          <a:lstStyle/>
          <a:p>
            <a:endParaRPr lang="en-US" sz="500" dirty="0"/>
          </a:p>
          <a:p>
            <a:r>
              <a:rPr lang="en-US" sz="2100" dirty="0"/>
              <a:t>x̅ = 15.43</a:t>
            </a:r>
          </a:p>
          <a:p>
            <a:r>
              <a:rPr lang="el-GR" sz="2100" dirty="0"/>
              <a:t>σ </a:t>
            </a:r>
            <a:r>
              <a:rPr lang="en-US" sz="2100" dirty="0"/>
              <a:t>= 77.25</a:t>
            </a:r>
          </a:p>
        </p:txBody>
      </p:sp>
    </p:spTree>
    <p:extLst>
      <p:ext uri="{BB962C8B-B14F-4D97-AF65-F5344CB8AC3E}">
        <p14:creationId xmlns:p14="http://schemas.microsoft.com/office/powerpoint/2010/main" val="4175549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241B4EE8-56E5-8449-AB6E-89974A562313}"/>
              </a:ext>
            </a:extLst>
          </p:cNvPr>
          <p:cNvSpPr>
            <a:spLocks noGrp="1"/>
          </p:cNvSpPr>
          <p:nvPr>
            <p:ph type="title"/>
          </p:nvPr>
        </p:nvSpPr>
        <p:spPr/>
        <p:txBody>
          <a:bodyPr anchor="t">
            <a:normAutofit/>
          </a:bodyPr>
          <a:lstStyle/>
          <a:p>
            <a:pPr algn="ctr"/>
            <a:r>
              <a:rPr lang="en-US" sz="4000" dirty="0"/>
              <a:t>Feature Importance for Prescription Drug Prices</a:t>
            </a:r>
          </a:p>
        </p:txBody>
      </p:sp>
      <p:pic>
        <p:nvPicPr>
          <p:cNvPr id="22" name="Picture 21">
            <a:extLst>
              <a:ext uri="{FF2B5EF4-FFF2-40B4-BE49-F238E27FC236}">
                <a16:creationId xmlns:a16="http://schemas.microsoft.com/office/drawing/2014/main" id="{5F621202-83D9-D94B-9E3D-8D312CCE9DDC}"/>
              </a:ext>
            </a:extLst>
          </p:cNvPr>
          <p:cNvPicPr>
            <a:picLocks noChangeAspect="1"/>
          </p:cNvPicPr>
          <p:nvPr/>
        </p:nvPicPr>
        <p:blipFill>
          <a:blip r:embed="rId2"/>
          <a:stretch>
            <a:fillRect/>
          </a:stretch>
        </p:blipFill>
        <p:spPr>
          <a:xfrm>
            <a:off x="1439332" y="1143000"/>
            <a:ext cx="9144000" cy="5334000"/>
          </a:xfrm>
          <a:prstGeom prst="rect">
            <a:avLst/>
          </a:prstGeom>
        </p:spPr>
      </p:pic>
    </p:spTree>
    <p:extLst>
      <p:ext uri="{BB962C8B-B14F-4D97-AF65-F5344CB8AC3E}">
        <p14:creationId xmlns:p14="http://schemas.microsoft.com/office/powerpoint/2010/main" val="2709007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F75BE-7862-634B-8BB9-19C8540577A3}"/>
              </a:ext>
            </a:extLst>
          </p:cNvPr>
          <p:cNvSpPr>
            <a:spLocks noGrp="1"/>
          </p:cNvSpPr>
          <p:nvPr>
            <p:ph type="title"/>
          </p:nvPr>
        </p:nvSpPr>
        <p:spPr/>
        <p:txBody>
          <a:bodyPr anchor="t">
            <a:normAutofit/>
          </a:bodyPr>
          <a:lstStyle/>
          <a:p>
            <a:pPr algn="ctr"/>
            <a:r>
              <a:rPr lang="en-US" sz="4000" dirty="0"/>
              <a:t>Feature Importance for Prescription Drug Prices</a:t>
            </a:r>
          </a:p>
        </p:txBody>
      </p:sp>
      <p:pic>
        <p:nvPicPr>
          <p:cNvPr id="16" name="Content Placeholder 17">
            <a:extLst>
              <a:ext uri="{FF2B5EF4-FFF2-40B4-BE49-F238E27FC236}">
                <a16:creationId xmlns:a16="http://schemas.microsoft.com/office/drawing/2014/main" id="{2DFDDAE6-0051-FC45-AA1D-51FBE9C53564}"/>
              </a:ext>
            </a:extLst>
          </p:cNvPr>
          <p:cNvPicPr>
            <a:picLocks noChangeAspect="1"/>
          </p:cNvPicPr>
          <p:nvPr/>
        </p:nvPicPr>
        <p:blipFill>
          <a:blip r:embed="rId2"/>
          <a:stretch>
            <a:fillRect/>
          </a:stretch>
        </p:blipFill>
        <p:spPr>
          <a:xfrm>
            <a:off x="1544716" y="1219201"/>
            <a:ext cx="9027884" cy="5266266"/>
          </a:xfrm>
          <a:prstGeom prst="rect">
            <a:avLst/>
          </a:prstGeom>
        </p:spPr>
      </p:pic>
    </p:spTree>
    <p:extLst>
      <p:ext uri="{BB962C8B-B14F-4D97-AF65-F5344CB8AC3E}">
        <p14:creationId xmlns:p14="http://schemas.microsoft.com/office/powerpoint/2010/main" val="3985991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6799E59-7EF9-5B44-B82B-BCFCC8A71754}"/>
              </a:ext>
            </a:extLst>
          </p:cNvPr>
          <p:cNvPicPr>
            <a:picLocks noChangeAspect="1"/>
          </p:cNvPicPr>
          <p:nvPr/>
        </p:nvPicPr>
        <p:blipFill>
          <a:blip r:embed="rId2"/>
          <a:stretch>
            <a:fillRect/>
          </a:stretch>
        </p:blipFill>
        <p:spPr>
          <a:xfrm>
            <a:off x="4758796" y="1446740"/>
            <a:ext cx="2827867" cy="2827867"/>
          </a:xfrm>
          <a:prstGeom prst="rect">
            <a:avLst/>
          </a:prstGeom>
        </p:spPr>
      </p:pic>
      <p:pic>
        <p:nvPicPr>
          <p:cNvPr id="7" name="Picture 6">
            <a:extLst>
              <a:ext uri="{FF2B5EF4-FFF2-40B4-BE49-F238E27FC236}">
                <a16:creationId xmlns:a16="http://schemas.microsoft.com/office/drawing/2014/main" id="{CEAA2725-BC90-5749-879A-DB098E3FCE8C}"/>
              </a:ext>
            </a:extLst>
          </p:cNvPr>
          <p:cNvPicPr>
            <a:picLocks noChangeAspect="1"/>
          </p:cNvPicPr>
          <p:nvPr/>
        </p:nvPicPr>
        <p:blipFill>
          <a:blip r:embed="rId3"/>
          <a:stretch>
            <a:fillRect/>
          </a:stretch>
        </p:blipFill>
        <p:spPr>
          <a:xfrm>
            <a:off x="1297520" y="3974924"/>
            <a:ext cx="4217455" cy="2389891"/>
          </a:xfrm>
          <a:prstGeom prst="rect">
            <a:avLst/>
          </a:prstGeom>
        </p:spPr>
      </p:pic>
      <p:pic>
        <p:nvPicPr>
          <p:cNvPr id="8" name="Graphic 7">
            <a:extLst>
              <a:ext uri="{FF2B5EF4-FFF2-40B4-BE49-F238E27FC236}">
                <a16:creationId xmlns:a16="http://schemas.microsoft.com/office/drawing/2014/main" id="{0AE6A268-5FAD-FA40-A50B-D1146BC4A6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73331" y="4888560"/>
            <a:ext cx="4299482" cy="477720"/>
          </a:xfrm>
          <a:prstGeom prst="rect">
            <a:avLst/>
          </a:prstGeom>
        </p:spPr>
      </p:pic>
      <p:sp>
        <p:nvSpPr>
          <p:cNvPr id="9" name="Title 1">
            <a:extLst>
              <a:ext uri="{FF2B5EF4-FFF2-40B4-BE49-F238E27FC236}">
                <a16:creationId xmlns:a16="http://schemas.microsoft.com/office/drawing/2014/main" id="{F5195982-00C9-314D-BBE5-1E7E4D526FC2}"/>
              </a:ext>
            </a:extLst>
          </p:cNvPr>
          <p:cNvSpPr txBox="1">
            <a:spLocks/>
          </p:cNvSpPr>
          <p:nvPr/>
        </p:nvSpPr>
        <p:spPr>
          <a:xfrm>
            <a:off x="990600" y="517525"/>
            <a:ext cx="10515600" cy="132556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Data Sources</a:t>
            </a:r>
          </a:p>
        </p:txBody>
      </p:sp>
    </p:spTree>
    <p:extLst>
      <p:ext uri="{BB962C8B-B14F-4D97-AF65-F5344CB8AC3E}">
        <p14:creationId xmlns:p14="http://schemas.microsoft.com/office/powerpoint/2010/main" val="2597157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F75BE-7862-634B-8BB9-19C8540577A3}"/>
              </a:ext>
            </a:extLst>
          </p:cNvPr>
          <p:cNvSpPr>
            <a:spLocks noGrp="1"/>
          </p:cNvSpPr>
          <p:nvPr>
            <p:ph type="title"/>
          </p:nvPr>
        </p:nvSpPr>
        <p:spPr/>
        <p:txBody>
          <a:bodyPr/>
          <a:lstStyle/>
          <a:p>
            <a:pPr algn="ctr"/>
            <a:r>
              <a:rPr lang="en-US" dirty="0"/>
              <a:t>Modeling Process</a:t>
            </a:r>
          </a:p>
        </p:txBody>
      </p:sp>
      <p:sp>
        <p:nvSpPr>
          <p:cNvPr id="3" name="Content Placeholder 2">
            <a:extLst>
              <a:ext uri="{FF2B5EF4-FFF2-40B4-BE49-F238E27FC236}">
                <a16:creationId xmlns:a16="http://schemas.microsoft.com/office/drawing/2014/main" id="{B32D3A3A-A06B-FF41-A902-96C82B6CBBC5}"/>
              </a:ext>
            </a:extLst>
          </p:cNvPr>
          <p:cNvSpPr>
            <a:spLocks noGrp="1"/>
          </p:cNvSpPr>
          <p:nvPr>
            <p:ph idx="1"/>
          </p:nvPr>
        </p:nvSpPr>
        <p:spPr/>
        <p:txBody>
          <a:bodyPr>
            <a:normAutofit/>
          </a:bodyPr>
          <a:lstStyle/>
          <a:p>
            <a:r>
              <a:rPr lang="en-US" dirty="0"/>
              <a:t>Initial dataset began with 2,294 drugs.</a:t>
            </a:r>
          </a:p>
          <a:p>
            <a:pPr marL="0" indent="0">
              <a:buNone/>
            </a:pPr>
            <a:endParaRPr lang="en-US" dirty="0"/>
          </a:p>
          <a:p>
            <a:r>
              <a:rPr lang="en-US" dirty="0"/>
              <a:t>Modeled on 1,031 drugs in pill form.</a:t>
            </a:r>
          </a:p>
          <a:p>
            <a:pPr lvl="1"/>
            <a:r>
              <a:rPr lang="en-US" dirty="0"/>
              <a:t>X – 19 features (9 dummy variables).</a:t>
            </a:r>
          </a:p>
          <a:p>
            <a:pPr lvl="1"/>
            <a:r>
              <a:rPr lang="en-US" dirty="0"/>
              <a:t>y – Lowest possible price per pill for each drug.</a:t>
            </a:r>
          </a:p>
          <a:p>
            <a:pPr lvl="1"/>
            <a:endParaRPr lang="en-US" dirty="0"/>
          </a:p>
          <a:p>
            <a:r>
              <a:rPr lang="en-US" dirty="0"/>
              <a:t>Simple linear regression yielded lowest RMSE in all tests.</a:t>
            </a:r>
          </a:p>
        </p:txBody>
      </p:sp>
    </p:spTree>
    <p:extLst>
      <p:ext uri="{BB962C8B-B14F-4D97-AF65-F5344CB8AC3E}">
        <p14:creationId xmlns:p14="http://schemas.microsoft.com/office/powerpoint/2010/main" val="1218229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F75BE-7862-634B-8BB9-19C8540577A3}"/>
              </a:ext>
            </a:extLst>
          </p:cNvPr>
          <p:cNvSpPr>
            <a:spLocks noGrp="1"/>
          </p:cNvSpPr>
          <p:nvPr>
            <p:ph type="title"/>
          </p:nvPr>
        </p:nvSpPr>
        <p:spPr/>
        <p:txBody>
          <a:bodyPr/>
          <a:lstStyle/>
          <a:p>
            <a:pPr algn="ctr"/>
            <a:r>
              <a:rPr lang="en-US" dirty="0"/>
              <a:t>Scores and Metrics</a:t>
            </a:r>
          </a:p>
        </p:txBody>
      </p:sp>
      <p:sp>
        <p:nvSpPr>
          <p:cNvPr id="3" name="Content Placeholder 2">
            <a:extLst>
              <a:ext uri="{FF2B5EF4-FFF2-40B4-BE49-F238E27FC236}">
                <a16:creationId xmlns:a16="http://schemas.microsoft.com/office/drawing/2014/main" id="{B32D3A3A-A06B-FF41-A902-96C82B6CBBC5}"/>
              </a:ext>
            </a:extLst>
          </p:cNvPr>
          <p:cNvSpPr>
            <a:spLocks noGrp="1"/>
          </p:cNvSpPr>
          <p:nvPr>
            <p:ph idx="1"/>
          </p:nvPr>
        </p:nvSpPr>
        <p:spPr>
          <a:xfrm>
            <a:off x="838200" y="1825625"/>
            <a:ext cx="10515600" cy="4351338"/>
          </a:xfrm>
        </p:spPr>
        <p:txBody>
          <a:bodyPr>
            <a:normAutofit/>
          </a:bodyPr>
          <a:lstStyle/>
          <a:p>
            <a:pPr marL="0" indent="0">
              <a:buNone/>
            </a:pPr>
            <a:r>
              <a:rPr lang="en-US" dirty="0"/>
              <a:t>• Simple Linear Regression</a:t>
            </a:r>
          </a:p>
          <a:p>
            <a:pPr marL="0" indent="0">
              <a:buNone/>
            </a:pPr>
            <a:r>
              <a:rPr lang="en-US" dirty="0"/>
              <a:t>  with All 19 Features</a:t>
            </a:r>
          </a:p>
          <a:p>
            <a:endParaRPr lang="en-US" dirty="0"/>
          </a:p>
          <a:p>
            <a:pPr marL="0" indent="0">
              <a:buNone/>
            </a:pPr>
            <a:r>
              <a:rPr lang="en-US" dirty="0"/>
              <a:t>• Simple Linear Regression</a:t>
            </a:r>
          </a:p>
          <a:p>
            <a:pPr marL="0" indent="0">
              <a:buNone/>
            </a:pPr>
            <a:r>
              <a:rPr lang="en-US" dirty="0"/>
              <a:t>   with Only Pharmacy Cost</a:t>
            </a:r>
          </a:p>
          <a:p>
            <a:pPr marL="0" indent="0">
              <a:buNone/>
            </a:pPr>
            <a:endParaRPr lang="en-US" dirty="0"/>
          </a:p>
          <a:p>
            <a:pPr marL="0" indent="0">
              <a:buNone/>
            </a:pPr>
            <a:r>
              <a:rPr lang="en-US" dirty="0"/>
              <a:t>• Simple Linear Regression</a:t>
            </a:r>
          </a:p>
          <a:p>
            <a:pPr marL="0" indent="0">
              <a:buNone/>
            </a:pPr>
            <a:r>
              <a:rPr lang="en-US" dirty="0"/>
              <a:t>   without Pharmacy Cost</a:t>
            </a:r>
          </a:p>
          <a:p>
            <a:endParaRPr lang="en-US" dirty="0"/>
          </a:p>
        </p:txBody>
      </p:sp>
      <p:graphicFrame>
        <p:nvGraphicFramePr>
          <p:cNvPr id="4" name="Table 3">
            <a:extLst>
              <a:ext uri="{FF2B5EF4-FFF2-40B4-BE49-F238E27FC236}">
                <a16:creationId xmlns:a16="http://schemas.microsoft.com/office/drawing/2014/main" id="{42028666-0B1D-824D-A2FF-FFBD0CC541AD}"/>
              </a:ext>
            </a:extLst>
          </p:cNvPr>
          <p:cNvGraphicFramePr>
            <a:graphicFrameLocks noGrp="1"/>
          </p:cNvGraphicFramePr>
          <p:nvPr>
            <p:extLst>
              <p:ext uri="{D42A27DB-BD31-4B8C-83A1-F6EECF244321}">
                <p14:modId xmlns:p14="http://schemas.microsoft.com/office/powerpoint/2010/main" val="1152624592"/>
              </p:ext>
            </p:extLst>
          </p:nvPr>
        </p:nvGraphicFramePr>
        <p:xfrm>
          <a:off x="6700837" y="1834090"/>
          <a:ext cx="3559176" cy="1112520"/>
        </p:xfrm>
        <a:graphic>
          <a:graphicData uri="http://schemas.openxmlformats.org/drawingml/2006/table">
            <a:tbl>
              <a:tblPr firstRow="1" bandRow="1">
                <a:tableStyleId>{5C22544A-7EE6-4342-B048-85BDC9FD1C3A}</a:tableStyleId>
              </a:tblPr>
              <a:tblGrid>
                <a:gridCol w="1779588">
                  <a:extLst>
                    <a:ext uri="{9D8B030D-6E8A-4147-A177-3AD203B41FA5}">
                      <a16:colId xmlns:a16="http://schemas.microsoft.com/office/drawing/2014/main" val="526392077"/>
                    </a:ext>
                  </a:extLst>
                </a:gridCol>
                <a:gridCol w="1779588">
                  <a:extLst>
                    <a:ext uri="{9D8B030D-6E8A-4147-A177-3AD203B41FA5}">
                      <a16:colId xmlns:a16="http://schemas.microsoft.com/office/drawing/2014/main" val="4135468929"/>
                    </a:ext>
                  </a:extLst>
                </a:gridCol>
              </a:tblGrid>
              <a:tr h="370840">
                <a:tc>
                  <a:txBody>
                    <a:bodyPr/>
                    <a:lstStyle/>
                    <a:p>
                      <a:r>
                        <a:rPr lang="en-US" b="0" dirty="0">
                          <a:solidFill>
                            <a:schemeClr val="tx1"/>
                          </a:solidFill>
                        </a:rPr>
                        <a:t>Train R ² </a:t>
                      </a:r>
                    </a:p>
                  </a:txBody>
                  <a:tcPr>
                    <a:solidFill>
                      <a:srgbClr val="CFD5E9"/>
                    </a:solidFill>
                  </a:tcPr>
                </a:tc>
                <a:tc>
                  <a:txBody>
                    <a:bodyPr/>
                    <a:lstStyle/>
                    <a:p>
                      <a:r>
                        <a:rPr lang="en-US" b="0" dirty="0">
                          <a:solidFill>
                            <a:schemeClr val="tx1"/>
                          </a:solidFill>
                        </a:rPr>
                        <a:t>0.64</a:t>
                      </a:r>
                    </a:p>
                  </a:txBody>
                  <a:tcPr>
                    <a:solidFill>
                      <a:srgbClr val="CFD5E9"/>
                    </a:solidFill>
                  </a:tcPr>
                </a:tc>
                <a:extLst>
                  <a:ext uri="{0D108BD9-81ED-4DB2-BD59-A6C34878D82A}">
                    <a16:rowId xmlns:a16="http://schemas.microsoft.com/office/drawing/2014/main" val="970600177"/>
                  </a:ext>
                </a:extLst>
              </a:tr>
              <a:tr h="370840">
                <a:tc>
                  <a:txBody>
                    <a:bodyPr/>
                    <a:lstStyle/>
                    <a:p>
                      <a:r>
                        <a:rPr lang="en-US" dirty="0"/>
                        <a:t>Test   R ² </a:t>
                      </a:r>
                    </a:p>
                  </a:txBody>
                  <a:tcPr>
                    <a:solidFill>
                      <a:srgbClr val="E9EBF5"/>
                    </a:solidFill>
                  </a:tcPr>
                </a:tc>
                <a:tc>
                  <a:txBody>
                    <a:bodyPr/>
                    <a:lstStyle/>
                    <a:p>
                      <a:r>
                        <a:rPr lang="en-US" dirty="0"/>
                        <a:t>0.82</a:t>
                      </a:r>
                    </a:p>
                  </a:txBody>
                  <a:tcPr>
                    <a:solidFill>
                      <a:srgbClr val="E9EBF5"/>
                    </a:solidFill>
                  </a:tcPr>
                </a:tc>
                <a:extLst>
                  <a:ext uri="{0D108BD9-81ED-4DB2-BD59-A6C34878D82A}">
                    <a16:rowId xmlns:a16="http://schemas.microsoft.com/office/drawing/2014/main" val="1724945052"/>
                  </a:ext>
                </a:extLst>
              </a:tr>
              <a:tr h="370840">
                <a:tc>
                  <a:txBody>
                    <a:bodyPr/>
                    <a:lstStyle/>
                    <a:p>
                      <a:r>
                        <a:rPr lang="en-US" dirty="0"/>
                        <a:t>Test  RMSE</a:t>
                      </a:r>
                    </a:p>
                  </a:txBody>
                  <a:tcPr>
                    <a:solidFill>
                      <a:srgbClr val="CFD5E9"/>
                    </a:solidFill>
                  </a:tcPr>
                </a:tc>
                <a:tc>
                  <a:txBody>
                    <a:bodyPr/>
                    <a:lstStyle/>
                    <a:p>
                      <a:r>
                        <a:rPr lang="en-US" dirty="0"/>
                        <a:t>29.63</a:t>
                      </a:r>
                    </a:p>
                  </a:txBody>
                  <a:tcPr>
                    <a:solidFill>
                      <a:srgbClr val="CFD5E9"/>
                    </a:solidFill>
                  </a:tcPr>
                </a:tc>
                <a:extLst>
                  <a:ext uri="{0D108BD9-81ED-4DB2-BD59-A6C34878D82A}">
                    <a16:rowId xmlns:a16="http://schemas.microsoft.com/office/drawing/2014/main" val="1085825460"/>
                  </a:ext>
                </a:extLst>
              </a:tr>
            </a:tbl>
          </a:graphicData>
        </a:graphic>
      </p:graphicFrame>
      <p:graphicFrame>
        <p:nvGraphicFramePr>
          <p:cNvPr id="5" name="Table 4">
            <a:extLst>
              <a:ext uri="{FF2B5EF4-FFF2-40B4-BE49-F238E27FC236}">
                <a16:creationId xmlns:a16="http://schemas.microsoft.com/office/drawing/2014/main" id="{D03F5D87-F206-BD47-9519-2330D1AF6E33}"/>
              </a:ext>
            </a:extLst>
          </p:cNvPr>
          <p:cNvGraphicFramePr>
            <a:graphicFrameLocks noGrp="1"/>
          </p:cNvGraphicFramePr>
          <p:nvPr>
            <p:extLst>
              <p:ext uri="{D42A27DB-BD31-4B8C-83A1-F6EECF244321}">
                <p14:modId xmlns:p14="http://schemas.microsoft.com/office/powerpoint/2010/main" val="3396289309"/>
              </p:ext>
            </p:extLst>
          </p:nvPr>
        </p:nvGraphicFramePr>
        <p:xfrm>
          <a:off x="6710362" y="3272365"/>
          <a:ext cx="3559176" cy="1112520"/>
        </p:xfrm>
        <a:graphic>
          <a:graphicData uri="http://schemas.openxmlformats.org/drawingml/2006/table">
            <a:tbl>
              <a:tblPr firstRow="1" bandRow="1">
                <a:tableStyleId>{5C22544A-7EE6-4342-B048-85BDC9FD1C3A}</a:tableStyleId>
              </a:tblPr>
              <a:tblGrid>
                <a:gridCol w="1779588">
                  <a:extLst>
                    <a:ext uri="{9D8B030D-6E8A-4147-A177-3AD203B41FA5}">
                      <a16:colId xmlns:a16="http://schemas.microsoft.com/office/drawing/2014/main" val="526392077"/>
                    </a:ext>
                  </a:extLst>
                </a:gridCol>
                <a:gridCol w="1779588">
                  <a:extLst>
                    <a:ext uri="{9D8B030D-6E8A-4147-A177-3AD203B41FA5}">
                      <a16:colId xmlns:a16="http://schemas.microsoft.com/office/drawing/2014/main" val="4135468929"/>
                    </a:ext>
                  </a:extLst>
                </a:gridCol>
              </a:tblGrid>
              <a:tr h="370840">
                <a:tc>
                  <a:txBody>
                    <a:bodyPr/>
                    <a:lstStyle/>
                    <a:p>
                      <a:r>
                        <a:rPr lang="en-US" b="0" dirty="0">
                          <a:solidFill>
                            <a:schemeClr val="tx1"/>
                          </a:solidFill>
                        </a:rPr>
                        <a:t>Train R ² </a:t>
                      </a:r>
                    </a:p>
                  </a:txBody>
                  <a:tcPr>
                    <a:solidFill>
                      <a:srgbClr val="CFD5E9"/>
                    </a:solidFill>
                  </a:tcPr>
                </a:tc>
                <a:tc>
                  <a:txBody>
                    <a:bodyPr/>
                    <a:lstStyle/>
                    <a:p>
                      <a:r>
                        <a:rPr lang="en-US" b="0">
                          <a:solidFill>
                            <a:schemeClr val="tx1"/>
                          </a:solidFill>
                        </a:rPr>
                        <a:t>0.63</a:t>
                      </a:r>
                      <a:endParaRPr lang="en-US" b="0" dirty="0">
                        <a:solidFill>
                          <a:schemeClr val="tx1"/>
                        </a:solidFill>
                      </a:endParaRPr>
                    </a:p>
                  </a:txBody>
                  <a:tcPr>
                    <a:solidFill>
                      <a:srgbClr val="CFD5E9"/>
                    </a:solidFill>
                  </a:tcPr>
                </a:tc>
                <a:extLst>
                  <a:ext uri="{0D108BD9-81ED-4DB2-BD59-A6C34878D82A}">
                    <a16:rowId xmlns:a16="http://schemas.microsoft.com/office/drawing/2014/main" val="970600177"/>
                  </a:ext>
                </a:extLst>
              </a:tr>
              <a:tr h="370840">
                <a:tc>
                  <a:txBody>
                    <a:bodyPr/>
                    <a:lstStyle/>
                    <a:p>
                      <a:r>
                        <a:rPr lang="en-US"/>
                        <a:t>Test   R ² </a:t>
                      </a:r>
                      <a:endParaRPr lang="en-US" dirty="0"/>
                    </a:p>
                  </a:txBody>
                  <a:tcPr>
                    <a:solidFill>
                      <a:srgbClr val="E9EBF5"/>
                    </a:solidFill>
                  </a:tcPr>
                </a:tc>
                <a:tc>
                  <a:txBody>
                    <a:bodyPr/>
                    <a:lstStyle/>
                    <a:p>
                      <a:r>
                        <a:rPr lang="en-US" dirty="0"/>
                        <a:t>0.83</a:t>
                      </a:r>
                    </a:p>
                  </a:txBody>
                  <a:tcPr>
                    <a:solidFill>
                      <a:srgbClr val="E9EBF5"/>
                    </a:solidFill>
                  </a:tcPr>
                </a:tc>
                <a:extLst>
                  <a:ext uri="{0D108BD9-81ED-4DB2-BD59-A6C34878D82A}">
                    <a16:rowId xmlns:a16="http://schemas.microsoft.com/office/drawing/2014/main" val="1724945052"/>
                  </a:ext>
                </a:extLst>
              </a:tr>
              <a:tr h="370840">
                <a:tc>
                  <a:txBody>
                    <a:bodyPr/>
                    <a:lstStyle/>
                    <a:p>
                      <a:r>
                        <a:rPr lang="en-US"/>
                        <a:t>Test  RMSE</a:t>
                      </a:r>
                      <a:endParaRPr lang="en-US" dirty="0"/>
                    </a:p>
                  </a:txBody>
                  <a:tcPr>
                    <a:solidFill>
                      <a:srgbClr val="CFD5E9"/>
                    </a:solidFill>
                  </a:tcPr>
                </a:tc>
                <a:tc>
                  <a:txBody>
                    <a:bodyPr/>
                    <a:lstStyle/>
                    <a:p>
                      <a:r>
                        <a:rPr lang="en-US" dirty="0"/>
                        <a:t>28.32</a:t>
                      </a:r>
                    </a:p>
                  </a:txBody>
                  <a:tcPr>
                    <a:solidFill>
                      <a:srgbClr val="CFD5E9"/>
                    </a:solidFill>
                  </a:tcPr>
                </a:tc>
                <a:extLst>
                  <a:ext uri="{0D108BD9-81ED-4DB2-BD59-A6C34878D82A}">
                    <a16:rowId xmlns:a16="http://schemas.microsoft.com/office/drawing/2014/main" val="1085825460"/>
                  </a:ext>
                </a:extLst>
              </a:tr>
            </a:tbl>
          </a:graphicData>
        </a:graphic>
      </p:graphicFrame>
      <p:graphicFrame>
        <p:nvGraphicFramePr>
          <p:cNvPr id="6" name="Table 5">
            <a:extLst>
              <a:ext uri="{FF2B5EF4-FFF2-40B4-BE49-F238E27FC236}">
                <a16:creationId xmlns:a16="http://schemas.microsoft.com/office/drawing/2014/main" id="{BE01B4B3-3838-9A42-B092-DC4919CB3F06}"/>
              </a:ext>
            </a:extLst>
          </p:cNvPr>
          <p:cNvGraphicFramePr>
            <a:graphicFrameLocks noGrp="1"/>
          </p:cNvGraphicFramePr>
          <p:nvPr>
            <p:extLst>
              <p:ext uri="{D42A27DB-BD31-4B8C-83A1-F6EECF244321}">
                <p14:modId xmlns:p14="http://schemas.microsoft.com/office/powerpoint/2010/main" val="3134226989"/>
              </p:ext>
            </p:extLst>
          </p:nvPr>
        </p:nvGraphicFramePr>
        <p:xfrm>
          <a:off x="6691312" y="4767791"/>
          <a:ext cx="3559176" cy="1112520"/>
        </p:xfrm>
        <a:graphic>
          <a:graphicData uri="http://schemas.openxmlformats.org/drawingml/2006/table">
            <a:tbl>
              <a:tblPr firstRow="1" bandRow="1">
                <a:tableStyleId>{5C22544A-7EE6-4342-B048-85BDC9FD1C3A}</a:tableStyleId>
              </a:tblPr>
              <a:tblGrid>
                <a:gridCol w="1779588">
                  <a:extLst>
                    <a:ext uri="{9D8B030D-6E8A-4147-A177-3AD203B41FA5}">
                      <a16:colId xmlns:a16="http://schemas.microsoft.com/office/drawing/2014/main" val="526392077"/>
                    </a:ext>
                  </a:extLst>
                </a:gridCol>
                <a:gridCol w="1779588">
                  <a:extLst>
                    <a:ext uri="{9D8B030D-6E8A-4147-A177-3AD203B41FA5}">
                      <a16:colId xmlns:a16="http://schemas.microsoft.com/office/drawing/2014/main" val="4135468929"/>
                    </a:ext>
                  </a:extLst>
                </a:gridCol>
              </a:tblGrid>
              <a:tr h="370840">
                <a:tc>
                  <a:txBody>
                    <a:bodyPr/>
                    <a:lstStyle/>
                    <a:p>
                      <a:r>
                        <a:rPr lang="en-US" b="0" dirty="0">
                          <a:solidFill>
                            <a:schemeClr val="tx1"/>
                          </a:solidFill>
                        </a:rPr>
                        <a:t>Train R ² </a:t>
                      </a:r>
                    </a:p>
                  </a:txBody>
                  <a:tcPr>
                    <a:solidFill>
                      <a:srgbClr val="CFD5E9"/>
                    </a:solidFill>
                  </a:tcPr>
                </a:tc>
                <a:tc>
                  <a:txBody>
                    <a:bodyPr/>
                    <a:lstStyle/>
                    <a:p>
                      <a:r>
                        <a:rPr lang="en-US" b="0" dirty="0">
                          <a:solidFill>
                            <a:schemeClr val="tx1"/>
                          </a:solidFill>
                        </a:rPr>
                        <a:t>0.07</a:t>
                      </a:r>
                    </a:p>
                  </a:txBody>
                  <a:tcPr>
                    <a:solidFill>
                      <a:srgbClr val="CFD5E9"/>
                    </a:solidFill>
                  </a:tcPr>
                </a:tc>
                <a:extLst>
                  <a:ext uri="{0D108BD9-81ED-4DB2-BD59-A6C34878D82A}">
                    <a16:rowId xmlns:a16="http://schemas.microsoft.com/office/drawing/2014/main" val="970600177"/>
                  </a:ext>
                </a:extLst>
              </a:tr>
              <a:tr h="370840">
                <a:tc>
                  <a:txBody>
                    <a:bodyPr/>
                    <a:lstStyle/>
                    <a:p>
                      <a:r>
                        <a:rPr lang="en-US"/>
                        <a:t>Test   R ² </a:t>
                      </a:r>
                      <a:endParaRPr lang="en-US" dirty="0"/>
                    </a:p>
                  </a:txBody>
                  <a:tcPr>
                    <a:solidFill>
                      <a:srgbClr val="E9EBF5"/>
                    </a:solidFill>
                  </a:tcPr>
                </a:tc>
                <a:tc>
                  <a:txBody>
                    <a:bodyPr/>
                    <a:lstStyle/>
                    <a:p>
                      <a:r>
                        <a:rPr lang="en-US" dirty="0"/>
                        <a:t>-0.03</a:t>
                      </a:r>
                    </a:p>
                  </a:txBody>
                  <a:tcPr>
                    <a:solidFill>
                      <a:srgbClr val="E9EBF5"/>
                    </a:solidFill>
                  </a:tcPr>
                </a:tc>
                <a:extLst>
                  <a:ext uri="{0D108BD9-81ED-4DB2-BD59-A6C34878D82A}">
                    <a16:rowId xmlns:a16="http://schemas.microsoft.com/office/drawing/2014/main" val="1724945052"/>
                  </a:ext>
                </a:extLst>
              </a:tr>
              <a:tr h="370840">
                <a:tc>
                  <a:txBody>
                    <a:bodyPr/>
                    <a:lstStyle/>
                    <a:p>
                      <a:r>
                        <a:rPr lang="en-US"/>
                        <a:t>Test  RMSE</a:t>
                      </a:r>
                      <a:endParaRPr lang="en-US" dirty="0"/>
                    </a:p>
                  </a:txBody>
                  <a:tcPr>
                    <a:solidFill>
                      <a:srgbClr val="CFD5E9"/>
                    </a:solidFill>
                  </a:tcPr>
                </a:tc>
                <a:tc>
                  <a:txBody>
                    <a:bodyPr/>
                    <a:lstStyle/>
                    <a:p>
                      <a:r>
                        <a:rPr lang="en-US" dirty="0"/>
                        <a:t>68.52</a:t>
                      </a:r>
                    </a:p>
                  </a:txBody>
                  <a:tcPr>
                    <a:solidFill>
                      <a:srgbClr val="CFD5E9"/>
                    </a:solidFill>
                  </a:tcPr>
                </a:tc>
                <a:extLst>
                  <a:ext uri="{0D108BD9-81ED-4DB2-BD59-A6C34878D82A}">
                    <a16:rowId xmlns:a16="http://schemas.microsoft.com/office/drawing/2014/main" val="1085825460"/>
                  </a:ext>
                </a:extLst>
              </a:tr>
            </a:tbl>
          </a:graphicData>
        </a:graphic>
      </p:graphicFrame>
    </p:spTree>
    <p:extLst>
      <p:ext uri="{BB962C8B-B14F-4D97-AF65-F5344CB8AC3E}">
        <p14:creationId xmlns:p14="http://schemas.microsoft.com/office/powerpoint/2010/main" val="418779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F75BE-7862-634B-8BB9-19C8540577A3}"/>
              </a:ext>
            </a:extLst>
          </p:cNvPr>
          <p:cNvSpPr>
            <a:spLocks noGrp="1"/>
          </p:cNvSpPr>
          <p:nvPr>
            <p:ph type="title"/>
          </p:nvPr>
        </p:nvSpPr>
        <p:spPr/>
        <p:txBody>
          <a:bodyPr/>
          <a:lstStyle/>
          <a:p>
            <a:pPr algn="ctr"/>
            <a:r>
              <a:rPr lang="en-US" dirty="0"/>
              <a:t>Takeaways</a:t>
            </a:r>
          </a:p>
        </p:txBody>
      </p:sp>
      <p:sp>
        <p:nvSpPr>
          <p:cNvPr id="3" name="Content Placeholder 2">
            <a:extLst>
              <a:ext uri="{FF2B5EF4-FFF2-40B4-BE49-F238E27FC236}">
                <a16:creationId xmlns:a16="http://schemas.microsoft.com/office/drawing/2014/main" id="{B32D3A3A-A06B-FF41-A902-96C82B6CBBC5}"/>
              </a:ext>
            </a:extLst>
          </p:cNvPr>
          <p:cNvSpPr>
            <a:spLocks noGrp="1"/>
          </p:cNvSpPr>
          <p:nvPr>
            <p:ph idx="1"/>
          </p:nvPr>
        </p:nvSpPr>
        <p:spPr/>
        <p:txBody>
          <a:bodyPr/>
          <a:lstStyle/>
          <a:p>
            <a:r>
              <a:rPr lang="en-US" dirty="0"/>
              <a:t>Possible error within our features/model.</a:t>
            </a:r>
          </a:p>
          <a:p>
            <a:endParaRPr lang="en-US" dirty="0"/>
          </a:p>
          <a:p>
            <a:r>
              <a:rPr lang="en-US" dirty="0"/>
              <a:t>Profit margin for pharmacies is relatively consistent for all drugs.</a:t>
            </a:r>
          </a:p>
          <a:p>
            <a:pPr marL="0" indent="0">
              <a:buNone/>
            </a:pPr>
            <a:endParaRPr lang="en-US" dirty="0"/>
          </a:p>
          <a:p>
            <a:r>
              <a:rPr lang="en-US" dirty="0"/>
              <a:t>Insights into positive and negative correlations.</a:t>
            </a:r>
          </a:p>
          <a:p>
            <a:pPr lvl="1"/>
            <a:r>
              <a:rPr lang="en-US" dirty="0"/>
              <a:t>Number of Drug Interactions: Negative -3.87 Feature Weight </a:t>
            </a:r>
          </a:p>
          <a:p>
            <a:pPr lvl="1"/>
            <a:r>
              <a:rPr lang="en-US" dirty="0"/>
              <a:t>Vet Approved Drug: Positive 3.43 Feature Weight</a:t>
            </a:r>
          </a:p>
        </p:txBody>
      </p:sp>
    </p:spTree>
    <p:extLst>
      <p:ext uri="{BB962C8B-B14F-4D97-AF65-F5344CB8AC3E}">
        <p14:creationId xmlns:p14="http://schemas.microsoft.com/office/powerpoint/2010/main" val="2098235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1258</TotalTime>
  <Words>319</Words>
  <Application>Microsoft Macintosh PowerPoint</Application>
  <PresentationFormat>Widescreen</PresentationFormat>
  <Paragraphs>64</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The Outliers We’re Forced to Accept</vt:lpstr>
      <vt:lpstr>Distribution of Prices for Individual Pills</vt:lpstr>
      <vt:lpstr>Feature Importance for Prescription Drug Prices</vt:lpstr>
      <vt:lpstr>Feature Importance for Prescription Drug Prices</vt:lpstr>
      <vt:lpstr>PowerPoint Presentation</vt:lpstr>
      <vt:lpstr>Modeling Process</vt:lpstr>
      <vt:lpstr>Scores and Metrics</vt:lpstr>
      <vt:lpstr>Takeaways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Investing In     Amsterdam</dc:title>
  <dc:creator>Charlie Yaris</dc:creator>
  <cp:lastModifiedBy>Charlie Yaris</cp:lastModifiedBy>
  <cp:revision>141</cp:revision>
  <dcterms:created xsi:type="dcterms:W3CDTF">2017-03-07T03:53:13Z</dcterms:created>
  <dcterms:modified xsi:type="dcterms:W3CDTF">2018-10-12T04:39:37Z</dcterms:modified>
</cp:coreProperties>
</file>