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modernComment_103_41D76D00.xml" ContentType="application/vnd.ms-powerpoint.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72" r:id="rId1"/>
  </p:sldMasterIdLst>
  <p:notesMasterIdLst>
    <p:notesMasterId r:id="rId18"/>
  </p:notesMasterIdLst>
  <p:handoutMasterIdLst>
    <p:handoutMasterId r:id="rId19"/>
  </p:handoutMasterIdLst>
  <p:sldIdLst>
    <p:sldId id="256" r:id="rId2"/>
    <p:sldId id="277" r:id="rId3"/>
    <p:sldId id="259" r:id="rId4"/>
    <p:sldId id="261" r:id="rId5"/>
    <p:sldId id="262" r:id="rId6"/>
    <p:sldId id="263" r:id="rId7"/>
    <p:sldId id="265" r:id="rId8"/>
    <p:sldId id="266" r:id="rId9"/>
    <p:sldId id="267" r:id="rId10"/>
    <p:sldId id="268" r:id="rId11"/>
    <p:sldId id="270" r:id="rId12"/>
    <p:sldId id="269" r:id="rId13"/>
    <p:sldId id="274" r:id="rId14"/>
    <p:sldId id="275" r:id="rId15"/>
    <p:sldId id="276" r:id="rId16"/>
    <p:sldId id="272"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EEABCC8-2D4A-A3EC-D85B-C8082310B31F}" name="尤斌 崔" initials="尤崔" userId="c69afd478dd5c587"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80C342"/>
    <a:srgbClr val="0079C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淺色樣式 2 - 輔色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96" y="306"/>
      </p:cViewPr>
      <p:guideLst/>
    </p:cSldViewPr>
  </p:slideViewPr>
  <p:notesTextViewPr>
    <p:cViewPr>
      <p:scale>
        <a:sx n="1" d="1"/>
        <a:sy n="1" d="1"/>
      </p:scale>
      <p:origin x="0" y="0"/>
    </p:cViewPr>
  </p:notesTextViewPr>
  <p:notesViewPr>
    <p:cSldViewPr snapToGrid="0">
      <p:cViewPr varScale="1">
        <p:scale>
          <a:sx n="84" d="100"/>
          <a:sy n="84" d="100"/>
        </p:scale>
        <p:origin x="2838"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D:\&#30740;&#31350;\&#21608;&#26411;&#20250;&#35758;\&#23828;&#23588;&#25996;\&#37117;&#20250;&#22823;&#23398;\&#20316;&#19994;\8033\&#20316;&#26989;&#19968;\&#21195;&#40857;%5b1930.HK%5d-&#36130;&#21153;&#27604;&#29575;&#27604;&#36739;(&#26426;&#21160;&#36710;&#38646;&#37197;&#20214;&#19982;&#35774;&#22791;)-&#36130;&#21153;&#27604;&#29575;&#27604;&#36739;.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D:\&#30740;&#31350;\&#21608;&#26411;&#20250;&#35758;\&#23828;&#23588;&#25996;\&#37117;&#20250;&#22823;&#23398;\&#20316;&#19994;\8033_T07\&#20316;&#19994;&#20108;_&#28023;&#24213;&#25438;\6862.HK-ARD.&#36130;&#21153;&#25253;&#34920;.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D:\&#30740;&#31350;\&#21608;&#26411;&#20250;&#35758;\&#23828;&#23588;&#25996;\&#37117;&#20250;&#22823;&#23398;\&#20316;&#19994;\8033_T07\&#20316;&#19994;&#20108;_&#28023;&#24213;&#25438;\6862.HK-ARD.&#36130;&#21153;&#25253;&#34920;.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D:\&#30740;&#31350;\&#21608;&#26411;&#20250;&#35758;\&#23828;&#23588;&#25996;\&#37117;&#20250;&#22823;&#23398;\&#20316;&#19994;\8033_T07\&#20316;&#19994;&#20108;_&#28023;&#24213;&#25438;\6862.HK-ARD.&#36130;&#21153;&#25253;&#34920;.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D:\&#30740;&#31350;\&#21608;&#26411;&#20250;&#35758;\&#23828;&#23588;&#25996;\&#37117;&#20250;&#22823;&#23398;\&#20316;&#19994;\8033_T07\&#20316;&#19994;&#20108;_&#28023;&#24213;&#25438;\6862.HK-ARD.&#36130;&#21153;&#25253;&#34920;.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D:\&#30740;&#31350;\&#21608;&#26411;&#20250;&#35758;\&#23828;&#23588;&#25996;\&#37117;&#20250;&#22823;&#23398;\&#20316;&#19994;\8033_T07\&#20316;&#19994;&#20108;_&#28023;&#24213;&#25438;\6862.HK-ARD.&#36130;&#21153;&#25253;&#34920;.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D:\&#30740;&#31350;\&#21608;&#26411;&#20250;&#35758;\&#23828;&#23588;&#25996;\&#37117;&#20250;&#22823;&#23398;\&#20316;&#19994;\8033_T07\&#20316;&#19994;&#20108;_&#28023;&#24213;&#25438;\6862.HK-ARD.&#36130;&#21153;&#25253;&#34920;.xlsx"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file:///D:\&#30740;&#31350;\&#21608;&#26411;&#20250;&#35758;\&#23828;&#23588;&#25996;\&#37117;&#20250;&#22823;&#23398;\&#20316;&#19994;\8033_T07\&#20316;&#19994;&#20108;_&#28023;&#24213;&#25438;\6862.HK-ARD.&#36130;&#21153;&#25253;&#34920;.xlsx" TargetMode="External"/><Relationship Id="rId2" Type="http://schemas.microsoft.com/office/2011/relationships/chartColorStyle" Target="colors16.xml"/><Relationship Id="rId1" Type="http://schemas.microsoft.com/office/2011/relationships/chartStyle" Target="style16.xml"/></Relationships>
</file>

<file path=ppt/charts/_rels/chart2.xml.rels><?xml version="1.0" encoding="UTF-8" standalone="yes"?>
<Relationships xmlns="http://schemas.openxmlformats.org/package/2006/relationships"><Relationship Id="rId3" Type="http://schemas.openxmlformats.org/officeDocument/2006/relationships/oleObject" Target="file:///D:\&#30740;&#31350;\&#21608;&#26411;&#20250;&#35758;\&#23828;&#23588;&#25996;\&#37117;&#20250;&#22823;&#23398;\&#20316;&#19994;\8033\&#20316;&#26989;&#19968;\&#21195;&#40857;%5b1930.HK%5d-&#36130;&#21153;&#27604;&#29575;&#27604;&#36739;(&#26426;&#21160;&#36710;&#38646;&#37197;&#20214;&#19982;&#35774;&#22791;)-&#36130;&#21153;&#27604;&#29575;&#27604;&#36739;.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30740;&#31350;\&#21608;&#26411;&#20250;&#35758;\&#23828;&#23588;&#25996;\&#37117;&#20250;&#22823;&#23398;\&#20316;&#19994;\8033\&#20316;&#26989;&#19968;\&#21195;&#40857;%5b1930.HK%5d-&#36130;&#21153;&#27604;&#29575;&#27604;&#36739;(&#26426;&#21160;&#36710;&#38646;&#37197;&#20214;&#19982;&#35774;&#22791;)-&#36130;&#21153;&#27604;&#29575;&#27604;&#36739;.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30740;&#31350;\&#21608;&#26411;&#20250;&#35758;\&#23828;&#23588;&#25996;\&#37117;&#20250;&#22823;&#23398;\&#20316;&#19994;\8033\&#20316;&#26989;&#19968;\&#21195;&#40857;%5b1930.HK%5d-&#36130;&#21153;&#27604;&#29575;&#27604;&#36739;(&#26426;&#21160;&#36710;&#38646;&#37197;&#20214;&#19982;&#35774;&#22791;)-&#36130;&#21153;&#27604;&#29575;&#27604;&#36739;.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30740;&#31350;\&#21608;&#26411;&#20250;&#35758;\&#23828;&#23588;&#25996;\&#37117;&#20250;&#22823;&#23398;\&#20316;&#19994;\8033\&#20316;&#26989;&#19968;\&#21195;&#40857;%5b1930.HK%5d-&#36130;&#21153;&#27604;&#29575;&#27604;&#36739;(&#26426;&#21160;&#36710;&#38646;&#37197;&#20214;&#19982;&#35774;&#22791;)-&#36130;&#21153;&#27604;&#29575;&#27604;&#36739;.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D:\&#30740;&#31350;\&#21608;&#26411;&#20250;&#35758;\&#23828;&#23588;&#25996;\&#37117;&#20250;&#22823;&#23398;\&#20316;&#19994;\8033\&#20316;&#19994;&#20108;_&#28023;&#24213;&#25438;\&#20013;&#22269;&#39184;&#39278;&#25910;&#20837;_&#26376;&#24230;&#25968;&#25454;.xls"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D:\&#30740;&#31350;\&#21608;&#26411;&#20250;&#35758;\&#23828;&#23588;&#25996;\&#37117;&#20250;&#22823;&#23398;\&#20316;&#19994;\8033_T07\&#20316;&#19994;&#20108;_&#28023;&#24213;&#25438;\6862.HK-ARD.&#36130;&#21153;&#25253;&#34920;.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D:\&#30740;&#31350;\&#21608;&#26411;&#20250;&#35758;\&#23828;&#23588;&#25996;\&#37117;&#20250;&#22823;&#23398;\&#20316;&#19994;\8033_T07\&#20316;&#19994;&#20108;_&#28023;&#24213;&#25438;\6862.HK-ARD.&#36130;&#21153;&#25253;&#34920;.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D:\&#30740;&#31350;\&#21608;&#26411;&#20250;&#35758;\&#23828;&#23588;&#25996;\&#37117;&#20250;&#22823;&#23398;\&#20316;&#19994;\8033_T07\&#20316;&#19994;&#20108;_&#28023;&#24213;&#25438;\6862.HK-ARD.&#36130;&#21153;&#25253;&#34920;.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Arial" panose="020B0604020202020204" pitchFamily="34" charset="0"/>
                <a:ea typeface="微软雅黑" panose="020B0503020204020204" pitchFamily="34" charset="-122"/>
                <a:cs typeface="+mn-cs"/>
              </a:defRPr>
            </a:pPr>
            <a:r>
              <a:rPr lang="zh-CN"/>
              <a:t>勳龍償債能力</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Arial" panose="020B0604020202020204" pitchFamily="34" charset="0"/>
              <a:ea typeface="微软雅黑" panose="020B0503020204020204" pitchFamily="34" charset="-122"/>
              <a:cs typeface="+mn-cs"/>
            </a:defRPr>
          </a:pPr>
          <a:endParaRPr lang="zh-CN"/>
        </a:p>
      </c:txPr>
    </c:title>
    <c:autoTitleDeleted val="0"/>
    <c:plotArea>
      <c:layout/>
      <c:lineChart>
        <c:grouping val="standard"/>
        <c:varyColors val="0"/>
        <c:ser>
          <c:idx val="0"/>
          <c:order val="0"/>
          <c:tx>
            <c:strRef>
              <c:f>工作表3!$A$3</c:f>
              <c:strCache>
                <c:ptCount val="1"/>
                <c:pt idx="0">
                  <c:v>流动比率(倍)</c:v>
                </c:pt>
              </c:strCache>
            </c:strRef>
          </c:tx>
          <c:spPr>
            <a:ln w="28575" cap="rnd">
              <a:solidFill>
                <a:schemeClr val="accent1"/>
              </a:solidFill>
              <a:round/>
            </a:ln>
            <a:effectLst/>
          </c:spPr>
          <c:marker>
            <c:symbol val="none"/>
          </c:marker>
          <c:cat>
            <c:strRef>
              <c:f>工作表3!$B$2:$E$2</c:f>
              <c:strCache>
                <c:ptCount val="4"/>
                <c:pt idx="0">
                  <c:v>2021年报</c:v>
                </c:pt>
                <c:pt idx="1">
                  <c:v>2022年报</c:v>
                </c:pt>
                <c:pt idx="2">
                  <c:v>2023年报</c:v>
                </c:pt>
                <c:pt idx="3">
                  <c:v>2024中报</c:v>
                </c:pt>
              </c:strCache>
            </c:strRef>
          </c:cat>
          <c:val>
            <c:numRef>
              <c:f>工作表3!$B$3:$E$3</c:f>
              <c:numCache>
                <c:formatCode>#,##0.00</c:formatCode>
                <c:ptCount val="4"/>
                <c:pt idx="0">
                  <c:v>2.2000000000000002</c:v>
                </c:pt>
                <c:pt idx="1">
                  <c:v>1.79</c:v>
                </c:pt>
                <c:pt idx="2">
                  <c:v>1.61</c:v>
                </c:pt>
                <c:pt idx="3">
                  <c:v>1.58</c:v>
                </c:pt>
              </c:numCache>
            </c:numRef>
          </c:val>
          <c:smooth val="0"/>
          <c:extLst>
            <c:ext xmlns:c16="http://schemas.microsoft.com/office/drawing/2014/chart" uri="{C3380CC4-5D6E-409C-BE32-E72D297353CC}">
              <c16:uniqueId val="{00000000-1736-4DBD-B7B4-A947B04A3E72}"/>
            </c:ext>
          </c:extLst>
        </c:ser>
        <c:ser>
          <c:idx val="1"/>
          <c:order val="1"/>
          <c:tx>
            <c:strRef>
              <c:f>工作表3!$A$4</c:f>
              <c:strCache>
                <c:ptCount val="1"/>
                <c:pt idx="0">
                  <c:v>速动比率(倍)</c:v>
                </c:pt>
              </c:strCache>
            </c:strRef>
          </c:tx>
          <c:spPr>
            <a:ln w="28575" cap="rnd">
              <a:solidFill>
                <a:schemeClr val="accent2"/>
              </a:solidFill>
              <a:round/>
            </a:ln>
            <a:effectLst/>
          </c:spPr>
          <c:marker>
            <c:symbol val="none"/>
          </c:marker>
          <c:cat>
            <c:strRef>
              <c:f>工作表3!$B$2:$E$2</c:f>
              <c:strCache>
                <c:ptCount val="4"/>
                <c:pt idx="0">
                  <c:v>2021年报</c:v>
                </c:pt>
                <c:pt idx="1">
                  <c:v>2022年报</c:v>
                </c:pt>
                <c:pt idx="2">
                  <c:v>2023年报</c:v>
                </c:pt>
                <c:pt idx="3">
                  <c:v>2024中报</c:v>
                </c:pt>
              </c:strCache>
            </c:strRef>
          </c:cat>
          <c:val>
            <c:numRef>
              <c:f>工作表3!$B$4:$E$4</c:f>
              <c:numCache>
                <c:formatCode>#,##0.00</c:formatCode>
                <c:ptCount val="4"/>
                <c:pt idx="0">
                  <c:v>1.1599999999999999</c:v>
                </c:pt>
                <c:pt idx="1">
                  <c:v>0.73</c:v>
                </c:pt>
                <c:pt idx="2">
                  <c:v>0.56999999999999995</c:v>
                </c:pt>
                <c:pt idx="3">
                  <c:v>0.52</c:v>
                </c:pt>
              </c:numCache>
            </c:numRef>
          </c:val>
          <c:smooth val="0"/>
          <c:extLst>
            <c:ext xmlns:c16="http://schemas.microsoft.com/office/drawing/2014/chart" uri="{C3380CC4-5D6E-409C-BE32-E72D297353CC}">
              <c16:uniqueId val="{00000001-1736-4DBD-B7B4-A947B04A3E72}"/>
            </c:ext>
          </c:extLst>
        </c:ser>
        <c:dLbls>
          <c:showLegendKey val="0"/>
          <c:showVal val="0"/>
          <c:showCatName val="0"/>
          <c:showSerName val="0"/>
          <c:showPercent val="0"/>
          <c:showBubbleSize val="0"/>
        </c:dLbls>
        <c:smooth val="0"/>
        <c:axId val="482500704"/>
        <c:axId val="482485344"/>
      </c:lineChart>
      <c:catAx>
        <c:axId val="482500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微软雅黑" panose="020B0503020204020204" pitchFamily="34" charset="-122"/>
                <a:cs typeface="+mn-cs"/>
              </a:defRPr>
            </a:pPr>
            <a:endParaRPr lang="zh-CN"/>
          </a:p>
        </c:txPr>
        <c:crossAx val="482485344"/>
        <c:crosses val="autoZero"/>
        <c:auto val="1"/>
        <c:lblAlgn val="ctr"/>
        <c:lblOffset val="100"/>
        <c:noMultiLvlLbl val="0"/>
      </c:catAx>
      <c:valAx>
        <c:axId val="48248534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微软雅黑" panose="020B0503020204020204" pitchFamily="34" charset="-122"/>
                <a:cs typeface="+mn-cs"/>
              </a:defRPr>
            </a:pPr>
            <a:endParaRPr lang="zh-CN"/>
          </a:p>
        </c:txPr>
        <c:crossAx val="4825007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微软雅黑" panose="020B0503020204020204" pitchFamily="34" charset="-122"/>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Arial" panose="020B0604020202020204" pitchFamily="34" charset="0"/>
          <a:ea typeface="微软雅黑" panose="020B0503020204020204" pitchFamily="34" charset="-122"/>
        </a:defRPr>
      </a:pPr>
      <a:endParaRPr lang="zh-CN"/>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Arial" panose="020B0604020202020204" pitchFamily="34" charset="0"/>
                <a:ea typeface="微软雅黑" panose="020B0503020204020204" pitchFamily="34" charset="-122"/>
                <a:cs typeface="+mn-cs"/>
              </a:defRPr>
            </a:pPr>
            <a:r>
              <a:rPr lang="zh-CN"/>
              <a:t>股東乘數</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Arial" panose="020B0604020202020204" pitchFamily="34" charset="0"/>
              <a:ea typeface="微软雅黑" panose="020B0503020204020204" pitchFamily="34" charset="-122"/>
              <a:cs typeface="+mn-cs"/>
            </a:defRPr>
          </a:pPr>
          <a:endParaRPr lang="zh-CN"/>
        </a:p>
      </c:txPr>
    </c:title>
    <c:autoTitleDeleted val="0"/>
    <c:plotArea>
      <c:layout/>
      <c:lineChart>
        <c:grouping val="standard"/>
        <c:varyColors val="0"/>
        <c:ser>
          <c:idx val="0"/>
          <c:order val="0"/>
          <c:tx>
            <c:strRef>
              <c:f>同行业_wind!$B$70</c:f>
              <c:strCache>
                <c:ptCount val="1"/>
                <c:pt idx="0">
                  <c:v>海底捞</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同行业_wind!$C$69:$F$69</c:f>
              <c:strCache>
                <c:ptCount val="4"/>
                <c:pt idx="0">
                  <c:v>2021年报</c:v>
                </c:pt>
                <c:pt idx="1">
                  <c:v>2022年报</c:v>
                </c:pt>
                <c:pt idx="2">
                  <c:v>2023年报</c:v>
                </c:pt>
                <c:pt idx="3">
                  <c:v>2024中报</c:v>
                </c:pt>
              </c:strCache>
            </c:strRef>
          </c:cat>
          <c:val>
            <c:numRef>
              <c:f>同行业_wind!$C$70:$F$70</c:f>
              <c:numCache>
                <c:formatCode>#,##0.00</c:formatCode>
                <c:ptCount val="4"/>
                <c:pt idx="0">
                  <c:v>3.53</c:v>
                </c:pt>
                <c:pt idx="1">
                  <c:v>2.88</c:v>
                </c:pt>
                <c:pt idx="2">
                  <c:v>2.14</c:v>
                </c:pt>
                <c:pt idx="3">
                  <c:v>2.66</c:v>
                </c:pt>
              </c:numCache>
            </c:numRef>
          </c:val>
          <c:smooth val="0"/>
          <c:extLst>
            <c:ext xmlns:c16="http://schemas.microsoft.com/office/drawing/2014/chart" uri="{C3380CC4-5D6E-409C-BE32-E72D297353CC}">
              <c16:uniqueId val="{00000000-1ACF-4398-B2D4-68B42BB0D756}"/>
            </c:ext>
          </c:extLst>
        </c:ser>
        <c:ser>
          <c:idx val="1"/>
          <c:order val="1"/>
          <c:tx>
            <c:strRef>
              <c:f>同行业_wind!$B$71</c:f>
              <c:strCache>
                <c:ptCount val="1"/>
                <c:pt idx="0">
                  <c:v>百胜中国</c:v>
                </c:pt>
              </c:strCache>
            </c:strRef>
          </c:tx>
          <c:spPr>
            <a:ln w="28575" cap="rnd">
              <a:solidFill>
                <a:schemeClr val="accent2"/>
              </a:solidFill>
              <a:round/>
            </a:ln>
            <a:effectLst/>
          </c:spPr>
          <c:marker>
            <c:symbol val="none"/>
          </c:marker>
          <c:cat>
            <c:strRef>
              <c:f>同行业_wind!$C$69:$F$69</c:f>
              <c:strCache>
                <c:ptCount val="4"/>
                <c:pt idx="0">
                  <c:v>2021年报</c:v>
                </c:pt>
                <c:pt idx="1">
                  <c:v>2022年报</c:v>
                </c:pt>
                <c:pt idx="2">
                  <c:v>2023年报</c:v>
                </c:pt>
                <c:pt idx="3">
                  <c:v>2024中报</c:v>
                </c:pt>
              </c:strCache>
            </c:strRef>
          </c:cat>
          <c:val>
            <c:numRef>
              <c:f>同行业_wind!$C$71:$F$71</c:f>
              <c:numCache>
                <c:formatCode>#,##0.00</c:formatCode>
                <c:ptCount val="4"/>
                <c:pt idx="0">
                  <c:v>1.67</c:v>
                </c:pt>
                <c:pt idx="1">
                  <c:v>1.65</c:v>
                </c:pt>
                <c:pt idx="2">
                  <c:v>1.69</c:v>
                </c:pt>
                <c:pt idx="3">
                  <c:v>1.78</c:v>
                </c:pt>
              </c:numCache>
            </c:numRef>
          </c:val>
          <c:smooth val="0"/>
          <c:extLst>
            <c:ext xmlns:c16="http://schemas.microsoft.com/office/drawing/2014/chart" uri="{C3380CC4-5D6E-409C-BE32-E72D297353CC}">
              <c16:uniqueId val="{00000001-1ACF-4398-B2D4-68B42BB0D756}"/>
            </c:ext>
          </c:extLst>
        </c:ser>
        <c:ser>
          <c:idx val="2"/>
          <c:order val="2"/>
          <c:tx>
            <c:strRef>
              <c:f>同行业_wind!$B$72</c:f>
              <c:strCache>
                <c:ptCount val="1"/>
                <c:pt idx="0">
                  <c:v>大家乐集团</c:v>
                </c:pt>
              </c:strCache>
            </c:strRef>
          </c:tx>
          <c:spPr>
            <a:ln w="28575" cap="rnd">
              <a:solidFill>
                <a:schemeClr val="accent3"/>
              </a:solidFill>
              <a:round/>
            </a:ln>
            <a:effectLst/>
          </c:spPr>
          <c:marker>
            <c:symbol val="none"/>
          </c:marker>
          <c:cat>
            <c:strRef>
              <c:f>同行业_wind!$C$69:$F$69</c:f>
              <c:strCache>
                <c:ptCount val="4"/>
                <c:pt idx="0">
                  <c:v>2021年报</c:v>
                </c:pt>
                <c:pt idx="1">
                  <c:v>2022年报</c:v>
                </c:pt>
                <c:pt idx="2">
                  <c:v>2023年报</c:v>
                </c:pt>
                <c:pt idx="3">
                  <c:v>2024中报</c:v>
                </c:pt>
              </c:strCache>
            </c:strRef>
          </c:cat>
          <c:val>
            <c:numRef>
              <c:f>同行业_wind!$C$72:$F$72</c:f>
              <c:numCache>
                <c:formatCode>#,##0.00</c:formatCode>
                <c:ptCount val="4"/>
                <c:pt idx="0">
                  <c:v>2.36</c:v>
                </c:pt>
                <c:pt idx="1">
                  <c:v>2.4300000000000002</c:v>
                </c:pt>
                <c:pt idx="2">
                  <c:v>2.57</c:v>
                </c:pt>
                <c:pt idx="3">
                  <c:v>2.2799999999999998</c:v>
                </c:pt>
              </c:numCache>
            </c:numRef>
          </c:val>
          <c:smooth val="0"/>
          <c:extLst>
            <c:ext xmlns:c16="http://schemas.microsoft.com/office/drawing/2014/chart" uri="{C3380CC4-5D6E-409C-BE32-E72D297353CC}">
              <c16:uniqueId val="{00000002-1ACF-4398-B2D4-68B42BB0D756}"/>
            </c:ext>
          </c:extLst>
        </c:ser>
        <c:ser>
          <c:idx val="4"/>
          <c:order val="4"/>
          <c:tx>
            <c:strRef>
              <c:f>同行业_wind!$B$74</c:f>
              <c:strCache>
                <c:ptCount val="1"/>
                <c:pt idx="0">
                  <c:v>九毛九</c:v>
                </c:pt>
              </c:strCache>
            </c:strRef>
          </c:tx>
          <c:spPr>
            <a:ln w="28575" cap="rnd">
              <a:solidFill>
                <a:schemeClr val="accent5"/>
              </a:solidFill>
              <a:round/>
            </a:ln>
            <a:effectLst/>
          </c:spPr>
          <c:marker>
            <c:symbol val="none"/>
          </c:marker>
          <c:cat>
            <c:strRef>
              <c:f>同行业_wind!$C$69:$F$69</c:f>
              <c:strCache>
                <c:ptCount val="4"/>
                <c:pt idx="0">
                  <c:v>2021年报</c:v>
                </c:pt>
                <c:pt idx="1">
                  <c:v>2022年报</c:v>
                </c:pt>
                <c:pt idx="2">
                  <c:v>2023年报</c:v>
                </c:pt>
                <c:pt idx="3">
                  <c:v>2024中报</c:v>
                </c:pt>
              </c:strCache>
            </c:strRef>
          </c:cat>
          <c:val>
            <c:numRef>
              <c:f>同行业_wind!$C$74:$F$74</c:f>
              <c:numCache>
                <c:formatCode>#,##0.00</c:formatCode>
                <c:ptCount val="4"/>
                <c:pt idx="0">
                  <c:v>1.64</c:v>
                </c:pt>
                <c:pt idx="1">
                  <c:v>1.69</c:v>
                </c:pt>
                <c:pt idx="2">
                  <c:v>1.94</c:v>
                </c:pt>
                <c:pt idx="3">
                  <c:v>2.06</c:v>
                </c:pt>
              </c:numCache>
            </c:numRef>
          </c:val>
          <c:smooth val="0"/>
          <c:extLst>
            <c:ext xmlns:c16="http://schemas.microsoft.com/office/drawing/2014/chart" uri="{C3380CC4-5D6E-409C-BE32-E72D297353CC}">
              <c16:uniqueId val="{00000003-1ACF-4398-B2D4-68B42BB0D756}"/>
            </c:ext>
          </c:extLst>
        </c:ser>
        <c:ser>
          <c:idx val="5"/>
          <c:order val="5"/>
          <c:tx>
            <c:strRef>
              <c:f>同行业_wind!$B$75</c:f>
              <c:strCache>
                <c:ptCount val="1"/>
                <c:pt idx="0">
                  <c:v>达势股份</c:v>
                </c:pt>
              </c:strCache>
            </c:strRef>
          </c:tx>
          <c:spPr>
            <a:ln w="28575" cap="rnd">
              <a:solidFill>
                <a:schemeClr val="accent6"/>
              </a:solidFill>
              <a:round/>
            </a:ln>
            <a:effectLst/>
          </c:spPr>
          <c:marker>
            <c:symbol val="none"/>
          </c:marker>
          <c:cat>
            <c:strRef>
              <c:f>同行业_wind!$C$69:$F$69</c:f>
              <c:strCache>
                <c:ptCount val="4"/>
                <c:pt idx="0">
                  <c:v>2021年报</c:v>
                </c:pt>
                <c:pt idx="1">
                  <c:v>2022年报</c:v>
                </c:pt>
                <c:pt idx="2">
                  <c:v>2023年报</c:v>
                </c:pt>
                <c:pt idx="3">
                  <c:v>2024中报</c:v>
                </c:pt>
              </c:strCache>
            </c:strRef>
          </c:cat>
          <c:val>
            <c:numRef>
              <c:f>同行业_wind!$C$75:$F$75</c:f>
              <c:numCache>
                <c:formatCode>#,##0.00</c:formatCode>
                <c:ptCount val="4"/>
                <c:pt idx="0">
                  <c:v>3.3</c:v>
                </c:pt>
                <c:pt idx="1">
                  <c:v>4.34</c:v>
                </c:pt>
                <c:pt idx="2">
                  <c:v>1.98</c:v>
                </c:pt>
                <c:pt idx="3">
                  <c:v>2.1</c:v>
                </c:pt>
              </c:numCache>
            </c:numRef>
          </c:val>
          <c:smooth val="0"/>
          <c:extLst>
            <c:ext xmlns:c16="http://schemas.microsoft.com/office/drawing/2014/chart" uri="{C3380CC4-5D6E-409C-BE32-E72D297353CC}">
              <c16:uniqueId val="{00000004-1ACF-4398-B2D4-68B42BB0D756}"/>
            </c:ext>
          </c:extLst>
        </c:ser>
        <c:ser>
          <c:idx val="6"/>
          <c:order val="6"/>
          <c:tx>
            <c:strRef>
              <c:f>同行业_wind!$B$76</c:f>
              <c:strCache>
                <c:ptCount val="1"/>
                <c:pt idx="0">
                  <c:v>味千(中国)</c:v>
                </c:pt>
              </c:strCache>
            </c:strRef>
          </c:tx>
          <c:spPr>
            <a:ln w="28575" cap="rnd">
              <a:solidFill>
                <a:schemeClr val="accent1">
                  <a:lumMod val="60000"/>
                </a:schemeClr>
              </a:solidFill>
              <a:round/>
            </a:ln>
            <a:effectLst/>
          </c:spPr>
          <c:marker>
            <c:symbol val="none"/>
          </c:marker>
          <c:cat>
            <c:strRef>
              <c:f>同行业_wind!$C$69:$F$69</c:f>
              <c:strCache>
                <c:ptCount val="4"/>
                <c:pt idx="0">
                  <c:v>2021年报</c:v>
                </c:pt>
                <c:pt idx="1">
                  <c:v>2022年报</c:v>
                </c:pt>
                <c:pt idx="2">
                  <c:v>2023年报</c:v>
                </c:pt>
                <c:pt idx="3">
                  <c:v>2024中报</c:v>
                </c:pt>
              </c:strCache>
            </c:strRef>
          </c:cat>
          <c:val>
            <c:numRef>
              <c:f>同行业_wind!$C$76:$F$76</c:f>
              <c:numCache>
                <c:formatCode>#,##0.00</c:formatCode>
                <c:ptCount val="4"/>
                <c:pt idx="0">
                  <c:v>1.38</c:v>
                </c:pt>
                <c:pt idx="1">
                  <c:v>1.32</c:v>
                </c:pt>
                <c:pt idx="2">
                  <c:v>1.3</c:v>
                </c:pt>
                <c:pt idx="3">
                  <c:v>1.34</c:v>
                </c:pt>
              </c:numCache>
            </c:numRef>
          </c:val>
          <c:smooth val="0"/>
          <c:extLst>
            <c:ext xmlns:c16="http://schemas.microsoft.com/office/drawing/2014/chart" uri="{C3380CC4-5D6E-409C-BE32-E72D297353CC}">
              <c16:uniqueId val="{00000005-1ACF-4398-B2D4-68B42BB0D756}"/>
            </c:ext>
          </c:extLst>
        </c:ser>
        <c:ser>
          <c:idx val="8"/>
          <c:order val="8"/>
          <c:tx>
            <c:strRef>
              <c:f>同行业_wind!$B$78</c:f>
              <c:strCache>
                <c:ptCount val="1"/>
                <c:pt idx="0">
                  <c:v>呷哺呷哺</c:v>
                </c:pt>
              </c:strCache>
            </c:strRef>
          </c:tx>
          <c:spPr>
            <a:ln w="28575" cap="rnd">
              <a:solidFill>
                <a:schemeClr val="accent3">
                  <a:lumMod val="60000"/>
                </a:schemeClr>
              </a:solidFill>
              <a:round/>
            </a:ln>
            <a:effectLst/>
          </c:spPr>
          <c:marker>
            <c:symbol val="none"/>
          </c:marker>
          <c:cat>
            <c:strRef>
              <c:f>同行业_wind!$C$69:$F$69</c:f>
              <c:strCache>
                <c:ptCount val="4"/>
                <c:pt idx="0">
                  <c:v>2021年报</c:v>
                </c:pt>
                <c:pt idx="1">
                  <c:v>2022年报</c:v>
                </c:pt>
                <c:pt idx="2">
                  <c:v>2023年报</c:v>
                </c:pt>
                <c:pt idx="3">
                  <c:v>2024中报</c:v>
                </c:pt>
              </c:strCache>
            </c:strRef>
          </c:cat>
          <c:val>
            <c:numRef>
              <c:f>同行业_wind!$C$78:$F$78</c:f>
              <c:numCache>
                <c:formatCode>#,##0.00</c:formatCode>
                <c:ptCount val="4"/>
                <c:pt idx="0">
                  <c:v>2.46</c:v>
                </c:pt>
                <c:pt idx="1">
                  <c:v>2.83</c:v>
                </c:pt>
                <c:pt idx="2">
                  <c:v>3.24</c:v>
                </c:pt>
                <c:pt idx="3">
                  <c:v>3.68</c:v>
                </c:pt>
              </c:numCache>
            </c:numRef>
          </c:val>
          <c:smooth val="0"/>
          <c:extLst>
            <c:ext xmlns:c16="http://schemas.microsoft.com/office/drawing/2014/chart" uri="{C3380CC4-5D6E-409C-BE32-E72D297353CC}">
              <c16:uniqueId val="{00000006-1ACF-4398-B2D4-68B42BB0D756}"/>
            </c:ext>
          </c:extLst>
        </c:ser>
        <c:dLbls>
          <c:showLegendKey val="0"/>
          <c:showVal val="0"/>
          <c:showCatName val="0"/>
          <c:showSerName val="0"/>
          <c:showPercent val="0"/>
          <c:showBubbleSize val="0"/>
        </c:dLbls>
        <c:marker val="1"/>
        <c:smooth val="0"/>
        <c:axId val="834816256"/>
        <c:axId val="834840256"/>
        <c:extLst>
          <c:ext xmlns:c15="http://schemas.microsoft.com/office/drawing/2012/chart" uri="{02D57815-91ED-43cb-92C2-25804820EDAC}">
            <c15:filteredLineSeries>
              <c15:ser>
                <c:idx val="3"/>
                <c:order val="3"/>
                <c:tx>
                  <c:strRef>
                    <c:extLst>
                      <c:ext uri="{02D57815-91ED-43cb-92C2-25804820EDAC}">
                        <c15:formulaRef>
                          <c15:sqref>同行业_wind!$B$73</c15:sqref>
                        </c15:formulaRef>
                      </c:ext>
                    </c:extLst>
                    <c:strCache>
                      <c:ptCount val="1"/>
                      <c:pt idx="0">
                        <c:v>谭仔国际</c:v>
                      </c:pt>
                    </c:strCache>
                  </c:strRef>
                </c:tx>
                <c:spPr>
                  <a:ln w="28575" cap="rnd">
                    <a:solidFill>
                      <a:schemeClr val="accent4"/>
                    </a:solidFill>
                    <a:round/>
                  </a:ln>
                  <a:effectLst/>
                </c:spPr>
                <c:marker>
                  <c:symbol val="none"/>
                </c:marker>
                <c:cat>
                  <c:strRef>
                    <c:extLst>
                      <c:ext uri="{02D57815-91ED-43cb-92C2-25804820EDAC}">
                        <c15:formulaRef>
                          <c15:sqref>同行业_wind!$C$69:$F$69</c15:sqref>
                        </c15:formulaRef>
                      </c:ext>
                    </c:extLst>
                    <c:strCache>
                      <c:ptCount val="4"/>
                      <c:pt idx="0">
                        <c:v>2021年报</c:v>
                      </c:pt>
                      <c:pt idx="1">
                        <c:v>2022年报</c:v>
                      </c:pt>
                      <c:pt idx="2">
                        <c:v>2023年报</c:v>
                      </c:pt>
                      <c:pt idx="3">
                        <c:v>2024中报</c:v>
                      </c:pt>
                    </c:strCache>
                  </c:strRef>
                </c:cat>
                <c:val>
                  <c:numRef>
                    <c:extLst>
                      <c:ext uri="{02D57815-91ED-43cb-92C2-25804820EDAC}">
                        <c15:formulaRef>
                          <c15:sqref>同行业_wind!$C$73:$F$73</c15:sqref>
                        </c15:formulaRef>
                      </c:ext>
                    </c:extLst>
                    <c:numCache>
                      <c:formatCode>#,##0.00</c:formatCode>
                      <c:ptCount val="4"/>
                      <c:pt idx="0">
                        <c:v>2.58</c:v>
                      </c:pt>
                      <c:pt idx="1">
                        <c:v>1.65</c:v>
                      </c:pt>
                      <c:pt idx="2">
                        <c:v>1.73</c:v>
                      </c:pt>
                      <c:pt idx="3">
                        <c:v>1.82</c:v>
                      </c:pt>
                    </c:numCache>
                  </c:numRef>
                </c:val>
                <c:smooth val="0"/>
                <c:extLst>
                  <c:ext xmlns:c16="http://schemas.microsoft.com/office/drawing/2014/chart" uri="{C3380CC4-5D6E-409C-BE32-E72D297353CC}">
                    <c16:uniqueId val="{00000007-1ACF-4398-B2D4-68B42BB0D756}"/>
                  </c:ext>
                </c:extLst>
              </c15:ser>
            </c15:filteredLineSeries>
            <c15:filteredLineSeries>
              <c15:ser>
                <c:idx val="7"/>
                <c:order val="7"/>
                <c:tx>
                  <c:strRef>
                    <c:extLst xmlns:c15="http://schemas.microsoft.com/office/drawing/2012/chart">
                      <c:ext xmlns:c15="http://schemas.microsoft.com/office/drawing/2012/chart" uri="{02D57815-91ED-43cb-92C2-25804820EDAC}">
                        <c15:formulaRef>
                          <c15:sqref>同行业_wind!$B$77</c15:sqref>
                        </c15:formulaRef>
                      </c:ext>
                    </c:extLst>
                    <c:strCache>
                      <c:ptCount val="1"/>
                      <c:pt idx="0">
                        <c:v>特海国际</c:v>
                      </c:pt>
                    </c:strCache>
                  </c:strRef>
                </c:tx>
                <c:spPr>
                  <a:ln w="28575" cap="rnd">
                    <a:solidFill>
                      <a:schemeClr val="accent2">
                        <a:lumMod val="60000"/>
                      </a:schemeClr>
                    </a:solidFill>
                    <a:round/>
                  </a:ln>
                  <a:effectLst/>
                </c:spPr>
                <c:marker>
                  <c:symbol val="none"/>
                </c:marker>
                <c:cat>
                  <c:strRef>
                    <c:extLst xmlns:c15="http://schemas.microsoft.com/office/drawing/2012/chart">
                      <c:ext xmlns:c15="http://schemas.microsoft.com/office/drawing/2012/chart" uri="{02D57815-91ED-43cb-92C2-25804820EDAC}">
                        <c15:formulaRef>
                          <c15:sqref>同行业_wind!$C$69:$F$69</c15:sqref>
                        </c15:formulaRef>
                      </c:ext>
                    </c:extLst>
                    <c:strCache>
                      <c:ptCount val="4"/>
                      <c:pt idx="0">
                        <c:v>2021年报</c:v>
                      </c:pt>
                      <c:pt idx="1">
                        <c:v>2022年报</c:v>
                      </c:pt>
                      <c:pt idx="2">
                        <c:v>2023年报</c:v>
                      </c:pt>
                      <c:pt idx="3">
                        <c:v>2024中报</c:v>
                      </c:pt>
                    </c:strCache>
                  </c:strRef>
                </c:cat>
                <c:val>
                  <c:numRef>
                    <c:extLst xmlns:c15="http://schemas.microsoft.com/office/drawing/2012/chart">
                      <c:ext xmlns:c15="http://schemas.microsoft.com/office/drawing/2012/chart" uri="{02D57815-91ED-43cb-92C2-25804820EDAC}">
                        <c15:formulaRef>
                          <c15:sqref>同行业_wind!$C$77:$F$77</c15:sqref>
                        </c15:formulaRef>
                      </c:ext>
                    </c:extLst>
                    <c:numCache>
                      <c:formatCode>#,##0.00</c:formatCode>
                      <c:ptCount val="4"/>
                      <c:pt idx="0">
                        <c:v>-3.35</c:v>
                      </c:pt>
                      <c:pt idx="1">
                        <c:v>2.38</c:v>
                      </c:pt>
                      <c:pt idx="2">
                        <c:v>2.12</c:v>
                      </c:pt>
                      <c:pt idx="3">
                        <c:v>1.85</c:v>
                      </c:pt>
                    </c:numCache>
                  </c:numRef>
                </c:val>
                <c:smooth val="0"/>
                <c:extLst xmlns:c15="http://schemas.microsoft.com/office/drawing/2012/chart">
                  <c:ext xmlns:c16="http://schemas.microsoft.com/office/drawing/2014/chart" uri="{C3380CC4-5D6E-409C-BE32-E72D297353CC}">
                    <c16:uniqueId val="{00000008-1ACF-4398-B2D4-68B42BB0D756}"/>
                  </c:ext>
                </c:extLst>
              </c15:ser>
            </c15:filteredLineSeries>
            <c15:filteredLineSeries>
              <c15:ser>
                <c:idx val="9"/>
                <c:order val="9"/>
                <c:tx>
                  <c:strRef>
                    <c:extLst xmlns:c15="http://schemas.microsoft.com/office/drawing/2012/chart">
                      <c:ext xmlns:c15="http://schemas.microsoft.com/office/drawing/2012/chart" uri="{02D57815-91ED-43cb-92C2-25804820EDAC}">
                        <c15:formulaRef>
                          <c15:sqref>同行业_wind!$B$79</c15:sqref>
                        </c15:formulaRef>
                      </c:ext>
                    </c:extLst>
                    <c:strCache>
                      <c:ptCount val="1"/>
                      <c:pt idx="0">
                        <c:v>百福控股</c:v>
                      </c:pt>
                    </c:strCache>
                  </c:strRef>
                </c:tx>
                <c:spPr>
                  <a:ln w="28575" cap="rnd">
                    <a:solidFill>
                      <a:schemeClr val="accent4">
                        <a:lumMod val="60000"/>
                      </a:schemeClr>
                    </a:solidFill>
                    <a:round/>
                  </a:ln>
                  <a:effectLst/>
                </c:spPr>
                <c:marker>
                  <c:symbol val="none"/>
                </c:marker>
                <c:cat>
                  <c:strRef>
                    <c:extLst xmlns:c15="http://schemas.microsoft.com/office/drawing/2012/chart">
                      <c:ext xmlns:c15="http://schemas.microsoft.com/office/drawing/2012/chart" uri="{02D57815-91ED-43cb-92C2-25804820EDAC}">
                        <c15:formulaRef>
                          <c15:sqref>同行业_wind!$C$69:$F$69</c15:sqref>
                        </c15:formulaRef>
                      </c:ext>
                    </c:extLst>
                    <c:strCache>
                      <c:ptCount val="4"/>
                      <c:pt idx="0">
                        <c:v>2021年报</c:v>
                      </c:pt>
                      <c:pt idx="1">
                        <c:v>2022年报</c:v>
                      </c:pt>
                      <c:pt idx="2">
                        <c:v>2023年报</c:v>
                      </c:pt>
                      <c:pt idx="3">
                        <c:v>2024中报</c:v>
                      </c:pt>
                    </c:strCache>
                  </c:strRef>
                </c:cat>
                <c:val>
                  <c:numRef>
                    <c:extLst xmlns:c15="http://schemas.microsoft.com/office/drawing/2012/chart">
                      <c:ext xmlns:c15="http://schemas.microsoft.com/office/drawing/2012/chart" uri="{02D57815-91ED-43cb-92C2-25804820EDAC}">
                        <c15:formulaRef>
                          <c15:sqref>同行业_wind!$C$79:$F$79</c15:sqref>
                        </c15:formulaRef>
                      </c:ext>
                    </c:extLst>
                    <c:numCache>
                      <c:formatCode>#,##0.00</c:formatCode>
                      <c:ptCount val="4"/>
                      <c:pt idx="0">
                        <c:v>4.28</c:v>
                      </c:pt>
                      <c:pt idx="1">
                        <c:v>6.38</c:v>
                      </c:pt>
                      <c:pt idx="2">
                        <c:v>23.71</c:v>
                      </c:pt>
                      <c:pt idx="3">
                        <c:v>-242.32</c:v>
                      </c:pt>
                    </c:numCache>
                  </c:numRef>
                </c:val>
                <c:smooth val="0"/>
                <c:extLst xmlns:c15="http://schemas.microsoft.com/office/drawing/2012/chart">
                  <c:ext xmlns:c16="http://schemas.microsoft.com/office/drawing/2014/chart" uri="{C3380CC4-5D6E-409C-BE32-E72D297353CC}">
                    <c16:uniqueId val="{00000009-1ACF-4398-B2D4-68B42BB0D756}"/>
                  </c:ext>
                </c:extLst>
              </c15:ser>
            </c15:filteredLineSeries>
          </c:ext>
        </c:extLst>
      </c:lineChart>
      <c:catAx>
        <c:axId val="8348162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微软雅黑" panose="020B0503020204020204" pitchFamily="34" charset="-122"/>
                <a:cs typeface="+mn-cs"/>
              </a:defRPr>
            </a:pPr>
            <a:endParaRPr lang="zh-CN"/>
          </a:p>
        </c:txPr>
        <c:crossAx val="834840256"/>
        <c:crosses val="autoZero"/>
        <c:auto val="1"/>
        <c:lblAlgn val="ctr"/>
        <c:lblOffset val="100"/>
        <c:noMultiLvlLbl val="0"/>
      </c:catAx>
      <c:valAx>
        <c:axId val="834840256"/>
        <c:scaling>
          <c:orientation val="minMax"/>
          <c:max val="5"/>
          <c:min val="0"/>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微软雅黑" panose="020B0503020204020204" pitchFamily="34" charset="-122"/>
                <a:cs typeface="+mn-cs"/>
              </a:defRPr>
            </a:pPr>
            <a:endParaRPr lang="zh-CN"/>
          </a:p>
        </c:txPr>
        <c:crossAx val="8348162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微软雅黑" panose="020B0503020204020204" pitchFamily="34" charset="-122"/>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Arial" panose="020B0604020202020204" pitchFamily="34" charset="0"/>
          <a:ea typeface="微软雅黑" panose="020B0503020204020204" pitchFamily="34" charset="-122"/>
        </a:defRPr>
      </a:pPr>
      <a:endParaRPr lang="zh-CN"/>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Arial" panose="020B0604020202020204" pitchFamily="34" charset="0"/>
                <a:ea typeface="微软雅黑" panose="020B0503020204020204" pitchFamily="34" charset="-122"/>
                <a:cs typeface="+mn-cs"/>
              </a:defRPr>
            </a:pPr>
            <a:r>
              <a:rPr lang="en-US"/>
              <a:t>24H1</a:t>
            </a:r>
            <a:r>
              <a:rPr lang="zh-CN"/>
              <a:t>翻檯率</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Arial" panose="020B0604020202020204" pitchFamily="34" charset="0"/>
              <a:ea typeface="微软雅黑" panose="020B0503020204020204" pitchFamily="34" charset="-122"/>
              <a:cs typeface="+mn-cs"/>
            </a:defRPr>
          </a:pPr>
          <a:endParaRPr lang="zh-CN"/>
        </a:p>
      </c:txPr>
    </c:title>
    <c:autoTitleDeleted val="0"/>
    <c:plotArea>
      <c:layout/>
      <c:barChart>
        <c:barDir val="col"/>
        <c:grouping val="clustered"/>
        <c:varyColors val="0"/>
        <c:ser>
          <c:idx val="0"/>
          <c:order val="0"/>
          <c:tx>
            <c:strRef>
              <c:f>翻檯率_門店數量!$L$22</c:f>
              <c:strCache>
                <c:ptCount val="1"/>
                <c:pt idx="0">
                  <c:v>翻檯率</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Arial" panose="020B0604020202020204" pitchFamily="34" charset="0"/>
                    <a:ea typeface="微软雅黑" panose="020B0503020204020204" pitchFamily="34" charset="-122"/>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翻檯率_門店數量!$M$21:$P$21</c:f>
              <c:strCache>
                <c:ptCount val="4"/>
                <c:pt idx="0">
                  <c:v>海底撈</c:v>
                </c:pt>
                <c:pt idx="1">
                  <c:v>太二</c:v>
                </c:pt>
                <c:pt idx="2">
                  <c:v>慫</c:v>
                </c:pt>
                <c:pt idx="3">
                  <c:v>呷哺呷哺</c:v>
                </c:pt>
              </c:strCache>
            </c:strRef>
          </c:cat>
          <c:val>
            <c:numRef>
              <c:f>翻檯率_門店數量!$M$22:$P$22</c:f>
              <c:numCache>
                <c:formatCode>General</c:formatCode>
                <c:ptCount val="4"/>
                <c:pt idx="0">
                  <c:v>4.2</c:v>
                </c:pt>
                <c:pt idx="1">
                  <c:v>3.8</c:v>
                </c:pt>
                <c:pt idx="2">
                  <c:v>2.9</c:v>
                </c:pt>
                <c:pt idx="3">
                  <c:v>1.5</c:v>
                </c:pt>
              </c:numCache>
            </c:numRef>
          </c:val>
          <c:extLst>
            <c:ext xmlns:c16="http://schemas.microsoft.com/office/drawing/2014/chart" uri="{C3380CC4-5D6E-409C-BE32-E72D297353CC}">
              <c16:uniqueId val="{00000000-9234-4B0B-ABC5-90D0A8E64696}"/>
            </c:ext>
          </c:extLst>
        </c:ser>
        <c:dLbls>
          <c:showLegendKey val="0"/>
          <c:showVal val="0"/>
          <c:showCatName val="0"/>
          <c:showSerName val="0"/>
          <c:showPercent val="0"/>
          <c:showBubbleSize val="0"/>
        </c:dLbls>
        <c:gapWidth val="219"/>
        <c:overlap val="-27"/>
        <c:axId val="370025056"/>
        <c:axId val="370036576"/>
      </c:barChart>
      <c:catAx>
        <c:axId val="3700250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微软雅黑" panose="020B0503020204020204" pitchFamily="34" charset="-122"/>
                <a:cs typeface="+mn-cs"/>
              </a:defRPr>
            </a:pPr>
            <a:endParaRPr lang="zh-CN"/>
          </a:p>
        </c:txPr>
        <c:crossAx val="370036576"/>
        <c:crosses val="autoZero"/>
        <c:auto val="1"/>
        <c:lblAlgn val="ctr"/>
        <c:lblOffset val="100"/>
        <c:noMultiLvlLbl val="0"/>
      </c:catAx>
      <c:valAx>
        <c:axId val="3700365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微软雅黑" panose="020B0503020204020204" pitchFamily="34" charset="-122"/>
                <a:cs typeface="+mn-cs"/>
              </a:defRPr>
            </a:pPr>
            <a:endParaRPr lang="zh-CN"/>
          </a:p>
        </c:txPr>
        <c:crossAx val="3700250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Arial" panose="020B0604020202020204" pitchFamily="34" charset="0"/>
          <a:ea typeface="微软雅黑" panose="020B0503020204020204" pitchFamily="34" charset="-122"/>
        </a:defRPr>
      </a:pPr>
      <a:endParaRPr lang="zh-CN"/>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Arial" panose="020B0604020202020204" pitchFamily="34" charset="0"/>
                <a:ea typeface="微软雅黑" panose="020B0503020204020204" pitchFamily="34" charset="-122"/>
                <a:cs typeface="+mn-cs"/>
              </a:defRPr>
            </a:pPr>
            <a:r>
              <a:rPr lang="en-US"/>
              <a:t>24H1</a:t>
            </a:r>
            <a:r>
              <a:rPr lang="zh-CN"/>
              <a:t>人均消費</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Arial" panose="020B0604020202020204" pitchFamily="34" charset="0"/>
              <a:ea typeface="微软雅黑" panose="020B0503020204020204" pitchFamily="34" charset="-122"/>
              <a:cs typeface="+mn-cs"/>
            </a:defRPr>
          </a:pPr>
          <a:endParaRPr lang="zh-CN"/>
        </a:p>
      </c:txPr>
    </c:title>
    <c:autoTitleDeleted val="0"/>
    <c:plotArea>
      <c:layout/>
      <c:barChart>
        <c:barDir val="col"/>
        <c:grouping val="clustered"/>
        <c:varyColors val="0"/>
        <c:ser>
          <c:idx val="0"/>
          <c:order val="0"/>
          <c:tx>
            <c:strRef>
              <c:f>翻檯率_門店數量!$L$23</c:f>
              <c:strCache>
                <c:ptCount val="1"/>
                <c:pt idx="0">
                  <c:v>人均消費</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Arial" panose="020B0604020202020204" pitchFamily="34" charset="0"/>
                    <a:ea typeface="微软雅黑" panose="020B0503020204020204" pitchFamily="34" charset="-122"/>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翻檯率_門店數量!$M$21:$P$21</c:f>
              <c:strCache>
                <c:ptCount val="4"/>
                <c:pt idx="0">
                  <c:v>海底撈</c:v>
                </c:pt>
                <c:pt idx="1">
                  <c:v>太二</c:v>
                </c:pt>
                <c:pt idx="2">
                  <c:v>慫</c:v>
                </c:pt>
                <c:pt idx="3">
                  <c:v>呷哺呷哺</c:v>
                </c:pt>
              </c:strCache>
            </c:strRef>
          </c:cat>
          <c:val>
            <c:numRef>
              <c:f>翻檯率_門店數量!$M$23:$P$23</c:f>
              <c:numCache>
                <c:formatCode>General</c:formatCode>
                <c:ptCount val="4"/>
                <c:pt idx="0">
                  <c:v>97.4</c:v>
                </c:pt>
                <c:pt idx="1">
                  <c:v>71</c:v>
                </c:pt>
                <c:pt idx="2">
                  <c:v>110</c:v>
                </c:pt>
                <c:pt idx="3">
                  <c:v>59.2</c:v>
                </c:pt>
              </c:numCache>
            </c:numRef>
          </c:val>
          <c:extLst>
            <c:ext xmlns:c16="http://schemas.microsoft.com/office/drawing/2014/chart" uri="{C3380CC4-5D6E-409C-BE32-E72D297353CC}">
              <c16:uniqueId val="{00000000-8070-4672-AA39-F41B1B54008C}"/>
            </c:ext>
          </c:extLst>
        </c:ser>
        <c:dLbls>
          <c:showLegendKey val="0"/>
          <c:showVal val="0"/>
          <c:showCatName val="0"/>
          <c:showSerName val="0"/>
          <c:showPercent val="0"/>
          <c:showBubbleSize val="0"/>
        </c:dLbls>
        <c:gapWidth val="219"/>
        <c:overlap val="-27"/>
        <c:axId val="79212192"/>
        <c:axId val="79215072"/>
      </c:barChart>
      <c:catAx>
        <c:axId val="792121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微软雅黑" panose="020B0503020204020204" pitchFamily="34" charset="-122"/>
                <a:cs typeface="+mn-cs"/>
              </a:defRPr>
            </a:pPr>
            <a:endParaRPr lang="zh-CN"/>
          </a:p>
        </c:txPr>
        <c:crossAx val="79215072"/>
        <c:crosses val="autoZero"/>
        <c:auto val="1"/>
        <c:lblAlgn val="ctr"/>
        <c:lblOffset val="100"/>
        <c:noMultiLvlLbl val="0"/>
      </c:catAx>
      <c:valAx>
        <c:axId val="792150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微软雅黑" panose="020B0503020204020204" pitchFamily="34" charset="-122"/>
                <a:cs typeface="+mn-cs"/>
              </a:defRPr>
            </a:pPr>
            <a:endParaRPr lang="zh-CN"/>
          </a:p>
        </c:txPr>
        <c:crossAx val="792121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Arial" panose="020B0604020202020204" pitchFamily="34" charset="0"/>
          <a:ea typeface="微软雅黑" panose="020B0503020204020204" pitchFamily="34" charset="-122"/>
        </a:defRPr>
      </a:pPr>
      <a:endParaRPr lang="zh-CN"/>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Arial" panose="020B0604020202020204" pitchFamily="34" charset="0"/>
                <a:ea typeface="微软雅黑" panose="020B0503020204020204" pitchFamily="34" charset="-122"/>
                <a:cs typeface="+mn-cs"/>
              </a:defRPr>
            </a:pPr>
            <a:r>
              <a:rPr lang="zh-CN"/>
              <a:t>海底撈營業收入及利潤</a:t>
            </a:r>
            <a:r>
              <a:rPr lang="en-US"/>
              <a:t>(</a:t>
            </a:r>
            <a:r>
              <a:rPr lang="zh-CN"/>
              <a:t>億元</a:t>
            </a:r>
            <a:r>
              <a:rPr lang="en-US"/>
              <a:t>)</a:t>
            </a:r>
            <a:endParaRPr lang="zh-C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Arial" panose="020B0604020202020204" pitchFamily="34" charset="0"/>
              <a:ea typeface="微软雅黑" panose="020B0503020204020204" pitchFamily="34" charset="-122"/>
              <a:cs typeface="+mn-cs"/>
            </a:defRPr>
          </a:pPr>
          <a:endParaRPr lang="zh-CN"/>
        </a:p>
      </c:txPr>
    </c:title>
    <c:autoTitleDeleted val="0"/>
    <c:plotArea>
      <c:layout/>
      <c:barChart>
        <c:barDir val="col"/>
        <c:grouping val="clustered"/>
        <c:varyColors val="0"/>
        <c:ser>
          <c:idx val="0"/>
          <c:order val="0"/>
          <c:tx>
            <c:strRef>
              <c:f>整理!$I$115</c:f>
              <c:strCache>
                <c:ptCount val="1"/>
                <c:pt idx="0">
                  <c:v>營業收入</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Arial" panose="020B0604020202020204" pitchFamily="34" charset="0"/>
                    <a:ea typeface="微软雅黑" panose="020B0503020204020204" pitchFamily="34" charset="-122"/>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整理!$J$114:$K$114</c:f>
              <c:strCache>
                <c:ptCount val="2"/>
                <c:pt idx="0">
                  <c:v>2023/6/30</c:v>
                </c:pt>
                <c:pt idx="1">
                  <c:v>2024-06-30</c:v>
                </c:pt>
              </c:strCache>
            </c:strRef>
          </c:cat>
          <c:val>
            <c:numRef>
              <c:f>整理!$J$115:$K$115</c:f>
              <c:numCache>
                <c:formatCode>###,##0.0</c:formatCode>
                <c:ptCount val="2"/>
                <c:pt idx="0">
                  <c:v>188.85854</c:v>
                </c:pt>
                <c:pt idx="1">
                  <c:v>214.90903</c:v>
                </c:pt>
              </c:numCache>
            </c:numRef>
          </c:val>
          <c:extLst>
            <c:ext xmlns:c16="http://schemas.microsoft.com/office/drawing/2014/chart" uri="{C3380CC4-5D6E-409C-BE32-E72D297353CC}">
              <c16:uniqueId val="{00000000-D476-4265-A818-CF104DFBE1E8}"/>
            </c:ext>
          </c:extLst>
        </c:ser>
        <c:ser>
          <c:idx val="1"/>
          <c:order val="1"/>
          <c:tx>
            <c:strRef>
              <c:f>整理!$I$116</c:f>
              <c:strCache>
                <c:ptCount val="1"/>
                <c:pt idx="0">
                  <c:v>淨利潤</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Arial" panose="020B0604020202020204" pitchFamily="34" charset="0"/>
                    <a:ea typeface="微软雅黑" panose="020B0503020204020204" pitchFamily="34" charset="-122"/>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整理!$J$114:$K$114</c:f>
              <c:strCache>
                <c:ptCount val="2"/>
                <c:pt idx="0">
                  <c:v>2023/6/30</c:v>
                </c:pt>
                <c:pt idx="1">
                  <c:v>2024-06-30</c:v>
                </c:pt>
              </c:strCache>
            </c:strRef>
          </c:cat>
          <c:val>
            <c:numRef>
              <c:f>整理!$J$116:$K$116</c:f>
              <c:numCache>
                <c:formatCode>###,##0.0</c:formatCode>
                <c:ptCount val="2"/>
                <c:pt idx="0">
                  <c:v>23.81598</c:v>
                </c:pt>
                <c:pt idx="1">
                  <c:v>20.83229</c:v>
                </c:pt>
              </c:numCache>
            </c:numRef>
          </c:val>
          <c:extLst>
            <c:ext xmlns:c16="http://schemas.microsoft.com/office/drawing/2014/chart" uri="{C3380CC4-5D6E-409C-BE32-E72D297353CC}">
              <c16:uniqueId val="{00000001-D476-4265-A818-CF104DFBE1E8}"/>
            </c:ext>
          </c:extLst>
        </c:ser>
        <c:dLbls>
          <c:dLblPos val="outEnd"/>
          <c:showLegendKey val="0"/>
          <c:showVal val="1"/>
          <c:showCatName val="0"/>
          <c:showSerName val="0"/>
          <c:showPercent val="0"/>
          <c:showBubbleSize val="0"/>
        </c:dLbls>
        <c:gapWidth val="219"/>
        <c:overlap val="-27"/>
        <c:axId val="983466096"/>
        <c:axId val="983470896"/>
      </c:barChart>
      <c:catAx>
        <c:axId val="9834660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微软雅黑" panose="020B0503020204020204" pitchFamily="34" charset="-122"/>
                <a:cs typeface="+mn-cs"/>
              </a:defRPr>
            </a:pPr>
            <a:endParaRPr lang="zh-CN"/>
          </a:p>
        </c:txPr>
        <c:crossAx val="983470896"/>
        <c:crosses val="autoZero"/>
        <c:auto val="1"/>
        <c:lblAlgn val="ctr"/>
        <c:lblOffset val="100"/>
        <c:noMultiLvlLbl val="0"/>
      </c:catAx>
      <c:valAx>
        <c:axId val="983470896"/>
        <c:scaling>
          <c:orientation val="minMax"/>
          <c:max val="300"/>
        </c:scaling>
        <c:delete val="0"/>
        <c:axPos val="l"/>
        <c:majorGridlines>
          <c:spPr>
            <a:ln w="9525" cap="flat" cmpd="sng" algn="ctr">
              <a:no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微软雅黑" panose="020B0503020204020204" pitchFamily="34" charset="-122"/>
                <a:cs typeface="+mn-cs"/>
              </a:defRPr>
            </a:pPr>
            <a:endParaRPr lang="zh-CN"/>
          </a:p>
        </c:txPr>
        <c:crossAx val="9834660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微软雅黑" panose="020B0503020204020204" pitchFamily="34" charset="-122"/>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Arial" panose="020B0604020202020204" pitchFamily="34" charset="0"/>
          <a:ea typeface="微软雅黑" panose="020B0503020204020204" pitchFamily="34" charset="-122"/>
        </a:defRPr>
      </a:pPr>
      <a:endParaRPr lang="zh-CN"/>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Arial" panose="020B0604020202020204" pitchFamily="34" charset="0"/>
                <a:ea typeface="微软雅黑" panose="020B0503020204020204" pitchFamily="34" charset="-122"/>
                <a:cs typeface="+mn-cs"/>
              </a:defRPr>
            </a:pPr>
            <a:r>
              <a:rPr lang="zh-TW"/>
              <a:t>職工薪酬佔營業收入比例</a:t>
            </a:r>
            <a:endParaRPr lang="zh-CN"/>
          </a:p>
        </c:rich>
      </c:tx>
      <c:overlay val="0"/>
      <c:spPr>
        <a:noFill/>
        <a:ln>
          <a:noFill/>
        </a:ln>
        <a:effectLst/>
      </c:spPr>
      <c:txPr>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Arial" panose="020B0604020202020204" pitchFamily="34" charset="0"/>
              <a:ea typeface="微软雅黑" panose="020B0503020204020204" pitchFamily="34" charset="-122"/>
              <a:cs typeface="+mn-cs"/>
            </a:defRPr>
          </a:pPr>
          <a:endParaRPr lang="zh-CN"/>
        </a:p>
      </c:txPr>
    </c:title>
    <c:autoTitleDeleted val="0"/>
    <c:plotArea>
      <c:layout/>
      <c:lineChart>
        <c:grouping val="standard"/>
        <c:varyColors val="0"/>
        <c:ser>
          <c:idx val="0"/>
          <c:order val="0"/>
          <c:tx>
            <c:strRef>
              <c:f>整理!$A$132</c:f>
              <c:strCache>
                <c:ptCount val="1"/>
                <c:pt idx="0">
                  <c:v>海底撈</c:v>
                </c:pt>
              </c:strCache>
            </c:strRef>
          </c:tx>
          <c:spPr>
            <a:ln w="28575" cap="rnd">
              <a:solidFill>
                <a:schemeClr val="accent1"/>
              </a:solidFill>
              <a:round/>
            </a:ln>
            <a:effectLst/>
          </c:spPr>
          <c:marker>
            <c:symbol val="none"/>
          </c:marker>
          <c:dLbls>
            <c:dLbl>
              <c:idx val="9"/>
              <c:layout>
                <c:manualLayout>
                  <c:x val="-2.21949411392201E-2"/>
                  <c:y val="2.6728005120705198E-2"/>
                </c:manualLayout>
              </c:layout>
              <c:tx>
                <c:rich>
                  <a:bodyPr/>
                  <a:lstStyle/>
                  <a:p>
                    <a:r>
                      <a:rPr lang="en-US" altLang="zh-CN" sz="900" b="0" i="0" u="none" strike="noStrike" kern="1200" baseline="0" dirty="0">
                        <a:solidFill>
                          <a:sysClr val="windowText" lastClr="000000">
                            <a:lumMod val="75000"/>
                            <a:lumOff val="25000"/>
                          </a:sysClr>
                        </a:solidFill>
                        <a:latin typeface="+mn-lt"/>
                        <a:ea typeface="+mn-ea"/>
                        <a:cs typeface="+mn-cs"/>
                      </a:rPr>
                      <a:t>33.30%</a:t>
                    </a:r>
                    <a:endParaRPr lang="en-US" altLang="zh-CN" dirty="0"/>
                  </a:p>
                </c:rich>
              </c:tx>
              <c:dLblPos val="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557D-4061-9559-B79967810724}"/>
                </c:ext>
              </c:extLst>
            </c:dLbl>
            <c:numFmt formatCode="0.00%" sourceLinked="0"/>
            <c:spPr>
              <a:noFill/>
              <a:ln>
                <a:noFill/>
              </a:ln>
              <a:effectLst/>
            </c:spPr>
            <c:txPr>
              <a:bodyPr rot="0" spcFirstLastPara="1" vertOverflow="ellipsis" vert="horz" wrap="square" anchor="ctr" anchorCtr="1"/>
              <a:lstStyle/>
              <a:p>
                <a:pPr>
                  <a:defRPr lang="zh-CN" sz="900" b="0" i="0" u="none" strike="noStrike" kern="1200" baseline="0">
                    <a:solidFill>
                      <a:schemeClr val="tx1">
                        <a:lumMod val="75000"/>
                        <a:lumOff val="25000"/>
                      </a:schemeClr>
                    </a:solidFill>
                    <a:latin typeface="Arial" panose="020B0604020202020204" pitchFamily="34" charset="0"/>
                    <a:ea typeface="微软雅黑" panose="020B0503020204020204" pitchFamily="34" charset="-122"/>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整理!$B$129:$K$129</c:f>
              <c:strCache>
                <c:ptCount val="10"/>
                <c:pt idx="0">
                  <c:v>2015-12-31</c:v>
                </c:pt>
                <c:pt idx="1">
                  <c:v>2016-12-31</c:v>
                </c:pt>
                <c:pt idx="2">
                  <c:v>2017-12-31</c:v>
                </c:pt>
                <c:pt idx="3">
                  <c:v>2018-12-31</c:v>
                </c:pt>
                <c:pt idx="4">
                  <c:v>2019-12-31</c:v>
                </c:pt>
                <c:pt idx="5">
                  <c:v>2020-12-31</c:v>
                </c:pt>
                <c:pt idx="6">
                  <c:v>2021-12-31</c:v>
                </c:pt>
                <c:pt idx="7">
                  <c:v>2022-12-31</c:v>
                </c:pt>
                <c:pt idx="8">
                  <c:v>2023-12-31</c:v>
                </c:pt>
                <c:pt idx="9">
                  <c:v>2024-06-30</c:v>
                </c:pt>
              </c:strCache>
            </c:strRef>
          </c:cat>
          <c:val>
            <c:numRef>
              <c:f>整理!$B$132:$K$132</c:f>
              <c:numCache>
                <c:formatCode>General</c:formatCode>
                <c:ptCount val="10"/>
                <c:pt idx="0">
                  <c:v>0.27305260217604516</c:v>
                </c:pt>
                <c:pt idx="1">
                  <c:v>0.26183071399131574</c:v>
                </c:pt>
                <c:pt idx="2">
                  <c:v>0.29328279984243927</c:v>
                </c:pt>
                <c:pt idx="3">
                  <c:v>0.29561502967157954</c:v>
                </c:pt>
                <c:pt idx="4">
                  <c:v>0.3009721946910866</c:v>
                </c:pt>
                <c:pt idx="5">
                  <c:v>0.33817095709813166</c:v>
                </c:pt>
                <c:pt idx="6">
                  <c:v>0.36181584556231589</c:v>
                </c:pt>
                <c:pt idx="7">
                  <c:v>0.32990366135313814</c:v>
                </c:pt>
                <c:pt idx="8">
                  <c:v>0.31456672691431342</c:v>
                </c:pt>
                <c:pt idx="9">
                  <c:v>0.33296632533309561</c:v>
                </c:pt>
              </c:numCache>
            </c:numRef>
          </c:val>
          <c:smooth val="0"/>
          <c:extLst>
            <c:ext xmlns:c16="http://schemas.microsoft.com/office/drawing/2014/chart" uri="{C3380CC4-5D6E-409C-BE32-E72D297353CC}">
              <c16:uniqueId val="{00000001-557D-4061-9559-B79967810724}"/>
            </c:ext>
          </c:extLst>
        </c:ser>
        <c:ser>
          <c:idx val="1"/>
          <c:order val="1"/>
          <c:tx>
            <c:strRef>
              <c:f>整理!$A$133</c:f>
              <c:strCache>
                <c:ptCount val="1"/>
                <c:pt idx="0">
                  <c:v>九毛九</c:v>
                </c:pt>
              </c:strCache>
            </c:strRef>
          </c:tx>
          <c:spPr>
            <a:ln w="28575" cap="rnd">
              <a:solidFill>
                <a:schemeClr val="accent2"/>
              </a:solidFill>
              <a:round/>
            </a:ln>
            <a:effectLst/>
          </c:spPr>
          <c:marker>
            <c:symbol val="none"/>
          </c:marker>
          <c:cat>
            <c:strRef>
              <c:f>整理!$B$129:$K$129</c:f>
              <c:strCache>
                <c:ptCount val="10"/>
                <c:pt idx="0">
                  <c:v>2015-12-31</c:v>
                </c:pt>
                <c:pt idx="1">
                  <c:v>2016-12-31</c:v>
                </c:pt>
                <c:pt idx="2">
                  <c:v>2017-12-31</c:v>
                </c:pt>
                <c:pt idx="3">
                  <c:v>2018-12-31</c:v>
                </c:pt>
                <c:pt idx="4">
                  <c:v>2019-12-31</c:v>
                </c:pt>
                <c:pt idx="5">
                  <c:v>2020-12-31</c:v>
                </c:pt>
                <c:pt idx="6">
                  <c:v>2021-12-31</c:v>
                </c:pt>
                <c:pt idx="7">
                  <c:v>2022-12-31</c:v>
                </c:pt>
                <c:pt idx="8">
                  <c:v>2023-12-31</c:v>
                </c:pt>
                <c:pt idx="9">
                  <c:v>2024-06-30</c:v>
                </c:pt>
              </c:strCache>
            </c:strRef>
          </c:cat>
          <c:val>
            <c:numRef>
              <c:f>整理!$B$133:$K$133</c:f>
              <c:numCache>
                <c:formatCode>General</c:formatCode>
                <c:ptCount val="10"/>
                <c:pt idx="1">
                  <c:v>0.28147492828062459</c:v>
                </c:pt>
                <c:pt idx="2">
                  <c:v>0.27241726677466344</c:v>
                </c:pt>
                <c:pt idx="3">
                  <c:v>0.27656089855348104</c:v>
                </c:pt>
                <c:pt idx="4">
                  <c:v>0.25926491000226992</c:v>
                </c:pt>
                <c:pt idx="5">
                  <c:v>0.2754684455380263</c:v>
                </c:pt>
                <c:pt idx="6">
                  <c:v>0.25285786061200566</c:v>
                </c:pt>
                <c:pt idx="7">
                  <c:v>0.2830602238798518</c:v>
                </c:pt>
                <c:pt idx="8">
                  <c:v>0.25795835177961357</c:v>
                </c:pt>
                <c:pt idx="9">
                  <c:v>0.29177313713396186</c:v>
                </c:pt>
              </c:numCache>
            </c:numRef>
          </c:val>
          <c:smooth val="0"/>
          <c:extLst>
            <c:ext xmlns:c16="http://schemas.microsoft.com/office/drawing/2014/chart" uri="{C3380CC4-5D6E-409C-BE32-E72D297353CC}">
              <c16:uniqueId val="{00000002-557D-4061-9559-B79967810724}"/>
            </c:ext>
          </c:extLst>
        </c:ser>
        <c:ser>
          <c:idx val="2"/>
          <c:order val="2"/>
          <c:tx>
            <c:strRef>
              <c:f>整理!$A$134</c:f>
              <c:strCache>
                <c:ptCount val="1"/>
                <c:pt idx="0">
                  <c:v>呷哺呷哺</c:v>
                </c:pt>
              </c:strCache>
            </c:strRef>
          </c:tx>
          <c:spPr>
            <a:ln w="28575" cap="rnd">
              <a:solidFill>
                <a:srgbClr val="FFC000"/>
              </a:solidFill>
              <a:round/>
            </a:ln>
            <a:effectLst/>
          </c:spPr>
          <c:marker>
            <c:symbol val="none"/>
          </c:marker>
          <c:cat>
            <c:strRef>
              <c:f>整理!$B$129:$K$129</c:f>
              <c:strCache>
                <c:ptCount val="10"/>
                <c:pt idx="0">
                  <c:v>2015-12-31</c:v>
                </c:pt>
                <c:pt idx="1">
                  <c:v>2016-12-31</c:v>
                </c:pt>
                <c:pt idx="2">
                  <c:v>2017-12-31</c:v>
                </c:pt>
                <c:pt idx="3">
                  <c:v>2018-12-31</c:v>
                </c:pt>
                <c:pt idx="4">
                  <c:v>2019-12-31</c:v>
                </c:pt>
                <c:pt idx="5">
                  <c:v>2020-12-31</c:v>
                </c:pt>
                <c:pt idx="6">
                  <c:v>2021-12-31</c:v>
                </c:pt>
                <c:pt idx="7">
                  <c:v>2022-12-31</c:v>
                </c:pt>
                <c:pt idx="8">
                  <c:v>2023-12-31</c:v>
                </c:pt>
                <c:pt idx="9">
                  <c:v>2024-06-30</c:v>
                </c:pt>
              </c:strCache>
            </c:strRef>
          </c:cat>
          <c:val>
            <c:numRef>
              <c:f>整理!$B$134:$K$134</c:f>
              <c:numCache>
                <c:formatCode>General</c:formatCode>
                <c:ptCount val="10"/>
                <c:pt idx="0">
                  <c:v>0.22394566371868233</c:v>
                </c:pt>
                <c:pt idx="1">
                  <c:v>0.23637549537384062</c:v>
                </c:pt>
                <c:pt idx="2">
                  <c:v>0.22744748701803696</c:v>
                </c:pt>
                <c:pt idx="3">
                  <c:v>0.24669376099254781</c:v>
                </c:pt>
                <c:pt idx="4">
                  <c:v>0.25610385254762735</c:v>
                </c:pt>
                <c:pt idx="5">
                  <c:v>0.270958633201548</c:v>
                </c:pt>
                <c:pt idx="6">
                  <c:v>0.29764747293443622</c:v>
                </c:pt>
                <c:pt idx="7">
                  <c:v>0.32880372091596222</c:v>
                </c:pt>
                <c:pt idx="8">
                  <c:v>0.31478606989038482</c:v>
                </c:pt>
                <c:pt idx="9">
                  <c:v>0.33999894760910482</c:v>
                </c:pt>
              </c:numCache>
            </c:numRef>
          </c:val>
          <c:smooth val="0"/>
          <c:extLst>
            <c:ext xmlns:c16="http://schemas.microsoft.com/office/drawing/2014/chart" uri="{C3380CC4-5D6E-409C-BE32-E72D297353CC}">
              <c16:uniqueId val="{00000003-557D-4061-9559-B79967810724}"/>
            </c:ext>
          </c:extLst>
        </c:ser>
        <c:dLbls>
          <c:showLegendKey val="0"/>
          <c:showVal val="0"/>
          <c:showCatName val="0"/>
          <c:showSerName val="0"/>
          <c:showPercent val="0"/>
          <c:showBubbleSize val="0"/>
        </c:dLbls>
        <c:smooth val="0"/>
        <c:axId val="370029376"/>
        <c:axId val="370046656"/>
      </c:lineChart>
      <c:catAx>
        <c:axId val="3700293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eaVert" wrap="square" anchor="ctr" anchorCtr="1"/>
          <a:lstStyle/>
          <a:p>
            <a:pPr>
              <a:defRPr lang="zh-CN" sz="900" b="0" i="0" u="none" strike="noStrike" kern="1200" baseline="0">
                <a:solidFill>
                  <a:schemeClr val="tx1">
                    <a:lumMod val="65000"/>
                    <a:lumOff val="35000"/>
                  </a:schemeClr>
                </a:solidFill>
                <a:latin typeface="Arial" panose="020B0604020202020204" pitchFamily="34" charset="0"/>
                <a:ea typeface="微软雅黑" panose="020B0503020204020204" pitchFamily="34" charset="-122"/>
                <a:cs typeface="+mn-cs"/>
              </a:defRPr>
            </a:pPr>
            <a:endParaRPr lang="zh-CN"/>
          </a:p>
        </c:txPr>
        <c:crossAx val="370046656"/>
        <c:crosses val="autoZero"/>
        <c:auto val="1"/>
        <c:lblAlgn val="ctr"/>
        <c:lblOffset val="100"/>
        <c:noMultiLvlLbl val="0"/>
      </c:catAx>
      <c:valAx>
        <c:axId val="370046656"/>
        <c:scaling>
          <c:orientation val="minMax"/>
          <c:min val="0.2"/>
        </c:scaling>
        <c:delete val="0"/>
        <c:axPos val="l"/>
        <c:majorGridlines>
          <c:spPr>
            <a:ln w="9525" cap="flat" cmpd="sng" algn="ctr">
              <a:no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Arial" panose="020B0604020202020204" pitchFamily="34" charset="0"/>
                <a:ea typeface="微软雅黑" panose="020B0503020204020204" pitchFamily="34" charset="-122"/>
                <a:cs typeface="+mn-cs"/>
              </a:defRPr>
            </a:pPr>
            <a:endParaRPr lang="zh-CN"/>
          </a:p>
        </c:txPr>
        <c:crossAx val="3700293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Arial" panose="020B0604020202020204" pitchFamily="34" charset="0"/>
              <a:ea typeface="微软雅黑" panose="020B0503020204020204" pitchFamily="34" charset="-122"/>
              <a:cs typeface="+mn-cs"/>
            </a:defRPr>
          </a:pPr>
          <a:endParaRPr lang="zh-CN"/>
        </a:p>
      </c:txPr>
    </c:legend>
    <c:plotVisOnly val="1"/>
    <c:dispBlanksAs val="gap"/>
    <c:showDLblsOverMax val="0"/>
  </c:chart>
  <c:spPr>
    <a:noFill/>
    <a:ln>
      <a:noFill/>
    </a:ln>
    <a:effectLst/>
  </c:spPr>
  <c:txPr>
    <a:bodyPr/>
    <a:lstStyle/>
    <a:p>
      <a:pPr>
        <a:defRPr lang="zh-CN">
          <a:latin typeface="Arial" panose="020B0604020202020204" pitchFamily="34" charset="0"/>
          <a:ea typeface="微软雅黑" panose="020B0503020204020204" pitchFamily="34" charset="-122"/>
        </a:defRPr>
      </a:pPr>
      <a:endParaRPr lang="zh-CN"/>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Arial" panose="020B0604020202020204" pitchFamily="34" charset="0"/>
                <a:ea typeface="微软雅黑" panose="020B0503020204020204" pitchFamily="34" charset="-122"/>
                <a:cs typeface="+mn-cs"/>
              </a:defRPr>
            </a:pPr>
            <a:r>
              <a:rPr lang="zh-CN"/>
              <a:t>營業收入同比增速（剔除疫情期間）</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Arial" panose="020B0604020202020204" pitchFamily="34" charset="0"/>
              <a:ea typeface="微软雅黑" panose="020B0503020204020204" pitchFamily="34" charset="-122"/>
              <a:cs typeface="+mn-cs"/>
            </a:defRPr>
          </a:pPr>
          <a:endParaRPr lang="zh-CN"/>
        </a:p>
      </c:txPr>
    </c:title>
    <c:autoTitleDeleted val="0"/>
    <c:plotArea>
      <c:layout/>
      <c:barChart>
        <c:barDir val="col"/>
        <c:grouping val="clustered"/>
        <c:varyColors val="0"/>
        <c:ser>
          <c:idx val="0"/>
          <c:order val="0"/>
          <c:tx>
            <c:strRef>
              <c:f>整理!$A$108</c:f>
              <c:strCache>
                <c:ptCount val="1"/>
                <c:pt idx="0">
                  <c:v>營業收入同比</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Arial" panose="020B0604020202020204" pitchFamily="34" charset="0"/>
                    <a:ea typeface="微软雅黑" panose="020B0503020204020204" pitchFamily="34" charset="-122"/>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(整理!$C$105:$F$105,整理!$J$105:$K$105)</c:f>
              <c:strCache>
                <c:ptCount val="6"/>
                <c:pt idx="0">
                  <c:v>2016-12-31</c:v>
                </c:pt>
                <c:pt idx="1">
                  <c:v>2017-12-31</c:v>
                </c:pt>
                <c:pt idx="2">
                  <c:v>2018-12-31</c:v>
                </c:pt>
                <c:pt idx="3">
                  <c:v>2019-12-31</c:v>
                </c:pt>
                <c:pt idx="4">
                  <c:v>2023-12-31</c:v>
                </c:pt>
                <c:pt idx="5">
                  <c:v>2024-06-30</c:v>
                </c:pt>
              </c:strCache>
            </c:strRef>
          </c:cat>
          <c:val>
            <c:numRef>
              <c:f>(整理!$C$108:$F$108,整理!$J$108:$K$108)</c:f>
              <c:numCache>
                <c:formatCode>0.00%</c:formatCode>
                <c:ptCount val="6"/>
                <c:pt idx="0">
                  <c:v>0.35628231679290256</c:v>
                </c:pt>
                <c:pt idx="1">
                  <c:v>0.36239725829138109</c:v>
                </c:pt>
                <c:pt idx="2">
                  <c:v>0.59526452994546486</c:v>
                </c:pt>
                <c:pt idx="3">
                  <c:v>0.56494993841747643</c:v>
                </c:pt>
                <c:pt idx="4">
                  <c:v>0.33554034626652707</c:v>
                </c:pt>
                <c:pt idx="5">
                  <c:v>0.13793652116552413</c:v>
                </c:pt>
              </c:numCache>
            </c:numRef>
          </c:val>
          <c:extLst>
            <c:ext xmlns:c16="http://schemas.microsoft.com/office/drawing/2014/chart" uri="{C3380CC4-5D6E-409C-BE32-E72D297353CC}">
              <c16:uniqueId val="{00000000-F27A-4BBE-AACD-708DFBD60A3F}"/>
            </c:ext>
          </c:extLst>
        </c:ser>
        <c:dLbls>
          <c:showLegendKey val="0"/>
          <c:showVal val="0"/>
          <c:showCatName val="0"/>
          <c:showSerName val="0"/>
          <c:showPercent val="0"/>
          <c:showBubbleSize val="0"/>
        </c:dLbls>
        <c:gapWidth val="150"/>
        <c:axId val="946035263"/>
        <c:axId val="946041503"/>
      </c:barChart>
      <c:catAx>
        <c:axId val="9460352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微软雅黑" panose="020B0503020204020204" pitchFamily="34" charset="-122"/>
                <a:cs typeface="+mn-cs"/>
              </a:defRPr>
            </a:pPr>
            <a:endParaRPr lang="zh-CN"/>
          </a:p>
        </c:txPr>
        <c:crossAx val="946041503"/>
        <c:crosses val="autoZero"/>
        <c:auto val="1"/>
        <c:lblAlgn val="ctr"/>
        <c:lblOffset val="100"/>
        <c:noMultiLvlLbl val="0"/>
      </c:catAx>
      <c:valAx>
        <c:axId val="946041503"/>
        <c:scaling>
          <c:orientation val="minMax"/>
        </c:scaling>
        <c:delete val="0"/>
        <c:axPos val="l"/>
        <c:majorGridlines>
          <c:spPr>
            <a:ln w="9525" cap="flat" cmpd="sng" algn="ctr">
              <a:no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微软雅黑" panose="020B0503020204020204" pitchFamily="34" charset="-122"/>
                <a:cs typeface="+mn-cs"/>
              </a:defRPr>
            </a:pPr>
            <a:endParaRPr lang="zh-CN"/>
          </a:p>
        </c:txPr>
        <c:crossAx val="94603526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Arial" panose="020B0604020202020204" pitchFamily="34" charset="0"/>
          <a:ea typeface="微软雅黑" panose="020B0503020204020204" pitchFamily="34" charset="-122"/>
        </a:defRPr>
      </a:pPr>
      <a:endParaRPr lang="zh-CN"/>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Arial" panose="020B0604020202020204" pitchFamily="34" charset="0"/>
                <a:ea typeface="微软雅黑" panose="020B0503020204020204" pitchFamily="34" charset="-122"/>
                <a:cs typeface="+mn-cs"/>
              </a:defRPr>
            </a:pPr>
            <a:r>
              <a:rPr lang="zh-CN"/>
              <a:t>負債比率</a:t>
            </a:r>
          </a:p>
        </c:rich>
      </c:tx>
      <c:overlay val="0"/>
      <c:spPr>
        <a:noFill/>
        <a:ln>
          <a:noFill/>
        </a:ln>
        <a:effectLst/>
      </c:spPr>
      <c:txPr>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Arial" panose="020B0604020202020204" pitchFamily="34" charset="0"/>
              <a:ea typeface="微软雅黑" panose="020B0503020204020204" pitchFamily="34" charset="-122"/>
              <a:cs typeface="+mn-cs"/>
            </a:defRPr>
          </a:pPr>
          <a:endParaRPr lang="zh-CN"/>
        </a:p>
      </c:txPr>
    </c:title>
    <c:autoTitleDeleted val="0"/>
    <c:plotArea>
      <c:layout/>
      <c:lineChart>
        <c:grouping val="standard"/>
        <c:varyColors val="0"/>
        <c:ser>
          <c:idx val="0"/>
          <c:order val="0"/>
          <c:tx>
            <c:strRef>
              <c:f>整理!$A$70</c:f>
              <c:strCache>
                <c:ptCount val="1"/>
                <c:pt idx="0">
                  <c:v>資產負債率</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anchor="ctr" anchorCtr="1"/>
              <a:lstStyle/>
              <a:p>
                <a:pPr>
                  <a:defRPr lang="zh-CN" sz="900" b="0" i="0" u="none" strike="noStrike" kern="1200" baseline="0">
                    <a:solidFill>
                      <a:schemeClr val="tx1">
                        <a:lumMod val="75000"/>
                        <a:lumOff val="25000"/>
                      </a:schemeClr>
                    </a:solidFill>
                    <a:latin typeface="Arial" panose="020B0604020202020204" pitchFamily="34" charset="0"/>
                    <a:ea typeface="微软雅黑" panose="020B0503020204020204" pitchFamily="34" charset="-122"/>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整理!$B$65:$H$65</c:f>
              <c:strCache>
                <c:ptCount val="7"/>
                <c:pt idx="0">
                  <c:v>2018-12-31</c:v>
                </c:pt>
                <c:pt idx="1">
                  <c:v>2019-12-31</c:v>
                </c:pt>
                <c:pt idx="2">
                  <c:v>2020-12-31</c:v>
                </c:pt>
                <c:pt idx="3">
                  <c:v>2021-12-31</c:v>
                </c:pt>
                <c:pt idx="4">
                  <c:v>2022-12-31</c:v>
                </c:pt>
                <c:pt idx="5">
                  <c:v>2023-12-31</c:v>
                </c:pt>
                <c:pt idx="6">
                  <c:v>2024-06-30</c:v>
                </c:pt>
              </c:strCache>
            </c:strRef>
          </c:cat>
          <c:val>
            <c:numRef>
              <c:f>整理!$B$70:$H$70</c:f>
              <c:numCache>
                <c:formatCode>0.00%</c:formatCode>
                <c:ptCount val="7"/>
                <c:pt idx="0">
                  <c:v>0.27753738642502751</c:v>
                </c:pt>
                <c:pt idx="1">
                  <c:v>0.48452177876593366</c:v>
                </c:pt>
                <c:pt idx="2">
                  <c:v>0.62810315519837434</c:v>
                </c:pt>
                <c:pt idx="3">
                  <c:v>0.71705195373821529</c:v>
                </c:pt>
                <c:pt idx="4">
                  <c:v>0.65222080814285821</c:v>
                </c:pt>
                <c:pt idx="5">
                  <c:v>0.53329250178648147</c:v>
                </c:pt>
                <c:pt idx="6">
                  <c:v>0.62403785742840057</c:v>
                </c:pt>
              </c:numCache>
            </c:numRef>
          </c:val>
          <c:smooth val="0"/>
          <c:extLst>
            <c:ext xmlns:c16="http://schemas.microsoft.com/office/drawing/2014/chart" uri="{C3380CC4-5D6E-409C-BE32-E72D297353CC}">
              <c16:uniqueId val="{00000000-2765-449E-95B3-FA57051ED3A3}"/>
            </c:ext>
          </c:extLst>
        </c:ser>
        <c:dLbls>
          <c:showLegendKey val="0"/>
          <c:showVal val="0"/>
          <c:showCatName val="0"/>
          <c:showSerName val="0"/>
          <c:showPercent val="0"/>
          <c:showBubbleSize val="0"/>
        </c:dLbls>
        <c:smooth val="0"/>
        <c:axId val="771298351"/>
        <c:axId val="771296911"/>
      </c:lineChart>
      <c:catAx>
        <c:axId val="7712983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eaVert" wrap="square" anchor="ctr" anchorCtr="1"/>
          <a:lstStyle/>
          <a:p>
            <a:pPr>
              <a:defRPr lang="zh-CN" sz="900" b="0" i="0" u="none" strike="noStrike" kern="1200" baseline="0">
                <a:solidFill>
                  <a:schemeClr val="tx1">
                    <a:lumMod val="65000"/>
                    <a:lumOff val="35000"/>
                  </a:schemeClr>
                </a:solidFill>
                <a:latin typeface="Arial" panose="020B0604020202020204" pitchFamily="34" charset="0"/>
                <a:ea typeface="微软雅黑" panose="020B0503020204020204" pitchFamily="34" charset="-122"/>
                <a:cs typeface="+mn-cs"/>
              </a:defRPr>
            </a:pPr>
            <a:endParaRPr lang="zh-CN"/>
          </a:p>
        </c:txPr>
        <c:crossAx val="771296911"/>
        <c:crosses val="autoZero"/>
        <c:auto val="1"/>
        <c:lblAlgn val="ctr"/>
        <c:lblOffset val="100"/>
        <c:noMultiLvlLbl val="0"/>
      </c:catAx>
      <c:valAx>
        <c:axId val="771296911"/>
        <c:scaling>
          <c:orientation val="minMax"/>
        </c:scaling>
        <c:delete val="0"/>
        <c:axPos val="l"/>
        <c:majorGridlines>
          <c:spPr>
            <a:ln w="9525" cap="flat" cmpd="sng" algn="ctr">
              <a:no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Arial" panose="020B0604020202020204" pitchFamily="34" charset="0"/>
                <a:ea typeface="微软雅黑" panose="020B0503020204020204" pitchFamily="34" charset="-122"/>
                <a:cs typeface="+mn-cs"/>
              </a:defRPr>
            </a:pPr>
            <a:endParaRPr lang="zh-CN"/>
          </a:p>
        </c:txPr>
        <c:crossAx val="771298351"/>
        <c:crosses val="autoZero"/>
        <c:crossBetween val="between"/>
      </c:valAx>
      <c:spPr>
        <a:noFill/>
        <a:ln>
          <a:noFill/>
        </a:ln>
        <a:effectLst/>
      </c:spPr>
    </c:plotArea>
    <c:plotVisOnly val="1"/>
    <c:dispBlanksAs val="gap"/>
    <c:showDLblsOverMax val="0"/>
  </c:chart>
  <c:spPr>
    <a:noFill/>
    <a:ln>
      <a:noFill/>
    </a:ln>
    <a:effectLst/>
  </c:spPr>
  <c:txPr>
    <a:bodyPr/>
    <a:lstStyle/>
    <a:p>
      <a:pPr>
        <a:defRPr lang="zh-CN">
          <a:latin typeface="Arial" panose="020B0604020202020204" pitchFamily="34" charset="0"/>
          <a:ea typeface="微软雅黑" panose="020B0503020204020204" pitchFamily="34" charset="-122"/>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Arial" panose="020B0604020202020204" pitchFamily="34" charset="0"/>
                <a:ea typeface="微软雅黑" panose="020B0503020204020204" pitchFamily="34" charset="-122"/>
                <a:cs typeface="+mn-cs"/>
              </a:defRPr>
            </a:pPr>
            <a:r>
              <a:rPr lang="zh-CN"/>
              <a:t>勳龍及同行業公司存貨周轉率</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Arial" panose="020B0604020202020204" pitchFamily="34" charset="0"/>
              <a:ea typeface="微软雅黑" panose="020B0503020204020204" pitchFamily="34" charset="-122"/>
              <a:cs typeface="+mn-cs"/>
            </a:defRPr>
          </a:pPr>
          <a:endParaRPr lang="zh-CN"/>
        </a:p>
      </c:txPr>
    </c:title>
    <c:autoTitleDeleted val="0"/>
    <c:plotArea>
      <c:layout/>
      <c:lineChart>
        <c:grouping val="standard"/>
        <c:varyColors val="0"/>
        <c:ser>
          <c:idx val="0"/>
          <c:order val="0"/>
          <c:tx>
            <c:strRef>
              <c:f>工作表1!$A$3:$B$3</c:f>
              <c:strCache>
                <c:ptCount val="2"/>
                <c:pt idx="0">
                  <c:v>1316.HK</c:v>
                </c:pt>
                <c:pt idx="1">
                  <c:v>耐世特</c:v>
                </c:pt>
              </c:strCache>
            </c:strRef>
          </c:tx>
          <c:spPr>
            <a:ln w="28575" cap="rnd">
              <a:solidFill>
                <a:schemeClr val="accent1"/>
              </a:solidFill>
              <a:round/>
            </a:ln>
            <a:effectLst/>
          </c:spPr>
          <c:marker>
            <c:symbol val="none"/>
          </c:marker>
          <c:cat>
            <c:multiLvlStrRef>
              <c:f>工作表1!$C$1:$F$2</c:f>
              <c:multiLvlStrCache>
                <c:ptCount val="4"/>
                <c:lvl>
                  <c:pt idx="0">
                    <c:v>2024中报</c:v>
                  </c:pt>
                  <c:pt idx="1">
                    <c:v>2023年报</c:v>
                  </c:pt>
                  <c:pt idx="2">
                    <c:v>2022年报</c:v>
                  </c:pt>
                  <c:pt idx="3">
                    <c:v>2021年报</c:v>
                  </c:pt>
                </c:lvl>
                <c:lvl>
                  <c:pt idx="0">
                    <c:v>存货周转率(次)</c:v>
                  </c:pt>
                </c:lvl>
              </c:multiLvlStrCache>
            </c:multiLvlStrRef>
          </c:cat>
          <c:val>
            <c:numRef>
              <c:f>工作表1!$C$3:$F$3</c:f>
              <c:numCache>
                <c:formatCode>#,##0.00</c:formatCode>
                <c:ptCount val="4"/>
                <c:pt idx="0">
                  <c:v>6.19</c:v>
                </c:pt>
                <c:pt idx="1">
                  <c:v>12.95</c:v>
                </c:pt>
                <c:pt idx="2">
                  <c:v>11.93</c:v>
                </c:pt>
                <c:pt idx="3">
                  <c:v>11.46</c:v>
                </c:pt>
              </c:numCache>
            </c:numRef>
          </c:val>
          <c:smooth val="0"/>
          <c:extLst>
            <c:ext xmlns:c16="http://schemas.microsoft.com/office/drawing/2014/chart" uri="{C3380CC4-5D6E-409C-BE32-E72D297353CC}">
              <c16:uniqueId val="{00000000-1A41-4267-9546-2DF7DE5740BF}"/>
            </c:ext>
          </c:extLst>
        </c:ser>
        <c:ser>
          <c:idx val="1"/>
          <c:order val="1"/>
          <c:tx>
            <c:strRef>
              <c:f>工作表1!$A$4:$B$4</c:f>
              <c:strCache>
                <c:ptCount val="2"/>
                <c:pt idx="0">
                  <c:v>600741.SH</c:v>
                </c:pt>
                <c:pt idx="1">
                  <c:v>华域汽车</c:v>
                </c:pt>
              </c:strCache>
            </c:strRef>
          </c:tx>
          <c:spPr>
            <a:ln w="28575" cap="rnd">
              <a:solidFill>
                <a:schemeClr val="accent2"/>
              </a:solidFill>
              <a:round/>
            </a:ln>
            <a:effectLst/>
          </c:spPr>
          <c:marker>
            <c:symbol val="none"/>
          </c:marker>
          <c:cat>
            <c:multiLvlStrRef>
              <c:f>工作表1!$C$1:$F$2</c:f>
              <c:multiLvlStrCache>
                <c:ptCount val="4"/>
                <c:lvl>
                  <c:pt idx="0">
                    <c:v>2024中报</c:v>
                  </c:pt>
                  <c:pt idx="1">
                    <c:v>2023年报</c:v>
                  </c:pt>
                  <c:pt idx="2">
                    <c:v>2022年报</c:v>
                  </c:pt>
                  <c:pt idx="3">
                    <c:v>2021年报</c:v>
                  </c:pt>
                </c:lvl>
                <c:lvl>
                  <c:pt idx="0">
                    <c:v>存货周转率(次)</c:v>
                  </c:pt>
                </c:lvl>
              </c:multiLvlStrCache>
            </c:multiLvlStrRef>
          </c:cat>
          <c:val>
            <c:numRef>
              <c:f>工作表1!$C$4:$F$4</c:f>
              <c:numCache>
                <c:formatCode>#,##0.00</c:formatCode>
                <c:ptCount val="4"/>
                <c:pt idx="0">
                  <c:v>2.96</c:v>
                </c:pt>
                <c:pt idx="1">
                  <c:v>6.39</c:v>
                </c:pt>
                <c:pt idx="2">
                  <c:v>6.27</c:v>
                </c:pt>
                <c:pt idx="3">
                  <c:v>6.11</c:v>
                </c:pt>
              </c:numCache>
            </c:numRef>
          </c:val>
          <c:smooth val="0"/>
          <c:extLst>
            <c:ext xmlns:c16="http://schemas.microsoft.com/office/drawing/2014/chart" uri="{C3380CC4-5D6E-409C-BE32-E72D297353CC}">
              <c16:uniqueId val="{00000001-1A41-4267-9546-2DF7DE5740BF}"/>
            </c:ext>
          </c:extLst>
        </c:ser>
        <c:ser>
          <c:idx val="2"/>
          <c:order val="2"/>
          <c:tx>
            <c:strRef>
              <c:f>工作表1!$A$5:$B$5</c:f>
              <c:strCache>
                <c:ptCount val="2"/>
                <c:pt idx="0">
                  <c:v>603596.SH</c:v>
                </c:pt>
                <c:pt idx="1">
                  <c:v>伯特利</c:v>
                </c:pt>
              </c:strCache>
            </c:strRef>
          </c:tx>
          <c:spPr>
            <a:ln w="28575" cap="rnd">
              <a:solidFill>
                <a:schemeClr val="accent3"/>
              </a:solidFill>
              <a:round/>
            </a:ln>
            <a:effectLst/>
          </c:spPr>
          <c:marker>
            <c:symbol val="none"/>
          </c:marker>
          <c:cat>
            <c:multiLvlStrRef>
              <c:f>工作表1!$C$1:$F$2</c:f>
              <c:multiLvlStrCache>
                <c:ptCount val="4"/>
                <c:lvl>
                  <c:pt idx="0">
                    <c:v>2024中报</c:v>
                  </c:pt>
                  <c:pt idx="1">
                    <c:v>2023年报</c:v>
                  </c:pt>
                  <c:pt idx="2">
                    <c:v>2022年报</c:v>
                  </c:pt>
                  <c:pt idx="3">
                    <c:v>2021年报</c:v>
                  </c:pt>
                </c:lvl>
                <c:lvl>
                  <c:pt idx="0">
                    <c:v>存货周转率(次)</c:v>
                  </c:pt>
                </c:lvl>
              </c:multiLvlStrCache>
            </c:multiLvlStrRef>
          </c:cat>
          <c:val>
            <c:numRef>
              <c:f>工作表1!$C$5:$F$5</c:f>
              <c:numCache>
                <c:formatCode>#,##0.00</c:formatCode>
                <c:ptCount val="4"/>
                <c:pt idx="0">
                  <c:v>2.93</c:v>
                </c:pt>
                <c:pt idx="1">
                  <c:v>5.98</c:v>
                </c:pt>
                <c:pt idx="2">
                  <c:v>6.49</c:v>
                </c:pt>
                <c:pt idx="3">
                  <c:v>7.09</c:v>
                </c:pt>
              </c:numCache>
            </c:numRef>
          </c:val>
          <c:smooth val="0"/>
          <c:extLst>
            <c:ext xmlns:c16="http://schemas.microsoft.com/office/drawing/2014/chart" uri="{C3380CC4-5D6E-409C-BE32-E72D297353CC}">
              <c16:uniqueId val="{00000002-1A41-4267-9546-2DF7DE5740BF}"/>
            </c:ext>
          </c:extLst>
        </c:ser>
        <c:ser>
          <c:idx val="3"/>
          <c:order val="3"/>
          <c:tx>
            <c:strRef>
              <c:f>工作表1!$A$6:$B$6</c:f>
              <c:strCache>
                <c:ptCount val="2"/>
                <c:pt idx="0">
                  <c:v>601689.SH</c:v>
                </c:pt>
                <c:pt idx="1">
                  <c:v>拓普集团</c:v>
                </c:pt>
              </c:strCache>
            </c:strRef>
          </c:tx>
          <c:spPr>
            <a:ln w="28575" cap="rnd">
              <a:solidFill>
                <a:schemeClr val="accent4"/>
              </a:solidFill>
              <a:round/>
            </a:ln>
            <a:effectLst/>
          </c:spPr>
          <c:marker>
            <c:symbol val="none"/>
          </c:marker>
          <c:cat>
            <c:multiLvlStrRef>
              <c:f>工作表1!$C$1:$F$2</c:f>
              <c:multiLvlStrCache>
                <c:ptCount val="4"/>
                <c:lvl>
                  <c:pt idx="0">
                    <c:v>2024中报</c:v>
                  </c:pt>
                  <c:pt idx="1">
                    <c:v>2023年报</c:v>
                  </c:pt>
                  <c:pt idx="2">
                    <c:v>2022年报</c:v>
                  </c:pt>
                  <c:pt idx="3">
                    <c:v>2021年报</c:v>
                  </c:pt>
                </c:lvl>
                <c:lvl>
                  <c:pt idx="0">
                    <c:v>存货周转率(次)</c:v>
                  </c:pt>
                </c:lvl>
              </c:multiLvlStrCache>
            </c:multiLvlStrRef>
          </c:cat>
          <c:val>
            <c:numRef>
              <c:f>工作表1!$C$6:$F$6</c:f>
              <c:numCache>
                <c:formatCode>#,##0.00</c:formatCode>
                <c:ptCount val="4"/>
                <c:pt idx="0">
                  <c:v>2.87</c:v>
                </c:pt>
                <c:pt idx="1">
                  <c:v>4.67</c:v>
                </c:pt>
                <c:pt idx="2">
                  <c:v>4.5199999999999996</c:v>
                </c:pt>
                <c:pt idx="3">
                  <c:v>4.83</c:v>
                </c:pt>
              </c:numCache>
            </c:numRef>
          </c:val>
          <c:smooth val="0"/>
          <c:extLst>
            <c:ext xmlns:c16="http://schemas.microsoft.com/office/drawing/2014/chart" uri="{C3380CC4-5D6E-409C-BE32-E72D297353CC}">
              <c16:uniqueId val="{00000003-1A41-4267-9546-2DF7DE5740BF}"/>
            </c:ext>
          </c:extLst>
        </c:ser>
        <c:ser>
          <c:idx val="4"/>
          <c:order val="4"/>
          <c:tx>
            <c:strRef>
              <c:f>工作表1!$A$7:$B$7</c:f>
              <c:strCache>
                <c:ptCount val="2"/>
                <c:pt idx="0">
                  <c:v>002920.SZ</c:v>
                </c:pt>
                <c:pt idx="1">
                  <c:v>德赛西威</c:v>
                </c:pt>
              </c:strCache>
            </c:strRef>
          </c:tx>
          <c:spPr>
            <a:ln w="28575" cap="rnd">
              <a:solidFill>
                <a:schemeClr val="accent5"/>
              </a:solidFill>
              <a:round/>
            </a:ln>
            <a:effectLst/>
          </c:spPr>
          <c:marker>
            <c:symbol val="none"/>
          </c:marker>
          <c:cat>
            <c:multiLvlStrRef>
              <c:f>工作表1!$C$1:$F$2</c:f>
              <c:multiLvlStrCache>
                <c:ptCount val="4"/>
                <c:lvl>
                  <c:pt idx="0">
                    <c:v>2024中报</c:v>
                  </c:pt>
                  <c:pt idx="1">
                    <c:v>2023年报</c:v>
                  </c:pt>
                  <c:pt idx="2">
                    <c:v>2022年报</c:v>
                  </c:pt>
                  <c:pt idx="3">
                    <c:v>2021年报</c:v>
                  </c:pt>
                </c:lvl>
                <c:lvl>
                  <c:pt idx="0">
                    <c:v>存货周转率(次)</c:v>
                  </c:pt>
                </c:lvl>
              </c:multiLvlStrCache>
            </c:multiLvlStrRef>
          </c:cat>
          <c:val>
            <c:numRef>
              <c:f>工作表1!$C$7:$F$7</c:f>
              <c:numCache>
                <c:formatCode>#,##0.00</c:formatCode>
                <c:ptCount val="4"/>
                <c:pt idx="0">
                  <c:v>2.73</c:v>
                </c:pt>
                <c:pt idx="1">
                  <c:v>5.22</c:v>
                </c:pt>
                <c:pt idx="2">
                  <c:v>4.22</c:v>
                </c:pt>
                <c:pt idx="3">
                  <c:v>4.5999999999999996</c:v>
                </c:pt>
              </c:numCache>
            </c:numRef>
          </c:val>
          <c:smooth val="0"/>
          <c:extLst>
            <c:ext xmlns:c16="http://schemas.microsoft.com/office/drawing/2014/chart" uri="{C3380CC4-5D6E-409C-BE32-E72D297353CC}">
              <c16:uniqueId val="{00000004-1A41-4267-9546-2DF7DE5740BF}"/>
            </c:ext>
          </c:extLst>
        </c:ser>
        <c:ser>
          <c:idx val="5"/>
          <c:order val="5"/>
          <c:tx>
            <c:strRef>
              <c:f>工作表1!$A$8:$B$8</c:f>
              <c:strCache>
                <c:ptCount val="2"/>
                <c:pt idx="0">
                  <c:v>2488.HK</c:v>
                </c:pt>
                <c:pt idx="1">
                  <c:v>元征科技</c:v>
                </c:pt>
              </c:strCache>
            </c:strRef>
          </c:tx>
          <c:spPr>
            <a:ln w="28575" cap="rnd">
              <a:solidFill>
                <a:schemeClr val="accent6"/>
              </a:solidFill>
              <a:round/>
            </a:ln>
            <a:effectLst/>
          </c:spPr>
          <c:marker>
            <c:symbol val="none"/>
          </c:marker>
          <c:cat>
            <c:multiLvlStrRef>
              <c:f>工作表1!$C$1:$F$2</c:f>
              <c:multiLvlStrCache>
                <c:ptCount val="4"/>
                <c:lvl>
                  <c:pt idx="0">
                    <c:v>2024中报</c:v>
                  </c:pt>
                  <c:pt idx="1">
                    <c:v>2023年报</c:v>
                  </c:pt>
                  <c:pt idx="2">
                    <c:v>2022年报</c:v>
                  </c:pt>
                  <c:pt idx="3">
                    <c:v>2021年报</c:v>
                  </c:pt>
                </c:lvl>
                <c:lvl>
                  <c:pt idx="0">
                    <c:v>存货周转率(次)</c:v>
                  </c:pt>
                </c:lvl>
              </c:multiLvlStrCache>
            </c:multiLvlStrRef>
          </c:cat>
          <c:val>
            <c:numRef>
              <c:f>工作表1!$C$8:$F$8</c:f>
              <c:numCache>
                <c:formatCode>#,##0.00</c:formatCode>
                <c:ptCount val="4"/>
                <c:pt idx="0">
                  <c:v>2.4900000000000002</c:v>
                </c:pt>
                <c:pt idx="1">
                  <c:v>4.05</c:v>
                </c:pt>
                <c:pt idx="2">
                  <c:v>3.26</c:v>
                </c:pt>
                <c:pt idx="3">
                  <c:v>4.3899999999999997</c:v>
                </c:pt>
              </c:numCache>
            </c:numRef>
          </c:val>
          <c:smooth val="0"/>
          <c:extLst>
            <c:ext xmlns:c16="http://schemas.microsoft.com/office/drawing/2014/chart" uri="{C3380CC4-5D6E-409C-BE32-E72D297353CC}">
              <c16:uniqueId val="{00000005-1A41-4267-9546-2DF7DE5740BF}"/>
            </c:ext>
          </c:extLst>
        </c:ser>
        <c:ser>
          <c:idx val="6"/>
          <c:order val="6"/>
          <c:tx>
            <c:strRef>
              <c:f>工作表1!$A$9:$B$9</c:f>
              <c:strCache>
                <c:ptCount val="2"/>
                <c:pt idx="0">
                  <c:v>600699.SH</c:v>
                </c:pt>
                <c:pt idx="1">
                  <c:v>均胜电子</c:v>
                </c:pt>
              </c:strCache>
            </c:strRef>
          </c:tx>
          <c:spPr>
            <a:ln w="28575" cap="rnd">
              <a:solidFill>
                <a:schemeClr val="accent1">
                  <a:lumMod val="60000"/>
                </a:schemeClr>
              </a:solidFill>
              <a:round/>
            </a:ln>
            <a:effectLst/>
          </c:spPr>
          <c:marker>
            <c:symbol val="none"/>
          </c:marker>
          <c:cat>
            <c:multiLvlStrRef>
              <c:f>工作表1!$C$1:$F$2</c:f>
              <c:multiLvlStrCache>
                <c:ptCount val="4"/>
                <c:lvl>
                  <c:pt idx="0">
                    <c:v>2024中报</c:v>
                  </c:pt>
                  <c:pt idx="1">
                    <c:v>2023年报</c:v>
                  </c:pt>
                  <c:pt idx="2">
                    <c:v>2022年报</c:v>
                  </c:pt>
                  <c:pt idx="3">
                    <c:v>2021年报</c:v>
                  </c:pt>
                </c:lvl>
                <c:lvl>
                  <c:pt idx="0">
                    <c:v>存货周转率(次)</c:v>
                  </c:pt>
                </c:lvl>
              </c:multiLvlStrCache>
            </c:multiLvlStrRef>
          </c:cat>
          <c:val>
            <c:numRef>
              <c:f>工作表1!$C$9:$F$9</c:f>
              <c:numCache>
                <c:formatCode>#,##0.00</c:formatCode>
                <c:ptCount val="4"/>
                <c:pt idx="0">
                  <c:v>2.4300000000000002</c:v>
                </c:pt>
                <c:pt idx="1">
                  <c:v>5.33</c:v>
                </c:pt>
                <c:pt idx="2">
                  <c:v>5.64</c:v>
                </c:pt>
                <c:pt idx="3">
                  <c:v>6.04</c:v>
                </c:pt>
              </c:numCache>
            </c:numRef>
          </c:val>
          <c:smooth val="0"/>
          <c:extLst>
            <c:ext xmlns:c16="http://schemas.microsoft.com/office/drawing/2014/chart" uri="{C3380CC4-5D6E-409C-BE32-E72D297353CC}">
              <c16:uniqueId val="{00000006-1A41-4267-9546-2DF7DE5740BF}"/>
            </c:ext>
          </c:extLst>
        </c:ser>
        <c:ser>
          <c:idx val="7"/>
          <c:order val="7"/>
          <c:tx>
            <c:strRef>
              <c:f>工作表1!$A$10:$B$10</c:f>
              <c:strCache>
                <c:ptCount val="2"/>
                <c:pt idx="0">
                  <c:v>3606.HK</c:v>
                </c:pt>
                <c:pt idx="1">
                  <c:v>福耀玻璃</c:v>
                </c:pt>
              </c:strCache>
            </c:strRef>
          </c:tx>
          <c:spPr>
            <a:ln w="28575" cap="rnd">
              <a:solidFill>
                <a:schemeClr val="accent2">
                  <a:lumMod val="60000"/>
                </a:schemeClr>
              </a:solidFill>
              <a:round/>
            </a:ln>
            <a:effectLst/>
          </c:spPr>
          <c:marker>
            <c:symbol val="none"/>
          </c:marker>
          <c:cat>
            <c:multiLvlStrRef>
              <c:f>工作表1!$C$1:$F$2</c:f>
              <c:multiLvlStrCache>
                <c:ptCount val="4"/>
                <c:lvl>
                  <c:pt idx="0">
                    <c:v>2024中报</c:v>
                  </c:pt>
                  <c:pt idx="1">
                    <c:v>2023年报</c:v>
                  </c:pt>
                  <c:pt idx="2">
                    <c:v>2022年报</c:v>
                  </c:pt>
                  <c:pt idx="3">
                    <c:v>2021年报</c:v>
                  </c:pt>
                </c:lvl>
                <c:lvl>
                  <c:pt idx="0">
                    <c:v>存货周转率(次)</c:v>
                  </c:pt>
                </c:lvl>
              </c:multiLvlStrCache>
            </c:multiLvlStrRef>
          </c:cat>
          <c:val>
            <c:numRef>
              <c:f>工作表1!$C$10:$F$10</c:f>
              <c:numCache>
                <c:formatCode>#,##0.00</c:formatCode>
                <c:ptCount val="4"/>
                <c:pt idx="0">
                  <c:v>2.1800000000000002</c:v>
                </c:pt>
                <c:pt idx="1">
                  <c:v>4.1399999999999997</c:v>
                </c:pt>
                <c:pt idx="2">
                  <c:v>3.88</c:v>
                </c:pt>
                <c:pt idx="3">
                  <c:v>4.04</c:v>
                </c:pt>
              </c:numCache>
            </c:numRef>
          </c:val>
          <c:smooth val="0"/>
          <c:extLst>
            <c:ext xmlns:c16="http://schemas.microsoft.com/office/drawing/2014/chart" uri="{C3380CC4-5D6E-409C-BE32-E72D297353CC}">
              <c16:uniqueId val="{00000007-1A41-4267-9546-2DF7DE5740BF}"/>
            </c:ext>
          </c:extLst>
        </c:ser>
        <c:ser>
          <c:idx val="8"/>
          <c:order val="8"/>
          <c:tx>
            <c:strRef>
              <c:f>工作表1!$A$11:$B$11</c:f>
              <c:strCache>
                <c:ptCount val="2"/>
                <c:pt idx="0">
                  <c:v>002085.SZ</c:v>
                </c:pt>
                <c:pt idx="1">
                  <c:v>万丰奥威</c:v>
                </c:pt>
              </c:strCache>
            </c:strRef>
          </c:tx>
          <c:spPr>
            <a:ln w="28575" cap="rnd">
              <a:solidFill>
                <a:schemeClr val="accent3">
                  <a:lumMod val="60000"/>
                </a:schemeClr>
              </a:solidFill>
              <a:round/>
            </a:ln>
            <a:effectLst/>
          </c:spPr>
          <c:marker>
            <c:symbol val="none"/>
          </c:marker>
          <c:cat>
            <c:multiLvlStrRef>
              <c:f>工作表1!$C$1:$F$2</c:f>
              <c:multiLvlStrCache>
                <c:ptCount val="4"/>
                <c:lvl>
                  <c:pt idx="0">
                    <c:v>2024中报</c:v>
                  </c:pt>
                  <c:pt idx="1">
                    <c:v>2023年报</c:v>
                  </c:pt>
                  <c:pt idx="2">
                    <c:v>2022年报</c:v>
                  </c:pt>
                  <c:pt idx="3">
                    <c:v>2021年报</c:v>
                  </c:pt>
                </c:lvl>
                <c:lvl>
                  <c:pt idx="0">
                    <c:v>存货周转率(次)</c:v>
                  </c:pt>
                </c:lvl>
              </c:multiLvlStrCache>
            </c:multiLvlStrRef>
          </c:cat>
          <c:val>
            <c:numRef>
              <c:f>工作表1!$C$11:$F$11</c:f>
              <c:numCache>
                <c:formatCode>#,##0.00</c:formatCode>
                <c:ptCount val="4"/>
                <c:pt idx="0">
                  <c:v>2.0699999999999998</c:v>
                </c:pt>
                <c:pt idx="1">
                  <c:v>4.34</c:v>
                </c:pt>
                <c:pt idx="2">
                  <c:v>4.66</c:v>
                </c:pt>
                <c:pt idx="3">
                  <c:v>4.28</c:v>
                </c:pt>
              </c:numCache>
            </c:numRef>
          </c:val>
          <c:smooth val="0"/>
          <c:extLst>
            <c:ext xmlns:c16="http://schemas.microsoft.com/office/drawing/2014/chart" uri="{C3380CC4-5D6E-409C-BE32-E72D297353CC}">
              <c16:uniqueId val="{00000008-1A41-4267-9546-2DF7DE5740BF}"/>
            </c:ext>
          </c:extLst>
        </c:ser>
        <c:ser>
          <c:idx val="9"/>
          <c:order val="9"/>
          <c:tx>
            <c:strRef>
              <c:f>工作表1!$A$12:$B$12</c:f>
              <c:strCache>
                <c:ptCount val="2"/>
                <c:pt idx="0">
                  <c:v>603179.SH</c:v>
                </c:pt>
                <c:pt idx="1">
                  <c:v>新泉股份</c:v>
                </c:pt>
              </c:strCache>
            </c:strRef>
          </c:tx>
          <c:spPr>
            <a:ln w="28575" cap="rnd">
              <a:solidFill>
                <a:schemeClr val="accent4">
                  <a:lumMod val="60000"/>
                </a:schemeClr>
              </a:solidFill>
              <a:round/>
            </a:ln>
            <a:effectLst/>
          </c:spPr>
          <c:marker>
            <c:symbol val="none"/>
          </c:marker>
          <c:cat>
            <c:multiLvlStrRef>
              <c:f>工作表1!$C$1:$F$2</c:f>
              <c:multiLvlStrCache>
                <c:ptCount val="4"/>
                <c:lvl>
                  <c:pt idx="0">
                    <c:v>2024中报</c:v>
                  </c:pt>
                  <c:pt idx="1">
                    <c:v>2023年报</c:v>
                  </c:pt>
                  <c:pt idx="2">
                    <c:v>2022年报</c:v>
                  </c:pt>
                  <c:pt idx="3">
                    <c:v>2021年报</c:v>
                  </c:pt>
                </c:lvl>
                <c:lvl>
                  <c:pt idx="0">
                    <c:v>存货周转率(次)</c:v>
                  </c:pt>
                </c:lvl>
              </c:multiLvlStrCache>
            </c:multiLvlStrRef>
          </c:cat>
          <c:val>
            <c:numRef>
              <c:f>工作表1!$C$12:$F$12</c:f>
              <c:numCache>
                <c:formatCode>#,##0.00</c:formatCode>
                <c:ptCount val="4"/>
                <c:pt idx="0">
                  <c:v>2.04</c:v>
                </c:pt>
                <c:pt idx="1">
                  <c:v>4</c:v>
                </c:pt>
                <c:pt idx="2">
                  <c:v>3.45</c:v>
                </c:pt>
                <c:pt idx="3">
                  <c:v>2.81</c:v>
                </c:pt>
              </c:numCache>
            </c:numRef>
          </c:val>
          <c:smooth val="0"/>
          <c:extLst>
            <c:ext xmlns:c16="http://schemas.microsoft.com/office/drawing/2014/chart" uri="{C3380CC4-5D6E-409C-BE32-E72D297353CC}">
              <c16:uniqueId val="{00000009-1A41-4267-9546-2DF7DE5740BF}"/>
            </c:ext>
          </c:extLst>
        </c:ser>
        <c:ser>
          <c:idx val="10"/>
          <c:order val="10"/>
          <c:tx>
            <c:strRef>
              <c:f>工作表1!$A$13:$B$13</c:f>
              <c:strCache>
                <c:ptCount val="2"/>
                <c:pt idx="0">
                  <c:v>601799.SH</c:v>
                </c:pt>
                <c:pt idx="1">
                  <c:v>星宇股份</c:v>
                </c:pt>
              </c:strCache>
            </c:strRef>
          </c:tx>
          <c:spPr>
            <a:ln w="28575" cap="rnd">
              <a:solidFill>
                <a:schemeClr val="accent5">
                  <a:lumMod val="60000"/>
                </a:schemeClr>
              </a:solidFill>
              <a:round/>
            </a:ln>
            <a:effectLst/>
          </c:spPr>
          <c:marker>
            <c:symbol val="none"/>
          </c:marker>
          <c:cat>
            <c:multiLvlStrRef>
              <c:f>工作表1!$C$1:$F$2</c:f>
              <c:multiLvlStrCache>
                <c:ptCount val="4"/>
                <c:lvl>
                  <c:pt idx="0">
                    <c:v>2024中报</c:v>
                  </c:pt>
                  <c:pt idx="1">
                    <c:v>2023年报</c:v>
                  </c:pt>
                  <c:pt idx="2">
                    <c:v>2022年报</c:v>
                  </c:pt>
                  <c:pt idx="3">
                    <c:v>2021年报</c:v>
                  </c:pt>
                </c:lvl>
                <c:lvl>
                  <c:pt idx="0">
                    <c:v>存货周转率(次)</c:v>
                  </c:pt>
                </c:lvl>
              </c:multiLvlStrCache>
            </c:multiLvlStrRef>
          </c:cat>
          <c:val>
            <c:numRef>
              <c:f>工作表1!$C$13:$F$13</c:f>
              <c:numCache>
                <c:formatCode>#,##0.00</c:formatCode>
                <c:ptCount val="4"/>
                <c:pt idx="0">
                  <c:v>1.97</c:v>
                </c:pt>
                <c:pt idx="1">
                  <c:v>3.53</c:v>
                </c:pt>
                <c:pt idx="2">
                  <c:v>2.97</c:v>
                </c:pt>
                <c:pt idx="3">
                  <c:v>3.5</c:v>
                </c:pt>
              </c:numCache>
            </c:numRef>
          </c:val>
          <c:smooth val="0"/>
          <c:extLst>
            <c:ext xmlns:c16="http://schemas.microsoft.com/office/drawing/2014/chart" uri="{C3380CC4-5D6E-409C-BE32-E72D297353CC}">
              <c16:uniqueId val="{0000000A-1A41-4267-9546-2DF7DE5740BF}"/>
            </c:ext>
          </c:extLst>
        </c:ser>
        <c:ser>
          <c:idx val="11"/>
          <c:order val="11"/>
          <c:tx>
            <c:strRef>
              <c:f>工作表1!$A$14:$B$14</c:f>
              <c:strCache>
                <c:ptCount val="2"/>
                <c:pt idx="0">
                  <c:v>0425.HK</c:v>
                </c:pt>
                <c:pt idx="1">
                  <c:v>敏实集团</c:v>
                </c:pt>
              </c:strCache>
            </c:strRef>
          </c:tx>
          <c:spPr>
            <a:ln w="28575" cap="rnd">
              <a:solidFill>
                <a:schemeClr val="accent6">
                  <a:lumMod val="60000"/>
                </a:schemeClr>
              </a:solidFill>
              <a:round/>
            </a:ln>
            <a:effectLst/>
          </c:spPr>
          <c:marker>
            <c:symbol val="none"/>
          </c:marker>
          <c:cat>
            <c:multiLvlStrRef>
              <c:f>工作表1!$C$1:$F$2</c:f>
              <c:multiLvlStrCache>
                <c:ptCount val="4"/>
                <c:lvl>
                  <c:pt idx="0">
                    <c:v>2024中报</c:v>
                  </c:pt>
                  <c:pt idx="1">
                    <c:v>2023年报</c:v>
                  </c:pt>
                  <c:pt idx="2">
                    <c:v>2022年报</c:v>
                  </c:pt>
                  <c:pt idx="3">
                    <c:v>2021年报</c:v>
                  </c:pt>
                </c:lvl>
                <c:lvl>
                  <c:pt idx="0">
                    <c:v>存货周转率(次)</c:v>
                  </c:pt>
                </c:lvl>
              </c:multiLvlStrCache>
            </c:multiLvlStrRef>
          </c:cat>
          <c:val>
            <c:numRef>
              <c:f>工作表1!$C$14:$F$14</c:f>
              <c:numCache>
                <c:formatCode>#,##0.00</c:formatCode>
                <c:ptCount val="4"/>
                <c:pt idx="0">
                  <c:v>1.95</c:v>
                </c:pt>
                <c:pt idx="1">
                  <c:v>3.91</c:v>
                </c:pt>
                <c:pt idx="2">
                  <c:v>3.8</c:v>
                </c:pt>
                <c:pt idx="3">
                  <c:v>3.67</c:v>
                </c:pt>
              </c:numCache>
            </c:numRef>
          </c:val>
          <c:smooth val="0"/>
          <c:extLst>
            <c:ext xmlns:c16="http://schemas.microsoft.com/office/drawing/2014/chart" uri="{C3380CC4-5D6E-409C-BE32-E72D297353CC}">
              <c16:uniqueId val="{0000000B-1A41-4267-9546-2DF7DE5740BF}"/>
            </c:ext>
          </c:extLst>
        </c:ser>
        <c:ser>
          <c:idx val="12"/>
          <c:order val="12"/>
          <c:tx>
            <c:strRef>
              <c:f>工作表1!$A$15:$B$15</c:f>
              <c:strCache>
                <c:ptCount val="2"/>
                <c:pt idx="0">
                  <c:v>0868.HK</c:v>
                </c:pt>
                <c:pt idx="1">
                  <c:v>信义玻璃</c:v>
                </c:pt>
              </c:strCache>
            </c:strRef>
          </c:tx>
          <c:spPr>
            <a:ln w="28575" cap="rnd">
              <a:solidFill>
                <a:schemeClr val="accent1">
                  <a:lumMod val="80000"/>
                  <a:lumOff val="20000"/>
                </a:schemeClr>
              </a:solidFill>
              <a:round/>
            </a:ln>
            <a:effectLst/>
          </c:spPr>
          <c:marker>
            <c:symbol val="none"/>
          </c:marker>
          <c:cat>
            <c:multiLvlStrRef>
              <c:f>工作表1!$C$1:$F$2</c:f>
              <c:multiLvlStrCache>
                <c:ptCount val="4"/>
                <c:lvl>
                  <c:pt idx="0">
                    <c:v>2024中报</c:v>
                  </c:pt>
                  <c:pt idx="1">
                    <c:v>2023年报</c:v>
                  </c:pt>
                  <c:pt idx="2">
                    <c:v>2022年报</c:v>
                  </c:pt>
                  <c:pt idx="3">
                    <c:v>2021年报</c:v>
                  </c:pt>
                </c:lvl>
                <c:lvl>
                  <c:pt idx="0">
                    <c:v>存货周转率(次)</c:v>
                  </c:pt>
                </c:lvl>
              </c:multiLvlStrCache>
            </c:multiLvlStrRef>
          </c:cat>
          <c:val>
            <c:numRef>
              <c:f>工作表1!$C$15:$F$15</c:f>
              <c:numCache>
                <c:formatCode>#,##0.00</c:formatCode>
                <c:ptCount val="4"/>
                <c:pt idx="0">
                  <c:v>1.91</c:v>
                </c:pt>
                <c:pt idx="1">
                  <c:v>4.49</c:v>
                </c:pt>
                <c:pt idx="2">
                  <c:v>4.03</c:v>
                </c:pt>
                <c:pt idx="3">
                  <c:v>4.41</c:v>
                </c:pt>
              </c:numCache>
            </c:numRef>
          </c:val>
          <c:smooth val="0"/>
          <c:extLst>
            <c:ext xmlns:c16="http://schemas.microsoft.com/office/drawing/2014/chart" uri="{C3380CC4-5D6E-409C-BE32-E72D297353CC}">
              <c16:uniqueId val="{0000000C-1A41-4267-9546-2DF7DE5740BF}"/>
            </c:ext>
          </c:extLst>
        </c:ser>
        <c:ser>
          <c:idx val="13"/>
          <c:order val="13"/>
          <c:tx>
            <c:strRef>
              <c:f>工作表1!$A$16:$B$16</c:f>
              <c:strCache>
                <c:ptCount val="2"/>
                <c:pt idx="0">
                  <c:v>1057.HK</c:v>
                </c:pt>
                <c:pt idx="1">
                  <c:v>浙江世宝</c:v>
                </c:pt>
              </c:strCache>
            </c:strRef>
          </c:tx>
          <c:spPr>
            <a:ln w="28575" cap="rnd">
              <a:solidFill>
                <a:schemeClr val="accent2">
                  <a:lumMod val="80000"/>
                  <a:lumOff val="20000"/>
                </a:schemeClr>
              </a:solidFill>
              <a:round/>
            </a:ln>
            <a:effectLst/>
          </c:spPr>
          <c:marker>
            <c:symbol val="none"/>
          </c:marker>
          <c:cat>
            <c:multiLvlStrRef>
              <c:f>工作表1!$C$1:$F$2</c:f>
              <c:multiLvlStrCache>
                <c:ptCount val="4"/>
                <c:lvl>
                  <c:pt idx="0">
                    <c:v>2024中报</c:v>
                  </c:pt>
                  <c:pt idx="1">
                    <c:v>2023年报</c:v>
                  </c:pt>
                  <c:pt idx="2">
                    <c:v>2022年报</c:v>
                  </c:pt>
                  <c:pt idx="3">
                    <c:v>2021年报</c:v>
                  </c:pt>
                </c:lvl>
                <c:lvl>
                  <c:pt idx="0">
                    <c:v>存货周转率(次)</c:v>
                  </c:pt>
                </c:lvl>
              </c:multiLvlStrCache>
            </c:multiLvlStrRef>
          </c:cat>
          <c:val>
            <c:numRef>
              <c:f>工作表1!$C$16:$F$16</c:f>
              <c:numCache>
                <c:formatCode>#,##0.00</c:formatCode>
                <c:ptCount val="4"/>
                <c:pt idx="0">
                  <c:v>1.88</c:v>
                </c:pt>
                <c:pt idx="1">
                  <c:v>3.22</c:v>
                </c:pt>
                <c:pt idx="2">
                  <c:v>2.99</c:v>
                </c:pt>
                <c:pt idx="3">
                  <c:v>3.17</c:v>
                </c:pt>
              </c:numCache>
            </c:numRef>
          </c:val>
          <c:smooth val="0"/>
          <c:extLst>
            <c:ext xmlns:c16="http://schemas.microsoft.com/office/drawing/2014/chart" uri="{C3380CC4-5D6E-409C-BE32-E72D297353CC}">
              <c16:uniqueId val="{0000000D-1A41-4267-9546-2DF7DE5740BF}"/>
            </c:ext>
          </c:extLst>
        </c:ser>
        <c:ser>
          <c:idx val="14"/>
          <c:order val="14"/>
          <c:tx>
            <c:strRef>
              <c:f>工作表1!$A$17:$B$17</c:f>
              <c:strCache>
                <c:ptCount val="2"/>
                <c:pt idx="0">
                  <c:v>1571.HK</c:v>
                </c:pt>
                <c:pt idx="1">
                  <c:v>信邦控股</c:v>
                </c:pt>
              </c:strCache>
            </c:strRef>
          </c:tx>
          <c:spPr>
            <a:ln w="28575" cap="rnd">
              <a:solidFill>
                <a:schemeClr val="accent3">
                  <a:lumMod val="80000"/>
                  <a:lumOff val="20000"/>
                </a:schemeClr>
              </a:solidFill>
              <a:round/>
            </a:ln>
            <a:effectLst/>
          </c:spPr>
          <c:marker>
            <c:symbol val="none"/>
          </c:marker>
          <c:cat>
            <c:multiLvlStrRef>
              <c:f>工作表1!$C$1:$F$2</c:f>
              <c:multiLvlStrCache>
                <c:ptCount val="4"/>
                <c:lvl>
                  <c:pt idx="0">
                    <c:v>2024中报</c:v>
                  </c:pt>
                  <c:pt idx="1">
                    <c:v>2023年报</c:v>
                  </c:pt>
                  <c:pt idx="2">
                    <c:v>2022年报</c:v>
                  </c:pt>
                  <c:pt idx="3">
                    <c:v>2021年报</c:v>
                  </c:pt>
                </c:lvl>
                <c:lvl>
                  <c:pt idx="0">
                    <c:v>存货周转率(次)</c:v>
                  </c:pt>
                </c:lvl>
              </c:multiLvlStrCache>
            </c:multiLvlStrRef>
          </c:cat>
          <c:val>
            <c:numRef>
              <c:f>工作表1!$C$17:$F$17</c:f>
              <c:numCache>
                <c:formatCode>#,##0.00</c:formatCode>
                <c:ptCount val="4"/>
                <c:pt idx="0">
                  <c:v>1.67</c:v>
                </c:pt>
                <c:pt idx="1">
                  <c:v>3.34</c:v>
                </c:pt>
                <c:pt idx="2">
                  <c:v>3.44</c:v>
                </c:pt>
                <c:pt idx="3">
                  <c:v>3.35</c:v>
                </c:pt>
              </c:numCache>
            </c:numRef>
          </c:val>
          <c:smooth val="0"/>
          <c:extLst>
            <c:ext xmlns:c16="http://schemas.microsoft.com/office/drawing/2014/chart" uri="{C3380CC4-5D6E-409C-BE32-E72D297353CC}">
              <c16:uniqueId val="{0000000E-1A41-4267-9546-2DF7DE5740BF}"/>
            </c:ext>
          </c:extLst>
        </c:ser>
        <c:ser>
          <c:idx val="15"/>
          <c:order val="15"/>
          <c:tx>
            <c:strRef>
              <c:f>工作表1!$A$18:$B$18</c:f>
              <c:strCache>
                <c:ptCount val="2"/>
                <c:pt idx="0">
                  <c:v>603786.SH</c:v>
                </c:pt>
                <c:pt idx="1">
                  <c:v>科博达</c:v>
                </c:pt>
              </c:strCache>
            </c:strRef>
          </c:tx>
          <c:spPr>
            <a:ln w="28575" cap="rnd">
              <a:solidFill>
                <a:schemeClr val="accent4">
                  <a:lumMod val="80000"/>
                  <a:lumOff val="20000"/>
                </a:schemeClr>
              </a:solidFill>
              <a:round/>
            </a:ln>
            <a:effectLst/>
          </c:spPr>
          <c:marker>
            <c:symbol val="none"/>
          </c:marker>
          <c:cat>
            <c:multiLvlStrRef>
              <c:f>工作表1!$C$1:$F$2</c:f>
              <c:multiLvlStrCache>
                <c:ptCount val="4"/>
                <c:lvl>
                  <c:pt idx="0">
                    <c:v>2024中报</c:v>
                  </c:pt>
                  <c:pt idx="1">
                    <c:v>2023年报</c:v>
                  </c:pt>
                  <c:pt idx="2">
                    <c:v>2022年报</c:v>
                  </c:pt>
                  <c:pt idx="3">
                    <c:v>2021年报</c:v>
                  </c:pt>
                </c:lvl>
                <c:lvl>
                  <c:pt idx="0">
                    <c:v>存货周转率(次)</c:v>
                  </c:pt>
                </c:lvl>
              </c:multiLvlStrCache>
            </c:multiLvlStrRef>
          </c:cat>
          <c:val>
            <c:numRef>
              <c:f>工作表1!$C$18:$F$18</c:f>
              <c:numCache>
                <c:formatCode>#,##0.00</c:formatCode>
                <c:ptCount val="4"/>
                <c:pt idx="0">
                  <c:v>1.35</c:v>
                </c:pt>
                <c:pt idx="1">
                  <c:v>2.5299999999999998</c:v>
                </c:pt>
                <c:pt idx="2">
                  <c:v>2.04</c:v>
                </c:pt>
                <c:pt idx="3">
                  <c:v>2.19</c:v>
                </c:pt>
              </c:numCache>
            </c:numRef>
          </c:val>
          <c:smooth val="0"/>
          <c:extLst>
            <c:ext xmlns:c16="http://schemas.microsoft.com/office/drawing/2014/chart" uri="{C3380CC4-5D6E-409C-BE32-E72D297353CC}">
              <c16:uniqueId val="{0000000F-1A41-4267-9546-2DF7DE5740BF}"/>
            </c:ext>
          </c:extLst>
        </c:ser>
        <c:ser>
          <c:idx val="16"/>
          <c:order val="16"/>
          <c:tx>
            <c:strRef>
              <c:f>工作表1!$A$19:$B$19</c:f>
              <c:strCache>
                <c:ptCount val="2"/>
                <c:pt idx="0">
                  <c:v>1930.HK</c:v>
                </c:pt>
                <c:pt idx="1">
                  <c:v>勋龙</c:v>
                </c:pt>
              </c:strCache>
            </c:strRef>
          </c:tx>
          <c:spPr>
            <a:ln w="28575" cap="rnd">
              <a:solidFill>
                <a:srgbClr val="FF0000"/>
              </a:solidFill>
              <a:round/>
            </a:ln>
            <a:effectLst/>
          </c:spPr>
          <c:marker>
            <c:symbol val="diamond"/>
            <c:size val="5"/>
            <c:spPr>
              <a:solidFill>
                <a:srgbClr val="FF0000"/>
              </a:solidFill>
              <a:ln w="9525">
                <a:solidFill>
                  <a:schemeClr val="accent5">
                    <a:lumMod val="80000"/>
                    <a:lumOff val="20000"/>
                  </a:schemeClr>
                </a:solidFill>
              </a:ln>
              <a:effectLst/>
            </c:spPr>
          </c:marker>
          <c:dLbls>
            <c:dLbl>
              <c:idx val="0"/>
              <c:layout>
                <c:manualLayout>
                  <c:x val="-2.6267831559650245E-2"/>
                  <c:y val="1.705762181463624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0-1A41-4267-9546-2DF7DE5740BF}"/>
                </c:ext>
              </c:extLst>
            </c:dLbl>
            <c:dLbl>
              <c:idx val="1"/>
              <c:layout>
                <c:manualLayout>
                  <c:x val="-3.3057560730986521E-2"/>
                  <c:y val="2.634914216830918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1-1A41-4267-9546-2DF7DE5740BF}"/>
                </c:ext>
              </c:extLst>
            </c:dLbl>
            <c:dLbl>
              <c:idx val="2"/>
              <c:layout>
                <c:manualLayout>
                  <c:x val="-2.6267831559650245E-2"/>
                  <c:y val="2.634914216830918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2-1A41-4267-9546-2DF7DE5740BF}"/>
                </c:ext>
              </c:extLst>
            </c:dLbl>
            <c:dLbl>
              <c:idx val="3"/>
              <c:layout>
                <c:manualLayout>
                  <c:x val="-2.6267831559650245E-2"/>
                  <c:y val="2.634914216830907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1A41-4267-9546-2DF7DE5740BF}"/>
                </c:ext>
              </c:extLst>
            </c:dLbl>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Arial" panose="020B0604020202020204" pitchFamily="34" charset="0"/>
                    <a:ea typeface="微软雅黑" panose="020B0503020204020204" pitchFamily="34" charset="-122"/>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工作表1!$C$1:$F$2</c:f>
              <c:multiLvlStrCache>
                <c:ptCount val="4"/>
                <c:lvl>
                  <c:pt idx="0">
                    <c:v>2024中报</c:v>
                  </c:pt>
                  <c:pt idx="1">
                    <c:v>2023年报</c:v>
                  </c:pt>
                  <c:pt idx="2">
                    <c:v>2022年报</c:v>
                  </c:pt>
                  <c:pt idx="3">
                    <c:v>2021年报</c:v>
                  </c:pt>
                </c:lvl>
                <c:lvl>
                  <c:pt idx="0">
                    <c:v>存货周转率(次)</c:v>
                  </c:pt>
                </c:lvl>
              </c:multiLvlStrCache>
            </c:multiLvlStrRef>
          </c:cat>
          <c:val>
            <c:numRef>
              <c:f>工作表1!$C$19:$F$19</c:f>
              <c:numCache>
                <c:formatCode>#,##0.00</c:formatCode>
                <c:ptCount val="4"/>
                <c:pt idx="0">
                  <c:v>0.34</c:v>
                </c:pt>
                <c:pt idx="1">
                  <c:v>0.65</c:v>
                </c:pt>
                <c:pt idx="2">
                  <c:v>0.72</c:v>
                </c:pt>
                <c:pt idx="3">
                  <c:v>0.94</c:v>
                </c:pt>
              </c:numCache>
            </c:numRef>
          </c:val>
          <c:smooth val="0"/>
          <c:extLst>
            <c:ext xmlns:c16="http://schemas.microsoft.com/office/drawing/2014/chart" uri="{C3380CC4-5D6E-409C-BE32-E72D297353CC}">
              <c16:uniqueId val="{00000014-1A41-4267-9546-2DF7DE5740BF}"/>
            </c:ext>
          </c:extLst>
        </c:ser>
        <c:dLbls>
          <c:showLegendKey val="0"/>
          <c:showVal val="0"/>
          <c:showCatName val="0"/>
          <c:showSerName val="0"/>
          <c:showPercent val="0"/>
          <c:showBubbleSize val="0"/>
        </c:dLbls>
        <c:smooth val="0"/>
        <c:axId val="304886656"/>
        <c:axId val="304885696"/>
      </c:lineChart>
      <c:catAx>
        <c:axId val="304886656"/>
        <c:scaling>
          <c:orientation val="maxMin"/>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微软雅黑" panose="020B0503020204020204" pitchFamily="34" charset="-122"/>
                <a:cs typeface="+mn-cs"/>
              </a:defRPr>
            </a:pPr>
            <a:endParaRPr lang="zh-CN"/>
          </a:p>
        </c:txPr>
        <c:crossAx val="304885696"/>
        <c:crosses val="autoZero"/>
        <c:auto val="1"/>
        <c:lblAlgn val="ctr"/>
        <c:lblOffset val="100"/>
        <c:noMultiLvlLbl val="0"/>
      </c:catAx>
      <c:valAx>
        <c:axId val="304885696"/>
        <c:scaling>
          <c:orientation val="minMax"/>
        </c:scaling>
        <c:delete val="0"/>
        <c:axPos val="r"/>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微软雅黑" panose="020B0503020204020204" pitchFamily="34" charset="-122"/>
                <a:cs typeface="+mn-cs"/>
              </a:defRPr>
            </a:pPr>
            <a:endParaRPr lang="zh-CN"/>
          </a:p>
        </c:txPr>
        <c:crossAx val="3048866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微软雅黑" panose="020B0503020204020204" pitchFamily="34" charset="-122"/>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Arial" panose="020B0604020202020204" pitchFamily="34" charset="0"/>
          <a:ea typeface="微软雅黑" panose="020B0503020204020204" pitchFamily="34" charset="-122"/>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Arial" panose="020B0604020202020204" pitchFamily="34" charset="0"/>
                <a:ea typeface="微软雅黑" panose="020B0503020204020204" pitchFamily="34" charset="-122"/>
                <a:cs typeface="+mn-cs"/>
              </a:defRPr>
            </a:pPr>
            <a:r>
              <a:rPr lang="zh-CN"/>
              <a:t>淨利率</a:t>
            </a:r>
            <a:r>
              <a:rPr lang="en-US"/>
              <a:t>_2024H1</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Arial" panose="020B0604020202020204" pitchFamily="34" charset="0"/>
              <a:ea typeface="微软雅黑" panose="020B0503020204020204" pitchFamily="34" charset="-122"/>
              <a:cs typeface="+mn-cs"/>
            </a:defRPr>
          </a:pPr>
          <a:endParaRPr lang="zh-CN"/>
        </a:p>
      </c:txPr>
    </c:title>
    <c:autoTitleDeleted val="0"/>
    <c:plotArea>
      <c:layout/>
      <c:barChart>
        <c:barDir val="col"/>
        <c:grouping val="clustered"/>
        <c:varyColors val="0"/>
        <c:ser>
          <c:idx val="0"/>
          <c:order val="0"/>
          <c:tx>
            <c:strRef>
              <c:f>工作表6!$F$1</c:f>
              <c:strCache>
                <c:ptCount val="1"/>
                <c:pt idx="0">
                  <c:v>净利率_2024H1</c:v>
                </c:pt>
              </c:strCache>
            </c:strRef>
          </c:tx>
          <c:spPr>
            <a:solidFill>
              <a:schemeClr val="accent1"/>
            </a:solidFill>
            <a:ln>
              <a:noFill/>
            </a:ln>
            <a:effectLst/>
          </c:spPr>
          <c:invertIfNegative val="0"/>
          <c:dPt>
            <c:idx val="4"/>
            <c:invertIfNegative val="0"/>
            <c:bubble3D val="0"/>
            <c:spPr>
              <a:solidFill>
                <a:schemeClr val="accent6"/>
              </a:solidFill>
              <a:ln>
                <a:noFill/>
              </a:ln>
              <a:effectLst/>
            </c:spPr>
            <c:extLst>
              <c:ext xmlns:c16="http://schemas.microsoft.com/office/drawing/2014/chart" uri="{C3380CC4-5D6E-409C-BE32-E72D297353CC}">
                <c16:uniqueId val="{00000001-686E-453B-83F2-F21836D1506E}"/>
              </c:ext>
            </c:extLst>
          </c:dPt>
          <c:cat>
            <c:strRef>
              <c:f>工作表6!$E$2:$E$19</c:f>
              <c:strCache>
                <c:ptCount val="18"/>
                <c:pt idx="0">
                  <c:v>耐世特</c:v>
                </c:pt>
                <c:pt idx="1">
                  <c:v>京东方精电</c:v>
                </c:pt>
                <c:pt idx="2">
                  <c:v>均胜电子</c:v>
                </c:pt>
                <c:pt idx="3">
                  <c:v>华域汽车</c:v>
                </c:pt>
                <c:pt idx="4">
                  <c:v>勋龙</c:v>
                </c:pt>
                <c:pt idx="5">
                  <c:v>新泉股份</c:v>
                </c:pt>
                <c:pt idx="6">
                  <c:v>浙江世宝</c:v>
                </c:pt>
                <c:pt idx="7">
                  <c:v>万丰奥威</c:v>
                </c:pt>
                <c:pt idx="8">
                  <c:v>德赛西威</c:v>
                </c:pt>
                <c:pt idx="9">
                  <c:v>敏实集团</c:v>
                </c:pt>
                <c:pt idx="10">
                  <c:v>星宇股份</c:v>
                </c:pt>
                <c:pt idx="11">
                  <c:v>伯特利</c:v>
                </c:pt>
                <c:pt idx="12">
                  <c:v>拓普集团</c:v>
                </c:pt>
                <c:pt idx="13">
                  <c:v>科博达</c:v>
                </c:pt>
                <c:pt idx="14">
                  <c:v>元征科技</c:v>
                </c:pt>
                <c:pt idx="15">
                  <c:v>福耀玻璃</c:v>
                </c:pt>
                <c:pt idx="16">
                  <c:v>信邦控股</c:v>
                </c:pt>
                <c:pt idx="17">
                  <c:v>信义玻璃</c:v>
                </c:pt>
              </c:strCache>
            </c:strRef>
          </c:cat>
          <c:val>
            <c:numRef>
              <c:f>工作表6!$F$2:$F$19</c:f>
              <c:numCache>
                <c:formatCode>#,##0.00</c:formatCode>
                <c:ptCount val="18"/>
                <c:pt idx="0">
                  <c:v>1.1000000000000001</c:v>
                </c:pt>
                <c:pt idx="1">
                  <c:v>2.85</c:v>
                </c:pt>
                <c:pt idx="2">
                  <c:v>3.11</c:v>
                </c:pt>
                <c:pt idx="3">
                  <c:v>4.29</c:v>
                </c:pt>
                <c:pt idx="4">
                  <c:v>5.94</c:v>
                </c:pt>
                <c:pt idx="5">
                  <c:v>6.66</c:v>
                </c:pt>
                <c:pt idx="6">
                  <c:v>6.67</c:v>
                </c:pt>
                <c:pt idx="7">
                  <c:v>7.11</c:v>
                </c:pt>
                <c:pt idx="8">
                  <c:v>7.26</c:v>
                </c:pt>
                <c:pt idx="9">
                  <c:v>9.64</c:v>
                </c:pt>
                <c:pt idx="10">
                  <c:v>10.44</c:v>
                </c:pt>
                <c:pt idx="11">
                  <c:v>11.66</c:v>
                </c:pt>
                <c:pt idx="12">
                  <c:v>12.04</c:v>
                </c:pt>
                <c:pt idx="13">
                  <c:v>14.47</c:v>
                </c:pt>
                <c:pt idx="14">
                  <c:v>14.99</c:v>
                </c:pt>
                <c:pt idx="15">
                  <c:v>18.87</c:v>
                </c:pt>
                <c:pt idx="16">
                  <c:v>19.059999999999999</c:v>
                </c:pt>
                <c:pt idx="17">
                  <c:v>22.42</c:v>
                </c:pt>
              </c:numCache>
            </c:numRef>
          </c:val>
          <c:extLst>
            <c:ext xmlns:c16="http://schemas.microsoft.com/office/drawing/2014/chart" uri="{C3380CC4-5D6E-409C-BE32-E72D297353CC}">
              <c16:uniqueId val="{00000002-686E-453B-83F2-F21836D1506E}"/>
            </c:ext>
          </c:extLst>
        </c:ser>
        <c:dLbls>
          <c:showLegendKey val="0"/>
          <c:showVal val="0"/>
          <c:showCatName val="0"/>
          <c:showSerName val="0"/>
          <c:showPercent val="0"/>
          <c:showBubbleSize val="0"/>
        </c:dLbls>
        <c:gapWidth val="219"/>
        <c:overlap val="-27"/>
        <c:axId val="304900576"/>
        <c:axId val="505188832"/>
      </c:barChart>
      <c:catAx>
        <c:axId val="3049005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微软雅黑" panose="020B0503020204020204" pitchFamily="34" charset="-122"/>
                <a:cs typeface="+mn-cs"/>
              </a:defRPr>
            </a:pPr>
            <a:endParaRPr lang="zh-CN"/>
          </a:p>
        </c:txPr>
        <c:crossAx val="505188832"/>
        <c:crosses val="autoZero"/>
        <c:auto val="1"/>
        <c:lblAlgn val="ctr"/>
        <c:lblOffset val="100"/>
        <c:noMultiLvlLbl val="0"/>
      </c:catAx>
      <c:valAx>
        <c:axId val="50518883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微软雅黑" panose="020B0503020204020204" pitchFamily="34" charset="-122"/>
                <a:cs typeface="+mn-cs"/>
              </a:defRPr>
            </a:pPr>
            <a:endParaRPr lang="zh-CN"/>
          </a:p>
        </c:txPr>
        <c:crossAx val="3049005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Arial" panose="020B0604020202020204" pitchFamily="34" charset="0"/>
          <a:ea typeface="微软雅黑" panose="020B0503020204020204" pitchFamily="34" charset="-122"/>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Arial" panose="020B0604020202020204" pitchFamily="34" charset="0"/>
                <a:ea typeface="微软雅黑" panose="020B0503020204020204" pitchFamily="34" charset="-122"/>
                <a:cs typeface="+mn-cs"/>
              </a:defRPr>
            </a:pPr>
            <a:r>
              <a:rPr lang="zh-CN"/>
              <a:t>總資產周轉率</a:t>
            </a:r>
            <a:r>
              <a:rPr lang="en-US"/>
              <a:t>_2024H1</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Arial" panose="020B0604020202020204" pitchFamily="34" charset="0"/>
              <a:ea typeface="微软雅黑" panose="020B0503020204020204" pitchFamily="34" charset="-122"/>
              <a:cs typeface="+mn-cs"/>
            </a:defRPr>
          </a:pPr>
          <a:endParaRPr lang="zh-CN"/>
        </a:p>
      </c:txPr>
    </c:title>
    <c:autoTitleDeleted val="0"/>
    <c:plotArea>
      <c:layout/>
      <c:barChart>
        <c:barDir val="col"/>
        <c:grouping val="clustered"/>
        <c:varyColors val="0"/>
        <c:ser>
          <c:idx val="0"/>
          <c:order val="0"/>
          <c:tx>
            <c:strRef>
              <c:f>工作表6!$L$1</c:f>
              <c:strCache>
                <c:ptCount val="1"/>
                <c:pt idx="0">
                  <c:v>总资产周转率_2024H1</c:v>
                </c:pt>
              </c:strCache>
            </c:strRef>
          </c:tx>
          <c:spPr>
            <a:solidFill>
              <a:schemeClr val="accent1"/>
            </a:solidFill>
            <a:ln>
              <a:noFill/>
            </a:ln>
            <a:effectLst/>
          </c:spPr>
          <c:invertIfNegative val="0"/>
          <c:dPt>
            <c:idx val="1"/>
            <c:invertIfNegative val="0"/>
            <c:bubble3D val="0"/>
            <c:spPr>
              <a:solidFill>
                <a:schemeClr val="accent6"/>
              </a:solidFill>
              <a:ln>
                <a:noFill/>
              </a:ln>
              <a:effectLst/>
            </c:spPr>
            <c:extLst>
              <c:ext xmlns:c16="http://schemas.microsoft.com/office/drawing/2014/chart" uri="{C3380CC4-5D6E-409C-BE32-E72D297353CC}">
                <c16:uniqueId val="{00000001-3C5E-4B95-95C3-EEE23CF873A4}"/>
              </c:ext>
            </c:extLst>
          </c:dPt>
          <c:cat>
            <c:strRef>
              <c:f>工作表6!$K$2:$K$19</c:f>
              <c:strCache>
                <c:ptCount val="18"/>
                <c:pt idx="0">
                  <c:v>耐世特</c:v>
                </c:pt>
                <c:pt idx="1">
                  <c:v>勋龙</c:v>
                </c:pt>
                <c:pt idx="2">
                  <c:v>新泉股份</c:v>
                </c:pt>
                <c:pt idx="3">
                  <c:v>均胜电子</c:v>
                </c:pt>
                <c:pt idx="4">
                  <c:v>华域汽车</c:v>
                </c:pt>
                <c:pt idx="5">
                  <c:v>星宇股份</c:v>
                </c:pt>
                <c:pt idx="6">
                  <c:v>拓普集团</c:v>
                </c:pt>
                <c:pt idx="7">
                  <c:v>元征科技</c:v>
                </c:pt>
                <c:pt idx="8">
                  <c:v>浙江世宝</c:v>
                </c:pt>
                <c:pt idx="9">
                  <c:v>科博达</c:v>
                </c:pt>
                <c:pt idx="10">
                  <c:v>福耀玻璃</c:v>
                </c:pt>
                <c:pt idx="11">
                  <c:v>信邦控股</c:v>
                </c:pt>
                <c:pt idx="12">
                  <c:v>伯特利</c:v>
                </c:pt>
                <c:pt idx="13">
                  <c:v>信义玻璃</c:v>
                </c:pt>
                <c:pt idx="14">
                  <c:v>京东方精电</c:v>
                </c:pt>
                <c:pt idx="15">
                  <c:v>万丰奥威</c:v>
                </c:pt>
                <c:pt idx="16">
                  <c:v>德赛西威</c:v>
                </c:pt>
                <c:pt idx="17">
                  <c:v>敏实集团</c:v>
                </c:pt>
              </c:strCache>
            </c:strRef>
          </c:cat>
          <c:val>
            <c:numRef>
              <c:f>工作表6!$L$2:$L$19</c:f>
              <c:numCache>
                <c:formatCode>#,##0.00</c:formatCode>
                <c:ptCount val="18"/>
                <c:pt idx="0">
                  <c:v>0.19</c:v>
                </c:pt>
                <c:pt idx="1">
                  <c:v>0.24</c:v>
                </c:pt>
                <c:pt idx="2">
                  <c:v>0.28999999999999998</c:v>
                </c:pt>
                <c:pt idx="3">
                  <c:v>0.32</c:v>
                </c:pt>
                <c:pt idx="4">
                  <c:v>0.37</c:v>
                </c:pt>
                <c:pt idx="5">
                  <c:v>0.37</c:v>
                </c:pt>
                <c:pt idx="6">
                  <c:v>0.37</c:v>
                </c:pt>
                <c:pt idx="7">
                  <c:v>0.38</c:v>
                </c:pt>
                <c:pt idx="8">
                  <c:v>0.42</c:v>
                </c:pt>
                <c:pt idx="9">
                  <c:v>0.42</c:v>
                </c:pt>
                <c:pt idx="10">
                  <c:v>0.42</c:v>
                </c:pt>
                <c:pt idx="11">
                  <c:v>0.43</c:v>
                </c:pt>
                <c:pt idx="12">
                  <c:v>0.45</c:v>
                </c:pt>
                <c:pt idx="13">
                  <c:v>0.47</c:v>
                </c:pt>
                <c:pt idx="14">
                  <c:v>0.54</c:v>
                </c:pt>
                <c:pt idx="15">
                  <c:v>0.59</c:v>
                </c:pt>
                <c:pt idx="16">
                  <c:v>0.62</c:v>
                </c:pt>
                <c:pt idx="17">
                  <c:v>0.66</c:v>
                </c:pt>
              </c:numCache>
            </c:numRef>
          </c:val>
          <c:extLst>
            <c:ext xmlns:c16="http://schemas.microsoft.com/office/drawing/2014/chart" uri="{C3380CC4-5D6E-409C-BE32-E72D297353CC}">
              <c16:uniqueId val="{00000002-3C5E-4B95-95C3-EEE23CF873A4}"/>
            </c:ext>
          </c:extLst>
        </c:ser>
        <c:dLbls>
          <c:showLegendKey val="0"/>
          <c:showVal val="0"/>
          <c:showCatName val="0"/>
          <c:showSerName val="0"/>
          <c:showPercent val="0"/>
          <c:showBubbleSize val="0"/>
        </c:dLbls>
        <c:gapWidth val="219"/>
        <c:overlap val="-27"/>
        <c:axId val="122102767"/>
        <c:axId val="122106607"/>
      </c:barChart>
      <c:catAx>
        <c:axId val="1221027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微软雅黑" panose="020B0503020204020204" pitchFamily="34" charset="-122"/>
                <a:cs typeface="+mn-cs"/>
              </a:defRPr>
            </a:pPr>
            <a:endParaRPr lang="zh-CN"/>
          </a:p>
        </c:txPr>
        <c:crossAx val="122106607"/>
        <c:crosses val="autoZero"/>
        <c:auto val="1"/>
        <c:lblAlgn val="ctr"/>
        <c:lblOffset val="100"/>
        <c:noMultiLvlLbl val="0"/>
      </c:catAx>
      <c:valAx>
        <c:axId val="122106607"/>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微软雅黑" panose="020B0503020204020204" pitchFamily="34" charset="-122"/>
                <a:cs typeface="+mn-cs"/>
              </a:defRPr>
            </a:pPr>
            <a:endParaRPr lang="zh-CN"/>
          </a:p>
        </c:txPr>
        <c:crossAx val="12210276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Arial" panose="020B0604020202020204" pitchFamily="34" charset="0"/>
          <a:ea typeface="微软雅黑" panose="020B0503020204020204" pitchFamily="34" charset="-122"/>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Arial" panose="020B0604020202020204" pitchFamily="34" charset="0"/>
                <a:ea typeface="微软雅黑" panose="020B0503020204020204" pitchFamily="34" charset="-122"/>
                <a:cs typeface="+mn-cs"/>
              </a:defRPr>
            </a:pPr>
            <a:r>
              <a:rPr lang="zh-CN"/>
              <a:t>權益乘數</a:t>
            </a:r>
            <a:r>
              <a:rPr lang="en-US"/>
              <a:t>_2024H1</a:t>
            </a:r>
            <a:endParaRPr lang="zh-C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Arial" panose="020B0604020202020204" pitchFamily="34" charset="0"/>
              <a:ea typeface="微软雅黑" panose="020B0503020204020204" pitchFamily="34" charset="-122"/>
              <a:cs typeface="+mn-cs"/>
            </a:defRPr>
          </a:pPr>
          <a:endParaRPr lang="zh-CN"/>
        </a:p>
      </c:txPr>
    </c:title>
    <c:autoTitleDeleted val="0"/>
    <c:plotArea>
      <c:layout/>
      <c:barChart>
        <c:barDir val="col"/>
        <c:grouping val="clustered"/>
        <c:varyColors val="0"/>
        <c:ser>
          <c:idx val="0"/>
          <c:order val="0"/>
          <c:tx>
            <c:strRef>
              <c:f>工作表6!$O$1</c:f>
              <c:strCache>
                <c:ptCount val="1"/>
                <c:pt idx="0">
                  <c:v>权益乘数</c:v>
                </c:pt>
              </c:strCache>
            </c:strRef>
          </c:tx>
          <c:spPr>
            <a:solidFill>
              <a:schemeClr val="accent1"/>
            </a:solidFill>
            <a:ln>
              <a:noFill/>
            </a:ln>
            <a:effectLst/>
          </c:spPr>
          <c:invertIfNegative val="0"/>
          <c:dPt>
            <c:idx val="7"/>
            <c:invertIfNegative val="0"/>
            <c:bubble3D val="0"/>
            <c:spPr>
              <a:solidFill>
                <a:schemeClr val="accent6"/>
              </a:solidFill>
              <a:ln>
                <a:noFill/>
              </a:ln>
              <a:effectLst/>
            </c:spPr>
            <c:extLst>
              <c:ext xmlns:c16="http://schemas.microsoft.com/office/drawing/2014/chart" uri="{C3380CC4-5D6E-409C-BE32-E72D297353CC}">
                <c16:uniqueId val="{00000001-4F7E-4B10-9347-17B8A5BE1902}"/>
              </c:ext>
            </c:extLst>
          </c:dPt>
          <c:cat>
            <c:strRef>
              <c:f>工作表6!$N$2:$N$19</c:f>
              <c:strCache>
                <c:ptCount val="18"/>
                <c:pt idx="0">
                  <c:v>均胜电子</c:v>
                </c:pt>
                <c:pt idx="1">
                  <c:v>信义玻璃</c:v>
                </c:pt>
                <c:pt idx="2">
                  <c:v>华域汽车</c:v>
                </c:pt>
                <c:pt idx="3">
                  <c:v>拓普集团</c:v>
                </c:pt>
                <c:pt idx="4">
                  <c:v>京东方精电</c:v>
                </c:pt>
                <c:pt idx="5">
                  <c:v>浙江世宝</c:v>
                </c:pt>
                <c:pt idx="6">
                  <c:v>伯特利</c:v>
                </c:pt>
                <c:pt idx="7">
                  <c:v>勋龙</c:v>
                </c:pt>
                <c:pt idx="8">
                  <c:v>耐世特</c:v>
                </c:pt>
                <c:pt idx="9">
                  <c:v>万丰奥威</c:v>
                </c:pt>
                <c:pt idx="10">
                  <c:v>福耀玻璃</c:v>
                </c:pt>
                <c:pt idx="11">
                  <c:v>新泉股份</c:v>
                </c:pt>
                <c:pt idx="12">
                  <c:v>星宇股份</c:v>
                </c:pt>
                <c:pt idx="13">
                  <c:v>科博达</c:v>
                </c:pt>
                <c:pt idx="14">
                  <c:v>元征科技</c:v>
                </c:pt>
                <c:pt idx="15">
                  <c:v>信邦控股</c:v>
                </c:pt>
                <c:pt idx="16">
                  <c:v>德赛西威</c:v>
                </c:pt>
                <c:pt idx="17">
                  <c:v>敏实集团</c:v>
                </c:pt>
              </c:strCache>
            </c:strRef>
          </c:cat>
          <c:val>
            <c:numRef>
              <c:f>工作表6!$O$2:$O$19</c:f>
              <c:numCache>
                <c:formatCode>General</c:formatCode>
                <c:ptCount val="18"/>
                <c:pt idx="0">
                  <c:v>1.3395847287340923</c:v>
                </c:pt>
                <c:pt idx="1">
                  <c:v>1.3676148796498906</c:v>
                </c:pt>
                <c:pt idx="2">
                  <c:v>1.4247043738424277</c:v>
                </c:pt>
                <c:pt idx="3">
                  <c:v>1.4731879787860933</c:v>
                </c:pt>
                <c:pt idx="4">
                  <c:v>1.6072002571520412</c:v>
                </c:pt>
                <c:pt idx="5">
                  <c:v>1.6837851490149858</c:v>
                </c:pt>
                <c:pt idx="6">
                  <c:v>1.699524133242692</c:v>
                </c:pt>
                <c:pt idx="7">
                  <c:v>1.7006802721088436</c:v>
                </c:pt>
                <c:pt idx="8">
                  <c:v>1.8518518518518519</c:v>
                </c:pt>
                <c:pt idx="9">
                  <c:v>1.8768768768768769</c:v>
                </c:pt>
                <c:pt idx="10">
                  <c:v>1.8835938971557731</c:v>
                </c:pt>
                <c:pt idx="11">
                  <c:v>1.9007793195210037</c:v>
                </c:pt>
                <c:pt idx="12">
                  <c:v>1.9138755980861244</c:v>
                </c:pt>
                <c:pt idx="13">
                  <c:v>2.03210729526519</c:v>
                </c:pt>
                <c:pt idx="14">
                  <c:v>2.4473813020068529</c:v>
                </c:pt>
                <c:pt idx="15">
                  <c:v>2.6910656620021531</c:v>
                </c:pt>
                <c:pt idx="16">
                  <c:v>2.8628685943315197</c:v>
                </c:pt>
                <c:pt idx="17">
                  <c:v>2.9069767441860459</c:v>
                </c:pt>
              </c:numCache>
            </c:numRef>
          </c:val>
          <c:extLst>
            <c:ext xmlns:c16="http://schemas.microsoft.com/office/drawing/2014/chart" uri="{C3380CC4-5D6E-409C-BE32-E72D297353CC}">
              <c16:uniqueId val="{00000002-4F7E-4B10-9347-17B8A5BE1902}"/>
            </c:ext>
          </c:extLst>
        </c:ser>
        <c:dLbls>
          <c:showLegendKey val="0"/>
          <c:showVal val="0"/>
          <c:showCatName val="0"/>
          <c:showSerName val="0"/>
          <c:showPercent val="0"/>
          <c:showBubbleSize val="0"/>
        </c:dLbls>
        <c:gapWidth val="219"/>
        <c:overlap val="-27"/>
        <c:axId val="482480544"/>
        <c:axId val="482498784"/>
      </c:barChart>
      <c:catAx>
        <c:axId val="4824805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微软雅黑" panose="020B0503020204020204" pitchFamily="34" charset="-122"/>
                <a:cs typeface="+mn-cs"/>
              </a:defRPr>
            </a:pPr>
            <a:endParaRPr lang="zh-CN"/>
          </a:p>
        </c:txPr>
        <c:crossAx val="482498784"/>
        <c:crosses val="autoZero"/>
        <c:auto val="1"/>
        <c:lblAlgn val="ctr"/>
        <c:lblOffset val="100"/>
        <c:noMultiLvlLbl val="0"/>
      </c:catAx>
      <c:valAx>
        <c:axId val="482498784"/>
        <c:scaling>
          <c:orientation val="minMax"/>
          <c:max val="3"/>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微软雅黑" panose="020B0503020204020204" pitchFamily="34" charset="-122"/>
                <a:cs typeface="+mn-cs"/>
              </a:defRPr>
            </a:pPr>
            <a:endParaRPr lang="zh-CN"/>
          </a:p>
        </c:txPr>
        <c:crossAx val="4824805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Arial" panose="020B0604020202020204" pitchFamily="34" charset="0"/>
          <a:ea typeface="微软雅黑" panose="020B0503020204020204" pitchFamily="34" charset="-122"/>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Arial" panose="020B0604020202020204" pitchFamily="34" charset="0"/>
                <a:ea typeface="微软雅黑" panose="020B0503020204020204" pitchFamily="34" charset="-122"/>
                <a:cs typeface="+mn-cs"/>
              </a:defRPr>
            </a:pPr>
            <a:r>
              <a:rPr lang="zh-TW"/>
              <a:t>中國餐飲業收入</a:t>
            </a:r>
            <a:r>
              <a:rPr lang="en-US"/>
              <a:t>(</a:t>
            </a:r>
            <a:r>
              <a:rPr lang="zh-TW"/>
              <a:t>年度</a:t>
            </a:r>
            <a:r>
              <a:rPr lang="en-US"/>
              <a:t>)</a:t>
            </a:r>
            <a:endParaRPr lang="zh-C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Arial" panose="020B0604020202020204" pitchFamily="34" charset="0"/>
              <a:ea typeface="微软雅黑" panose="020B0503020204020204" pitchFamily="34" charset="-122"/>
              <a:cs typeface="+mn-cs"/>
            </a:defRPr>
          </a:pPr>
          <a:endParaRPr lang="zh-CN"/>
        </a:p>
      </c:txPr>
    </c:title>
    <c:autoTitleDeleted val="0"/>
    <c:plotArea>
      <c:layout/>
      <c:barChart>
        <c:barDir val="col"/>
        <c:grouping val="clustered"/>
        <c:varyColors val="0"/>
        <c:ser>
          <c:idx val="0"/>
          <c:order val="0"/>
          <c:tx>
            <c:strRef>
              <c:f>月度数据!$A$34</c:f>
              <c:strCache>
                <c:ptCount val="1"/>
                <c:pt idx="0">
                  <c:v>餐饮收入当期值(亿元)</c:v>
                </c:pt>
              </c:strCache>
            </c:strRef>
          </c:tx>
          <c:spPr>
            <a:solidFill>
              <a:schemeClr val="accent1"/>
            </a:solidFill>
            <a:ln>
              <a:noFill/>
            </a:ln>
            <a:effectLst/>
          </c:spPr>
          <c:invertIfNegative val="0"/>
          <c:cat>
            <c:strRef>
              <c:f>月度数据!$B$33:$M$33</c:f>
              <c:strCache>
                <c:ptCount val="12"/>
                <c:pt idx="0">
                  <c:v>2013</c:v>
                </c:pt>
                <c:pt idx="1">
                  <c:v>2014</c:v>
                </c:pt>
                <c:pt idx="2">
                  <c:v>2015</c:v>
                </c:pt>
                <c:pt idx="3">
                  <c:v>2016</c:v>
                </c:pt>
                <c:pt idx="4">
                  <c:v>2017</c:v>
                </c:pt>
                <c:pt idx="5">
                  <c:v>2018</c:v>
                </c:pt>
                <c:pt idx="6">
                  <c:v>2019</c:v>
                </c:pt>
                <c:pt idx="7">
                  <c:v>2020</c:v>
                </c:pt>
                <c:pt idx="8">
                  <c:v>2021</c:v>
                </c:pt>
                <c:pt idx="9">
                  <c:v>2022</c:v>
                </c:pt>
                <c:pt idx="10">
                  <c:v>2023</c:v>
                </c:pt>
                <c:pt idx="11">
                  <c:v>2024年截至8月份</c:v>
                </c:pt>
              </c:strCache>
            </c:strRef>
          </c:cat>
          <c:val>
            <c:numRef>
              <c:f>月度数据!$B$34:$M$34</c:f>
              <c:numCache>
                <c:formatCode>General</c:formatCode>
                <c:ptCount val="12"/>
                <c:pt idx="0">
                  <c:v>21362.399999999998</c:v>
                </c:pt>
                <c:pt idx="1">
                  <c:v>23445.8</c:v>
                </c:pt>
                <c:pt idx="2">
                  <c:v>27230.9</c:v>
                </c:pt>
                <c:pt idx="3">
                  <c:v>30147.699999999997</c:v>
                </c:pt>
                <c:pt idx="4">
                  <c:v>33392.5</c:v>
                </c:pt>
                <c:pt idx="5">
                  <c:v>36103.199999999997</c:v>
                </c:pt>
                <c:pt idx="6">
                  <c:v>39469.399999999994</c:v>
                </c:pt>
                <c:pt idx="7">
                  <c:v>35332.9</c:v>
                </c:pt>
                <c:pt idx="8">
                  <c:v>39809.5</c:v>
                </c:pt>
                <c:pt idx="9">
                  <c:v>36223.1</c:v>
                </c:pt>
                <c:pt idx="10">
                  <c:v>44460.4</c:v>
                </c:pt>
                <c:pt idx="11">
                  <c:v>25516.399999999998</c:v>
                </c:pt>
              </c:numCache>
            </c:numRef>
          </c:val>
          <c:extLst>
            <c:ext xmlns:c16="http://schemas.microsoft.com/office/drawing/2014/chart" uri="{C3380CC4-5D6E-409C-BE32-E72D297353CC}">
              <c16:uniqueId val="{00000000-F312-423F-87CF-45E0D5E95902}"/>
            </c:ext>
          </c:extLst>
        </c:ser>
        <c:dLbls>
          <c:showLegendKey val="0"/>
          <c:showVal val="0"/>
          <c:showCatName val="0"/>
          <c:showSerName val="0"/>
          <c:showPercent val="0"/>
          <c:showBubbleSize val="0"/>
        </c:dLbls>
        <c:gapWidth val="219"/>
        <c:overlap val="-27"/>
        <c:axId val="1675824624"/>
        <c:axId val="1675821264"/>
      </c:barChart>
      <c:lineChart>
        <c:grouping val="standard"/>
        <c:varyColors val="0"/>
        <c:ser>
          <c:idx val="1"/>
          <c:order val="1"/>
          <c:tx>
            <c:strRef>
              <c:f>月度数据!$A$35</c:f>
              <c:strCache>
                <c:ptCount val="1"/>
                <c:pt idx="0">
                  <c:v>餐饮收入当期同比</c:v>
                </c:pt>
              </c:strCache>
            </c:strRef>
          </c:tx>
          <c:spPr>
            <a:ln w="28575" cap="rnd">
              <a:solidFill>
                <a:schemeClr val="accent2"/>
              </a:solidFill>
              <a:round/>
            </a:ln>
            <a:effectLst/>
          </c:spPr>
          <c:marker>
            <c:symbol val="none"/>
          </c:marker>
          <c:dLbls>
            <c:dLbl>
              <c:idx val="11"/>
              <c:layout>
                <c:manualLayout>
                  <c:x val="-2.2222222222222324E-2"/>
                  <c:y val="-5.555555555555555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F312-423F-87CF-45E0D5E95902}"/>
                </c:ext>
              </c:extLst>
            </c:dLbl>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Arial" panose="020B0604020202020204" pitchFamily="34" charset="0"/>
                    <a:ea typeface="微软雅黑" panose="020B0503020204020204" pitchFamily="34" charset="-122"/>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月度数据!$B$33:$M$33</c:f>
              <c:strCache>
                <c:ptCount val="12"/>
                <c:pt idx="0">
                  <c:v>2013</c:v>
                </c:pt>
                <c:pt idx="1">
                  <c:v>2014</c:v>
                </c:pt>
                <c:pt idx="2">
                  <c:v>2015</c:v>
                </c:pt>
                <c:pt idx="3">
                  <c:v>2016</c:v>
                </c:pt>
                <c:pt idx="4">
                  <c:v>2017</c:v>
                </c:pt>
                <c:pt idx="5">
                  <c:v>2018</c:v>
                </c:pt>
                <c:pt idx="6">
                  <c:v>2019</c:v>
                </c:pt>
                <c:pt idx="7">
                  <c:v>2020</c:v>
                </c:pt>
                <c:pt idx="8">
                  <c:v>2021</c:v>
                </c:pt>
                <c:pt idx="9">
                  <c:v>2022</c:v>
                </c:pt>
                <c:pt idx="10">
                  <c:v>2023</c:v>
                </c:pt>
                <c:pt idx="11">
                  <c:v>2024年截至8月份</c:v>
                </c:pt>
              </c:strCache>
            </c:strRef>
          </c:cat>
          <c:val>
            <c:numRef>
              <c:f>月度数据!$B$35:$M$35</c:f>
              <c:numCache>
                <c:formatCode>0.00%</c:formatCode>
                <c:ptCount val="12"/>
                <c:pt idx="1">
                  <c:v>9.7526495150357606E-2</c:v>
                </c:pt>
                <c:pt idx="2">
                  <c:v>0.16144042856289831</c:v>
                </c:pt>
                <c:pt idx="3">
                  <c:v>0.10711360990639296</c:v>
                </c:pt>
                <c:pt idx="4">
                  <c:v>0.10763010113541016</c:v>
                </c:pt>
                <c:pt idx="5">
                  <c:v>8.1176910983005168E-2</c:v>
                </c:pt>
                <c:pt idx="6">
                  <c:v>9.3238272507700115E-2</c:v>
                </c:pt>
                <c:pt idx="7">
                  <c:v>-0.10480270792056612</c:v>
                </c:pt>
                <c:pt idx="8">
                  <c:v>0.12669778025579559</c:v>
                </c:pt>
                <c:pt idx="9">
                  <c:v>-9.0089049096321316E-2</c:v>
                </c:pt>
                <c:pt idx="10">
                  <c:v>0.22740461197412709</c:v>
                </c:pt>
                <c:pt idx="11">
                  <c:v>4.6225757513633114E-2</c:v>
                </c:pt>
              </c:numCache>
            </c:numRef>
          </c:val>
          <c:smooth val="0"/>
          <c:extLst>
            <c:ext xmlns:c16="http://schemas.microsoft.com/office/drawing/2014/chart" uri="{C3380CC4-5D6E-409C-BE32-E72D297353CC}">
              <c16:uniqueId val="{00000002-F312-423F-87CF-45E0D5E95902}"/>
            </c:ext>
          </c:extLst>
        </c:ser>
        <c:dLbls>
          <c:showLegendKey val="0"/>
          <c:showVal val="0"/>
          <c:showCatName val="0"/>
          <c:showSerName val="0"/>
          <c:showPercent val="0"/>
          <c:showBubbleSize val="0"/>
        </c:dLbls>
        <c:marker val="1"/>
        <c:smooth val="0"/>
        <c:axId val="1683870752"/>
        <c:axId val="1683868352"/>
      </c:lineChart>
      <c:catAx>
        <c:axId val="16758246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微软雅黑" panose="020B0503020204020204" pitchFamily="34" charset="-122"/>
                <a:cs typeface="+mn-cs"/>
              </a:defRPr>
            </a:pPr>
            <a:endParaRPr lang="zh-CN"/>
          </a:p>
        </c:txPr>
        <c:crossAx val="1675821264"/>
        <c:crosses val="autoZero"/>
        <c:auto val="1"/>
        <c:lblAlgn val="ctr"/>
        <c:lblOffset val="100"/>
        <c:noMultiLvlLbl val="0"/>
      </c:catAx>
      <c:valAx>
        <c:axId val="1675821264"/>
        <c:scaling>
          <c:orientation val="minMax"/>
        </c:scaling>
        <c:delete val="0"/>
        <c:axPos val="l"/>
        <c:majorGridlines>
          <c:spPr>
            <a:ln w="9525" cap="flat" cmpd="sng" algn="ctr">
              <a:no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Arial" panose="020B0604020202020204" pitchFamily="34" charset="0"/>
                    <a:ea typeface="微软雅黑" panose="020B0503020204020204" pitchFamily="34" charset="-122"/>
                    <a:cs typeface="+mn-cs"/>
                  </a:defRPr>
                </a:pPr>
                <a:r>
                  <a:rPr lang="zh-TW"/>
                  <a:t>收入</a:t>
                </a:r>
                <a:r>
                  <a:rPr lang="en-US"/>
                  <a:t>(</a:t>
                </a:r>
                <a:r>
                  <a:rPr lang="zh-TW"/>
                  <a:t>億元</a:t>
                </a:r>
                <a:r>
                  <a:rPr lang="en-US"/>
                  <a:t>)</a:t>
                </a:r>
                <a:endParaRPr lang="zh-CN"/>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Arial" panose="020B0604020202020204" pitchFamily="34" charset="0"/>
                  <a:ea typeface="微软雅黑" panose="020B0503020204020204" pitchFamily="34" charset="-122"/>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微软雅黑" panose="020B0503020204020204" pitchFamily="34" charset="-122"/>
                <a:cs typeface="+mn-cs"/>
              </a:defRPr>
            </a:pPr>
            <a:endParaRPr lang="zh-CN"/>
          </a:p>
        </c:txPr>
        <c:crossAx val="1675824624"/>
        <c:crosses val="autoZero"/>
        <c:crossBetween val="between"/>
      </c:valAx>
      <c:valAx>
        <c:axId val="1683868352"/>
        <c:scaling>
          <c:orientation val="minMax"/>
        </c:scaling>
        <c:delete val="0"/>
        <c:axPos val="r"/>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Arial" panose="020B0604020202020204" pitchFamily="34" charset="0"/>
                    <a:ea typeface="微软雅黑" panose="020B0503020204020204" pitchFamily="34" charset="-122"/>
                    <a:cs typeface="+mn-cs"/>
                  </a:defRPr>
                </a:pPr>
                <a:r>
                  <a:rPr lang="zh-TW"/>
                  <a:t>同比</a:t>
                </a:r>
                <a:endParaRPr lang="zh-CN"/>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Arial" panose="020B0604020202020204" pitchFamily="34" charset="0"/>
                  <a:ea typeface="微软雅黑" panose="020B0503020204020204" pitchFamily="34" charset="-122"/>
                  <a:cs typeface="+mn-cs"/>
                </a:defRPr>
              </a:pPr>
              <a:endParaRPr lang="zh-CN"/>
            </a:p>
          </c:txPr>
        </c:title>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微软雅黑" panose="020B0503020204020204" pitchFamily="34" charset="-122"/>
                <a:cs typeface="+mn-cs"/>
              </a:defRPr>
            </a:pPr>
            <a:endParaRPr lang="zh-CN"/>
          </a:p>
        </c:txPr>
        <c:crossAx val="1683870752"/>
        <c:crosses val="max"/>
        <c:crossBetween val="between"/>
      </c:valAx>
      <c:catAx>
        <c:axId val="1683870752"/>
        <c:scaling>
          <c:orientation val="minMax"/>
        </c:scaling>
        <c:delete val="1"/>
        <c:axPos val="b"/>
        <c:numFmt formatCode="General" sourceLinked="1"/>
        <c:majorTickMark val="out"/>
        <c:minorTickMark val="none"/>
        <c:tickLblPos val="nextTo"/>
        <c:crossAx val="1683868352"/>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微软雅黑" panose="020B0503020204020204" pitchFamily="34" charset="-122"/>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Arial" panose="020B0604020202020204" pitchFamily="34" charset="0"/>
          <a:ea typeface="微软雅黑" panose="020B0503020204020204" pitchFamily="34" charset="-122"/>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Arial" panose="020B0604020202020204" pitchFamily="34" charset="0"/>
                <a:ea typeface="微软雅黑" panose="020B0503020204020204" pitchFamily="34" charset="-122"/>
                <a:cs typeface="+mn-cs"/>
              </a:defRPr>
            </a:pPr>
            <a:r>
              <a:rPr lang="en-US"/>
              <a:t>ROE(%)</a:t>
            </a:r>
            <a:endParaRPr lang="zh-C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Arial" panose="020B0604020202020204" pitchFamily="34" charset="0"/>
              <a:ea typeface="微软雅黑" panose="020B0503020204020204" pitchFamily="34" charset="-122"/>
              <a:cs typeface="+mn-cs"/>
            </a:defRPr>
          </a:pPr>
          <a:endParaRPr lang="zh-CN"/>
        </a:p>
      </c:txPr>
    </c:title>
    <c:autoTitleDeleted val="0"/>
    <c:plotArea>
      <c:layout/>
      <c:lineChart>
        <c:grouping val="standard"/>
        <c:varyColors val="0"/>
        <c:ser>
          <c:idx val="0"/>
          <c:order val="0"/>
          <c:tx>
            <c:strRef>
              <c:f>同行业_wind!$C$3</c:f>
              <c:strCache>
                <c:ptCount val="1"/>
                <c:pt idx="0">
                  <c:v>海底捞</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同行业_wind!$D$2:$G$2</c:f>
              <c:strCache>
                <c:ptCount val="4"/>
                <c:pt idx="0">
                  <c:v>2021年报</c:v>
                </c:pt>
                <c:pt idx="1">
                  <c:v>2022年报</c:v>
                </c:pt>
                <c:pt idx="2">
                  <c:v>2023年报</c:v>
                </c:pt>
                <c:pt idx="3">
                  <c:v>2024中报</c:v>
                </c:pt>
              </c:strCache>
            </c:strRef>
          </c:cat>
          <c:val>
            <c:numRef>
              <c:f>同行业_wind!$D$3:$G$3</c:f>
              <c:numCache>
                <c:formatCode>#,##0.00</c:formatCode>
                <c:ptCount val="4"/>
                <c:pt idx="0">
                  <c:v>-45.88</c:v>
                </c:pt>
                <c:pt idx="1">
                  <c:v>17.899999999999999</c:v>
                </c:pt>
                <c:pt idx="2">
                  <c:v>47.43</c:v>
                </c:pt>
                <c:pt idx="3">
                  <c:v>19.34</c:v>
                </c:pt>
              </c:numCache>
            </c:numRef>
          </c:val>
          <c:smooth val="0"/>
          <c:extLst>
            <c:ext xmlns:c16="http://schemas.microsoft.com/office/drawing/2014/chart" uri="{C3380CC4-5D6E-409C-BE32-E72D297353CC}">
              <c16:uniqueId val="{00000000-E651-4C9D-B0D1-C0916D4FB6C2}"/>
            </c:ext>
          </c:extLst>
        </c:ser>
        <c:ser>
          <c:idx val="1"/>
          <c:order val="1"/>
          <c:tx>
            <c:strRef>
              <c:f>同行业_wind!$C$4</c:f>
              <c:strCache>
                <c:ptCount val="1"/>
                <c:pt idx="0">
                  <c:v>百胜中国</c:v>
                </c:pt>
              </c:strCache>
            </c:strRef>
          </c:tx>
          <c:spPr>
            <a:ln w="28575" cap="rnd">
              <a:solidFill>
                <a:schemeClr val="accent2"/>
              </a:solidFill>
              <a:round/>
            </a:ln>
            <a:effectLst/>
          </c:spPr>
          <c:marker>
            <c:symbol val="none"/>
          </c:marker>
          <c:cat>
            <c:strRef>
              <c:f>同行业_wind!$D$2:$G$2</c:f>
              <c:strCache>
                <c:ptCount val="4"/>
                <c:pt idx="0">
                  <c:v>2021年报</c:v>
                </c:pt>
                <c:pt idx="1">
                  <c:v>2022年报</c:v>
                </c:pt>
                <c:pt idx="2">
                  <c:v>2023年报</c:v>
                </c:pt>
                <c:pt idx="3">
                  <c:v>2024中报</c:v>
                </c:pt>
              </c:strCache>
            </c:strRef>
          </c:cat>
          <c:val>
            <c:numRef>
              <c:f>同行业_wind!$D$4:$G$4</c:f>
              <c:numCache>
                <c:formatCode>#,##0.00</c:formatCode>
                <c:ptCount val="4"/>
                <c:pt idx="0">
                  <c:v>14.93</c:v>
                </c:pt>
                <c:pt idx="1">
                  <c:v>6.53</c:v>
                </c:pt>
                <c:pt idx="2">
                  <c:v>12.83</c:v>
                </c:pt>
                <c:pt idx="3">
                  <c:v>8.17</c:v>
                </c:pt>
              </c:numCache>
            </c:numRef>
          </c:val>
          <c:smooth val="0"/>
          <c:extLst>
            <c:ext xmlns:c16="http://schemas.microsoft.com/office/drawing/2014/chart" uri="{C3380CC4-5D6E-409C-BE32-E72D297353CC}">
              <c16:uniqueId val="{00000001-E651-4C9D-B0D1-C0916D4FB6C2}"/>
            </c:ext>
          </c:extLst>
        </c:ser>
        <c:ser>
          <c:idx val="2"/>
          <c:order val="2"/>
          <c:tx>
            <c:strRef>
              <c:f>同行业_wind!$C$5</c:f>
              <c:strCache>
                <c:ptCount val="1"/>
                <c:pt idx="0">
                  <c:v>大家乐集团</c:v>
                </c:pt>
              </c:strCache>
            </c:strRef>
          </c:tx>
          <c:spPr>
            <a:ln w="28575" cap="rnd">
              <a:solidFill>
                <a:schemeClr val="accent3"/>
              </a:solidFill>
              <a:round/>
            </a:ln>
            <a:effectLst/>
          </c:spPr>
          <c:marker>
            <c:symbol val="none"/>
          </c:marker>
          <c:cat>
            <c:strRef>
              <c:f>同行业_wind!$D$2:$G$2</c:f>
              <c:strCache>
                <c:ptCount val="4"/>
                <c:pt idx="0">
                  <c:v>2021年报</c:v>
                </c:pt>
                <c:pt idx="1">
                  <c:v>2022年报</c:v>
                </c:pt>
                <c:pt idx="2">
                  <c:v>2023年报</c:v>
                </c:pt>
                <c:pt idx="3">
                  <c:v>2024中报</c:v>
                </c:pt>
              </c:strCache>
            </c:strRef>
          </c:cat>
          <c:val>
            <c:numRef>
              <c:f>同行业_wind!$D$5:$G$5</c:f>
              <c:numCache>
                <c:formatCode>#,##0.00</c:formatCode>
                <c:ptCount val="4"/>
                <c:pt idx="0">
                  <c:v>12.61</c:v>
                </c:pt>
                <c:pt idx="1">
                  <c:v>0.73</c:v>
                </c:pt>
                <c:pt idx="2">
                  <c:v>3.94</c:v>
                </c:pt>
                <c:pt idx="3">
                  <c:v>7.13</c:v>
                </c:pt>
              </c:numCache>
            </c:numRef>
          </c:val>
          <c:smooth val="0"/>
          <c:extLst>
            <c:ext xmlns:c16="http://schemas.microsoft.com/office/drawing/2014/chart" uri="{C3380CC4-5D6E-409C-BE32-E72D297353CC}">
              <c16:uniqueId val="{00000002-E651-4C9D-B0D1-C0916D4FB6C2}"/>
            </c:ext>
          </c:extLst>
        </c:ser>
        <c:ser>
          <c:idx val="4"/>
          <c:order val="4"/>
          <c:tx>
            <c:strRef>
              <c:f>同行业_wind!$C$7</c:f>
              <c:strCache>
                <c:ptCount val="1"/>
                <c:pt idx="0">
                  <c:v>九毛九</c:v>
                </c:pt>
              </c:strCache>
            </c:strRef>
          </c:tx>
          <c:spPr>
            <a:ln w="28575" cap="rnd">
              <a:solidFill>
                <a:schemeClr val="accent5"/>
              </a:solidFill>
              <a:round/>
            </a:ln>
            <a:effectLst/>
          </c:spPr>
          <c:marker>
            <c:symbol val="none"/>
          </c:marker>
          <c:cat>
            <c:strRef>
              <c:f>同行业_wind!$D$2:$G$2</c:f>
              <c:strCache>
                <c:ptCount val="4"/>
                <c:pt idx="0">
                  <c:v>2021年报</c:v>
                </c:pt>
                <c:pt idx="1">
                  <c:v>2022年报</c:v>
                </c:pt>
                <c:pt idx="2">
                  <c:v>2023年报</c:v>
                </c:pt>
                <c:pt idx="3">
                  <c:v>2024中报</c:v>
                </c:pt>
              </c:strCache>
            </c:strRef>
          </c:cat>
          <c:val>
            <c:numRef>
              <c:f>同行业_wind!$D$7:$G$7</c:f>
              <c:numCache>
                <c:formatCode>#,##0.00</c:formatCode>
                <c:ptCount val="4"/>
                <c:pt idx="0">
                  <c:v>11.15</c:v>
                </c:pt>
                <c:pt idx="1">
                  <c:v>1.58</c:v>
                </c:pt>
                <c:pt idx="2">
                  <c:v>13.93</c:v>
                </c:pt>
                <c:pt idx="3">
                  <c:v>2.23</c:v>
                </c:pt>
              </c:numCache>
            </c:numRef>
          </c:val>
          <c:smooth val="0"/>
          <c:extLst>
            <c:ext xmlns:c16="http://schemas.microsoft.com/office/drawing/2014/chart" uri="{C3380CC4-5D6E-409C-BE32-E72D297353CC}">
              <c16:uniqueId val="{00000003-E651-4C9D-B0D1-C0916D4FB6C2}"/>
            </c:ext>
          </c:extLst>
        </c:ser>
        <c:ser>
          <c:idx val="5"/>
          <c:order val="5"/>
          <c:tx>
            <c:strRef>
              <c:f>同行业_wind!$C$8</c:f>
              <c:strCache>
                <c:ptCount val="1"/>
                <c:pt idx="0">
                  <c:v>达势股份</c:v>
                </c:pt>
              </c:strCache>
            </c:strRef>
          </c:tx>
          <c:spPr>
            <a:ln w="28575" cap="rnd">
              <a:solidFill>
                <a:schemeClr val="accent6"/>
              </a:solidFill>
              <a:round/>
            </a:ln>
            <a:effectLst/>
          </c:spPr>
          <c:marker>
            <c:symbol val="none"/>
          </c:marker>
          <c:cat>
            <c:strRef>
              <c:f>同行业_wind!$D$2:$G$2</c:f>
              <c:strCache>
                <c:ptCount val="4"/>
                <c:pt idx="0">
                  <c:v>2021年报</c:v>
                </c:pt>
                <c:pt idx="1">
                  <c:v>2022年报</c:v>
                </c:pt>
                <c:pt idx="2">
                  <c:v>2023年报</c:v>
                </c:pt>
                <c:pt idx="3">
                  <c:v>2024中报</c:v>
                </c:pt>
              </c:strCache>
            </c:strRef>
          </c:cat>
          <c:val>
            <c:numRef>
              <c:f>同行业_wind!$D$8:$G$8</c:f>
              <c:numCache>
                <c:formatCode>#,##0.00</c:formatCode>
                <c:ptCount val="4"/>
                <c:pt idx="0">
                  <c:v>-46.36</c:v>
                </c:pt>
                <c:pt idx="1">
                  <c:v>-26.02</c:v>
                </c:pt>
                <c:pt idx="2">
                  <c:v>-1.87</c:v>
                </c:pt>
                <c:pt idx="3">
                  <c:v>0.51</c:v>
                </c:pt>
              </c:numCache>
            </c:numRef>
          </c:val>
          <c:smooth val="0"/>
          <c:extLst>
            <c:ext xmlns:c16="http://schemas.microsoft.com/office/drawing/2014/chart" uri="{C3380CC4-5D6E-409C-BE32-E72D297353CC}">
              <c16:uniqueId val="{00000004-E651-4C9D-B0D1-C0916D4FB6C2}"/>
            </c:ext>
          </c:extLst>
        </c:ser>
        <c:ser>
          <c:idx val="6"/>
          <c:order val="6"/>
          <c:tx>
            <c:strRef>
              <c:f>同行业_wind!$C$9</c:f>
              <c:strCache>
                <c:ptCount val="1"/>
                <c:pt idx="0">
                  <c:v>味千(中国)</c:v>
                </c:pt>
              </c:strCache>
            </c:strRef>
          </c:tx>
          <c:spPr>
            <a:ln w="28575" cap="rnd">
              <a:solidFill>
                <a:schemeClr val="accent1">
                  <a:lumMod val="60000"/>
                </a:schemeClr>
              </a:solidFill>
              <a:round/>
            </a:ln>
            <a:effectLst/>
          </c:spPr>
          <c:marker>
            <c:symbol val="none"/>
          </c:marker>
          <c:cat>
            <c:strRef>
              <c:f>同行业_wind!$D$2:$G$2</c:f>
              <c:strCache>
                <c:ptCount val="4"/>
                <c:pt idx="0">
                  <c:v>2021年报</c:v>
                </c:pt>
                <c:pt idx="1">
                  <c:v>2022年报</c:v>
                </c:pt>
                <c:pt idx="2">
                  <c:v>2023年报</c:v>
                </c:pt>
                <c:pt idx="3">
                  <c:v>2024中报</c:v>
                </c:pt>
              </c:strCache>
            </c:strRef>
          </c:cat>
          <c:val>
            <c:numRef>
              <c:f>同行业_wind!$D$9:$G$9</c:f>
              <c:numCache>
                <c:formatCode>#,##0.00</c:formatCode>
                <c:ptCount val="4"/>
                <c:pt idx="0">
                  <c:v>0.67</c:v>
                </c:pt>
                <c:pt idx="1">
                  <c:v>-4.8499999999999996</c:v>
                </c:pt>
                <c:pt idx="2">
                  <c:v>6.17</c:v>
                </c:pt>
                <c:pt idx="3">
                  <c:v>-0.24</c:v>
                </c:pt>
              </c:numCache>
            </c:numRef>
          </c:val>
          <c:smooth val="0"/>
          <c:extLst>
            <c:ext xmlns:c16="http://schemas.microsoft.com/office/drawing/2014/chart" uri="{C3380CC4-5D6E-409C-BE32-E72D297353CC}">
              <c16:uniqueId val="{00000005-E651-4C9D-B0D1-C0916D4FB6C2}"/>
            </c:ext>
          </c:extLst>
        </c:ser>
        <c:ser>
          <c:idx val="8"/>
          <c:order val="8"/>
          <c:tx>
            <c:strRef>
              <c:f>同行业_wind!$C$10</c:f>
              <c:strCache>
                <c:ptCount val="1"/>
                <c:pt idx="0">
                  <c:v>呷哺呷哺</c:v>
                </c:pt>
              </c:strCache>
            </c:strRef>
          </c:tx>
          <c:spPr>
            <a:ln w="28575" cap="rnd">
              <a:solidFill>
                <a:schemeClr val="accent3">
                  <a:lumMod val="60000"/>
                </a:schemeClr>
              </a:solidFill>
              <a:round/>
            </a:ln>
            <a:effectLst/>
          </c:spPr>
          <c:marker>
            <c:symbol val="none"/>
          </c:marker>
          <c:cat>
            <c:strRef>
              <c:f>同行业_wind!$D$2:$G$2</c:f>
              <c:strCache>
                <c:ptCount val="4"/>
                <c:pt idx="0">
                  <c:v>2021年报</c:v>
                </c:pt>
                <c:pt idx="1">
                  <c:v>2022年报</c:v>
                </c:pt>
                <c:pt idx="2">
                  <c:v>2023年报</c:v>
                </c:pt>
                <c:pt idx="3">
                  <c:v>2024中报</c:v>
                </c:pt>
              </c:strCache>
            </c:strRef>
          </c:cat>
          <c:val>
            <c:numRef>
              <c:f>同行业_wind!$D$10:$G$10</c:f>
              <c:numCache>
                <c:formatCode>#,##0.00</c:formatCode>
                <c:ptCount val="4"/>
                <c:pt idx="0">
                  <c:v>-13.67</c:v>
                </c:pt>
                <c:pt idx="1">
                  <c:v>-20.6</c:v>
                </c:pt>
                <c:pt idx="2">
                  <c:v>-15</c:v>
                </c:pt>
                <c:pt idx="3">
                  <c:v>-25.96</c:v>
                </c:pt>
              </c:numCache>
            </c:numRef>
          </c:val>
          <c:smooth val="0"/>
          <c:extLst>
            <c:ext xmlns:c16="http://schemas.microsoft.com/office/drawing/2014/chart" uri="{C3380CC4-5D6E-409C-BE32-E72D297353CC}">
              <c16:uniqueId val="{00000006-E651-4C9D-B0D1-C0916D4FB6C2}"/>
            </c:ext>
          </c:extLst>
        </c:ser>
        <c:ser>
          <c:idx val="9"/>
          <c:order val="9"/>
          <c:tx>
            <c:strRef>
              <c:f>同行业_wind!$C$11</c:f>
              <c:strCache>
                <c:ptCount val="1"/>
                <c:pt idx="0">
                  <c:v>百福控股</c:v>
                </c:pt>
              </c:strCache>
            </c:strRef>
          </c:tx>
          <c:spPr>
            <a:ln w="28575" cap="rnd">
              <a:solidFill>
                <a:schemeClr val="accent4">
                  <a:lumMod val="60000"/>
                </a:schemeClr>
              </a:solidFill>
              <a:round/>
            </a:ln>
            <a:effectLst/>
          </c:spPr>
          <c:marker>
            <c:symbol val="none"/>
          </c:marker>
          <c:cat>
            <c:strRef>
              <c:f>同行业_wind!$D$2:$G$2</c:f>
              <c:strCache>
                <c:ptCount val="4"/>
                <c:pt idx="0">
                  <c:v>2021年报</c:v>
                </c:pt>
                <c:pt idx="1">
                  <c:v>2022年报</c:v>
                </c:pt>
                <c:pt idx="2">
                  <c:v>2023年报</c:v>
                </c:pt>
                <c:pt idx="3">
                  <c:v>2024中报</c:v>
                </c:pt>
              </c:strCache>
            </c:strRef>
          </c:cat>
          <c:val>
            <c:numRef>
              <c:f>同行业_wind!$D$11:$G$11</c:f>
              <c:numCache>
                <c:formatCode>#,##0.00</c:formatCode>
                <c:ptCount val="4"/>
                <c:pt idx="0">
                  <c:v>-105.63</c:v>
                </c:pt>
                <c:pt idx="1">
                  <c:v>-71.05</c:v>
                </c:pt>
                <c:pt idx="2" formatCode="General">
                  <c:v>0</c:v>
                </c:pt>
                <c:pt idx="3" formatCode="General">
                  <c:v>0</c:v>
                </c:pt>
              </c:numCache>
            </c:numRef>
          </c:val>
          <c:smooth val="0"/>
          <c:extLst>
            <c:ext xmlns:c16="http://schemas.microsoft.com/office/drawing/2014/chart" uri="{C3380CC4-5D6E-409C-BE32-E72D297353CC}">
              <c16:uniqueId val="{00000007-E651-4C9D-B0D1-C0916D4FB6C2}"/>
            </c:ext>
          </c:extLst>
        </c:ser>
        <c:dLbls>
          <c:showLegendKey val="0"/>
          <c:showVal val="0"/>
          <c:showCatName val="0"/>
          <c:showSerName val="0"/>
          <c:showPercent val="0"/>
          <c:showBubbleSize val="0"/>
        </c:dLbls>
        <c:marker val="1"/>
        <c:smooth val="0"/>
        <c:axId val="1096995136"/>
        <c:axId val="1096992736"/>
        <c:extLst>
          <c:ext xmlns:c15="http://schemas.microsoft.com/office/drawing/2012/chart" uri="{02D57815-91ED-43cb-92C2-25804820EDAC}">
            <c15:filteredLineSeries>
              <c15:ser>
                <c:idx val="3"/>
                <c:order val="3"/>
                <c:tx>
                  <c:strRef>
                    <c:extLst>
                      <c:ext uri="{02D57815-91ED-43cb-92C2-25804820EDAC}">
                        <c15:formulaRef>
                          <c15:sqref>同行业_wind!$C$6</c15:sqref>
                        </c15:formulaRef>
                      </c:ext>
                    </c:extLst>
                    <c:strCache>
                      <c:ptCount val="1"/>
                      <c:pt idx="0">
                        <c:v>谭仔国际</c:v>
                      </c:pt>
                    </c:strCache>
                  </c:strRef>
                </c:tx>
                <c:spPr>
                  <a:ln w="28575" cap="rnd">
                    <a:solidFill>
                      <a:schemeClr val="accent4"/>
                    </a:solidFill>
                    <a:round/>
                  </a:ln>
                  <a:effectLst/>
                </c:spPr>
                <c:marker>
                  <c:symbol val="none"/>
                </c:marker>
                <c:cat>
                  <c:strRef>
                    <c:extLst>
                      <c:ext uri="{02D57815-91ED-43cb-92C2-25804820EDAC}">
                        <c15:formulaRef>
                          <c15:sqref>同行业_wind!$D$2:$G$2</c15:sqref>
                        </c15:formulaRef>
                      </c:ext>
                    </c:extLst>
                    <c:strCache>
                      <c:ptCount val="4"/>
                      <c:pt idx="0">
                        <c:v>2021年报</c:v>
                      </c:pt>
                      <c:pt idx="1">
                        <c:v>2022年报</c:v>
                      </c:pt>
                      <c:pt idx="2">
                        <c:v>2023年报</c:v>
                      </c:pt>
                      <c:pt idx="3">
                        <c:v>2024中报</c:v>
                      </c:pt>
                    </c:strCache>
                  </c:strRef>
                </c:cat>
                <c:val>
                  <c:numRef>
                    <c:extLst>
                      <c:ext uri="{02D57815-91ED-43cb-92C2-25804820EDAC}">
                        <c15:formulaRef>
                          <c15:sqref>同行业_wind!$D$6:$G$6</c15:sqref>
                        </c15:formulaRef>
                      </c:ext>
                    </c:extLst>
                    <c:numCache>
                      <c:formatCode>#,##0.00</c:formatCode>
                      <c:ptCount val="4"/>
                      <c:pt idx="0">
                        <c:v>62.43</c:v>
                      </c:pt>
                      <c:pt idx="1">
                        <c:v>19.34</c:v>
                      </c:pt>
                      <c:pt idx="2">
                        <c:v>9.11</c:v>
                      </c:pt>
                      <c:pt idx="3">
                        <c:v>5.4</c:v>
                      </c:pt>
                    </c:numCache>
                  </c:numRef>
                </c:val>
                <c:smooth val="0"/>
                <c:extLst>
                  <c:ext xmlns:c16="http://schemas.microsoft.com/office/drawing/2014/chart" uri="{C3380CC4-5D6E-409C-BE32-E72D297353CC}">
                    <c16:uniqueId val="{00000008-E651-4C9D-B0D1-C0916D4FB6C2}"/>
                  </c:ext>
                </c:extLst>
              </c15:ser>
            </c15:filteredLineSeries>
            <c15:filteredLineSeries>
              <c15:ser>
                <c:idx val="7"/>
                <c:order val="7"/>
                <c:tx>
                  <c:strRef>
                    <c:extLst xmlns:c15="http://schemas.microsoft.com/office/drawing/2012/chart">
                      <c:ext xmlns:c15="http://schemas.microsoft.com/office/drawing/2012/chart" uri="{02D57815-91ED-43cb-92C2-25804820EDAC}">
                        <c15:formulaRef>
                          <c15:sqref>同行业_wind!$C$12</c15:sqref>
                        </c15:formulaRef>
                      </c:ext>
                    </c:extLst>
                    <c:strCache>
                      <c:ptCount val="1"/>
                      <c:pt idx="0">
                        <c:v>特海国际</c:v>
                      </c:pt>
                    </c:strCache>
                  </c:strRef>
                </c:tx>
                <c:spPr>
                  <a:ln w="28575" cap="rnd">
                    <a:solidFill>
                      <a:schemeClr val="accent2">
                        <a:lumMod val="60000"/>
                      </a:schemeClr>
                    </a:solidFill>
                    <a:round/>
                  </a:ln>
                  <a:effectLst/>
                </c:spPr>
                <c:marker>
                  <c:symbol val="none"/>
                </c:marker>
                <c:cat>
                  <c:strRef>
                    <c:extLst xmlns:c15="http://schemas.microsoft.com/office/drawing/2012/chart">
                      <c:ext xmlns:c15="http://schemas.microsoft.com/office/drawing/2012/chart" uri="{02D57815-91ED-43cb-92C2-25804820EDAC}">
                        <c15:formulaRef>
                          <c15:sqref>同行业_wind!$D$2:$G$2</c15:sqref>
                        </c15:formulaRef>
                      </c:ext>
                    </c:extLst>
                    <c:strCache>
                      <c:ptCount val="4"/>
                      <c:pt idx="0">
                        <c:v>2021年报</c:v>
                      </c:pt>
                      <c:pt idx="1">
                        <c:v>2022年报</c:v>
                      </c:pt>
                      <c:pt idx="2">
                        <c:v>2023年报</c:v>
                      </c:pt>
                      <c:pt idx="3">
                        <c:v>2024中报</c:v>
                      </c:pt>
                    </c:strCache>
                  </c:strRef>
                </c:cat>
                <c:val>
                  <c:numRef>
                    <c:extLst xmlns:c15="http://schemas.microsoft.com/office/drawing/2012/chart">
                      <c:ext xmlns:c15="http://schemas.microsoft.com/office/drawing/2012/chart" uri="{02D57815-91ED-43cb-92C2-25804820EDAC}">
                        <c15:formulaRef>
                          <c15:sqref>同行业_wind!$D$12:$G$12</c15:sqref>
                        </c15:formulaRef>
                      </c:ext>
                    </c:extLst>
                    <c:numCache>
                      <c:formatCode>#,##0.00</c:formatCode>
                      <c:ptCount val="4"/>
                      <c:pt idx="0" formatCode="General">
                        <c:v>0</c:v>
                      </c:pt>
                      <c:pt idx="1">
                        <c:v>-156.76</c:v>
                      </c:pt>
                      <c:pt idx="2">
                        <c:v>10.06</c:v>
                      </c:pt>
                      <c:pt idx="3">
                        <c:v>-1.52</c:v>
                      </c:pt>
                    </c:numCache>
                  </c:numRef>
                </c:val>
                <c:smooth val="0"/>
                <c:extLst xmlns:c15="http://schemas.microsoft.com/office/drawing/2012/chart">
                  <c:ext xmlns:c16="http://schemas.microsoft.com/office/drawing/2014/chart" uri="{C3380CC4-5D6E-409C-BE32-E72D297353CC}">
                    <c16:uniqueId val="{00000009-E651-4C9D-B0D1-C0916D4FB6C2}"/>
                  </c:ext>
                </c:extLst>
              </c15:ser>
            </c15:filteredLineSeries>
          </c:ext>
        </c:extLst>
      </c:lineChart>
      <c:catAx>
        <c:axId val="1096995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微软雅黑" panose="020B0503020204020204" pitchFamily="34" charset="-122"/>
                <a:cs typeface="+mn-cs"/>
              </a:defRPr>
            </a:pPr>
            <a:endParaRPr lang="zh-CN"/>
          </a:p>
        </c:txPr>
        <c:crossAx val="1096992736"/>
        <c:crosses val="autoZero"/>
        <c:auto val="1"/>
        <c:lblAlgn val="ctr"/>
        <c:lblOffset val="100"/>
        <c:noMultiLvlLbl val="0"/>
      </c:catAx>
      <c:valAx>
        <c:axId val="109699273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微软雅黑" panose="020B0503020204020204" pitchFamily="34" charset="-122"/>
                <a:cs typeface="+mn-cs"/>
              </a:defRPr>
            </a:pPr>
            <a:endParaRPr lang="zh-CN"/>
          </a:p>
        </c:txPr>
        <c:crossAx val="10969951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微软雅黑" panose="020B0503020204020204" pitchFamily="34" charset="-122"/>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Arial" panose="020B0604020202020204" pitchFamily="34" charset="0"/>
          <a:ea typeface="微软雅黑" panose="020B0503020204020204" pitchFamily="34" charset="-122"/>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Arial" panose="020B0604020202020204" pitchFamily="34" charset="0"/>
                <a:ea typeface="微软雅黑" panose="020B0503020204020204" pitchFamily="34" charset="-122"/>
                <a:cs typeface="+mn-cs"/>
              </a:defRPr>
            </a:pPr>
            <a:r>
              <a:rPr lang="zh-CN"/>
              <a:t>淨利率</a:t>
            </a:r>
            <a:r>
              <a:rPr lang="en-US"/>
              <a:t>(%)</a:t>
            </a:r>
            <a:endParaRPr lang="zh-C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Arial" panose="020B0604020202020204" pitchFamily="34" charset="0"/>
              <a:ea typeface="微软雅黑" panose="020B0503020204020204" pitchFamily="34" charset="-122"/>
              <a:cs typeface="+mn-cs"/>
            </a:defRPr>
          </a:pPr>
          <a:endParaRPr lang="zh-CN"/>
        </a:p>
      </c:txPr>
    </c:title>
    <c:autoTitleDeleted val="0"/>
    <c:plotArea>
      <c:layout/>
      <c:lineChart>
        <c:grouping val="standard"/>
        <c:varyColors val="0"/>
        <c:ser>
          <c:idx val="0"/>
          <c:order val="0"/>
          <c:tx>
            <c:strRef>
              <c:f>同行业_wind!$C$39</c:f>
              <c:strCache>
                <c:ptCount val="1"/>
                <c:pt idx="0">
                  <c:v>海底捞</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同行业_wind!$D$38:$G$38</c:f>
              <c:strCache>
                <c:ptCount val="4"/>
                <c:pt idx="0">
                  <c:v>2021年报</c:v>
                </c:pt>
                <c:pt idx="1">
                  <c:v>2022年报</c:v>
                </c:pt>
                <c:pt idx="2">
                  <c:v>2023年报</c:v>
                </c:pt>
                <c:pt idx="3">
                  <c:v>2024中报</c:v>
                </c:pt>
              </c:strCache>
            </c:strRef>
          </c:cat>
          <c:val>
            <c:numRef>
              <c:f>同行业_wind!$D$39:$G$39</c:f>
              <c:numCache>
                <c:formatCode>#,##0.00</c:formatCode>
                <c:ptCount val="4"/>
                <c:pt idx="0">
                  <c:v>-10.08</c:v>
                </c:pt>
                <c:pt idx="1">
                  <c:v>4.41</c:v>
                </c:pt>
                <c:pt idx="2">
                  <c:v>10.8</c:v>
                </c:pt>
                <c:pt idx="3">
                  <c:v>9.42</c:v>
                </c:pt>
              </c:numCache>
            </c:numRef>
          </c:val>
          <c:smooth val="0"/>
          <c:extLst>
            <c:ext xmlns:c16="http://schemas.microsoft.com/office/drawing/2014/chart" uri="{C3380CC4-5D6E-409C-BE32-E72D297353CC}">
              <c16:uniqueId val="{00000000-B15D-4882-B338-CFA87CE7367A}"/>
            </c:ext>
          </c:extLst>
        </c:ser>
        <c:ser>
          <c:idx val="1"/>
          <c:order val="1"/>
          <c:tx>
            <c:strRef>
              <c:f>同行业_wind!$C$40</c:f>
              <c:strCache>
                <c:ptCount val="1"/>
                <c:pt idx="0">
                  <c:v>百胜中国</c:v>
                </c:pt>
              </c:strCache>
            </c:strRef>
          </c:tx>
          <c:spPr>
            <a:ln w="28575" cap="rnd">
              <a:solidFill>
                <a:schemeClr val="accent2"/>
              </a:solidFill>
              <a:round/>
            </a:ln>
            <a:effectLst/>
          </c:spPr>
          <c:marker>
            <c:symbol val="none"/>
          </c:marker>
          <c:cat>
            <c:strRef>
              <c:f>同行业_wind!$D$38:$G$38</c:f>
              <c:strCache>
                <c:ptCount val="4"/>
                <c:pt idx="0">
                  <c:v>2021年报</c:v>
                </c:pt>
                <c:pt idx="1">
                  <c:v>2022年报</c:v>
                </c:pt>
                <c:pt idx="2">
                  <c:v>2023年报</c:v>
                </c:pt>
                <c:pt idx="3">
                  <c:v>2024中报</c:v>
                </c:pt>
              </c:strCache>
            </c:strRef>
          </c:cat>
          <c:val>
            <c:numRef>
              <c:f>同行业_wind!$D$40:$G$40</c:f>
              <c:numCache>
                <c:formatCode>#,##0.00</c:formatCode>
                <c:ptCount val="4"/>
                <c:pt idx="0">
                  <c:v>10.38</c:v>
                </c:pt>
                <c:pt idx="1">
                  <c:v>5</c:v>
                </c:pt>
                <c:pt idx="2">
                  <c:v>8.2100000000000009</c:v>
                </c:pt>
                <c:pt idx="3">
                  <c:v>9.49</c:v>
                </c:pt>
              </c:numCache>
            </c:numRef>
          </c:val>
          <c:smooth val="0"/>
          <c:extLst>
            <c:ext xmlns:c16="http://schemas.microsoft.com/office/drawing/2014/chart" uri="{C3380CC4-5D6E-409C-BE32-E72D297353CC}">
              <c16:uniqueId val="{00000001-B15D-4882-B338-CFA87CE7367A}"/>
            </c:ext>
          </c:extLst>
        </c:ser>
        <c:ser>
          <c:idx val="2"/>
          <c:order val="2"/>
          <c:tx>
            <c:strRef>
              <c:f>同行业_wind!$C$41</c:f>
              <c:strCache>
                <c:ptCount val="1"/>
                <c:pt idx="0">
                  <c:v>大家乐集团</c:v>
                </c:pt>
              </c:strCache>
            </c:strRef>
          </c:tx>
          <c:spPr>
            <a:ln w="28575" cap="rnd">
              <a:solidFill>
                <a:schemeClr val="accent3"/>
              </a:solidFill>
              <a:round/>
            </a:ln>
            <a:effectLst/>
          </c:spPr>
          <c:marker>
            <c:symbol val="none"/>
          </c:marker>
          <c:cat>
            <c:strRef>
              <c:f>同行业_wind!$D$38:$G$38</c:f>
              <c:strCache>
                <c:ptCount val="4"/>
                <c:pt idx="0">
                  <c:v>2021年报</c:v>
                </c:pt>
                <c:pt idx="1">
                  <c:v>2022年报</c:v>
                </c:pt>
                <c:pt idx="2">
                  <c:v>2023年报</c:v>
                </c:pt>
                <c:pt idx="3">
                  <c:v>2024中报</c:v>
                </c:pt>
              </c:strCache>
            </c:strRef>
          </c:cat>
          <c:val>
            <c:numRef>
              <c:f>同行业_wind!$D$41:$G$41</c:f>
              <c:numCache>
                <c:formatCode>#,##0.00</c:formatCode>
                <c:ptCount val="4"/>
                <c:pt idx="0">
                  <c:v>5.37</c:v>
                </c:pt>
                <c:pt idx="1">
                  <c:v>0.3</c:v>
                </c:pt>
                <c:pt idx="2">
                  <c:v>1.39</c:v>
                </c:pt>
                <c:pt idx="3">
                  <c:v>4.66</c:v>
                </c:pt>
              </c:numCache>
            </c:numRef>
          </c:val>
          <c:smooth val="0"/>
          <c:extLst>
            <c:ext xmlns:c16="http://schemas.microsoft.com/office/drawing/2014/chart" uri="{C3380CC4-5D6E-409C-BE32-E72D297353CC}">
              <c16:uniqueId val="{00000002-B15D-4882-B338-CFA87CE7367A}"/>
            </c:ext>
          </c:extLst>
        </c:ser>
        <c:ser>
          <c:idx val="4"/>
          <c:order val="4"/>
          <c:tx>
            <c:strRef>
              <c:f>同行业_wind!$C$43</c:f>
              <c:strCache>
                <c:ptCount val="1"/>
                <c:pt idx="0">
                  <c:v>九毛九</c:v>
                </c:pt>
              </c:strCache>
            </c:strRef>
          </c:tx>
          <c:spPr>
            <a:ln w="28575" cap="rnd">
              <a:solidFill>
                <a:schemeClr val="accent5"/>
              </a:solidFill>
              <a:round/>
            </a:ln>
            <a:effectLst/>
          </c:spPr>
          <c:marker>
            <c:symbol val="none"/>
          </c:marker>
          <c:cat>
            <c:strRef>
              <c:f>同行业_wind!$D$38:$G$38</c:f>
              <c:strCache>
                <c:ptCount val="4"/>
                <c:pt idx="0">
                  <c:v>2021年报</c:v>
                </c:pt>
                <c:pt idx="1">
                  <c:v>2022年报</c:v>
                </c:pt>
                <c:pt idx="2">
                  <c:v>2023年报</c:v>
                </c:pt>
                <c:pt idx="3">
                  <c:v>2024中报</c:v>
                </c:pt>
              </c:strCache>
            </c:strRef>
          </c:cat>
          <c:val>
            <c:numRef>
              <c:f>同行业_wind!$D$43:$G$43</c:f>
              <c:numCache>
                <c:formatCode>#,##0.00</c:formatCode>
                <c:ptCount val="4"/>
                <c:pt idx="0">
                  <c:v>8.9</c:v>
                </c:pt>
                <c:pt idx="1">
                  <c:v>1.39</c:v>
                </c:pt>
                <c:pt idx="2">
                  <c:v>8.01</c:v>
                </c:pt>
                <c:pt idx="3">
                  <c:v>2.2200000000000002</c:v>
                </c:pt>
              </c:numCache>
            </c:numRef>
          </c:val>
          <c:smooth val="0"/>
          <c:extLst>
            <c:ext xmlns:c16="http://schemas.microsoft.com/office/drawing/2014/chart" uri="{C3380CC4-5D6E-409C-BE32-E72D297353CC}">
              <c16:uniqueId val="{00000003-B15D-4882-B338-CFA87CE7367A}"/>
            </c:ext>
          </c:extLst>
        </c:ser>
        <c:ser>
          <c:idx val="5"/>
          <c:order val="5"/>
          <c:tx>
            <c:strRef>
              <c:f>同行业_wind!$C$44</c:f>
              <c:strCache>
                <c:ptCount val="1"/>
                <c:pt idx="0">
                  <c:v>达势股份</c:v>
                </c:pt>
              </c:strCache>
            </c:strRef>
          </c:tx>
          <c:spPr>
            <a:ln w="28575" cap="rnd">
              <a:solidFill>
                <a:schemeClr val="accent6"/>
              </a:solidFill>
              <a:round/>
            </a:ln>
            <a:effectLst/>
          </c:spPr>
          <c:marker>
            <c:symbol val="none"/>
          </c:marker>
          <c:cat>
            <c:strRef>
              <c:f>同行业_wind!$D$38:$G$38</c:f>
              <c:strCache>
                <c:ptCount val="4"/>
                <c:pt idx="0">
                  <c:v>2021年报</c:v>
                </c:pt>
                <c:pt idx="1">
                  <c:v>2022年报</c:v>
                </c:pt>
                <c:pt idx="2">
                  <c:v>2023年报</c:v>
                </c:pt>
                <c:pt idx="3">
                  <c:v>2024中报</c:v>
                </c:pt>
              </c:strCache>
            </c:strRef>
          </c:cat>
          <c:val>
            <c:numRef>
              <c:f>同行业_wind!$D$44:$G$44</c:f>
              <c:numCache>
                <c:formatCode>#,##0.00</c:formatCode>
                <c:ptCount val="4"/>
                <c:pt idx="0">
                  <c:v>-29.21</c:v>
                </c:pt>
                <c:pt idx="1">
                  <c:v>-11</c:v>
                </c:pt>
                <c:pt idx="2">
                  <c:v>-0.87</c:v>
                </c:pt>
                <c:pt idx="3">
                  <c:v>0.53</c:v>
                </c:pt>
              </c:numCache>
            </c:numRef>
          </c:val>
          <c:smooth val="0"/>
          <c:extLst>
            <c:ext xmlns:c16="http://schemas.microsoft.com/office/drawing/2014/chart" uri="{C3380CC4-5D6E-409C-BE32-E72D297353CC}">
              <c16:uniqueId val="{00000004-B15D-4882-B338-CFA87CE7367A}"/>
            </c:ext>
          </c:extLst>
        </c:ser>
        <c:ser>
          <c:idx val="6"/>
          <c:order val="6"/>
          <c:tx>
            <c:strRef>
              <c:f>同行业_wind!$C$45</c:f>
              <c:strCache>
                <c:ptCount val="1"/>
                <c:pt idx="0">
                  <c:v>味千(中国)</c:v>
                </c:pt>
              </c:strCache>
            </c:strRef>
          </c:tx>
          <c:spPr>
            <a:ln w="28575" cap="rnd">
              <a:solidFill>
                <a:schemeClr val="accent1">
                  <a:lumMod val="60000"/>
                </a:schemeClr>
              </a:solidFill>
              <a:round/>
            </a:ln>
            <a:effectLst/>
          </c:spPr>
          <c:marker>
            <c:symbol val="none"/>
          </c:marker>
          <c:cat>
            <c:strRef>
              <c:f>同行业_wind!$D$38:$G$38</c:f>
              <c:strCache>
                <c:ptCount val="4"/>
                <c:pt idx="0">
                  <c:v>2021年报</c:v>
                </c:pt>
                <c:pt idx="1">
                  <c:v>2022年报</c:v>
                </c:pt>
                <c:pt idx="2">
                  <c:v>2023年报</c:v>
                </c:pt>
                <c:pt idx="3">
                  <c:v>2024中报</c:v>
                </c:pt>
              </c:strCache>
            </c:strRef>
          </c:cat>
          <c:val>
            <c:numRef>
              <c:f>同行业_wind!$D$45:$G$45</c:f>
              <c:numCache>
                <c:formatCode>#,##0.00</c:formatCode>
                <c:ptCount val="4"/>
                <c:pt idx="0">
                  <c:v>0.88</c:v>
                </c:pt>
                <c:pt idx="1">
                  <c:v>-10.58</c:v>
                </c:pt>
                <c:pt idx="2">
                  <c:v>10.29</c:v>
                </c:pt>
                <c:pt idx="3">
                  <c:v>-0.5</c:v>
                </c:pt>
              </c:numCache>
            </c:numRef>
          </c:val>
          <c:smooth val="0"/>
          <c:extLst>
            <c:ext xmlns:c16="http://schemas.microsoft.com/office/drawing/2014/chart" uri="{C3380CC4-5D6E-409C-BE32-E72D297353CC}">
              <c16:uniqueId val="{00000005-B15D-4882-B338-CFA87CE7367A}"/>
            </c:ext>
          </c:extLst>
        </c:ser>
        <c:ser>
          <c:idx val="7"/>
          <c:order val="7"/>
          <c:tx>
            <c:strRef>
              <c:f>同行业_wind!$C$46</c:f>
              <c:strCache>
                <c:ptCount val="1"/>
                <c:pt idx="0">
                  <c:v>呷哺呷哺</c:v>
                </c:pt>
              </c:strCache>
            </c:strRef>
          </c:tx>
          <c:spPr>
            <a:ln w="28575" cap="rnd">
              <a:solidFill>
                <a:schemeClr val="accent2">
                  <a:lumMod val="60000"/>
                </a:schemeClr>
              </a:solidFill>
              <a:round/>
            </a:ln>
            <a:effectLst/>
          </c:spPr>
          <c:marker>
            <c:symbol val="none"/>
          </c:marker>
          <c:cat>
            <c:strRef>
              <c:f>同行业_wind!$D$38:$G$38</c:f>
              <c:strCache>
                <c:ptCount val="4"/>
                <c:pt idx="0">
                  <c:v>2021年报</c:v>
                </c:pt>
                <c:pt idx="1">
                  <c:v>2022年报</c:v>
                </c:pt>
                <c:pt idx="2">
                  <c:v>2023年报</c:v>
                </c:pt>
                <c:pt idx="3">
                  <c:v>2024中报</c:v>
                </c:pt>
              </c:strCache>
            </c:strRef>
          </c:cat>
          <c:val>
            <c:numRef>
              <c:f>同行业_wind!$D$46:$G$46</c:f>
              <c:numCache>
                <c:formatCode>#,##0.00</c:formatCode>
                <c:ptCount val="4"/>
                <c:pt idx="0">
                  <c:v>-4.58</c:v>
                </c:pt>
                <c:pt idx="1">
                  <c:v>-6.96</c:v>
                </c:pt>
                <c:pt idx="2">
                  <c:v>-3.27</c:v>
                </c:pt>
                <c:pt idx="3">
                  <c:v>-11.39</c:v>
                </c:pt>
              </c:numCache>
            </c:numRef>
          </c:val>
          <c:smooth val="0"/>
          <c:extLst>
            <c:ext xmlns:c16="http://schemas.microsoft.com/office/drawing/2014/chart" uri="{C3380CC4-5D6E-409C-BE32-E72D297353CC}">
              <c16:uniqueId val="{00000006-B15D-4882-B338-CFA87CE7367A}"/>
            </c:ext>
          </c:extLst>
        </c:ser>
        <c:ser>
          <c:idx val="8"/>
          <c:order val="8"/>
          <c:tx>
            <c:strRef>
              <c:f>同行业_wind!$C$47</c:f>
              <c:strCache>
                <c:ptCount val="1"/>
                <c:pt idx="0">
                  <c:v>百福控股</c:v>
                </c:pt>
              </c:strCache>
            </c:strRef>
          </c:tx>
          <c:spPr>
            <a:ln w="28575" cap="rnd">
              <a:solidFill>
                <a:schemeClr val="accent3">
                  <a:lumMod val="60000"/>
                </a:schemeClr>
              </a:solidFill>
              <a:round/>
            </a:ln>
            <a:effectLst/>
          </c:spPr>
          <c:marker>
            <c:symbol val="none"/>
          </c:marker>
          <c:cat>
            <c:strRef>
              <c:f>同行业_wind!$D$38:$G$38</c:f>
              <c:strCache>
                <c:ptCount val="4"/>
                <c:pt idx="0">
                  <c:v>2021年报</c:v>
                </c:pt>
                <c:pt idx="1">
                  <c:v>2022年报</c:v>
                </c:pt>
                <c:pt idx="2">
                  <c:v>2023年报</c:v>
                </c:pt>
                <c:pt idx="3">
                  <c:v>2024中报</c:v>
                </c:pt>
              </c:strCache>
            </c:strRef>
          </c:cat>
          <c:val>
            <c:numRef>
              <c:f>同行业_wind!$D$47:$G$47</c:f>
              <c:numCache>
                <c:formatCode>#,##0.00</c:formatCode>
                <c:ptCount val="4"/>
                <c:pt idx="0">
                  <c:v>-85.31</c:v>
                </c:pt>
                <c:pt idx="1">
                  <c:v>-30.66</c:v>
                </c:pt>
                <c:pt idx="2">
                  <c:v>-25.93</c:v>
                </c:pt>
                <c:pt idx="3">
                  <c:v>-18.329999999999998</c:v>
                </c:pt>
              </c:numCache>
            </c:numRef>
          </c:val>
          <c:smooth val="0"/>
          <c:extLst>
            <c:ext xmlns:c16="http://schemas.microsoft.com/office/drawing/2014/chart" uri="{C3380CC4-5D6E-409C-BE32-E72D297353CC}">
              <c16:uniqueId val="{00000007-B15D-4882-B338-CFA87CE7367A}"/>
            </c:ext>
          </c:extLst>
        </c:ser>
        <c:dLbls>
          <c:showLegendKey val="0"/>
          <c:showVal val="0"/>
          <c:showCatName val="0"/>
          <c:showSerName val="0"/>
          <c:showPercent val="0"/>
          <c:showBubbleSize val="0"/>
        </c:dLbls>
        <c:marker val="1"/>
        <c:smooth val="0"/>
        <c:axId val="834790816"/>
        <c:axId val="834787456"/>
        <c:extLst>
          <c:ext xmlns:c15="http://schemas.microsoft.com/office/drawing/2012/chart" uri="{02D57815-91ED-43cb-92C2-25804820EDAC}">
            <c15:filteredLineSeries>
              <c15:ser>
                <c:idx val="3"/>
                <c:order val="3"/>
                <c:tx>
                  <c:strRef>
                    <c:extLst>
                      <c:ext uri="{02D57815-91ED-43cb-92C2-25804820EDAC}">
                        <c15:formulaRef>
                          <c15:sqref>同行业_wind!$C$42</c15:sqref>
                        </c15:formulaRef>
                      </c:ext>
                    </c:extLst>
                    <c:strCache>
                      <c:ptCount val="1"/>
                      <c:pt idx="0">
                        <c:v>谭仔国际</c:v>
                      </c:pt>
                    </c:strCache>
                  </c:strRef>
                </c:tx>
                <c:spPr>
                  <a:ln w="28575" cap="rnd">
                    <a:solidFill>
                      <a:schemeClr val="accent4"/>
                    </a:solidFill>
                    <a:round/>
                  </a:ln>
                  <a:effectLst/>
                </c:spPr>
                <c:marker>
                  <c:symbol val="none"/>
                </c:marker>
                <c:cat>
                  <c:strRef>
                    <c:extLst>
                      <c:ext uri="{02D57815-91ED-43cb-92C2-25804820EDAC}">
                        <c15:formulaRef>
                          <c15:sqref>同行业_wind!$D$38:$G$38</c15:sqref>
                        </c15:formulaRef>
                      </c:ext>
                    </c:extLst>
                    <c:strCache>
                      <c:ptCount val="4"/>
                      <c:pt idx="0">
                        <c:v>2021年报</c:v>
                      </c:pt>
                      <c:pt idx="1">
                        <c:v>2022年报</c:v>
                      </c:pt>
                      <c:pt idx="2">
                        <c:v>2023年报</c:v>
                      </c:pt>
                      <c:pt idx="3">
                        <c:v>2024中报</c:v>
                      </c:pt>
                    </c:strCache>
                  </c:strRef>
                </c:cat>
                <c:val>
                  <c:numRef>
                    <c:extLst>
                      <c:ext uri="{02D57815-91ED-43cb-92C2-25804820EDAC}">
                        <c15:formulaRef>
                          <c15:sqref>同行业_wind!$D$42:$G$42</c15:sqref>
                        </c15:formulaRef>
                      </c:ext>
                    </c:extLst>
                    <c:numCache>
                      <c:formatCode>#,##0.00</c:formatCode>
                      <c:ptCount val="4"/>
                      <c:pt idx="0">
                        <c:v>16.03</c:v>
                      </c:pt>
                      <c:pt idx="1">
                        <c:v>8.92</c:v>
                      </c:pt>
                      <c:pt idx="2">
                        <c:v>5.43</c:v>
                      </c:pt>
                      <c:pt idx="3">
                        <c:v>5.87</c:v>
                      </c:pt>
                    </c:numCache>
                  </c:numRef>
                </c:val>
                <c:smooth val="0"/>
                <c:extLst>
                  <c:ext xmlns:c16="http://schemas.microsoft.com/office/drawing/2014/chart" uri="{C3380CC4-5D6E-409C-BE32-E72D297353CC}">
                    <c16:uniqueId val="{00000008-B15D-4882-B338-CFA87CE7367A}"/>
                  </c:ext>
                </c:extLst>
              </c15:ser>
            </c15:filteredLineSeries>
            <c15:filteredLineSeries>
              <c15:ser>
                <c:idx val="9"/>
                <c:order val="9"/>
                <c:tx>
                  <c:strRef>
                    <c:extLst xmlns:c15="http://schemas.microsoft.com/office/drawing/2012/chart">
                      <c:ext xmlns:c15="http://schemas.microsoft.com/office/drawing/2012/chart" uri="{02D57815-91ED-43cb-92C2-25804820EDAC}">
                        <c15:formulaRef>
                          <c15:sqref>同行业_wind!$C$48</c15:sqref>
                        </c15:formulaRef>
                      </c:ext>
                    </c:extLst>
                    <c:strCache>
                      <c:ptCount val="1"/>
                      <c:pt idx="0">
                        <c:v>特海国际</c:v>
                      </c:pt>
                    </c:strCache>
                  </c:strRef>
                </c:tx>
                <c:spPr>
                  <a:ln w="28575" cap="rnd">
                    <a:solidFill>
                      <a:schemeClr val="accent4">
                        <a:lumMod val="60000"/>
                      </a:schemeClr>
                    </a:solidFill>
                    <a:round/>
                  </a:ln>
                  <a:effectLst/>
                </c:spPr>
                <c:marker>
                  <c:symbol val="none"/>
                </c:marker>
                <c:cat>
                  <c:strRef>
                    <c:extLst xmlns:c15="http://schemas.microsoft.com/office/drawing/2012/chart">
                      <c:ext xmlns:c15="http://schemas.microsoft.com/office/drawing/2012/chart" uri="{02D57815-91ED-43cb-92C2-25804820EDAC}">
                        <c15:formulaRef>
                          <c15:sqref>同行业_wind!$D$38:$G$38</c15:sqref>
                        </c15:formulaRef>
                      </c:ext>
                    </c:extLst>
                    <c:strCache>
                      <c:ptCount val="4"/>
                      <c:pt idx="0">
                        <c:v>2021年报</c:v>
                      </c:pt>
                      <c:pt idx="1">
                        <c:v>2022年报</c:v>
                      </c:pt>
                      <c:pt idx="2">
                        <c:v>2023年报</c:v>
                      </c:pt>
                      <c:pt idx="3">
                        <c:v>2024中报</c:v>
                      </c:pt>
                    </c:strCache>
                  </c:strRef>
                </c:cat>
                <c:val>
                  <c:numRef>
                    <c:extLst xmlns:c15="http://schemas.microsoft.com/office/drawing/2012/chart">
                      <c:ext xmlns:c15="http://schemas.microsoft.com/office/drawing/2012/chart" uri="{02D57815-91ED-43cb-92C2-25804820EDAC}">
                        <c15:formulaRef>
                          <c15:sqref>同行业_wind!$D$48:$G$48</c15:sqref>
                        </c15:formulaRef>
                      </c:ext>
                    </c:extLst>
                    <c:numCache>
                      <c:formatCode>#,##0.00</c:formatCode>
                      <c:ptCount val="4"/>
                      <c:pt idx="0">
                        <c:v>-47.6</c:v>
                      </c:pt>
                      <c:pt idx="1">
                        <c:v>-7.32</c:v>
                      </c:pt>
                      <c:pt idx="2">
                        <c:v>3.67</c:v>
                      </c:pt>
                      <c:pt idx="3">
                        <c:v>-1.25</c:v>
                      </c:pt>
                    </c:numCache>
                  </c:numRef>
                </c:val>
                <c:smooth val="0"/>
                <c:extLst xmlns:c15="http://schemas.microsoft.com/office/drawing/2012/chart">
                  <c:ext xmlns:c16="http://schemas.microsoft.com/office/drawing/2014/chart" uri="{C3380CC4-5D6E-409C-BE32-E72D297353CC}">
                    <c16:uniqueId val="{00000009-B15D-4882-B338-CFA87CE7367A}"/>
                  </c:ext>
                </c:extLst>
              </c15:ser>
            </c15:filteredLineSeries>
          </c:ext>
        </c:extLst>
      </c:lineChart>
      <c:catAx>
        <c:axId val="8347908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微软雅黑" panose="020B0503020204020204" pitchFamily="34" charset="-122"/>
                <a:cs typeface="+mn-cs"/>
              </a:defRPr>
            </a:pPr>
            <a:endParaRPr lang="zh-CN"/>
          </a:p>
        </c:txPr>
        <c:crossAx val="834787456"/>
        <c:crosses val="autoZero"/>
        <c:auto val="1"/>
        <c:lblAlgn val="ctr"/>
        <c:lblOffset val="100"/>
        <c:noMultiLvlLbl val="0"/>
      </c:catAx>
      <c:valAx>
        <c:axId val="834787456"/>
        <c:scaling>
          <c:orientation val="minMax"/>
          <c:max val="15"/>
          <c:min val="-20"/>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微软雅黑" panose="020B0503020204020204" pitchFamily="34" charset="-122"/>
                <a:cs typeface="+mn-cs"/>
              </a:defRPr>
            </a:pPr>
            <a:endParaRPr lang="zh-CN"/>
          </a:p>
        </c:txPr>
        <c:crossAx val="8347908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微软雅黑" panose="020B0503020204020204" pitchFamily="34" charset="-122"/>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Arial" panose="020B0604020202020204" pitchFamily="34" charset="0"/>
          <a:ea typeface="微软雅黑" panose="020B0503020204020204" pitchFamily="34" charset="-122"/>
        </a:defRPr>
      </a:pPr>
      <a:endParaRPr lang="zh-CN"/>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Arial" panose="020B0604020202020204" pitchFamily="34" charset="0"/>
                <a:ea typeface="微软雅黑" panose="020B0503020204020204" pitchFamily="34" charset="-122"/>
                <a:cs typeface="+mn-cs"/>
              </a:defRPr>
            </a:pPr>
            <a:r>
              <a:rPr lang="zh-CN"/>
              <a:t>總資產周轉率</a:t>
            </a:r>
            <a:r>
              <a:rPr lang="en-US"/>
              <a:t>(</a:t>
            </a:r>
            <a:r>
              <a:rPr lang="zh-CN"/>
              <a:t>次</a:t>
            </a:r>
            <a:r>
              <a:rPr lang="en-US"/>
              <a:t>)</a:t>
            </a:r>
            <a:endParaRPr lang="zh-C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Arial" panose="020B0604020202020204" pitchFamily="34" charset="0"/>
              <a:ea typeface="微软雅黑" panose="020B0503020204020204" pitchFamily="34" charset="-122"/>
              <a:cs typeface="+mn-cs"/>
            </a:defRPr>
          </a:pPr>
          <a:endParaRPr lang="zh-CN"/>
        </a:p>
      </c:txPr>
    </c:title>
    <c:autoTitleDeleted val="0"/>
    <c:plotArea>
      <c:layout/>
      <c:lineChart>
        <c:grouping val="standard"/>
        <c:varyColors val="0"/>
        <c:ser>
          <c:idx val="0"/>
          <c:order val="0"/>
          <c:tx>
            <c:strRef>
              <c:f>同行业_wind!$C$55</c:f>
              <c:strCache>
                <c:ptCount val="1"/>
                <c:pt idx="0">
                  <c:v>海底捞</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同行业_wind!$D$54:$G$54</c:f>
              <c:strCache>
                <c:ptCount val="4"/>
                <c:pt idx="0">
                  <c:v>2021年报</c:v>
                </c:pt>
                <c:pt idx="1">
                  <c:v>2022年报</c:v>
                </c:pt>
                <c:pt idx="2">
                  <c:v>2023年报</c:v>
                </c:pt>
                <c:pt idx="3">
                  <c:v>2024中报</c:v>
                </c:pt>
              </c:strCache>
            </c:strRef>
          </c:cat>
          <c:val>
            <c:numRef>
              <c:f>同行业_wind!$D$55:$G$55</c:f>
              <c:numCache>
                <c:formatCode>#,##0.00</c:formatCode>
                <c:ptCount val="4"/>
                <c:pt idx="0">
                  <c:v>1.49</c:v>
                </c:pt>
                <c:pt idx="1">
                  <c:v>1.26</c:v>
                </c:pt>
                <c:pt idx="2">
                  <c:v>1.81</c:v>
                </c:pt>
                <c:pt idx="3">
                  <c:v>0.86</c:v>
                </c:pt>
              </c:numCache>
            </c:numRef>
          </c:val>
          <c:smooth val="0"/>
          <c:extLst>
            <c:ext xmlns:c16="http://schemas.microsoft.com/office/drawing/2014/chart" uri="{C3380CC4-5D6E-409C-BE32-E72D297353CC}">
              <c16:uniqueId val="{00000000-B4D4-4E29-9285-A2C6E2D1C44B}"/>
            </c:ext>
          </c:extLst>
        </c:ser>
        <c:ser>
          <c:idx val="1"/>
          <c:order val="1"/>
          <c:tx>
            <c:strRef>
              <c:f>同行业_wind!$C$56</c:f>
              <c:strCache>
                <c:ptCount val="1"/>
                <c:pt idx="0">
                  <c:v>百胜中国</c:v>
                </c:pt>
              </c:strCache>
            </c:strRef>
          </c:tx>
          <c:spPr>
            <a:ln w="28575" cap="rnd">
              <a:solidFill>
                <a:schemeClr val="accent2"/>
              </a:solidFill>
              <a:round/>
            </a:ln>
            <a:effectLst/>
          </c:spPr>
          <c:marker>
            <c:symbol val="none"/>
          </c:marker>
          <c:cat>
            <c:strRef>
              <c:f>同行业_wind!$D$54:$G$54</c:f>
              <c:strCache>
                <c:ptCount val="4"/>
                <c:pt idx="0">
                  <c:v>2021年报</c:v>
                </c:pt>
                <c:pt idx="1">
                  <c:v>2022年报</c:v>
                </c:pt>
                <c:pt idx="2">
                  <c:v>2023年报</c:v>
                </c:pt>
                <c:pt idx="3">
                  <c:v>2024中报</c:v>
                </c:pt>
              </c:strCache>
            </c:strRef>
          </c:cat>
          <c:val>
            <c:numRef>
              <c:f>同行业_wind!$D$56:$G$56</c:f>
              <c:numCache>
                <c:formatCode>#,##0.00</c:formatCode>
                <c:ptCount val="4"/>
                <c:pt idx="0">
                  <c:v>0.82</c:v>
                </c:pt>
                <c:pt idx="1">
                  <c:v>0.76</c:v>
                </c:pt>
                <c:pt idx="2">
                  <c:v>0.92</c:v>
                </c:pt>
                <c:pt idx="3">
                  <c:v>0.48</c:v>
                </c:pt>
              </c:numCache>
            </c:numRef>
          </c:val>
          <c:smooth val="0"/>
          <c:extLst>
            <c:ext xmlns:c16="http://schemas.microsoft.com/office/drawing/2014/chart" uri="{C3380CC4-5D6E-409C-BE32-E72D297353CC}">
              <c16:uniqueId val="{00000001-B4D4-4E29-9285-A2C6E2D1C44B}"/>
            </c:ext>
          </c:extLst>
        </c:ser>
        <c:ser>
          <c:idx val="2"/>
          <c:order val="2"/>
          <c:tx>
            <c:strRef>
              <c:f>同行业_wind!$C$57</c:f>
              <c:strCache>
                <c:ptCount val="1"/>
                <c:pt idx="0">
                  <c:v>大家乐集团</c:v>
                </c:pt>
              </c:strCache>
            </c:strRef>
          </c:tx>
          <c:spPr>
            <a:ln w="28575" cap="rnd">
              <a:solidFill>
                <a:schemeClr val="accent3"/>
              </a:solidFill>
              <a:round/>
            </a:ln>
            <a:effectLst/>
          </c:spPr>
          <c:marker>
            <c:symbol val="none"/>
          </c:marker>
          <c:cat>
            <c:strRef>
              <c:f>同行业_wind!$D$54:$G$54</c:f>
              <c:strCache>
                <c:ptCount val="4"/>
                <c:pt idx="0">
                  <c:v>2021年报</c:v>
                </c:pt>
                <c:pt idx="1">
                  <c:v>2022年报</c:v>
                </c:pt>
                <c:pt idx="2">
                  <c:v>2023年报</c:v>
                </c:pt>
                <c:pt idx="3">
                  <c:v>2024中报</c:v>
                </c:pt>
              </c:strCache>
            </c:strRef>
          </c:cat>
          <c:val>
            <c:numRef>
              <c:f>同行业_wind!$D$57:$G$57</c:f>
              <c:numCache>
                <c:formatCode>#,##0.00</c:formatCode>
                <c:ptCount val="4"/>
                <c:pt idx="0">
                  <c:v>1</c:v>
                </c:pt>
                <c:pt idx="1">
                  <c:v>1.07</c:v>
                </c:pt>
                <c:pt idx="2">
                  <c:v>1.1399999999999999</c:v>
                </c:pt>
                <c:pt idx="3">
                  <c:v>0.63</c:v>
                </c:pt>
              </c:numCache>
            </c:numRef>
          </c:val>
          <c:smooth val="0"/>
          <c:extLst>
            <c:ext xmlns:c16="http://schemas.microsoft.com/office/drawing/2014/chart" uri="{C3380CC4-5D6E-409C-BE32-E72D297353CC}">
              <c16:uniqueId val="{00000002-B4D4-4E29-9285-A2C6E2D1C44B}"/>
            </c:ext>
          </c:extLst>
        </c:ser>
        <c:ser>
          <c:idx val="4"/>
          <c:order val="4"/>
          <c:tx>
            <c:strRef>
              <c:f>同行业_wind!$C$59</c:f>
              <c:strCache>
                <c:ptCount val="1"/>
                <c:pt idx="0">
                  <c:v>九毛九</c:v>
                </c:pt>
              </c:strCache>
            </c:strRef>
          </c:tx>
          <c:spPr>
            <a:ln w="28575" cap="rnd">
              <a:solidFill>
                <a:schemeClr val="accent5"/>
              </a:solidFill>
              <a:round/>
            </a:ln>
            <a:effectLst/>
          </c:spPr>
          <c:marker>
            <c:symbol val="none"/>
          </c:marker>
          <c:cat>
            <c:strRef>
              <c:f>同行业_wind!$D$54:$G$54</c:f>
              <c:strCache>
                <c:ptCount val="4"/>
                <c:pt idx="0">
                  <c:v>2021年报</c:v>
                </c:pt>
                <c:pt idx="1">
                  <c:v>2022年报</c:v>
                </c:pt>
                <c:pt idx="2">
                  <c:v>2023年报</c:v>
                </c:pt>
                <c:pt idx="3">
                  <c:v>2024中报</c:v>
                </c:pt>
              </c:strCache>
            </c:strRef>
          </c:cat>
          <c:val>
            <c:numRef>
              <c:f>同行业_wind!$D$59:$G$59</c:f>
              <c:numCache>
                <c:formatCode>#,##0.00</c:formatCode>
                <c:ptCount val="4"/>
                <c:pt idx="0">
                  <c:v>0.84</c:v>
                </c:pt>
                <c:pt idx="1">
                  <c:v>0.76</c:v>
                </c:pt>
                <c:pt idx="2">
                  <c:v>1.01</c:v>
                </c:pt>
                <c:pt idx="3">
                  <c:v>0.47</c:v>
                </c:pt>
              </c:numCache>
            </c:numRef>
          </c:val>
          <c:smooth val="0"/>
          <c:extLst>
            <c:ext xmlns:c16="http://schemas.microsoft.com/office/drawing/2014/chart" uri="{C3380CC4-5D6E-409C-BE32-E72D297353CC}">
              <c16:uniqueId val="{00000003-B4D4-4E29-9285-A2C6E2D1C44B}"/>
            </c:ext>
          </c:extLst>
        </c:ser>
        <c:ser>
          <c:idx val="5"/>
          <c:order val="5"/>
          <c:tx>
            <c:strRef>
              <c:f>同行业_wind!$C$60</c:f>
              <c:strCache>
                <c:ptCount val="1"/>
                <c:pt idx="0">
                  <c:v>达势股份</c:v>
                </c:pt>
              </c:strCache>
            </c:strRef>
          </c:tx>
          <c:spPr>
            <a:ln w="28575" cap="rnd">
              <a:solidFill>
                <a:schemeClr val="accent6"/>
              </a:solidFill>
              <a:round/>
            </a:ln>
            <a:effectLst/>
          </c:spPr>
          <c:marker>
            <c:symbol val="none"/>
          </c:marker>
          <c:cat>
            <c:strRef>
              <c:f>同行业_wind!$D$54:$G$54</c:f>
              <c:strCache>
                <c:ptCount val="4"/>
                <c:pt idx="0">
                  <c:v>2021年报</c:v>
                </c:pt>
                <c:pt idx="1">
                  <c:v>2022年报</c:v>
                </c:pt>
                <c:pt idx="2">
                  <c:v>2023年报</c:v>
                </c:pt>
                <c:pt idx="3">
                  <c:v>2024中报</c:v>
                </c:pt>
              </c:strCache>
            </c:strRef>
          </c:cat>
          <c:val>
            <c:numRef>
              <c:f>同行业_wind!$D$60:$G$60</c:f>
              <c:numCache>
                <c:formatCode>#,##0.00</c:formatCode>
                <c:ptCount val="4"/>
                <c:pt idx="0">
                  <c:v>0.56000000000000005</c:v>
                </c:pt>
                <c:pt idx="1">
                  <c:v>0.63</c:v>
                </c:pt>
                <c:pt idx="2">
                  <c:v>0.82</c:v>
                </c:pt>
                <c:pt idx="3">
                  <c:v>0.47</c:v>
                </c:pt>
              </c:numCache>
            </c:numRef>
          </c:val>
          <c:smooth val="0"/>
          <c:extLst>
            <c:ext xmlns:c16="http://schemas.microsoft.com/office/drawing/2014/chart" uri="{C3380CC4-5D6E-409C-BE32-E72D297353CC}">
              <c16:uniqueId val="{00000004-B4D4-4E29-9285-A2C6E2D1C44B}"/>
            </c:ext>
          </c:extLst>
        </c:ser>
        <c:ser>
          <c:idx val="6"/>
          <c:order val="6"/>
          <c:tx>
            <c:strRef>
              <c:f>同行业_wind!$C$61</c:f>
              <c:strCache>
                <c:ptCount val="1"/>
                <c:pt idx="0">
                  <c:v>味千(中国)</c:v>
                </c:pt>
              </c:strCache>
            </c:strRef>
          </c:tx>
          <c:spPr>
            <a:ln w="28575" cap="rnd">
              <a:solidFill>
                <a:schemeClr val="accent1">
                  <a:lumMod val="60000"/>
                </a:schemeClr>
              </a:solidFill>
              <a:round/>
            </a:ln>
            <a:effectLst/>
          </c:spPr>
          <c:marker>
            <c:symbol val="none"/>
          </c:marker>
          <c:cat>
            <c:strRef>
              <c:f>同行业_wind!$D$54:$G$54</c:f>
              <c:strCache>
                <c:ptCount val="4"/>
                <c:pt idx="0">
                  <c:v>2021年报</c:v>
                </c:pt>
                <c:pt idx="1">
                  <c:v>2022年报</c:v>
                </c:pt>
                <c:pt idx="2">
                  <c:v>2023年报</c:v>
                </c:pt>
                <c:pt idx="3">
                  <c:v>2024中报</c:v>
                </c:pt>
              </c:strCache>
            </c:strRef>
          </c:cat>
          <c:val>
            <c:numRef>
              <c:f>同行业_wind!$D$61:$G$61</c:f>
              <c:numCache>
                <c:formatCode>#,##0.00</c:formatCode>
                <c:ptCount val="4"/>
                <c:pt idx="0">
                  <c:v>0.46</c:v>
                </c:pt>
                <c:pt idx="1">
                  <c:v>0.36</c:v>
                </c:pt>
                <c:pt idx="2">
                  <c:v>0.48</c:v>
                </c:pt>
                <c:pt idx="3">
                  <c:v>0.21</c:v>
                </c:pt>
              </c:numCache>
            </c:numRef>
          </c:val>
          <c:smooth val="0"/>
          <c:extLst>
            <c:ext xmlns:c16="http://schemas.microsoft.com/office/drawing/2014/chart" uri="{C3380CC4-5D6E-409C-BE32-E72D297353CC}">
              <c16:uniqueId val="{00000005-B4D4-4E29-9285-A2C6E2D1C44B}"/>
            </c:ext>
          </c:extLst>
        </c:ser>
        <c:ser>
          <c:idx val="7"/>
          <c:order val="7"/>
          <c:tx>
            <c:strRef>
              <c:f>同行业_wind!$C$62</c:f>
              <c:strCache>
                <c:ptCount val="1"/>
                <c:pt idx="0">
                  <c:v>呷哺呷哺</c:v>
                </c:pt>
              </c:strCache>
            </c:strRef>
          </c:tx>
          <c:spPr>
            <a:ln w="28575" cap="rnd">
              <a:solidFill>
                <a:schemeClr val="accent2">
                  <a:lumMod val="60000"/>
                </a:schemeClr>
              </a:solidFill>
              <a:round/>
            </a:ln>
            <a:effectLst/>
          </c:spPr>
          <c:marker>
            <c:symbol val="none"/>
          </c:marker>
          <c:cat>
            <c:strRef>
              <c:f>同行业_wind!$D$54:$G$54</c:f>
              <c:strCache>
                <c:ptCount val="4"/>
                <c:pt idx="0">
                  <c:v>2021年报</c:v>
                </c:pt>
                <c:pt idx="1">
                  <c:v>2022年报</c:v>
                </c:pt>
                <c:pt idx="2">
                  <c:v>2023年报</c:v>
                </c:pt>
                <c:pt idx="3">
                  <c:v>2024中报</c:v>
                </c:pt>
              </c:strCache>
            </c:strRef>
          </c:cat>
          <c:val>
            <c:numRef>
              <c:f>同行业_wind!$D$62:$G$62</c:f>
              <c:numCache>
                <c:formatCode>#,##0.00</c:formatCode>
                <c:ptCount val="4"/>
                <c:pt idx="0">
                  <c:v>1.1499999999999999</c:v>
                </c:pt>
                <c:pt idx="1">
                  <c:v>1.03</c:v>
                </c:pt>
                <c:pt idx="2">
                  <c:v>1.41</c:v>
                </c:pt>
                <c:pt idx="3">
                  <c:v>0.63</c:v>
                </c:pt>
              </c:numCache>
            </c:numRef>
          </c:val>
          <c:smooth val="0"/>
          <c:extLst>
            <c:ext xmlns:c16="http://schemas.microsoft.com/office/drawing/2014/chart" uri="{C3380CC4-5D6E-409C-BE32-E72D297353CC}">
              <c16:uniqueId val="{00000006-B4D4-4E29-9285-A2C6E2D1C44B}"/>
            </c:ext>
          </c:extLst>
        </c:ser>
        <c:ser>
          <c:idx val="8"/>
          <c:order val="8"/>
          <c:tx>
            <c:strRef>
              <c:f>同行业_wind!$C$63</c:f>
              <c:strCache>
                <c:ptCount val="1"/>
                <c:pt idx="0">
                  <c:v>百福控股</c:v>
                </c:pt>
              </c:strCache>
            </c:strRef>
          </c:tx>
          <c:spPr>
            <a:ln w="28575" cap="rnd">
              <a:solidFill>
                <a:schemeClr val="accent3">
                  <a:lumMod val="60000"/>
                </a:schemeClr>
              </a:solidFill>
              <a:round/>
            </a:ln>
            <a:effectLst/>
          </c:spPr>
          <c:marker>
            <c:symbol val="none"/>
          </c:marker>
          <c:cat>
            <c:strRef>
              <c:f>同行业_wind!$D$54:$G$54</c:f>
              <c:strCache>
                <c:ptCount val="4"/>
                <c:pt idx="0">
                  <c:v>2021年报</c:v>
                </c:pt>
                <c:pt idx="1">
                  <c:v>2022年报</c:v>
                </c:pt>
                <c:pt idx="2">
                  <c:v>2023年报</c:v>
                </c:pt>
                <c:pt idx="3">
                  <c:v>2024中报</c:v>
                </c:pt>
              </c:strCache>
            </c:strRef>
          </c:cat>
          <c:val>
            <c:numRef>
              <c:f>同行业_wind!$D$63:$G$63</c:f>
              <c:numCache>
                <c:formatCode>#,##0.00</c:formatCode>
                <c:ptCount val="4"/>
                <c:pt idx="0">
                  <c:v>0.42</c:v>
                </c:pt>
                <c:pt idx="1">
                  <c:v>0.38</c:v>
                </c:pt>
                <c:pt idx="2">
                  <c:v>0.51</c:v>
                </c:pt>
                <c:pt idx="3">
                  <c:v>0.24</c:v>
                </c:pt>
              </c:numCache>
            </c:numRef>
          </c:val>
          <c:smooth val="0"/>
          <c:extLst>
            <c:ext xmlns:c16="http://schemas.microsoft.com/office/drawing/2014/chart" uri="{C3380CC4-5D6E-409C-BE32-E72D297353CC}">
              <c16:uniqueId val="{00000007-B4D4-4E29-9285-A2C6E2D1C44B}"/>
            </c:ext>
          </c:extLst>
        </c:ser>
        <c:dLbls>
          <c:showLegendKey val="0"/>
          <c:showVal val="0"/>
          <c:showCatName val="0"/>
          <c:showSerName val="0"/>
          <c:showPercent val="0"/>
          <c:showBubbleSize val="0"/>
        </c:dLbls>
        <c:marker val="1"/>
        <c:smooth val="0"/>
        <c:axId val="1097006656"/>
        <c:axId val="1097005696"/>
        <c:extLst>
          <c:ext xmlns:c15="http://schemas.microsoft.com/office/drawing/2012/chart" uri="{02D57815-91ED-43cb-92C2-25804820EDAC}">
            <c15:filteredLineSeries>
              <c15:ser>
                <c:idx val="3"/>
                <c:order val="3"/>
                <c:tx>
                  <c:strRef>
                    <c:extLst>
                      <c:ext uri="{02D57815-91ED-43cb-92C2-25804820EDAC}">
                        <c15:formulaRef>
                          <c15:sqref>同行业_wind!$C$58</c15:sqref>
                        </c15:formulaRef>
                      </c:ext>
                    </c:extLst>
                    <c:strCache>
                      <c:ptCount val="1"/>
                      <c:pt idx="0">
                        <c:v>谭仔国际</c:v>
                      </c:pt>
                    </c:strCache>
                  </c:strRef>
                </c:tx>
                <c:spPr>
                  <a:ln w="28575" cap="rnd">
                    <a:solidFill>
                      <a:schemeClr val="accent4"/>
                    </a:solidFill>
                    <a:round/>
                  </a:ln>
                  <a:effectLst/>
                </c:spPr>
                <c:marker>
                  <c:symbol val="none"/>
                </c:marker>
                <c:cat>
                  <c:strRef>
                    <c:extLst>
                      <c:ext uri="{02D57815-91ED-43cb-92C2-25804820EDAC}">
                        <c15:formulaRef>
                          <c15:sqref>同行业_wind!$D$54:$G$54</c15:sqref>
                        </c15:formulaRef>
                      </c:ext>
                    </c:extLst>
                    <c:strCache>
                      <c:ptCount val="4"/>
                      <c:pt idx="0">
                        <c:v>2021年报</c:v>
                      </c:pt>
                      <c:pt idx="1">
                        <c:v>2022年报</c:v>
                      </c:pt>
                      <c:pt idx="2">
                        <c:v>2023年报</c:v>
                      </c:pt>
                      <c:pt idx="3">
                        <c:v>2024中报</c:v>
                      </c:pt>
                    </c:strCache>
                  </c:strRef>
                </c:cat>
                <c:val>
                  <c:numRef>
                    <c:extLst>
                      <c:ext uri="{02D57815-91ED-43cb-92C2-25804820EDAC}">
                        <c15:formulaRef>
                          <c15:sqref>同行业_wind!$D$58:$G$58</c15:sqref>
                        </c15:formulaRef>
                      </c:ext>
                    </c:extLst>
                    <c:numCache>
                      <c:formatCode>#,##0.00</c:formatCode>
                      <c:ptCount val="4"/>
                      <c:pt idx="0">
                        <c:v>1.44</c:v>
                      </c:pt>
                      <c:pt idx="1">
                        <c:v>1.1499999999999999</c:v>
                      </c:pt>
                      <c:pt idx="2">
                        <c:v>0.99</c:v>
                      </c:pt>
                      <c:pt idx="3">
                        <c:v>0.52</c:v>
                      </c:pt>
                    </c:numCache>
                  </c:numRef>
                </c:val>
                <c:smooth val="0"/>
                <c:extLst>
                  <c:ext xmlns:c16="http://schemas.microsoft.com/office/drawing/2014/chart" uri="{C3380CC4-5D6E-409C-BE32-E72D297353CC}">
                    <c16:uniqueId val="{00000008-B4D4-4E29-9285-A2C6E2D1C44B}"/>
                  </c:ext>
                </c:extLst>
              </c15:ser>
            </c15:filteredLineSeries>
            <c15:filteredLineSeries>
              <c15:ser>
                <c:idx val="9"/>
                <c:order val="9"/>
                <c:tx>
                  <c:strRef>
                    <c:extLst xmlns:c15="http://schemas.microsoft.com/office/drawing/2012/chart">
                      <c:ext xmlns:c15="http://schemas.microsoft.com/office/drawing/2012/chart" uri="{02D57815-91ED-43cb-92C2-25804820EDAC}">
                        <c15:formulaRef>
                          <c15:sqref>同行业_wind!$C$64</c15:sqref>
                        </c15:formulaRef>
                      </c:ext>
                    </c:extLst>
                    <c:strCache>
                      <c:ptCount val="1"/>
                      <c:pt idx="0">
                        <c:v>特海国际</c:v>
                      </c:pt>
                    </c:strCache>
                  </c:strRef>
                </c:tx>
                <c:spPr>
                  <a:ln w="28575" cap="rnd">
                    <a:solidFill>
                      <a:schemeClr val="accent4">
                        <a:lumMod val="60000"/>
                      </a:schemeClr>
                    </a:solidFill>
                    <a:round/>
                  </a:ln>
                  <a:effectLst/>
                </c:spPr>
                <c:marker>
                  <c:symbol val="none"/>
                </c:marker>
                <c:cat>
                  <c:strRef>
                    <c:extLst xmlns:c15="http://schemas.microsoft.com/office/drawing/2012/chart">
                      <c:ext xmlns:c15="http://schemas.microsoft.com/office/drawing/2012/chart" uri="{02D57815-91ED-43cb-92C2-25804820EDAC}">
                        <c15:formulaRef>
                          <c15:sqref>同行业_wind!$D$54:$G$54</c15:sqref>
                        </c15:formulaRef>
                      </c:ext>
                    </c:extLst>
                    <c:strCache>
                      <c:ptCount val="4"/>
                      <c:pt idx="0">
                        <c:v>2021年报</c:v>
                      </c:pt>
                      <c:pt idx="1">
                        <c:v>2022年报</c:v>
                      </c:pt>
                      <c:pt idx="2">
                        <c:v>2023年报</c:v>
                      </c:pt>
                      <c:pt idx="3">
                        <c:v>2024中报</c:v>
                      </c:pt>
                    </c:strCache>
                  </c:strRef>
                </c:cat>
                <c:val>
                  <c:numRef>
                    <c:extLst xmlns:c15="http://schemas.microsoft.com/office/drawing/2012/chart">
                      <c:ext xmlns:c15="http://schemas.microsoft.com/office/drawing/2012/chart" uri="{02D57815-91ED-43cb-92C2-25804820EDAC}">
                        <c15:formulaRef>
                          <c15:sqref>同行业_wind!$D$64:$G$64</c15:sqref>
                        </c15:formulaRef>
                      </c:ext>
                    </c:extLst>
                    <c:numCache>
                      <c:formatCode>#,##0.00</c:formatCode>
                      <c:ptCount val="4"/>
                      <c:pt idx="0">
                        <c:v>0.52</c:v>
                      </c:pt>
                      <c:pt idx="1">
                        <c:v>0.94</c:v>
                      </c:pt>
                      <c:pt idx="2">
                        <c:v>1.19</c:v>
                      </c:pt>
                      <c:pt idx="3">
                        <c:v>0.62</c:v>
                      </c:pt>
                    </c:numCache>
                  </c:numRef>
                </c:val>
                <c:smooth val="0"/>
                <c:extLst xmlns:c15="http://schemas.microsoft.com/office/drawing/2012/chart">
                  <c:ext xmlns:c16="http://schemas.microsoft.com/office/drawing/2014/chart" uri="{C3380CC4-5D6E-409C-BE32-E72D297353CC}">
                    <c16:uniqueId val="{00000009-B4D4-4E29-9285-A2C6E2D1C44B}"/>
                  </c:ext>
                </c:extLst>
              </c15:ser>
            </c15:filteredLineSeries>
          </c:ext>
        </c:extLst>
      </c:lineChart>
      <c:catAx>
        <c:axId val="10970066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微软雅黑" panose="020B0503020204020204" pitchFamily="34" charset="-122"/>
                <a:cs typeface="+mn-cs"/>
              </a:defRPr>
            </a:pPr>
            <a:endParaRPr lang="zh-CN"/>
          </a:p>
        </c:txPr>
        <c:crossAx val="1097005696"/>
        <c:crosses val="autoZero"/>
        <c:auto val="1"/>
        <c:lblAlgn val="ctr"/>
        <c:lblOffset val="100"/>
        <c:noMultiLvlLbl val="0"/>
      </c:catAx>
      <c:valAx>
        <c:axId val="109700569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微软雅黑" panose="020B0503020204020204" pitchFamily="34" charset="-122"/>
                <a:cs typeface="+mn-cs"/>
              </a:defRPr>
            </a:pPr>
            <a:endParaRPr lang="zh-CN"/>
          </a:p>
        </c:txPr>
        <c:crossAx val="10970066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微软雅黑" panose="020B0503020204020204" pitchFamily="34" charset="-122"/>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Arial" panose="020B0604020202020204" pitchFamily="34" charset="0"/>
          <a:ea typeface="微软雅黑" panose="020B0503020204020204" pitchFamily="34" charset="-122"/>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modernComment_103_41D76D00.xml><?xml version="1.0" encoding="utf-8"?>
<p188:cmLst xmlns:a="http://schemas.openxmlformats.org/drawingml/2006/main" xmlns:r="http://schemas.openxmlformats.org/officeDocument/2006/relationships" xmlns:p188="http://schemas.microsoft.com/office/powerpoint/2018/8/main">
  <p188:cm id="{260F68F7-8D85-4BDE-8C3A-D3FE6EC1B149}" authorId="{2EEABCC8-2D4A-A3EC-D85B-C8082310B31F}" created="2024-10-23T09:27:45.681">
    <ac:txMkLst xmlns:ac="http://schemas.microsoft.com/office/drawing/2013/main/command">
      <pc:docMk xmlns:pc="http://schemas.microsoft.com/office/powerpoint/2013/main/command"/>
      <pc:sldMk xmlns:pc="http://schemas.microsoft.com/office/powerpoint/2013/main/command" cId="1104637184" sldId="259"/>
      <ac:spMk id="7" creationId="{16AB2C7B-6ED4-8921-382A-DE89EB9233FF}"/>
      <ac:txMk cp="29" len="51">
        <ac:context len="183" hash="1197808734"/>
      </ac:txMk>
    </ac:txMkLst>
    <p188:pos x="5908589" y="334927"/>
    <p188:txBody>
      <a:bodyPr/>
      <a:lstStyle/>
      <a:p>
        <a:r>
          <a:rPr lang="zh-CN" altLang="en-US"/>
          <a:t>Wd:債權比例
Kd:債權成本
Wp:優先股比例
Kp:優先股股權成本
We:普通股比例
Ke:普通股股權成本
T:稅率
Ke=下一年股利/股價 + 股利增長率</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B2B83D14-B186-BE6A-696D-9AC841AA5E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版面配置區 2">
            <a:extLst>
              <a:ext uri="{FF2B5EF4-FFF2-40B4-BE49-F238E27FC236}">
                <a16:creationId xmlns:a16="http://schemas.microsoft.com/office/drawing/2014/main" id="{27351313-70D5-9267-BC3C-BFCCD7F2516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252391B-50EF-41BA-AFA6-AFEDDCC44E64}" type="datetimeFigureOut">
              <a:rPr lang="zh-CN" altLang="en-US" smtClean="0"/>
              <a:t>2024/10/31</a:t>
            </a:fld>
            <a:endParaRPr lang="zh-CN" altLang="en-US"/>
          </a:p>
        </p:txBody>
      </p:sp>
      <p:sp>
        <p:nvSpPr>
          <p:cNvPr id="4" name="頁尾版面配置區 3">
            <a:extLst>
              <a:ext uri="{FF2B5EF4-FFF2-40B4-BE49-F238E27FC236}">
                <a16:creationId xmlns:a16="http://schemas.microsoft.com/office/drawing/2014/main" id="{503B78A6-0266-AC00-83D8-65D115D2E58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投影片編號版面配置區 4">
            <a:extLst>
              <a:ext uri="{FF2B5EF4-FFF2-40B4-BE49-F238E27FC236}">
                <a16:creationId xmlns:a16="http://schemas.microsoft.com/office/drawing/2014/main" id="{A89B5CFB-87B1-54AC-6A04-C195619FB80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4345215-EEAC-4FCC-A8F9-F457B3A2F5B7}" type="slidenum">
              <a:rPr lang="zh-CN" altLang="en-US" smtClean="0"/>
              <a:t>‹#›</a:t>
            </a:fld>
            <a:endParaRPr lang="zh-CN" altLang="en-US"/>
          </a:p>
        </p:txBody>
      </p:sp>
    </p:spTree>
    <p:extLst>
      <p:ext uri="{BB962C8B-B14F-4D97-AF65-F5344CB8AC3E}">
        <p14:creationId xmlns:p14="http://schemas.microsoft.com/office/powerpoint/2010/main" val="310628751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448D63-C724-4FEB-967A-4CB14EE7B630}" type="datetimeFigureOut">
              <a:rPr lang="zh-CN" altLang="en-US" smtClean="0"/>
              <a:t>2024/10/31</a:t>
            </a:fld>
            <a:endParaRPr lang="zh-CN"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CN"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1595F-1A48-4342-A0DC-633BB65C19A6}" type="slidenum">
              <a:rPr lang="zh-CN" altLang="en-US" smtClean="0"/>
              <a:t>‹#›</a:t>
            </a:fld>
            <a:endParaRPr lang="zh-CN" altLang="en-US"/>
          </a:p>
        </p:txBody>
      </p:sp>
    </p:spTree>
    <p:extLst>
      <p:ext uri="{BB962C8B-B14F-4D97-AF65-F5344CB8AC3E}">
        <p14:creationId xmlns:p14="http://schemas.microsoft.com/office/powerpoint/2010/main" val="2657419654"/>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2837391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38C1F14-0E0F-A69A-0873-FBE64F9E7579}"/>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endParaRPr lang="zh-CN" altLang="en-US"/>
          </a:p>
        </p:txBody>
      </p:sp>
      <p:sp>
        <p:nvSpPr>
          <p:cNvPr id="3" name="副標題 2">
            <a:extLst>
              <a:ext uri="{FF2B5EF4-FFF2-40B4-BE49-F238E27FC236}">
                <a16:creationId xmlns:a16="http://schemas.microsoft.com/office/drawing/2014/main" id="{53BA3DD8-A147-10F0-C341-FF5D788282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dirty="0"/>
              <a:t>按一下以編輯母片子標題樣式</a:t>
            </a:r>
            <a:endParaRPr lang="zh-CN" altLang="en-US" dirty="0"/>
          </a:p>
        </p:txBody>
      </p:sp>
      <p:sp>
        <p:nvSpPr>
          <p:cNvPr id="4" name="日期版面配置區 3">
            <a:extLst>
              <a:ext uri="{FF2B5EF4-FFF2-40B4-BE49-F238E27FC236}">
                <a16:creationId xmlns:a16="http://schemas.microsoft.com/office/drawing/2014/main" id="{8CC7F81C-72E0-E68B-E35C-44015C35091B}"/>
              </a:ext>
            </a:extLst>
          </p:cNvPr>
          <p:cNvSpPr>
            <a:spLocks noGrp="1"/>
          </p:cNvSpPr>
          <p:nvPr>
            <p:ph type="dt" sz="half" idx="10"/>
          </p:nvPr>
        </p:nvSpPr>
        <p:spPr/>
        <p:txBody>
          <a:bodyPr/>
          <a:lstStyle/>
          <a:p>
            <a:fld id="{F5E380D9-4B14-4CCD-A6FE-898CF3A1A200}" type="datetime1">
              <a:rPr lang="zh-CN" altLang="en-US" smtClean="0"/>
              <a:t>2024/10/31</a:t>
            </a:fld>
            <a:endParaRPr lang="zh-CN" altLang="en-US"/>
          </a:p>
        </p:txBody>
      </p:sp>
      <p:sp>
        <p:nvSpPr>
          <p:cNvPr id="5" name="頁尾版面配置區 4">
            <a:extLst>
              <a:ext uri="{FF2B5EF4-FFF2-40B4-BE49-F238E27FC236}">
                <a16:creationId xmlns:a16="http://schemas.microsoft.com/office/drawing/2014/main" id="{3D5EC184-003B-AF30-3C5A-39974B25753B}"/>
              </a:ext>
            </a:extLst>
          </p:cNvPr>
          <p:cNvSpPr>
            <a:spLocks noGrp="1"/>
          </p:cNvSpPr>
          <p:nvPr>
            <p:ph type="ftr" sz="quarter" idx="11"/>
          </p:nvPr>
        </p:nvSpPr>
        <p:spPr/>
        <p:txBody>
          <a:bodyPr/>
          <a:lstStyle/>
          <a:p>
            <a:endParaRPr lang="zh-CN" altLang="en-US"/>
          </a:p>
        </p:txBody>
      </p:sp>
      <p:sp>
        <p:nvSpPr>
          <p:cNvPr id="6" name="投影片編號版面配置區 5">
            <a:extLst>
              <a:ext uri="{FF2B5EF4-FFF2-40B4-BE49-F238E27FC236}">
                <a16:creationId xmlns:a16="http://schemas.microsoft.com/office/drawing/2014/main" id="{363E221E-0457-F8F1-019B-EE155E889C30}"/>
              </a:ext>
            </a:extLst>
          </p:cNvPr>
          <p:cNvSpPr>
            <a:spLocks noGrp="1"/>
          </p:cNvSpPr>
          <p:nvPr>
            <p:ph type="sldNum" sz="quarter" idx="12"/>
          </p:nvPr>
        </p:nvSpPr>
        <p:spPr>
          <a:xfrm>
            <a:off x="9016997" y="6421002"/>
            <a:ext cx="2743200" cy="365125"/>
          </a:xfrm>
        </p:spPr>
        <p:txBody>
          <a:bodyPr/>
          <a:lstStyle>
            <a:lvl1pPr>
              <a:defRPr>
                <a:solidFill>
                  <a:schemeClr val="bg1"/>
                </a:solidFill>
              </a:defRPr>
            </a:lvl1pPr>
          </a:lstStyle>
          <a:p>
            <a:fld id="{F6E3FC83-6524-4D98-8560-E43F4699E5E0}" type="slidenum">
              <a:rPr lang="zh-CN" altLang="en-US" smtClean="0"/>
              <a:pPr/>
              <a:t>‹#›</a:t>
            </a:fld>
            <a:endParaRPr lang="zh-CN" altLang="en-US" dirty="0"/>
          </a:p>
        </p:txBody>
      </p:sp>
      <p:pic>
        <p:nvPicPr>
          <p:cNvPr id="8" name="圖片 7">
            <a:extLst>
              <a:ext uri="{FF2B5EF4-FFF2-40B4-BE49-F238E27FC236}">
                <a16:creationId xmlns:a16="http://schemas.microsoft.com/office/drawing/2014/main" id="{892F18A3-6501-4B30-BDC4-B8DD6CE0BB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340"/>
            <a:ext cx="12192000" cy="598143"/>
          </a:xfrm>
          <a:prstGeom prst="rect">
            <a:avLst/>
          </a:prstGeom>
        </p:spPr>
      </p:pic>
    </p:spTree>
    <p:extLst>
      <p:ext uri="{BB962C8B-B14F-4D97-AF65-F5344CB8AC3E}">
        <p14:creationId xmlns:p14="http://schemas.microsoft.com/office/powerpoint/2010/main" val="98785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CD521E3-7DEC-C469-D155-619B322D14D3}"/>
              </a:ext>
            </a:extLst>
          </p:cNvPr>
          <p:cNvSpPr>
            <a:spLocks noGrp="1"/>
          </p:cNvSpPr>
          <p:nvPr>
            <p:ph type="title"/>
          </p:nvPr>
        </p:nvSpPr>
        <p:spPr/>
        <p:txBody>
          <a:bodyPr/>
          <a:lstStyle/>
          <a:p>
            <a:r>
              <a:rPr lang="zh-TW" altLang="en-US"/>
              <a:t>按一下以編輯母片標題樣式</a:t>
            </a:r>
            <a:endParaRPr lang="zh-CN" altLang="en-US"/>
          </a:p>
        </p:txBody>
      </p:sp>
      <p:sp>
        <p:nvSpPr>
          <p:cNvPr id="3" name="直排文字版面配置區 2">
            <a:extLst>
              <a:ext uri="{FF2B5EF4-FFF2-40B4-BE49-F238E27FC236}">
                <a16:creationId xmlns:a16="http://schemas.microsoft.com/office/drawing/2014/main" id="{523291A6-D010-0FE7-C5DB-A38F8DB7E81F}"/>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CN" altLang="en-US"/>
          </a:p>
        </p:txBody>
      </p:sp>
      <p:sp>
        <p:nvSpPr>
          <p:cNvPr id="4" name="日期版面配置區 3">
            <a:extLst>
              <a:ext uri="{FF2B5EF4-FFF2-40B4-BE49-F238E27FC236}">
                <a16:creationId xmlns:a16="http://schemas.microsoft.com/office/drawing/2014/main" id="{1976EB9D-78D0-D5C5-FA20-6A81886E340B}"/>
              </a:ext>
            </a:extLst>
          </p:cNvPr>
          <p:cNvSpPr>
            <a:spLocks noGrp="1"/>
          </p:cNvSpPr>
          <p:nvPr>
            <p:ph type="dt" sz="half" idx="10"/>
          </p:nvPr>
        </p:nvSpPr>
        <p:spPr/>
        <p:txBody>
          <a:bodyPr/>
          <a:lstStyle/>
          <a:p>
            <a:fld id="{77509680-76F9-48A1-96C4-272560A14DB6}" type="datetime1">
              <a:rPr lang="zh-CN" altLang="en-US" smtClean="0"/>
              <a:t>2024/10/31</a:t>
            </a:fld>
            <a:endParaRPr lang="zh-CN" altLang="en-US"/>
          </a:p>
        </p:txBody>
      </p:sp>
      <p:sp>
        <p:nvSpPr>
          <p:cNvPr id="5" name="頁尾版面配置區 4">
            <a:extLst>
              <a:ext uri="{FF2B5EF4-FFF2-40B4-BE49-F238E27FC236}">
                <a16:creationId xmlns:a16="http://schemas.microsoft.com/office/drawing/2014/main" id="{7B93DE50-4C0C-7140-4CC8-E462748D4458}"/>
              </a:ext>
            </a:extLst>
          </p:cNvPr>
          <p:cNvSpPr>
            <a:spLocks noGrp="1"/>
          </p:cNvSpPr>
          <p:nvPr>
            <p:ph type="ftr" sz="quarter" idx="11"/>
          </p:nvPr>
        </p:nvSpPr>
        <p:spPr/>
        <p:txBody>
          <a:bodyPr/>
          <a:lstStyle/>
          <a:p>
            <a:endParaRPr lang="zh-CN" altLang="en-US"/>
          </a:p>
        </p:txBody>
      </p:sp>
      <p:sp>
        <p:nvSpPr>
          <p:cNvPr id="6" name="投影片編號版面配置區 5">
            <a:extLst>
              <a:ext uri="{FF2B5EF4-FFF2-40B4-BE49-F238E27FC236}">
                <a16:creationId xmlns:a16="http://schemas.microsoft.com/office/drawing/2014/main" id="{7E0E57D2-7B68-7AE3-78F3-959240281013}"/>
              </a:ext>
            </a:extLst>
          </p:cNvPr>
          <p:cNvSpPr>
            <a:spLocks noGrp="1"/>
          </p:cNvSpPr>
          <p:nvPr>
            <p:ph type="sldNum" sz="quarter" idx="12"/>
          </p:nvPr>
        </p:nvSpPr>
        <p:spPr/>
        <p:txBody>
          <a:bodyPr/>
          <a:lstStyle/>
          <a:p>
            <a:fld id="{F6E3FC83-6524-4D98-8560-E43F4699E5E0}" type="slidenum">
              <a:rPr lang="zh-CN" altLang="en-US" smtClean="0"/>
              <a:t>‹#›</a:t>
            </a:fld>
            <a:endParaRPr lang="zh-CN" altLang="en-US"/>
          </a:p>
        </p:txBody>
      </p:sp>
    </p:spTree>
    <p:extLst>
      <p:ext uri="{BB962C8B-B14F-4D97-AF65-F5344CB8AC3E}">
        <p14:creationId xmlns:p14="http://schemas.microsoft.com/office/powerpoint/2010/main" val="3715310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2F1F8EB8-A1D8-0222-9BD7-3314E89F3630}"/>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endParaRPr lang="zh-CN" altLang="en-US"/>
          </a:p>
        </p:txBody>
      </p:sp>
      <p:sp>
        <p:nvSpPr>
          <p:cNvPr id="3" name="直排文字版面配置區 2">
            <a:extLst>
              <a:ext uri="{FF2B5EF4-FFF2-40B4-BE49-F238E27FC236}">
                <a16:creationId xmlns:a16="http://schemas.microsoft.com/office/drawing/2014/main" id="{705D37D7-7580-3611-8C1A-BDC61A2C778A}"/>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CN" altLang="en-US"/>
          </a:p>
        </p:txBody>
      </p:sp>
      <p:sp>
        <p:nvSpPr>
          <p:cNvPr id="4" name="日期版面配置區 3">
            <a:extLst>
              <a:ext uri="{FF2B5EF4-FFF2-40B4-BE49-F238E27FC236}">
                <a16:creationId xmlns:a16="http://schemas.microsoft.com/office/drawing/2014/main" id="{73ACB0C0-5837-0B84-3371-800FFF82EAEE}"/>
              </a:ext>
            </a:extLst>
          </p:cNvPr>
          <p:cNvSpPr>
            <a:spLocks noGrp="1"/>
          </p:cNvSpPr>
          <p:nvPr>
            <p:ph type="dt" sz="half" idx="10"/>
          </p:nvPr>
        </p:nvSpPr>
        <p:spPr/>
        <p:txBody>
          <a:bodyPr/>
          <a:lstStyle/>
          <a:p>
            <a:fld id="{A6ADD912-17C9-4EA1-B725-39C6B0626F71}" type="datetime1">
              <a:rPr lang="zh-CN" altLang="en-US" smtClean="0"/>
              <a:t>2024/10/31</a:t>
            </a:fld>
            <a:endParaRPr lang="zh-CN" altLang="en-US"/>
          </a:p>
        </p:txBody>
      </p:sp>
      <p:sp>
        <p:nvSpPr>
          <p:cNvPr id="5" name="頁尾版面配置區 4">
            <a:extLst>
              <a:ext uri="{FF2B5EF4-FFF2-40B4-BE49-F238E27FC236}">
                <a16:creationId xmlns:a16="http://schemas.microsoft.com/office/drawing/2014/main" id="{D4AF84B3-3AE4-47BD-80C5-A26ED8950C6C}"/>
              </a:ext>
            </a:extLst>
          </p:cNvPr>
          <p:cNvSpPr>
            <a:spLocks noGrp="1"/>
          </p:cNvSpPr>
          <p:nvPr>
            <p:ph type="ftr" sz="quarter" idx="11"/>
          </p:nvPr>
        </p:nvSpPr>
        <p:spPr/>
        <p:txBody>
          <a:bodyPr/>
          <a:lstStyle/>
          <a:p>
            <a:endParaRPr lang="zh-CN" altLang="en-US"/>
          </a:p>
        </p:txBody>
      </p:sp>
      <p:sp>
        <p:nvSpPr>
          <p:cNvPr id="6" name="投影片編號版面配置區 5">
            <a:extLst>
              <a:ext uri="{FF2B5EF4-FFF2-40B4-BE49-F238E27FC236}">
                <a16:creationId xmlns:a16="http://schemas.microsoft.com/office/drawing/2014/main" id="{E1F759D2-4681-2544-5478-C3806DCBD7AE}"/>
              </a:ext>
            </a:extLst>
          </p:cNvPr>
          <p:cNvSpPr>
            <a:spLocks noGrp="1"/>
          </p:cNvSpPr>
          <p:nvPr>
            <p:ph type="sldNum" sz="quarter" idx="12"/>
          </p:nvPr>
        </p:nvSpPr>
        <p:spPr/>
        <p:txBody>
          <a:bodyPr/>
          <a:lstStyle/>
          <a:p>
            <a:fld id="{F6E3FC83-6524-4D98-8560-E43F4699E5E0}" type="slidenum">
              <a:rPr lang="zh-CN" altLang="en-US" smtClean="0"/>
              <a:t>‹#›</a:t>
            </a:fld>
            <a:endParaRPr lang="zh-CN" altLang="en-US"/>
          </a:p>
        </p:txBody>
      </p:sp>
    </p:spTree>
    <p:extLst>
      <p:ext uri="{BB962C8B-B14F-4D97-AF65-F5344CB8AC3E}">
        <p14:creationId xmlns:p14="http://schemas.microsoft.com/office/powerpoint/2010/main" val="2635758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512E7C1-AD26-B2D2-0737-20DCD68B89E8}"/>
              </a:ext>
            </a:extLst>
          </p:cNvPr>
          <p:cNvSpPr>
            <a:spLocks noGrp="1"/>
          </p:cNvSpPr>
          <p:nvPr>
            <p:ph type="title"/>
          </p:nvPr>
        </p:nvSpPr>
        <p:spPr/>
        <p:txBody>
          <a:bodyPr/>
          <a:lstStyle/>
          <a:p>
            <a:r>
              <a:rPr lang="zh-TW" altLang="en-US" dirty="0"/>
              <a:t>按一下以編輯母片標題樣式</a:t>
            </a:r>
            <a:endParaRPr lang="zh-CN" altLang="en-US" dirty="0"/>
          </a:p>
        </p:txBody>
      </p:sp>
      <p:sp>
        <p:nvSpPr>
          <p:cNvPr id="3" name="內容版面配置區 2">
            <a:extLst>
              <a:ext uri="{FF2B5EF4-FFF2-40B4-BE49-F238E27FC236}">
                <a16:creationId xmlns:a16="http://schemas.microsoft.com/office/drawing/2014/main" id="{8C151011-5988-700F-9779-706A38AA9A20}"/>
              </a:ext>
            </a:extLst>
          </p:cNvPr>
          <p:cNvSpPr>
            <a:spLocks noGrp="1"/>
          </p:cNvSpPr>
          <p:nvPr>
            <p:ph idx="1"/>
          </p:nvPr>
        </p:nvSpPr>
        <p:spPr/>
        <p:txBody>
          <a:body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zh-CN" altLang="en-US" dirty="0"/>
          </a:p>
        </p:txBody>
      </p:sp>
      <p:sp>
        <p:nvSpPr>
          <p:cNvPr id="4" name="日期版面配置區 3">
            <a:extLst>
              <a:ext uri="{FF2B5EF4-FFF2-40B4-BE49-F238E27FC236}">
                <a16:creationId xmlns:a16="http://schemas.microsoft.com/office/drawing/2014/main" id="{A8D606A8-6C9A-14EF-EED0-E4CD253D484D}"/>
              </a:ext>
            </a:extLst>
          </p:cNvPr>
          <p:cNvSpPr>
            <a:spLocks noGrp="1"/>
          </p:cNvSpPr>
          <p:nvPr>
            <p:ph type="dt" sz="half" idx="10"/>
          </p:nvPr>
        </p:nvSpPr>
        <p:spPr/>
        <p:txBody>
          <a:bodyPr/>
          <a:lstStyle/>
          <a:p>
            <a:fld id="{C534EAE0-3373-4788-971D-1FEB7F0DAB5C}" type="datetime1">
              <a:rPr lang="zh-CN" altLang="en-US" smtClean="0"/>
              <a:t>2024/10/31</a:t>
            </a:fld>
            <a:endParaRPr lang="zh-CN" altLang="en-US"/>
          </a:p>
        </p:txBody>
      </p:sp>
      <p:sp>
        <p:nvSpPr>
          <p:cNvPr id="5" name="頁尾版面配置區 4">
            <a:extLst>
              <a:ext uri="{FF2B5EF4-FFF2-40B4-BE49-F238E27FC236}">
                <a16:creationId xmlns:a16="http://schemas.microsoft.com/office/drawing/2014/main" id="{91D6247C-8801-B6EE-9D4B-B5E0B02D1EFC}"/>
              </a:ext>
            </a:extLst>
          </p:cNvPr>
          <p:cNvSpPr>
            <a:spLocks noGrp="1"/>
          </p:cNvSpPr>
          <p:nvPr>
            <p:ph type="ftr" sz="quarter" idx="11"/>
          </p:nvPr>
        </p:nvSpPr>
        <p:spPr/>
        <p:txBody>
          <a:bodyPr/>
          <a:lstStyle/>
          <a:p>
            <a:endParaRPr lang="zh-CN" altLang="en-US"/>
          </a:p>
        </p:txBody>
      </p:sp>
      <p:pic>
        <p:nvPicPr>
          <p:cNvPr id="8" name="圖片 7">
            <a:extLst>
              <a:ext uri="{FF2B5EF4-FFF2-40B4-BE49-F238E27FC236}">
                <a16:creationId xmlns:a16="http://schemas.microsoft.com/office/drawing/2014/main" id="{7ADEEF9F-6297-5DFD-95C6-752CB0897B8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274"/>
            <a:ext cx="12192000" cy="592530"/>
          </a:xfrm>
          <a:prstGeom prst="rect">
            <a:avLst/>
          </a:prstGeom>
        </p:spPr>
      </p:pic>
      <p:sp>
        <p:nvSpPr>
          <p:cNvPr id="7" name="文字方塊 6">
            <a:extLst>
              <a:ext uri="{FF2B5EF4-FFF2-40B4-BE49-F238E27FC236}">
                <a16:creationId xmlns:a16="http://schemas.microsoft.com/office/drawing/2014/main" id="{47E74636-7C07-4DC3-8E44-6E761C5052FB}"/>
              </a:ext>
            </a:extLst>
          </p:cNvPr>
          <p:cNvSpPr txBox="1"/>
          <p:nvPr userDrawn="1"/>
        </p:nvSpPr>
        <p:spPr>
          <a:xfrm>
            <a:off x="11145982" y="6490277"/>
            <a:ext cx="1046018" cy="276999"/>
          </a:xfrm>
          <a:prstGeom prst="rect">
            <a:avLst/>
          </a:prstGeom>
          <a:noFill/>
        </p:spPr>
        <p:txBody>
          <a:bodyPr wrap="square" rtlCol="0">
            <a:spAutoFit/>
          </a:bodyPr>
          <a:lstStyle/>
          <a:p>
            <a:pPr algn="ctr"/>
            <a:fld id="{D9278E67-929E-4D20-9118-91663B4DFBD4}" type="slidenum">
              <a:rPr lang="zh-CN" altLang="en-US" sz="1200" smtClean="0">
                <a:solidFill>
                  <a:schemeClr val="bg1">
                    <a:lumMod val="85000"/>
                  </a:schemeClr>
                </a:solidFill>
              </a:rPr>
              <a:pPr algn="ctr"/>
              <a:t>‹#›</a:t>
            </a:fld>
            <a:endParaRPr lang="zh-CN" altLang="en-US" dirty="0">
              <a:solidFill>
                <a:schemeClr val="bg1">
                  <a:lumMod val="85000"/>
                </a:schemeClr>
              </a:solidFill>
            </a:endParaRPr>
          </a:p>
        </p:txBody>
      </p:sp>
    </p:spTree>
    <p:extLst>
      <p:ext uri="{BB962C8B-B14F-4D97-AF65-F5344CB8AC3E}">
        <p14:creationId xmlns:p14="http://schemas.microsoft.com/office/powerpoint/2010/main" val="3514680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C747680-B420-26EA-20BD-BA5EFD31086B}"/>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endParaRPr lang="zh-CN" altLang="en-US"/>
          </a:p>
        </p:txBody>
      </p:sp>
      <p:sp>
        <p:nvSpPr>
          <p:cNvPr id="3" name="文字版面配置區 2">
            <a:extLst>
              <a:ext uri="{FF2B5EF4-FFF2-40B4-BE49-F238E27FC236}">
                <a16:creationId xmlns:a16="http://schemas.microsoft.com/office/drawing/2014/main" id="{09B2B4C2-A742-0A6F-D178-8B0A0C8E93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AC5064E2-8317-3161-8702-39F0913908B1}"/>
              </a:ext>
            </a:extLst>
          </p:cNvPr>
          <p:cNvSpPr>
            <a:spLocks noGrp="1"/>
          </p:cNvSpPr>
          <p:nvPr>
            <p:ph type="dt" sz="half" idx="10"/>
          </p:nvPr>
        </p:nvSpPr>
        <p:spPr/>
        <p:txBody>
          <a:bodyPr/>
          <a:lstStyle/>
          <a:p>
            <a:fld id="{416648DB-F322-4299-B08F-B284A9BA95A7}" type="datetime1">
              <a:rPr lang="zh-CN" altLang="en-US" smtClean="0"/>
              <a:t>2024/10/31</a:t>
            </a:fld>
            <a:endParaRPr lang="zh-CN" altLang="en-US"/>
          </a:p>
        </p:txBody>
      </p:sp>
      <p:sp>
        <p:nvSpPr>
          <p:cNvPr id="5" name="頁尾版面配置區 4">
            <a:extLst>
              <a:ext uri="{FF2B5EF4-FFF2-40B4-BE49-F238E27FC236}">
                <a16:creationId xmlns:a16="http://schemas.microsoft.com/office/drawing/2014/main" id="{ECA23CB9-542F-86E9-8E3F-B7884E504569}"/>
              </a:ext>
            </a:extLst>
          </p:cNvPr>
          <p:cNvSpPr>
            <a:spLocks noGrp="1"/>
          </p:cNvSpPr>
          <p:nvPr>
            <p:ph type="ftr" sz="quarter" idx="11"/>
          </p:nvPr>
        </p:nvSpPr>
        <p:spPr/>
        <p:txBody>
          <a:bodyPr/>
          <a:lstStyle/>
          <a:p>
            <a:endParaRPr lang="zh-CN" altLang="en-US"/>
          </a:p>
        </p:txBody>
      </p:sp>
      <p:sp>
        <p:nvSpPr>
          <p:cNvPr id="6" name="投影片編號版面配置區 5">
            <a:extLst>
              <a:ext uri="{FF2B5EF4-FFF2-40B4-BE49-F238E27FC236}">
                <a16:creationId xmlns:a16="http://schemas.microsoft.com/office/drawing/2014/main" id="{AB92E222-C642-6DB0-4A21-F4E50FD210AB}"/>
              </a:ext>
            </a:extLst>
          </p:cNvPr>
          <p:cNvSpPr>
            <a:spLocks noGrp="1"/>
          </p:cNvSpPr>
          <p:nvPr>
            <p:ph type="sldNum" sz="quarter" idx="12"/>
          </p:nvPr>
        </p:nvSpPr>
        <p:spPr/>
        <p:txBody>
          <a:bodyPr/>
          <a:lstStyle/>
          <a:p>
            <a:fld id="{F6E3FC83-6524-4D98-8560-E43F4699E5E0}" type="slidenum">
              <a:rPr lang="zh-CN" altLang="en-US" smtClean="0"/>
              <a:t>‹#›</a:t>
            </a:fld>
            <a:endParaRPr lang="zh-CN" altLang="en-US" dirty="0"/>
          </a:p>
        </p:txBody>
      </p:sp>
    </p:spTree>
    <p:extLst>
      <p:ext uri="{BB962C8B-B14F-4D97-AF65-F5344CB8AC3E}">
        <p14:creationId xmlns:p14="http://schemas.microsoft.com/office/powerpoint/2010/main" val="3310732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BF7D59-1651-C93F-6461-8A044184ED31}"/>
              </a:ext>
            </a:extLst>
          </p:cNvPr>
          <p:cNvSpPr>
            <a:spLocks noGrp="1"/>
          </p:cNvSpPr>
          <p:nvPr>
            <p:ph type="title"/>
          </p:nvPr>
        </p:nvSpPr>
        <p:spPr/>
        <p:txBody>
          <a:bodyPr/>
          <a:lstStyle/>
          <a:p>
            <a:r>
              <a:rPr lang="zh-TW" altLang="en-US"/>
              <a:t>按一下以編輯母片標題樣式</a:t>
            </a:r>
            <a:endParaRPr lang="zh-CN" altLang="en-US"/>
          </a:p>
        </p:txBody>
      </p:sp>
      <p:sp>
        <p:nvSpPr>
          <p:cNvPr id="3" name="內容版面配置區 2">
            <a:extLst>
              <a:ext uri="{FF2B5EF4-FFF2-40B4-BE49-F238E27FC236}">
                <a16:creationId xmlns:a16="http://schemas.microsoft.com/office/drawing/2014/main" id="{D64523FD-A372-8B9A-C9DB-C230999D1C12}"/>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CN" altLang="en-US"/>
          </a:p>
        </p:txBody>
      </p:sp>
      <p:sp>
        <p:nvSpPr>
          <p:cNvPr id="4" name="內容版面配置區 3">
            <a:extLst>
              <a:ext uri="{FF2B5EF4-FFF2-40B4-BE49-F238E27FC236}">
                <a16:creationId xmlns:a16="http://schemas.microsoft.com/office/drawing/2014/main" id="{9256AB24-0A5C-8AC3-9B05-1DCE2FC8C7D8}"/>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CN" altLang="en-US"/>
          </a:p>
        </p:txBody>
      </p:sp>
      <p:sp>
        <p:nvSpPr>
          <p:cNvPr id="5" name="日期版面配置區 4">
            <a:extLst>
              <a:ext uri="{FF2B5EF4-FFF2-40B4-BE49-F238E27FC236}">
                <a16:creationId xmlns:a16="http://schemas.microsoft.com/office/drawing/2014/main" id="{D3025D72-A366-3F42-5077-6CDA960C715C}"/>
              </a:ext>
            </a:extLst>
          </p:cNvPr>
          <p:cNvSpPr>
            <a:spLocks noGrp="1"/>
          </p:cNvSpPr>
          <p:nvPr>
            <p:ph type="dt" sz="half" idx="10"/>
          </p:nvPr>
        </p:nvSpPr>
        <p:spPr/>
        <p:txBody>
          <a:bodyPr/>
          <a:lstStyle/>
          <a:p>
            <a:fld id="{7FB8A786-8E68-44C5-9750-D671971A418C}" type="datetime1">
              <a:rPr lang="zh-CN" altLang="en-US" smtClean="0"/>
              <a:t>2024/10/31</a:t>
            </a:fld>
            <a:endParaRPr lang="zh-CN" altLang="en-US"/>
          </a:p>
        </p:txBody>
      </p:sp>
      <p:sp>
        <p:nvSpPr>
          <p:cNvPr id="6" name="頁尾版面配置區 5">
            <a:extLst>
              <a:ext uri="{FF2B5EF4-FFF2-40B4-BE49-F238E27FC236}">
                <a16:creationId xmlns:a16="http://schemas.microsoft.com/office/drawing/2014/main" id="{C37EA551-1BF6-3A77-1BD1-E456CEA33AD4}"/>
              </a:ext>
            </a:extLst>
          </p:cNvPr>
          <p:cNvSpPr>
            <a:spLocks noGrp="1"/>
          </p:cNvSpPr>
          <p:nvPr>
            <p:ph type="ftr" sz="quarter" idx="11"/>
          </p:nvPr>
        </p:nvSpPr>
        <p:spPr/>
        <p:txBody>
          <a:bodyPr/>
          <a:lstStyle/>
          <a:p>
            <a:endParaRPr lang="zh-CN" altLang="en-US"/>
          </a:p>
        </p:txBody>
      </p:sp>
      <p:sp>
        <p:nvSpPr>
          <p:cNvPr id="7" name="投影片編號版面配置區 6">
            <a:extLst>
              <a:ext uri="{FF2B5EF4-FFF2-40B4-BE49-F238E27FC236}">
                <a16:creationId xmlns:a16="http://schemas.microsoft.com/office/drawing/2014/main" id="{C670CB32-8DB4-A130-2929-FA47BE92B637}"/>
              </a:ext>
            </a:extLst>
          </p:cNvPr>
          <p:cNvSpPr>
            <a:spLocks noGrp="1"/>
          </p:cNvSpPr>
          <p:nvPr>
            <p:ph type="sldNum" sz="quarter" idx="12"/>
          </p:nvPr>
        </p:nvSpPr>
        <p:spPr/>
        <p:txBody>
          <a:bodyPr/>
          <a:lstStyle/>
          <a:p>
            <a:fld id="{F6E3FC83-6524-4D98-8560-E43F4699E5E0}" type="slidenum">
              <a:rPr lang="zh-CN" altLang="en-US" smtClean="0"/>
              <a:t>‹#›</a:t>
            </a:fld>
            <a:endParaRPr lang="zh-CN" altLang="en-US"/>
          </a:p>
        </p:txBody>
      </p:sp>
    </p:spTree>
    <p:extLst>
      <p:ext uri="{BB962C8B-B14F-4D97-AF65-F5344CB8AC3E}">
        <p14:creationId xmlns:p14="http://schemas.microsoft.com/office/powerpoint/2010/main" val="2045738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24A343-6029-E398-7F6A-BD276BA9294C}"/>
              </a:ext>
            </a:extLst>
          </p:cNvPr>
          <p:cNvSpPr>
            <a:spLocks noGrp="1"/>
          </p:cNvSpPr>
          <p:nvPr>
            <p:ph type="title"/>
          </p:nvPr>
        </p:nvSpPr>
        <p:spPr>
          <a:xfrm>
            <a:off x="839788" y="365125"/>
            <a:ext cx="10515600" cy="1325563"/>
          </a:xfrm>
        </p:spPr>
        <p:txBody>
          <a:bodyPr/>
          <a:lstStyle/>
          <a:p>
            <a:r>
              <a:rPr lang="zh-TW" altLang="en-US"/>
              <a:t>按一下以編輯母片標題樣式</a:t>
            </a:r>
            <a:endParaRPr lang="zh-CN" altLang="en-US"/>
          </a:p>
        </p:txBody>
      </p:sp>
      <p:sp>
        <p:nvSpPr>
          <p:cNvPr id="3" name="文字版面配置區 2">
            <a:extLst>
              <a:ext uri="{FF2B5EF4-FFF2-40B4-BE49-F238E27FC236}">
                <a16:creationId xmlns:a16="http://schemas.microsoft.com/office/drawing/2014/main" id="{8257FB78-5BCB-1E6F-1F30-6857AF5C62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E1E3CA9F-C51E-9213-A21A-5D3D8FAC27F0}"/>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CN" altLang="en-US"/>
          </a:p>
        </p:txBody>
      </p:sp>
      <p:sp>
        <p:nvSpPr>
          <p:cNvPr id="5" name="文字版面配置區 4">
            <a:extLst>
              <a:ext uri="{FF2B5EF4-FFF2-40B4-BE49-F238E27FC236}">
                <a16:creationId xmlns:a16="http://schemas.microsoft.com/office/drawing/2014/main" id="{6CFC2A55-0718-2ACB-D5DF-D1B0510306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BEAD6710-DB27-83B1-58F3-E8E0865AC9BE}"/>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CN" altLang="en-US"/>
          </a:p>
        </p:txBody>
      </p:sp>
      <p:sp>
        <p:nvSpPr>
          <p:cNvPr id="7" name="日期版面配置區 6">
            <a:extLst>
              <a:ext uri="{FF2B5EF4-FFF2-40B4-BE49-F238E27FC236}">
                <a16:creationId xmlns:a16="http://schemas.microsoft.com/office/drawing/2014/main" id="{5E0E2146-4687-4644-DC9E-3FADFF60A9E4}"/>
              </a:ext>
            </a:extLst>
          </p:cNvPr>
          <p:cNvSpPr>
            <a:spLocks noGrp="1"/>
          </p:cNvSpPr>
          <p:nvPr>
            <p:ph type="dt" sz="half" idx="10"/>
          </p:nvPr>
        </p:nvSpPr>
        <p:spPr/>
        <p:txBody>
          <a:bodyPr/>
          <a:lstStyle/>
          <a:p>
            <a:fld id="{757B5415-F268-411D-A7B0-EA2681EA2D62}" type="datetime1">
              <a:rPr lang="zh-CN" altLang="en-US" smtClean="0"/>
              <a:t>2024/10/31</a:t>
            </a:fld>
            <a:endParaRPr lang="zh-CN" altLang="en-US"/>
          </a:p>
        </p:txBody>
      </p:sp>
      <p:sp>
        <p:nvSpPr>
          <p:cNvPr id="8" name="頁尾版面配置區 7">
            <a:extLst>
              <a:ext uri="{FF2B5EF4-FFF2-40B4-BE49-F238E27FC236}">
                <a16:creationId xmlns:a16="http://schemas.microsoft.com/office/drawing/2014/main" id="{55C637CD-4106-D1FC-CB01-5FF65D85BC33}"/>
              </a:ext>
            </a:extLst>
          </p:cNvPr>
          <p:cNvSpPr>
            <a:spLocks noGrp="1"/>
          </p:cNvSpPr>
          <p:nvPr>
            <p:ph type="ftr" sz="quarter" idx="11"/>
          </p:nvPr>
        </p:nvSpPr>
        <p:spPr/>
        <p:txBody>
          <a:bodyPr/>
          <a:lstStyle/>
          <a:p>
            <a:endParaRPr lang="zh-CN" altLang="en-US"/>
          </a:p>
        </p:txBody>
      </p:sp>
      <p:sp>
        <p:nvSpPr>
          <p:cNvPr id="9" name="投影片編號版面配置區 8">
            <a:extLst>
              <a:ext uri="{FF2B5EF4-FFF2-40B4-BE49-F238E27FC236}">
                <a16:creationId xmlns:a16="http://schemas.microsoft.com/office/drawing/2014/main" id="{7BF7B080-3D9B-2A06-DE7F-C6F446589033}"/>
              </a:ext>
            </a:extLst>
          </p:cNvPr>
          <p:cNvSpPr>
            <a:spLocks noGrp="1"/>
          </p:cNvSpPr>
          <p:nvPr>
            <p:ph type="sldNum" sz="quarter" idx="12"/>
          </p:nvPr>
        </p:nvSpPr>
        <p:spPr/>
        <p:txBody>
          <a:bodyPr/>
          <a:lstStyle/>
          <a:p>
            <a:fld id="{F6E3FC83-6524-4D98-8560-E43F4699E5E0}" type="slidenum">
              <a:rPr lang="zh-CN" altLang="en-US" smtClean="0"/>
              <a:t>‹#›</a:t>
            </a:fld>
            <a:endParaRPr lang="zh-CN" altLang="en-US"/>
          </a:p>
        </p:txBody>
      </p:sp>
    </p:spTree>
    <p:extLst>
      <p:ext uri="{BB962C8B-B14F-4D97-AF65-F5344CB8AC3E}">
        <p14:creationId xmlns:p14="http://schemas.microsoft.com/office/powerpoint/2010/main" val="3217480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101F7CD-20E8-B104-3F4D-83A137C3B6D3}"/>
              </a:ext>
            </a:extLst>
          </p:cNvPr>
          <p:cNvSpPr>
            <a:spLocks noGrp="1"/>
          </p:cNvSpPr>
          <p:nvPr>
            <p:ph type="title"/>
          </p:nvPr>
        </p:nvSpPr>
        <p:spPr/>
        <p:txBody>
          <a:bodyPr/>
          <a:lstStyle/>
          <a:p>
            <a:r>
              <a:rPr lang="zh-TW" altLang="en-US"/>
              <a:t>按一下以編輯母片標題樣式</a:t>
            </a:r>
            <a:endParaRPr lang="zh-CN" altLang="en-US"/>
          </a:p>
        </p:txBody>
      </p:sp>
      <p:sp>
        <p:nvSpPr>
          <p:cNvPr id="3" name="日期版面配置區 2">
            <a:extLst>
              <a:ext uri="{FF2B5EF4-FFF2-40B4-BE49-F238E27FC236}">
                <a16:creationId xmlns:a16="http://schemas.microsoft.com/office/drawing/2014/main" id="{4FBD58D8-CEBF-3526-EDD4-067B5DBC2C2B}"/>
              </a:ext>
            </a:extLst>
          </p:cNvPr>
          <p:cNvSpPr>
            <a:spLocks noGrp="1"/>
          </p:cNvSpPr>
          <p:nvPr>
            <p:ph type="dt" sz="half" idx="10"/>
          </p:nvPr>
        </p:nvSpPr>
        <p:spPr/>
        <p:txBody>
          <a:bodyPr/>
          <a:lstStyle/>
          <a:p>
            <a:fld id="{7DA1C514-EBBB-41A5-B5A5-6C240BA1F721}" type="datetime1">
              <a:rPr lang="zh-CN" altLang="en-US" smtClean="0"/>
              <a:t>2024/10/31</a:t>
            </a:fld>
            <a:endParaRPr lang="zh-CN" altLang="en-US"/>
          </a:p>
        </p:txBody>
      </p:sp>
      <p:sp>
        <p:nvSpPr>
          <p:cNvPr id="4" name="頁尾版面配置區 3">
            <a:extLst>
              <a:ext uri="{FF2B5EF4-FFF2-40B4-BE49-F238E27FC236}">
                <a16:creationId xmlns:a16="http://schemas.microsoft.com/office/drawing/2014/main" id="{F0CAB358-8ABC-7FB3-B0EA-A95FF56BA574}"/>
              </a:ext>
            </a:extLst>
          </p:cNvPr>
          <p:cNvSpPr>
            <a:spLocks noGrp="1"/>
          </p:cNvSpPr>
          <p:nvPr>
            <p:ph type="ftr" sz="quarter" idx="11"/>
          </p:nvPr>
        </p:nvSpPr>
        <p:spPr/>
        <p:txBody>
          <a:bodyPr/>
          <a:lstStyle/>
          <a:p>
            <a:endParaRPr lang="zh-CN" altLang="en-US"/>
          </a:p>
        </p:txBody>
      </p:sp>
      <p:sp>
        <p:nvSpPr>
          <p:cNvPr id="5" name="投影片編號版面配置區 4">
            <a:extLst>
              <a:ext uri="{FF2B5EF4-FFF2-40B4-BE49-F238E27FC236}">
                <a16:creationId xmlns:a16="http://schemas.microsoft.com/office/drawing/2014/main" id="{AF81E9A6-25F7-300E-9F1D-5F1F5C97EA9B}"/>
              </a:ext>
            </a:extLst>
          </p:cNvPr>
          <p:cNvSpPr>
            <a:spLocks noGrp="1"/>
          </p:cNvSpPr>
          <p:nvPr>
            <p:ph type="sldNum" sz="quarter" idx="12"/>
          </p:nvPr>
        </p:nvSpPr>
        <p:spPr/>
        <p:txBody>
          <a:bodyPr/>
          <a:lstStyle/>
          <a:p>
            <a:fld id="{F6E3FC83-6524-4D98-8560-E43F4699E5E0}" type="slidenum">
              <a:rPr lang="zh-CN" altLang="en-US" smtClean="0"/>
              <a:t>‹#›</a:t>
            </a:fld>
            <a:endParaRPr lang="zh-CN" altLang="en-US"/>
          </a:p>
        </p:txBody>
      </p:sp>
    </p:spTree>
    <p:extLst>
      <p:ext uri="{BB962C8B-B14F-4D97-AF65-F5344CB8AC3E}">
        <p14:creationId xmlns:p14="http://schemas.microsoft.com/office/powerpoint/2010/main" val="1626362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FB623385-72B6-20F0-536B-E953B1DE90F4}"/>
              </a:ext>
            </a:extLst>
          </p:cNvPr>
          <p:cNvSpPr>
            <a:spLocks noGrp="1"/>
          </p:cNvSpPr>
          <p:nvPr>
            <p:ph type="dt" sz="half" idx="10"/>
          </p:nvPr>
        </p:nvSpPr>
        <p:spPr/>
        <p:txBody>
          <a:bodyPr/>
          <a:lstStyle/>
          <a:p>
            <a:fld id="{2A0ACA8D-4B0E-41D7-9F7C-E9A6EF52DFF3}" type="datetime1">
              <a:rPr lang="zh-CN" altLang="en-US" smtClean="0"/>
              <a:t>2024/10/31</a:t>
            </a:fld>
            <a:endParaRPr lang="zh-CN" altLang="en-US"/>
          </a:p>
        </p:txBody>
      </p:sp>
      <p:sp>
        <p:nvSpPr>
          <p:cNvPr id="3" name="頁尾版面配置區 2">
            <a:extLst>
              <a:ext uri="{FF2B5EF4-FFF2-40B4-BE49-F238E27FC236}">
                <a16:creationId xmlns:a16="http://schemas.microsoft.com/office/drawing/2014/main" id="{7A1382A6-5A1E-FB33-B3FA-CFDEE504B579}"/>
              </a:ext>
            </a:extLst>
          </p:cNvPr>
          <p:cNvSpPr>
            <a:spLocks noGrp="1"/>
          </p:cNvSpPr>
          <p:nvPr>
            <p:ph type="ftr" sz="quarter" idx="11"/>
          </p:nvPr>
        </p:nvSpPr>
        <p:spPr/>
        <p:txBody>
          <a:bodyPr/>
          <a:lstStyle/>
          <a:p>
            <a:endParaRPr lang="zh-CN" altLang="en-US"/>
          </a:p>
        </p:txBody>
      </p:sp>
      <p:sp>
        <p:nvSpPr>
          <p:cNvPr id="4" name="投影片編號版面配置區 3">
            <a:extLst>
              <a:ext uri="{FF2B5EF4-FFF2-40B4-BE49-F238E27FC236}">
                <a16:creationId xmlns:a16="http://schemas.microsoft.com/office/drawing/2014/main" id="{67B2C30D-49DC-7C41-1CF8-8AA7E88817D5}"/>
              </a:ext>
            </a:extLst>
          </p:cNvPr>
          <p:cNvSpPr>
            <a:spLocks noGrp="1"/>
          </p:cNvSpPr>
          <p:nvPr>
            <p:ph type="sldNum" sz="quarter" idx="12"/>
          </p:nvPr>
        </p:nvSpPr>
        <p:spPr/>
        <p:txBody>
          <a:bodyPr/>
          <a:lstStyle/>
          <a:p>
            <a:fld id="{F6E3FC83-6524-4D98-8560-E43F4699E5E0}" type="slidenum">
              <a:rPr lang="zh-CN" altLang="en-US" smtClean="0"/>
              <a:t>‹#›</a:t>
            </a:fld>
            <a:endParaRPr lang="zh-CN" altLang="en-US"/>
          </a:p>
        </p:txBody>
      </p:sp>
    </p:spTree>
    <p:extLst>
      <p:ext uri="{BB962C8B-B14F-4D97-AF65-F5344CB8AC3E}">
        <p14:creationId xmlns:p14="http://schemas.microsoft.com/office/powerpoint/2010/main" val="1097233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2C19415-74FB-604B-718D-FF63786BB715}"/>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zh-CN" altLang="en-US"/>
          </a:p>
        </p:txBody>
      </p:sp>
      <p:sp>
        <p:nvSpPr>
          <p:cNvPr id="3" name="內容版面配置區 2">
            <a:extLst>
              <a:ext uri="{FF2B5EF4-FFF2-40B4-BE49-F238E27FC236}">
                <a16:creationId xmlns:a16="http://schemas.microsoft.com/office/drawing/2014/main" id="{02C333AA-E682-839C-42AC-325D2F1CE1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CN" altLang="en-US"/>
          </a:p>
        </p:txBody>
      </p:sp>
      <p:sp>
        <p:nvSpPr>
          <p:cNvPr id="4" name="文字版面配置區 3">
            <a:extLst>
              <a:ext uri="{FF2B5EF4-FFF2-40B4-BE49-F238E27FC236}">
                <a16:creationId xmlns:a16="http://schemas.microsoft.com/office/drawing/2014/main" id="{516ED829-4158-EAA3-DBB4-7E652A46B1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524C8A92-095D-815A-E414-184D325D5932}"/>
              </a:ext>
            </a:extLst>
          </p:cNvPr>
          <p:cNvSpPr>
            <a:spLocks noGrp="1"/>
          </p:cNvSpPr>
          <p:nvPr>
            <p:ph type="dt" sz="half" idx="10"/>
          </p:nvPr>
        </p:nvSpPr>
        <p:spPr/>
        <p:txBody>
          <a:bodyPr/>
          <a:lstStyle/>
          <a:p>
            <a:fld id="{7F330062-0759-4291-8B0D-551C009895AD}" type="datetime1">
              <a:rPr lang="zh-CN" altLang="en-US" smtClean="0"/>
              <a:t>2024/10/31</a:t>
            </a:fld>
            <a:endParaRPr lang="zh-CN" altLang="en-US"/>
          </a:p>
        </p:txBody>
      </p:sp>
      <p:sp>
        <p:nvSpPr>
          <p:cNvPr id="6" name="頁尾版面配置區 5">
            <a:extLst>
              <a:ext uri="{FF2B5EF4-FFF2-40B4-BE49-F238E27FC236}">
                <a16:creationId xmlns:a16="http://schemas.microsoft.com/office/drawing/2014/main" id="{E5AB2167-B982-1E46-61F2-20FEB4C3334E}"/>
              </a:ext>
            </a:extLst>
          </p:cNvPr>
          <p:cNvSpPr>
            <a:spLocks noGrp="1"/>
          </p:cNvSpPr>
          <p:nvPr>
            <p:ph type="ftr" sz="quarter" idx="11"/>
          </p:nvPr>
        </p:nvSpPr>
        <p:spPr/>
        <p:txBody>
          <a:bodyPr/>
          <a:lstStyle/>
          <a:p>
            <a:endParaRPr lang="zh-CN" altLang="en-US"/>
          </a:p>
        </p:txBody>
      </p:sp>
      <p:sp>
        <p:nvSpPr>
          <p:cNvPr id="7" name="投影片編號版面配置區 6">
            <a:extLst>
              <a:ext uri="{FF2B5EF4-FFF2-40B4-BE49-F238E27FC236}">
                <a16:creationId xmlns:a16="http://schemas.microsoft.com/office/drawing/2014/main" id="{7FB50007-CB54-3381-9B55-998460EBAE37}"/>
              </a:ext>
            </a:extLst>
          </p:cNvPr>
          <p:cNvSpPr>
            <a:spLocks noGrp="1"/>
          </p:cNvSpPr>
          <p:nvPr>
            <p:ph type="sldNum" sz="quarter" idx="12"/>
          </p:nvPr>
        </p:nvSpPr>
        <p:spPr/>
        <p:txBody>
          <a:bodyPr/>
          <a:lstStyle/>
          <a:p>
            <a:fld id="{F6E3FC83-6524-4D98-8560-E43F4699E5E0}" type="slidenum">
              <a:rPr lang="zh-CN" altLang="en-US" smtClean="0"/>
              <a:t>‹#›</a:t>
            </a:fld>
            <a:endParaRPr lang="zh-CN" altLang="en-US" dirty="0"/>
          </a:p>
        </p:txBody>
      </p:sp>
    </p:spTree>
    <p:extLst>
      <p:ext uri="{BB962C8B-B14F-4D97-AF65-F5344CB8AC3E}">
        <p14:creationId xmlns:p14="http://schemas.microsoft.com/office/powerpoint/2010/main" val="3728248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A429AF2-8961-B512-2306-84D1203477AD}"/>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zh-CN" altLang="en-US"/>
          </a:p>
        </p:txBody>
      </p:sp>
      <p:sp>
        <p:nvSpPr>
          <p:cNvPr id="3" name="圖片版面配置區 2">
            <a:extLst>
              <a:ext uri="{FF2B5EF4-FFF2-40B4-BE49-F238E27FC236}">
                <a16:creationId xmlns:a16="http://schemas.microsoft.com/office/drawing/2014/main" id="{BBDC4BDF-3184-ADF6-38F9-5F00EFC7F5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字版面配置區 3">
            <a:extLst>
              <a:ext uri="{FF2B5EF4-FFF2-40B4-BE49-F238E27FC236}">
                <a16:creationId xmlns:a16="http://schemas.microsoft.com/office/drawing/2014/main" id="{AC7AA5F6-3A05-879C-ACC9-ADEF0D53A2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D9912C7C-4AF4-EECA-AA80-1ACAABF68C75}"/>
              </a:ext>
            </a:extLst>
          </p:cNvPr>
          <p:cNvSpPr>
            <a:spLocks noGrp="1"/>
          </p:cNvSpPr>
          <p:nvPr>
            <p:ph type="dt" sz="half" idx="10"/>
          </p:nvPr>
        </p:nvSpPr>
        <p:spPr/>
        <p:txBody>
          <a:bodyPr/>
          <a:lstStyle/>
          <a:p>
            <a:fld id="{AA0C8827-FC6B-40BD-B741-B4166ED5E061}" type="datetime1">
              <a:rPr lang="zh-CN" altLang="en-US" smtClean="0"/>
              <a:t>2024/10/31</a:t>
            </a:fld>
            <a:endParaRPr lang="zh-CN" altLang="en-US"/>
          </a:p>
        </p:txBody>
      </p:sp>
      <p:sp>
        <p:nvSpPr>
          <p:cNvPr id="6" name="頁尾版面配置區 5">
            <a:extLst>
              <a:ext uri="{FF2B5EF4-FFF2-40B4-BE49-F238E27FC236}">
                <a16:creationId xmlns:a16="http://schemas.microsoft.com/office/drawing/2014/main" id="{4EC28C51-F4B2-ADB6-43CD-12D77AF3F513}"/>
              </a:ext>
            </a:extLst>
          </p:cNvPr>
          <p:cNvSpPr>
            <a:spLocks noGrp="1"/>
          </p:cNvSpPr>
          <p:nvPr>
            <p:ph type="ftr" sz="quarter" idx="11"/>
          </p:nvPr>
        </p:nvSpPr>
        <p:spPr/>
        <p:txBody>
          <a:bodyPr/>
          <a:lstStyle/>
          <a:p>
            <a:endParaRPr lang="zh-CN" altLang="en-US"/>
          </a:p>
        </p:txBody>
      </p:sp>
      <p:sp>
        <p:nvSpPr>
          <p:cNvPr id="7" name="投影片編號版面配置區 6">
            <a:extLst>
              <a:ext uri="{FF2B5EF4-FFF2-40B4-BE49-F238E27FC236}">
                <a16:creationId xmlns:a16="http://schemas.microsoft.com/office/drawing/2014/main" id="{9E54BD7A-1FC1-B77A-DC52-86F8FFC41CC6}"/>
              </a:ext>
            </a:extLst>
          </p:cNvPr>
          <p:cNvSpPr>
            <a:spLocks noGrp="1"/>
          </p:cNvSpPr>
          <p:nvPr>
            <p:ph type="sldNum" sz="quarter" idx="12"/>
          </p:nvPr>
        </p:nvSpPr>
        <p:spPr/>
        <p:txBody>
          <a:bodyPr/>
          <a:lstStyle/>
          <a:p>
            <a:fld id="{F6E3FC83-6524-4D98-8560-E43F4699E5E0}" type="slidenum">
              <a:rPr lang="zh-CN" altLang="en-US" smtClean="0"/>
              <a:t>‹#›</a:t>
            </a:fld>
            <a:endParaRPr lang="zh-CN" altLang="en-US"/>
          </a:p>
        </p:txBody>
      </p:sp>
    </p:spTree>
    <p:extLst>
      <p:ext uri="{BB962C8B-B14F-4D97-AF65-F5344CB8AC3E}">
        <p14:creationId xmlns:p14="http://schemas.microsoft.com/office/powerpoint/2010/main" val="464701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sv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圖片 10">
            <a:extLst>
              <a:ext uri="{FF2B5EF4-FFF2-40B4-BE49-F238E27FC236}">
                <a16:creationId xmlns:a16="http://schemas.microsoft.com/office/drawing/2014/main" id="{9FFE4AEC-B433-7116-F604-6EF51B37C68A}"/>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8626" y="6347905"/>
            <a:ext cx="12192000" cy="507307"/>
          </a:xfrm>
          <a:prstGeom prst="rect">
            <a:avLst/>
          </a:prstGeom>
        </p:spPr>
      </p:pic>
      <p:sp>
        <p:nvSpPr>
          <p:cNvPr id="2" name="標題版面配置區 1">
            <a:extLst>
              <a:ext uri="{FF2B5EF4-FFF2-40B4-BE49-F238E27FC236}">
                <a16:creationId xmlns:a16="http://schemas.microsoft.com/office/drawing/2014/main" id="{2E34455A-7296-2F32-EE13-49C343FB73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endParaRPr lang="zh-CN" altLang="en-US" dirty="0"/>
          </a:p>
        </p:txBody>
      </p:sp>
      <p:sp>
        <p:nvSpPr>
          <p:cNvPr id="3" name="文字版面配置區 2">
            <a:extLst>
              <a:ext uri="{FF2B5EF4-FFF2-40B4-BE49-F238E27FC236}">
                <a16:creationId xmlns:a16="http://schemas.microsoft.com/office/drawing/2014/main" id="{FC613D01-2F33-D453-D8B9-02A2BCB651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zh-CN" altLang="en-US" dirty="0"/>
          </a:p>
        </p:txBody>
      </p:sp>
      <p:sp>
        <p:nvSpPr>
          <p:cNvPr id="4" name="日期版面配置區 3">
            <a:extLst>
              <a:ext uri="{FF2B5EF4-FFF2-40B4-BE49-F238E27FC236}">
                <a16:creationId xmlns:a16="http://schemas.microsoft.com/office/drawing/2014/main" id="{07D9FE45-C953-2BB9-77ED-EE39DC2F87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38C827-2779-4CB2-A2D9-FDDFB60CB0FB}" type="datetime1">
              <a:rPr lang="zh-CN" altLang="en-US" smtClean="0"/>
              <a:t>2024/10/31</a:t>
            </a:fld>
            <a:endParaRPr lang="zh-CN" altLang="en-US"/>
          </a:p>
        </p:txBody>
      </p:sp>
      <p:sp>
        <p:nvSpPr>
          <p:cNvPr id="5" name="頁尾版面配置區 4">
            <a:extLst>
              <a:ext uri="{FF2B5EF4-FFF2-40B4-BE49-F238E27FC236}">
                <a16:creationId xmlns:a16="http://schemas.microsoft.com/office/drawing/2014/main" id="{AEB6AEB9-3E6E-8601-7090-5EB0474782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投影片編號版面配置區 5">
            <a:extLst>
              <a:ext uri="{FF2B5EF4-FFF2-40B4-BE49-F238E27FC236}">
                <a16:creationId xmlns:a16="http://schemas.microsoft.com/office/drawing/2014/main" id="{5603FBCA-E222-4024-15F7-4210119E6A87}"/>
              </a:ext>
            </a:extLst>
          </p:cNvPr>
          <p:cNvSpPr>
            <a:spLocks noGrp="1"/>
          </p:cNvSpPr>
          <p:nvPr>
            <p:ph type="sldNum" sz="quarter" idx="4"/>
          </p:nvPr>
        </p:nvSpPr>
        <p:spPr>
          <a:xfrm>
            <a:off x="9238672" y="6421002"/>
            <a:ext cx="2743200" cy="365125"/>
          </a:xfrm>
          <a:prstGeom prst="rect">
            <a:avLst/>
          </a:prstGeom>
        </p:spPr>
        <p:txBody>
          <a:bodyPr vert="horz" lIns="91440" tIns="45720" rIns="91440" bIns="45720" rtlCol="0" anchor="ctr"/>
          <a:lstStyle>
            <a:lvl1pPr algn="r">
              <a:defRPr sz="1000">
                <a:solidFill>
                  <a:schemeClr val="bg1"/>
                </a:solidFill>
              </a:defRPr>
            </a:lvl1pPr>
          </a:lstStyle>
          <a:p>
            <a:fld id="{4303227C-7422-4838-A225-27CA7015FFDD}" type="slidenum">
              <a:rPr lang="zh-CN" altLang="en-US" smtClean="0"/>
              <a:pPr/>
              <a:t>‹#›</a:t>
            </a:fld>
            <a:endParaRPr lang="zh-CN" altLang="en-US" dirty="0"/>
          </a:p>
        </p:txBody>
      </p:sp>
      <p:pic>
        <p:nvPicPr>
          <p:cNvPr id="8" name="圖形 7">
            <a:extLst>
              <a:ext uri="{FF2B5EF4-FFF2-40B4-BE49-F238E27FC236}">
                <a16:creationId xmlns:a16="http://schemas.microsoft.com/office/drawing/2014/main" id="{BB09F0DA-6725-7E0A-5549-53BE08AA1226}"/>
              </a:ext>
            </a:extLst>
          </p:cNvPr>
          <p:cNvPicPr>
            <a:picLocks noChangeAspect="1"/>
          </p:cNvPicPr>
          <p:nvPr userDrawn="1"/>
        </p:nvPicPr>
        <p:blipFill>
          <a:blip r:embed="rId14">
            <a:extLst>
              <a:ext uri="{96DAC541-7B7A-43D3-8B79-37D633B846F1}">
                <asvg:svgBlip xmlns:asvg="http://schemas.microsoft.com/office/drawing/2016/SVG/main" r:embed="rId15"/>
              </a:ext>
            </a:extLst>
          </a:blip>
          <a:stretch>
            <a:fillRect/>
          </a:stretch>
        </p:blipFill>
        <p:spPr>
          <a:xfrm>
            <a:off x="265403" y="230190"/>
            <a:ext cx="968378" cy="365126"/>
          </a:xfrm>
          <a:prstGeom prst="rect">
            <a:avLst/>
          </a:prstGeom>
        </p:spPr>
      </p:pic>
      <p:pic>
        <p:nvPicPr>
          <p:cNvPr id="9" name="圖片 8">
            <a:extLst>
              <a:ext uri="{FF2B5EF4-FFF2-40B4-BE49-F238E27FC236}">
                <a16:creationId xmlns:a16="http://schemas.microsoft.com/office/drawing/2014/main" id="{7F8795E9-CA1C-E186-354B-8CBEEB6EEB6E}"/>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0" y="2784"/>
            <a:ext cx="12192000" cy="592532"/>
          </a:xfrm>
          <a:prstGeom prst="rect">
            <a:avLst/>
          </a:prstGeom>
        </p:spPr>
      </p:pic>
    </p:spTree>
    <p:extLst>
      <p:ext uri="{BB962C8B-B14F-4D97-AF65-F5344CB8AC3E}">
        <p14:creationId xmlns:p14="http://schemas.microsoft.com/office/powerpoint/2010/main" val="172953323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github.com/cyb80/FIN-8033BCF-/blob/main/%E9%83%A8%E5%88%86%E5%9C%96%E7%89%87/%E6%B5%B7%E5%BA%95%E6%92%88%E6%B7%A8%E5%88%A9%E7%8E%87.png" TargetMode="External"/><Relationship Id="rId3" Type="http://schemas.openxmlformats.org/officeDocument/2006/relationships/hyperlink" Target="https://github.com/cyb80/FIN-8033BCF-/blob/main/%E9%83%A8%E5%88%86%E5%9C%96%E7%89%87/%E6%B5%B7%E5%BA%95%E6%92%88%E6%B5%81%E5%8B%95%E6%AF%94%E7%8E%87.png" TargetMode="External"/><Relationship Id="rId7" Type="http://schemas.openxmlformats.org/officeDocument/2006/relationships/hyperlink" Target="https://github.com/cyb80/FIN-8033BCF-/blob/main/%E9%83%A8%E5%88%86%E5%9C%96%E7%89%87/%E6%B5%B7%E5%BA%95%E6%92%88%E6%AF%9B%E5%88%A9%E7%8E%87.png" TargetMode="External"/><Relationship Id="rId2" Type="http://schemas.openxmlformats.org/officeDocument/2006/relationships/hyperlink" Target="https://github.com/cyb80/FIN-8033BCF-/blob/main/%E9%83%A8%E5%88%86%E5%9C%96%E7%89%87/%E6%B7%A8%E7%87%9F%E9%81%8B%E8%B3%87%E6%9C%AC.png" TargetMode="External"/><Relationship Id="rId1" Type="http://schemas.openxmlformats.org/officeDocument/2006/relationships/slideLayout" Target="../slideLayouts/slideLayout2.xml"/><Relationship Id="rId6" Type="http://schemas.openxmlformats.org/officeDocument/2006/relationships/hyperlink" Target="https://github.com/cyb80/FIN-8033BCF-/blob/main/%E9%83%A8%E5%88%86%E5%9C%96%E7%89%87/%E6%B5%B7%E5%BA%95%E6%92%88%E6%AC%8A%E7%9B%8A%E4%B9%98%E6%95%B8.png" TargetMode="External"/><Relationship Id="rId5" Type="http://schemas.openxmlformats.org/officeDocument/2006/relationships/hyperlink" Target="https://github.com/cyb80/FIN-8033BCF-/blob/main/%E9%83%A8%E5%88%86%E5%9C%96%E7%89%87/%E6%B5%B7%E5%BA%95%E6%92%88%E8%B2%A0%E5%82%B5%E6%AF%94%E7%8E%87.png" TargetMode="External"/><Relationship Id="rId10" Type="http://schemas.openxmlformats.org/officeDocument/2006/relationships/hyperlink" Target="https://github.com/cyb80/FIN-8033BCF-/blob/main/%E9%83%A8%E5%88%86%E5%9C%96%E7%89%87/%E6%B5%B7%E5%BA%95%E6%92%88ROE.png" TargetMode="External"/><Relationship Id="rId4" Type="http://schemas.openxmlformats.org/officeDocument/2006/relationships/hyperlink" Target="https://github.com/cyb80/FIN-8033BCF-/blob/main/%E9%83%A8%E5%88%86%E5%9C%96%E7%89%87/%E6%B5%B7%E5%BA%95%E6%92%88%E9%80%9F%E5%8B%95%E6%AF%94%E7%8E%87.png" TargetMode="External"/><Relationship Id="rId9" Type="http://schemas.openxmlformats.org/officeDocument/2006/relationships/hyperlink" Target="https://github.com/cyb80/FIN-8033BCF-/blob/main/%E9%83%A8%E5%88%86%E5%9C%96%E7%89%87/%E6%B5%B7%E5%BA%95%E6%92%88%E8%B3%87%E7%94%A2%E5%9B%9E%E5%A0%B1%E7%8E%87.pn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chart" Target="../charts/chart10.xml"/><Relationship Id="rId5" Type="http://schemas.openxmlformats.org/officeDocument/2006/relationships/chart" Target="../charts/chart9.xml"/><Relationship Id="rId4" Type="http://schemas.openxmlformats.org/officeDocument/2006/relationships/chart" Target="../charts/chart8.xml"/></Relationships>
</file>

<file path=ppt/slides/_rels/slide13.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2.xml"/><Relationship Id="rId5" Type="http://schemas.openxmlformats.org/officeDocument/2006/relationships/chart" Target="../charts/chart16.xml"/><Relationship Id="rId4" Type="http://schemas.openxmlformats.org/officeDocument/2006/relationships/chart" Target="../charts/chart15.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microsoft.com/office/2018/10/relationships/comments" Target="../comments/modernComment_103_41D76D0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cyb80/FIN-8033BC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hyperlink" Target="https://github.com/cyb80/FIN-8033BCF-/blob/main/%E6%95%B0%E6%8D%AE%E5%88%86%E6%9E%90.ipynb"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chart" Target="../charts/chart5.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cyb80/FIN-8033BCF-/blob/main/%E9%83%A8%E5%88%86%E5%9C%96%E7%89%87/%E6%B5%B7%E5%BA%95%E6%92%88%E8%82%A1%E6%AC%8A%E7%B5%90%E6%A7%8B.png" TargetMode="External"/><Relationship Id="rId7" Type="http://schemas.openxmlformats.org/officeDocument/2006/relationships/chart" Target="../charts/chart6.xml"/><Relationship Id="rId2" Type="http://schemas.openxmlformats.org/officeDocument/2006/relationships/hyperlink" Target="https://github.com/cyb80/FIN-8033BCF-/blob/main/%E9%83%A8%E5%88%86%E5%9C%96%E7%89%87/%E6%B5%B7%E5%BA%95%E6%92%88%E4%B8%BB%E7%87%9F%E6%A7%8B%E6%88%90_%E5%9C%B0%E5%8D%80.png" TargetMode="External"/><Relationship Id="rId1" Type="http://schemas.openxmlformats.org/officeDocument/2006/relationships/slideLayout" Target="../slideLayouts/slideLayout2.xml"/><Relationship Id="rId6" Type="http://schemas.openxmlformats.org/officeDocument/2006/relationships/hyperlink" Target="https://github.com/cyb80/FIN-8033BCF-/blob/main/%E9%83%A8%E5%88%86%E5%9C%96%E7%89%87/%E9%A4%90%E9%A3%B2%E6%A5%AD%E6%96%B0%E5%A2%9E%E5%8F%8A%E8%A8%BB%E9%8A%B7%E6%95%B8%E9%87%8F.png" TargetMode="External"/><Relationship Id="rId5" Type="http://schemas.openxmlformats.org/officeDocument/2006/relationships/hyperlink" Target="https://github.com/cyb80/FIN-8033BCF-/blob/main/%E9%83%A8%E5%88%86%E5%9C%96%E7%89%87/%E5%AE%A2%E5%96%AE%E5%83%B9.png" TargetMode="External"/><Relationship Id="rId4" Type="http://schemas.openxmlformats.org/officeDocument/2006/relationships/hyperlink" Target="https://github.com/cyb80/FIN-8033BCF-/blob/main/%E9%83%A8%E5%88%86%E5%9C%96%E7%89%87/%E6%B7%A8%E9%96%8B%E5%BA%97.png"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227668C-001D-B0E5-BC90-2279058CB762}"/>
              </a:ext>
            </a:extLst>
          </p:cNvPr>
          <p:cNvSpPr>
            <a:spLocks noGrp="1"/>
          </p:cNvSpPr>
          <p:nvPr>
            <p:ph type="ctrTitle"/>
          </p:nvPr>
        </p:nvSpPr>
        <p:spPr>
          <a:xfrm>
            <a:off x="-1427922" y="467139"/>
            <a:ext cx="11118575" cy="2387600"/>
          </a:xfrm>
        </p:spPr>
        <p:txBody>
          <a:bodyPr>
            <a:normAutofit/>
          </a:bodyPr>
          <a:lstStyle/>
          <a:p>
            <a:r>
              <a:rPr lang="zh-CN" altLang="en-US" sz="4800" b="1" dirty="0">
                <a:solidFill>
                  <a:srgbClr val="002060"/>
                </a:solidFill>
                <a:latin typeface="Arial" panose="020B0604020202020204" pitchFamily="34" charset="0"/>
                <a:ea typeface="微软雅黑" panose="020B0503020204020204" pitchFamily="34" charset="-122"/>
              </a:rPr>
              <a:t>企業財務投資增長策略</a:t>
            </a:r>
            <a:br>
              <a:rPr lang="en-US" altLang="zh-CN" sz="4800" b="1" dirty="0">
                <a:solidFill>
                  <a:srgbClr val="002060"/>
                </a:solidFill>
                <a:latin typeface="Arial" panose="020B0604020202020204" pitchFamily="34" charset="0"/>
                <a:ea typeface="微软雅黑" panose="020B0503020204020204" pitchFamily="34" charset="-122"/>
              </a:rPr>
            </a:br>
            <a:r>
              <a:rPr lang="zh-CN" altLang="en-US" sz="4800" b="1" dirty="0">
                <a:solidFill>
                  <a:srgbClr val="002060"/>
                </a:solidFill>
                <a:latin typeface="Arial" panose="020B0604020202020204" pitchFamily="34" charset="0"/>
                <a:ea typeface="微软雅黑" panose="020B0503020204020204" pitchFamily="34" charset="-122"/>
              </a:rPr>
              <a:t>作業答辯</a:t>
            </a:r>
          </a:p>
        </p:txBody>
      </p:sp>
      <p:sp>
        <p:nvSpPr>
          <p:cNvPr id="3" name="副標題 2">
            <a:extLst>
              <a:ext uri="{FF2B5EF4-FFF2-40B4-BE49-F238E27FC236}">
                <a16:creationId xmlns:a16="http://schemas.microsoft.com/office/drawing/2014/main" id="{18DD7C71-4348-234B-E5A7-A109EF9AEBD2}"/>
              </a:ext>
            </a:extLst>
          </p:cNvPr>
          <p:cNvSpPr>
            <a:spLocks noGrp="1"/>
          </p:cNvSpPr>
          <p:nvPr>
            <p:ph type="subTitle" idx="1"/>
          </p:nvPr>
        </p:nvSpPr>
        <p:spPr>
          <a:xfrm>
            <a:off x="1657424" y="3429000"/>
            <a:ext cx="5472545" cy="1655762"/>
          </a:xfrm>
        </p:spPr>
        <p:txBody>
          <a:bodyPr>
            <a:normAutofit fontScale="92500" lnSpcReduction="10000"/>
          </a:bodyPr>
          <a:lstStyle/>
          <a:p>
            <a:pPr algn="l"/>
            <a:r>
              <a:rPr lang="zh-CN" altLang="en-US" dirty="0">
                <a:solidFill>
                  <a:srgbClr val="002060"/>
                </a:solidFill>
                <a:latin typeface="Arial" panose="020B0604020202020204" pitchFamily="34" charset="0"/>
                <a:ea typeface="微软雅黑" panose="020B0503020204020204" pitchFamily="34" charset="-122"/>
              </a:rPr>
              <a:t>姓名：崔尤斌</a:t>
            </a:r>
            <a:endParaRPr lang="en-US" altLang="zh-CN" dirty="0">
              <a:solidFill>
                <a:srgbClr val="002060"/>
              </a:solidFill>
              <a:latin typeface="Arial" panose="020B0604020202020204" pitchFamily="34" charset="0"/>
              <a:ea typeface="微软雅黑" panose="020B0503020204020204" pitchFamily="34" charset="-122"/>
            </a:endParaRPr>
          </a:p>
          <a:p>
            <a:pPr algn="l"/>
            <a:r>
              <a:rPr lang="zh-CN" altLang="en-US" dirty="0">
                <a:solidFill>
                  <a:srgbClr val="002060"/>
                </a:solidFill>
                <a:latin typeface="Arial" panose="020B0604020202020204" pitchFamily="34" charset="0"/>
                <a:ea typeface="微软雅黑" panose="020B0503020204020204" pitchFamily="34" charset="-122"/>
              </a:rPr>
              <a:t>學號：</a:t>
            </a:r>
            <a:r>
              <a:rPr lang="en-US" altLang="zh-CN" dirty="0">
                <a:solidFill>
                  <a:srgbClr val="002060"/>
                </a:solidFill>
                <a:latin typeface="Arial" panose="020B0604020202020204" pitchFamily="34" charset="0"/>
                <a:ea typeface="微软雅黑" panose="020B0503020204020204" pitchFamily="34" charset="-122"/>
              </a:rPr>
              <a:t>13635344</a:t>
            </a:r>
          </a:p>
          <a:p>
            <a:pPr algn="l"/>
            <a:r>
              <a:rPr lang="zh-CN" altLang="en-US" dirty="0">
                <a:solidFill>
                  <a:srgbClr val="002060"/>
                </a:solidFill>
                <a:latin typeface="Arial" panose="020B0604020202020204" pitchFamily="34" charset="0"/>
                <a:ea typeface="微软雅黑" panose="020B0503020204020204" pitchFamily="34" charset="-122"/>
              </a:rPr>
              <a:t>郵箱：</a:t>
            </a:r>
            <a:r>
              <a:rPr lang="en-US" altLang="zh-CN" dirty="0">
                <a:solidFill>
                  <a:srgbClr val="002060"/>
                </a:solidFill>
                <a:latin typeface="Arial" panose="020B0604020202020204" pitchFamily="34" charset="0"/>
                <a:ea typeface="微软雅黑" panose="020B0503020204020204" pitchFamily="34" charset="-122"/>
              </a:rPr>
              <a:t>s1363534@live.hkmu.edu.hk</a:t>
            </a:r>
          </a:p>
          <a:p>
            <a:pPr algn="l"/>
            <a:r>
              <a:rPr lang="zh-CN" altLang="en-US" dirty="0">
                <a:solidFill>
                  <a:srgbClr val="002060"/>
                </a:solidFill>
                <a:latin typeface="Arial" panose="020B0604020202020204" pitchFamily="34" charset="0"/>
                <a:ea typeface="微软雅黑" panose="020B0503020204020204" pitchFamily="34" charset="-122"/>
              </a:rPr>
              <a:t>組別：</a:t>
            </a:r>
            <a:r>
              <a:rPr lang="en-US" altLang="zh-CN" dirty="0">
                <a:solidFill>
                  <a:srgbClr val="002060"/>
                </a:solidFill>
                <a:latin typeface="Arial" panose="020B0604020202020204" pitchFamily="34" charset="0"/>
                <a:ea typeface="微软雅黑" panose="020B0503020204020204" pitchFamily="34" charset="-122"/>
              </a:rPr>
              <a:t>T07</a:t>
            </a:r>
            <a:endParaRPr lang="zh-CN" altLang="en-US" dirty="0">
              <a:solidFill>
                <a:srgbClr val="002060"/>
              </a:solidFill>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853705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7A7257-71F3-4A1F-96F7-EC391F85876D}"/>
            </a:ext>
          </a:extLst>
        </p:cNvPr>
        <p:cNvGrpSpPr/>
        <p:nvPr/>
      </p:nvGrpSpPr>
      <p:grpSpPr>
        <a:xfrm>
          <a:off x="0" y="0"/>
          <a:ext cx="0" cy="0"/>
          <a:chOff x="0" y="0"/>
          <a:chExt cx="0" cy="0"/>
        </a:xfrm>
      </p:grpSpPr>
      <p:sp>
        <p:nvSpPr>
          <p:cNvPr id="4" name="文字方塊 3">
            <a:extLst>
              <a:ext uri="{FF2B5EF4-FFF2-40B4-BE49-F238E27FC236}">
                <a16:creationId xmlns:a16="http://schemas.microsoft.com/office/drawing/2014/main" id="{BAF7F936-C3D9-D135-1452-AA383B899C9D}"/>
              </a:ext>
            </a:extLst>
          </p:cNvPr>
          <p:cNvSpPr txBox="1"/>
          <p:nvPr/>
        </p:nvSpPr>
        <p:spPr>
          <a:xfrm>
            <a:off x="360000" y="57184"/>
            <a:ext cx="8358593" cy="523220"/>
          </a:xfrm>
          <a:prstGeom prst="rect">
            <a:avLst/>
          </a:prstGeom>
          <a:noFill/>
        </p:spPr>
        <p:txBody>
          <a:bodyPr wrap="square" rtlCol="0">
            <a:spAutoFit/>
          </a:bodyPr>
          <a:lstStyle/>
          <a:p>
            <a:r>
              <a:rPr lang="zh-CN" altLang="en-US" sz="2800" b="1" dirty="0">
                <a:solidFill>
                  <a:srgbClr val="002060"/>
                </a:solidFill>
                <a:latin typeface="Arial" panose="020B0604020202020204" pitchFamily="34" charset="0"/>
                <a:ea typeface="微软雅黑" panose="020B0503020204020204" pitchFamily="34" charset="-122"/>
              </a:rPr>
              <a:t>作業二</a:t>
            </a:r>
            <a:r>
              <a:rPr lang="en-US" altLang="zh-CN" sz="2800" b="1" dirty="0">
                <a:solidFill>
                  <a:srgbClr val="002060"/>
                </a:solidFill>
                <a:latin typeface="Arial" panose="020B0604020202020204" pitchFamily="34" charset="0"/>
                <a:ea typeface="微软雅黑" panose="020B0503020204020204" pitchFamily="34" charset="-122"/>
              </a:rPr>
              <a:t> </a:t>
            </a:r>
            <a:r>
              <a:rPr lang="zh-CN" altLang="en-US" sz="2800" b="1" dirty="0">
                <a:solidFill>
                  <a:srgbClr val="002060"/>
                </a:solidFill>
                <a:latin typeface="Arial" panose="020B0604020202020204" pitchFamily="34" charset="0"/>
                <a:ea typeface="微软雅黑" panose="020B0503020204020204" pitchFamily="34" charset="-122"/>
              </a:rPr>
              <a:t>海底撈</a:t>
            </a:r>
            <a:r>
              <a:rPr lang="en-US" altLang="zh-CN" sz="2800" b="1" dirty="0">
                <a:solidFill>
                  <a:srgbClr val="002060"/>
                </a:solidFill>
                <a:latin typeface="Arial" panose="020B0604020202020204" pitchFamily="34" charset="0"/>
                <a:ea typeface="微软雅黑" panose="020B0503020204020204" pitchFamily="34" charset="-122"/>
              </a:rPr>
              <a:t>——</a:t>
            </a:r>
            <a:r>
              <a:rPr lang="zh-CN" altLang="en-US" sz="2800" b="1" dirty="0">
                <a:solidFill>
                  <a:srgbClr val="002060"/>
                </a:solidFill>
                <a:latin typeface="Arial" panose="020B0604020202020204" pitchFamily="34" charset="0"/>
                <a:ea typeface="微软雅黑" panose="020B0503020204020204" pitchFamily="34" charset="-122"/>
              </a:rPr>
              <a:t>財務比率</a:t>
            </a:r>
          </a:p>
        </p:txBody>
      </p:sp>
      <p:sp>
        <p:nvSpPr>
          <p:cNvPr id="10" name="文字方塊 9">
            <a:extLst>
              <a:ext uri="{FF2B5EF4-FFF2-40B4-BE49-F238E27FC236}">
                <a16:creationId xmlns:a16="http://schemas.microsoft.com/office/drawing/2014/main" id="{29BC0896-90F8-007D-BBEA-87D28C17E5B2}"/>
              </a:ext>
            </a:extLst>
          </p:cNvPr>
          <p:cNvSpPr txBox="1"/>
          <p:nvPr/>
        </p:nvSpPr>
        <p:spPr>
          <a:xfrm>
            <a:off x="481012" y="1016562"/>
            <a:ext cx="11229975" cy="5416868"/>
          </a:xfrm>
          <a:prstGeom prst="rect">
            <a:avLst/>
          </a:prstGeom>
          <a:noFill/>
        </p:spPr>
        <p:txBody>
          <a:bodyPr wrap="square" rtlCol="0">
            <a:spAutoFit/>
          </a:bodyPr>
          <a:lstStyle/>
          <a:p>
            <a:pPr algn="just"/>
            <a:r>
              <a:rPr lang="zh-CN" altLang="en-US" b="1" dirty="0">
                <a:solidFill>
                  <a:srgbClr val="002060"/>
                </a:solidFill>
                <a:latin typeface="Arial" panose="020B0604020202020204" pitchFamily="34" charset="0"/>
                <a:ea typeface="微软雅黑" panose="020B0503020204020204" pitchFamily="34" charset="-122"/>
              </a:rPr>
              <a:t>償債能力</a:t>
            </a:r>
            <a:endParaRPr lang="en-US" altLang="zh-CN" b="1" dirty="0">
              <a:solidFill>
                <a:srgbClr val="002060"/>
              </a:solidFill>
              <a:latin typeface="Arial" panose="020B0604020202020204" pitchFamily="34" charset="0"/>
              <a:ea typeface="微软雅黑" panose="020B0503020204020204" pitchFamily="34" charset="-122"/>
            </a:endParaRPr>
          </a:p>
          <a:p>
            <a:pPr algn="just"/>
            <a:endParaRPr lang="en-US" altLang="zh-CN" b="1" dirty="0">
              <a:solidFill>
                <a:srgbClr val="002060"/>
              </a:solidFill>
              <a:latin typeface="Arial" panose="020B0604020202020204" pitchFamily="34" charset="0"/>
              <a:ea typeface="微软雅黑" panose="020B0503020204020204" pitchFamily="34" charset="-122"/>
            </a:endParaRPr>
          </a:p>
          <a:p>
            <a:pPr marL="285750" indent="-285750" algn="just">
              <a:buFont typeface="Arial" panose="020B0604020202020204" pitchFamily="34" charset="0"/>
              <a:buChar char="•"/>
            </a:pPr>
            <a:r>
              <a:rPr lang="zh-CN" altLang="en-US" sz="1400" b="1" dirty="0">
                <a:solidFill>
                  <a:srgbClr val="002060"/>
                </a:solidFill>
                <a:latin typeface="Arial" panose="020B0604020202020204" pitchFamily="34" charset="0"/>
                <a:ea typeface="微软雅黑" panose="020B0503020204020204" pitchFamily="34" charset="-122"/>
              </a:rPr>
              <a:t>淨營運資本：</a:t>
            </a:r>
            <a:r>
              <a:rPr lang="en-US" altLang="zh-CN" sz="1400" dirty="0">
                <a:solidFill>
                  <a:srgbClr val="002060"/>
                </a:solidFill>
                <a:latin typeface="Arial" panose="020B0604020202020204" pitchFamily="34" charset="0"/>
                <a:ea typeface="微软雅黑" panose="020B0503020204020204" pitchFamily="34" charset="-122"/>
              </a:rPr>
              <a:t>2019</a:t>
            </a:r>
            <a:r>
              <a:rPr lang="zh-CN" altLang="en-US" sz="1400" dirty="0">
                <a:solidFill>
                  <a:srgbClr val="002060"/>
                </a:solidFill>
                <a:latin typeface="Arial" panose="020B0604020202020204" pitchFamily="34" charset="0"/>
                <a:ea typeface="微软雅黑" panose="020B0503020204020204" pitchFamily="34" charset="-122"/>
              </a:rPr>
              <a:t>年至今，除疫情爆發的</a:t>
            </a:r>
            <a:r>
              <a:rPr lang="en-US" altLang="zh-CN" sz="1400" dirty="0">
                <a:solidFill>
                  <a:srgbClr val="002060"/>
                </a:solidFill>
                <a:latin typeface="Arial" panose="020B0604020202020204" pitchFamily="34" charset="0"/>
                <a:ea typeface="微软雅黑" panose="020B0503020204020204" pitchFamily="34" charset="-122"/>
              </a:rPr>
              <a:t>2020</a:t>
            </a:r>
            <a:r>
              <a:rPr lang="zh-CN" altLang="en-US" sz="1400" dirty="0">
                <a:solidFill>
                  <a:srgbClr val="002060"/>
                </a:solidFill>
                <a:latin typeface="Arial" panose="020B0604020202020204" pitchFamily="34" charset="0"/>
                <a:ea typeface="微软雅黑" panose="020B0503020204020204" pitchFamily="34" charset="-122"/>
              </a:rPr>
              <a:t>年以外，</a:t>
            </a:r>
            <a:r>
              <a:rPr lang="zh-CN" altLang="en-US" sz="1400" dirty="0">
                <a:solidFill>
                  <a:srgbClr val="002060"/>
                </a:solidFill>
                <a:latin typeface="Arial" panose="020B0604020202020204" pitchFamily="34" charset="0"/>
                <a:ea typeface="微软雅黑" panose="020B0503020204020204" pitchFamily="34" charset="-122"/>
                <a:hlinkClick r:id="rId2"/>
              </a:rPr>
              <a:t>海底撈的淨營運資本均為正值，</a:t>
            </a:r>
            <a:r>
              <a:rPr lang="en-US" altLang="zh-CN" sz="1400" dirty="0">
                <a:solidFill>
                  <a:srgbClr val="002060"/>
                </a:solidFill>
                <a:latin typeface="Arial" panose="020B0604020202020204" pitchFamily="34" charset="0"/>
                <a:ea typeface="微软雅黑" panose="020B0503020204020204" pitchFamily="34" charset="-122"/>
                <a:hlinkClick r:id="rId2"/>
              </a:rPr>
              <a:t>24H1</a:t>
            </a:r>
            <a:r>
              <a:rPr lang="zh-CN" altLang="en-US" sz="1400" dirty="0">
                <a:solidFill>
                  <a:srgbClr val="002060"/>
                </a:solidFill>
                <a:latin typeface="Arial" panose="020B0604020202020204" pitchFamily="34" charset="0"/>
                <a:ea typeface="微软雅黑" panose="020B0503020204020204" pitchFamily="34" charset="-122"/>
                <a:hlinkClick r:id="rId2"/>
              </a:rPr>
              <a:t>為</a:t>
            </a:r>
            <a:r>
              <a:rPr lang="en-US" altLang="zh-CN" sz="1400" dirty="0">
                <a:solidFill>
                  <a:srgbClr val="002060"/>
                </a:solidFill>
                <a:latin typeface="Arial" panose="020B0604020202020204" pitchFamily="34" charset="0"/>
                <a:ea typeface="微软雅黑" panose="020B0503020204020204" pitchFamily="34" charset="-122"/>
                <a:hlinkClick r:id="rId2"/>
              </a:rPr>
              <a:t>62.7</a:t>
            </a:r>
            <a:r>
              <a:rPr lang="zh-CN" altLang="en-US" sz="1400" dirty="0">
                <a:solidFill>
                  <a:srgbClr val="002060"/>
                </a:solidFill>
                <a:latin typeface="Arial" panose="020B0604020202020204" pitchFamily="34" charset="0"/>
                <a:ea typeface="微软雅黑" panose="020B0503020204020204" pitchFamily="34" charset="-122"/>
                <a:hlinkClick r:id="rId2"/>
              </a:rPr>
              <a:t>億元</a:t>
            </a:r>
            <a:r>
              <a:rPr lang="zh-CN" altLang="en-US" sz="1400" dirty="0">
                <a:solidFill>
                  <a:srgbClr val="002060"/>
                </a:solidFill>
                <a:latin typeface="Arial" panose="020B0604020202020204" pitchFamily="34" charset="0"/>
                <a:ea typeface="微软雅黑" panose="020B0503020204020204" pitchFamily="34" charset="-122"/>
              </a:rPr>
              <a:t>；</a:t>
            </a:r>
            <a:endParaRPr lang="en-US" altLang="zh-CN" sz="1400" dirty="0">
              <a:solidFill>
                <a:srgbClr val="002060"/>
              </a:solidFill>
              <a:latin typeface="Arial" panose="020B0604020202020204" pitchFamily="34" charset="0"/>
              <a:ea typeface="微软雅黑" panose="020B0503020204020204" pitchFamily="34" charset="-122"/>
            </a:endParaRPr>
          </a:p>
          <a:p>
            <a:pPr marL="285750" indent="-285750" algn="just">
              <a:buFont typeface="Arial" panose="020B0604020202020204" pitchFamily="34" charset="0"/>
              <a:buChar char="•"/>
            </a:pPr>
            <a:r>
              <a:rPr lang="zh-CN" altLang="en-US" sz="1400" b="1" dirty="0">
                <a:solidFill>
                  <a:srgbClr val="002060"/>
                </a:solidFill>
                <a:latin typeface="Arial" panose="020B0604020202020204" pitchFamily="34" charset="0"/>
                <a:ea typeface="微软雅黑" panose="020B0503020204020204" pitchFamily="34" charset="-122"/>
              </a:rPr>
              <a:t>流動比率：</a:t>
            </a:r>
            <a:r>
              <a:rPr lang="en-US" altLang="zh-CN" sz="1400" dirty="0">
                <a:solidFill>
                  <a:srgbClr val="002060"/>
                </a:solidFill>
                <a:latin typeface="Arial" panose="020B0604020202020204" pitchFamily="34" charset="0"/>
                <a:ea typeface="微软雅黑" panose="020B0503020204020204" pitchFamily="34" charset="-122"/>
              </a:rPr>
              <a:t>2019</a:t>
            </a:r>
            <a:r>
              <a:rPr lang="zh-CN" altLang="en-US" sz="1400" dirty="0">
                <a:solidFill>
                  <a:srgbClr val="002060"/>
                </a:solidFill>
                <a:latin typeface="Arial" panose="020B0604020202020204" pitchFamily="34" charset="0"/>
                <a:ea typeface="微软雅黑" panose="020B0503020204020204" pitchFamily="34" charset="-122"/>
              </a:rPr>
              <a:t>年至今，除疫情爆發的</a:t>
            </a:r>
            <a:r>
              <a:rPr lang="en-US" altLang="zh-CN" sz="1400" dirty="0">
                <a:solidFill>
                  <a:srgbClr val="002060"/>
                </a:solidFill>
                <a:latin typeface="Arial" panose="020B0604020202020204" pitchFamily="34" charset="0"/>
                <a:ea typeface="微软雅黑" panose="020B0503020204020204" pitchFamily="34" charset="-122"/>
              </a:rPr>
              <a:t>2020</a:t>
            </a:r>
            <a:r>
              <a:rPr lang="zh-CN" altLang="en-US" sz="1400" dirty="0">
                <a:solidFill>
                  <a:srgbClr val="002060"/>
                </a:solidFill>
                <a:latin typeface="Arial" panose="020B0604020202020204" pitchFamily="34" charset="0"/>
                <a:ea typeface="微软雅黑" panose="020B0503020204020204" pitchFamily="34" charset="-122"/>
              </a:rPr>
              <a:t>年以外，</a:t>
            </a:r>
            <a:r>
              <a:rPr lang="zh-CN" altLang="en-US" sz="1400" dirty="0">
                <a:solidFill>
                  <a:srgbClr val="002060"/>
                </a:solidFill>
                <a:latin typeface="Arial" panose="020B0604020202020204" pitchFamily="34" charset="0"/>
                <a:ea typeface="微软雅黑" panose="020B0503020204020204" pitchFamily="34" charset="-122"/>
                <a:hlinkClick r:id="rId3"/>
              </a:rPr>
              <a:t>海底撈流動比率均保持</a:t>
            </a:r>
            <a:r>
              <a:rPr lang="en-US" altLang="zh-CN" sz="1400" dirty="0">
                <a:solidFill>
                  <a:srgbClr val="002060"/>
                </a:solidFill>
                <a:latin typeface="Arial" panose="020B0604020202020204" pitchFamily="34" charset="0"/>
                <a:ea typeface="微软雅黑" panose="020B0503020204020204" pitchFamily="34" charset="-122"/>
                <a:hlinkClick r:id="rId3"/>
              </a:rPr>
              <a:t>1</a:t>
            </a:r>
            <a:r>
              <a:rPr lang="zh-CN" altLang="en-US" sz="1400" dirty="0">
                <a:solidFill>
                  <a:srgbClr val="002060"/>
                </a:solidFill>
                <a:latin typeface="Arial" panose="020B0604020202020204" pitchFamily="34" charset="0"/>
                <a:ea typeface="微软雅黑" panose="020B0503020204020204" pitchFamily="34" charset="-122"/>
                <a:hlinkClick r:id="rId3"/>
              </a:rPr>
              <a:t>以上，</a:t>
            </a:r>
            <a:r>
              <a:rPr lang="en-US" altLang="zh-CN" sz="1400" dirty="0">
                <a:solidFill>
                  <a:srgbClr val="002060"/>
                </a:solidFill>
                <a:latin typeface="Arial" panose="020B0604020202020204" pitchFamily="34" charset="0"/>
                <a:ea typeface="微软雅黑" panose="020B0503020204020204" pitchFamily="34" charset="-122"/>
                <a:hlinkClick r:id="rId3"/>
              </a:rPr>
              <a:t>24H1</a:t>
            </a:r>
            <a:r>
              <a:rPr lang="zh-CN" altLang="en-US" sz="1400" dirty="0">
                <a:solidFill>
                  <a:srgbClr val="002060"/>
                </a:solidFill>
                <a:latin typeface="Arial" panose="020B0604020202020204" pitchFamily="34" charset="0"/>
                <a:ea typeface="微软雅黑" panose="020B0503020204020204" pitchFamily="34" charset="-122"/>
                <a:hlinkClick r:id="rId3"/>
              </a:rPr>
              <a:t>為</a:t>
            </a:r>
            <a:r>
              <a:rPr lang="en-US" altLang="zh-CN" sz="1400" dirty="0">
                <a:solidFill>
                  <a:srgbClr val="002060"/>
                </a:solidFill>
                <a:latin typeface="Arial" panose="020B0604020202020204" pitchFamily="34" charset="0"/>
                <a:ea typeface="微软雅黑" panose="020B0503020204020204" pitchFamily="34" charset="-122"/>
                <a:hlinkClick r:id="rId3"/>
              </a:rPr>
              <a:t>1.60</a:t>
            </a:r>
            <a:r>
              <a:rPr lang="zh-CN" altLang="en-US" sz="1400" dirty="0">
                <a:solidFill>
                  <a:srgbClr val="002060"/>
                </a:solidFill>
                <a:latin typeface="Arial" panose="020B0604020202020204" pitchFamily="34" charset="0"/>
                <a:ea typeface="微软雅黑" panose="020B0503020204020204" pitchFamily="34" charset="-122"/>
                <a:hlinkClick r:id="rId3"/>
              </a:rPr>
              <a:t>；</a:t>
            </a:r>
            <a:endParaRPr lang="en-US" altLang="zh-CN" sz="1400" dirty="0">
              <a:solidFill>
                <a:srgbClr val="002060"/>
              </a:solidFill>
              <a:latin typeface="Arial" panose="020B0604020202020204" pitchFamily="34" charset="0"/>
              <a:ea typeface="微软雅黑" panose="020B0503020204020204" pitchFamily="34" charset="-122"/>
            </a:endParaRPr>
          </a:p>
          <a:p>
            <a:pPr marL="285750" indent="-285750" algn="just">
              <a:buFont typeface="Arial" panose="020B0604020202020204" pitchFamily="34" charset="0"/>
              <a:buChar char="•"/>
            </a:pPr>
            <a:r>
              <a:rPr lang="zh-CN" altLang="en-US" sz="1400" b="1" dirty="0">
                <a:solidFill>
                  <a:srgbClr val="002060"/>
                </a:solidFill>
                <a:latin typeface="Arial" panose="020B0604020202020204" pitchFamily="34" charset="0"/>
                <a:ea typeface="微软雅黑" panose="020B0503020204020204" pitchFamily="34" charset="-122"/>
              </a:rPr>
              <a:t>速動比率：</a:t>
            </a:r>
            <a:r>
              <a:rPr lang="en-US" altLang="zh-CN" sz="1400" dirty="0">
                <a:solidFill>
                  <a:srgbClr val="002060"/>
                </a:solidFill>
                <a:latin typeface="Arial" panose="020B0604020202020204" pitchFamily="34" charset="0"/>
                <a:ea typeface="微软雅黑" panose="020B0503020204020204" pitchFamily="34" charset="-122"/>
              </a:rPr>
              <a:t>2019</a:t>
            </a:r>
            <a:r>
              <a:rPr lang="zh-CN" altLang="en-US" sz="1400" dirty="0">
                <a:solidFill>
                  <a:srgbClr val="002060"/>
                </a:solidFill>
                <a:latin typeface="Arial" panose="020B0604020202020204" pitchFamily="34" charset="0"/>
                <a:ea typeface="微软雅黑" panose="020B0503020204020204" pitchFamily="34" charset="-122"/>
              </a:rPr>
              <a:t>年至今，除疫情爆發的</a:t>
            </a:r>
            <a:r>
              <a:rPr lang="en-US" altLang="zh-CN" sz="1400" dirty="0">
                <a:solidFill>
                  <a:srgbClr val="002060"/>
                </a:solidFill>
                <a:latin typeface="Arial" panose="020B0604020202020204" pitchFamily="34" charset="0"/>
                <a:ea typeface="微软雅黑" panose="020B0503020204020204" pitchFamily="34" charset="-122"/>
              </a:rPr>
              <a:t>2020</a:t>
            </a:r>
            <a:r>
              <a:rPr lang="zh-CN" altLang="en-US" sz="1400" dirty="0">
                <a:solidFill>
                  <a:srgbClr val="002060"/>
                </a:solidFill>
                <a:latin typeface="Arial" panose="020B0604020202020204" pitchFamily="34" charset="0"/>
                <a:ea typeface="微软雅黑" panose="020B0503020204020204" pitchFamily="34" charset="-122"/>
              </a:rPr>
              <a:t>年以外，</a:t>
            </a:r>
            <a:r>
              <a:rPr lang="zh-CN" altLang="en-US" sz="1400" dirty="0">
                <a:solidFill>
                  <a:srgbClr val="002060"/>
                </a:solidFill>
                <a:latin typeface="Arial" panose="020B0604020202020204" pitchFamily="34" charset="0"/>
                <a:ea typeface="微软雅黑" panose="020B0503020204020204" pitchFamily="34" charset="-122"/>
                <a:hlinkClick r:id="rId4"/>
              </a:rPr>
              <a:t>海底撈速動比率均保持</a:t>
            </a:r>
            <a:r>
              <a:rPr lang="en-US" altLang="zh-CN" sz="1400" dirty="0">
                <a:solidFill>
                  <a:srgbClr val="002060"/>
                </a:solidFill>
                <a:latin typeface="Arial" panose="020B0604020202020204" pitchFamily="34" charset="0"/>
                <a:ea typeface="微软雅黑" panose="020B0503020204020204" pitchFamily="34" charset="-122"/>
                <a:hlinkClick r:id="rId4"/>
              </a:rPr>
              <a:t>1</a:t>
            </a:r>
            <a:r>
              <a:rPr lang="zh-CN" altLang="en-US" sz="1400" dirty="0">
                <a:solidFill>
                  <a:srgbClr val="002060"/>
                </a:solidFill>
                <a:latin typeface="Arial" panose="020B0604020202020204" pitchFamily="34" charset="0"/>
                <a:ea typeface="微软雅黑" panose="020B0503020204020204" pitchFamily="34" charset="-122"/>
                <a:hlinkClick r:id="rId4"/>
              </a:rPr>
              <a:t>以上，</a:t>
            </a:r>
            <a:r>
              <a:rPr lang="en-US" altLang="zh-CN" sz="1400" dirty="0">
                <a:solidFill>
                  <a:srgbClr val="002060"/>
                </a:solidFill>
                <a:latin typeface="Arial" panose="020B0604020202020204" pitchFamily="34" charset="0"/>
                <a:ea typeface="微软雅黑" panose="020B0503020204020204" pitchFamily="34" charset="-122"/>
                <a:hlinkClick r:id="rId4"/>
              </a:rPr>
              <a:t>24H1</a:t>
            </a:r>
            <a:r>
              <a:rPr lang="zh-CN" altLang="en-US" sz="1400" dirty="0">
                <a:solidFill>
                  <a:srgbClr val="002060"/>
                </a:solidFill>
                <a:latin typeface="Arial" panose="020B0604020202020204" pitchFamily="34" charset="0"/>
                <a:ea typeface="微软雅黑" panose="020B0503020204020204" pitchFamily="34" charset="-122"/>
                <a:hlinkClick r:id="rId4"/>
              </a:rPr>
              <a:t>為</a:t>
            </a:r>
            <a:r>
              <a:rPr lang="en-US" altLang="zh-CN" sz="1400" dirty="0">
                <a:solidFill>
                  <a:srgbClr val="002060"/>
                </a:solidFill>
                <a:latin typeface="Arial" panose="020B0604020202020204" pitchFamily="34" charset="0"/>
                <a:ea typeface="微软雅黑" panose="020B0503020204020204" pitchFamily="34" charset="-122"/>
                <a:hlinkClick r:id="rId4"/>
              </a:rPr>
              <a:t>1.52</a:t>
            </a:r>
            <a:r>
              <a:rPr lang="zh-CN" altLang="en-US" sz="1400" dirty="0">
                <a:solidFill>
                  <a:srgbClr val="002060"/>
                </a:solidFill>
                <a:latin typeface="Arial" panose="020B0604020202020204" pitchFamily="34" charset="0"/>
                <a:ea typeface="微软雅黑" panose="020B0503020204020204" pitchFamily="34" charset="-122"/>
                <a:hlinkClick r:id="rId4"/>
              </a:rPr>
              <a:t>。</a:t>
            </a:r>
            <a:endParaRPr lang="en-US" altLang="zh-CN" sz="1400" dirty="0">
              <a:solidFill>
                <a:srgbClr val="002060"/>
              </a:solidFill>
              <a:latin typeface="Arial" panose="020B0604020202020204" pitchFamily="34" charset="0"/>
              <a:ea typeface="微软雅黑" panose="020B0503020204020204" pitchFamily="34" charset="-122"/>
            </a:endParaRPr>
          </a:p>
          <a:p>
            <a:pPr algn="just"/>
            <a:r>
              <a:rPr lang="zh-CN" altLang="en-US" sz="1400" dirty="0">
                <a:solidFill>
                  <a:srgbClr val="002060"/>
                </a:solidFill>
                <a:latin typeface="Arial" panose="020B0604020202020204" pitchFamily="34" charset="0"/>
                <a:ea typeface="微软雅黑" panose="020B0503020204020204" pitchFamily="34" charset="-122"/>
              </a:rPr>
              <a:t>從以上三個指標來看，海底撈的償債能力較為健康。</a:t>
            </a:r>
            <a:endParaRPr lang="en-US" altLang="zh-CN" sz="1400" dirty="0">
              <a:solidFill>
                <a:srgbClr val="002060"/>
              </a:solidFill>
              <a:latin typeface="Arial" panose="020B0604020202020204" pitchFamily="34" charset="0"/>
              <a:ea typeface="微软雅黑" panose="020B0503020204020204" pitchFamily="34" charset="-122"/>
            </a:endParaRPr>
          </a:p>
          <a:p>
            <a:pPr algn="just"/>
            <a:endParaRPr lang="en-US" altLang="zh-CN" sz="1400" dirty="0">
              <a:solidFill>
                <a:srgbClr val="002060"/>
              </a:solidFill>
              <a:latin typeface="Arial" panose="020B0604020202020204" pitchFamily="34" charset="0"/>
              <a:ea typeface="微软雅黑" panose="020B0503020204020204" pitchFamily="34" charset="-122"/>
            </a:endParaRPr>
          </a:p>
          <a:p>
            <a:pPr algn="just"/>
            <a:r>
              <a:rPr lang="zh-CN" altLang="en-US" b="1" dirty="0">
                <a:solidFill>
                  <a:srgbClr val="002060"/>
                </a:solidFill>
                <a:latin typeface="Arial" panose="020B0604020202020204" pitchFamily="34" charset="0"/>
                <a:ea typeface="微软雅黑" panose="020B0503020204020204" pitchFamily="34" charset="-122"/>
              </a:rPr>
              <a:t>資本結構</a:t>
            </a:r>
            <a:endParaRPr lang="en-US" altLang="zh-CN" b="1" dirty="0">
              <a:solidFill>
                <a:srgbClr val="002060"/>
              </a:solidFill>
              <a:latin typeface="Arial" panose="020B0604020202020204" pitchFamily="34" charset="0"/>
              <a:ea typeface="微软雅黑" panose="020B0503020204020204" pitchFamily="34" charset="-122"/>
            </a:endParaRPr>
          </a:p>
          <a:p>
            <a:pPr algn="just"/>
            <a:endParaRPr lang="en-US" altLang="zh-CN" b="1" dirty="0">
              <a:solidFill>
                <a:srgbClr val="002060"/>
              </a:solidFill>
              <a:latin typeface="Arial" panose="020B0604020202020204" pitchFamily="34" charset="0"/>
              <a:ea typeface="微软雅黑" panose="020B0503020204020204" pitchFamily="34" charset="-122"/>
            </a:endParaRPr>
          </a:p>
          <a:p>
            <a:pPr algn="just"/>
            <a:r>
              <a:rPr lang="zh-CN" altLang="en-US" sz="1400" b="1" dirty="0">
                <a:solidFill>
                  <a:srgbClr val="002060"/>
                </a:solidFill>
                <a:latin typeface="Arial" panose="020B0604020202020204" pitchFamily="34" charset="0"/>
                <a:ea typeface="微软雅黑" panose="020B0503020204020204" pitchFamily="34" charset="-122"/>
              </a:rPr>
              <a:t>負債比率：</a:t>
            </a:r>
            <a:r>
              <a:rPr lang="zh-CN" altLang="en-US" sz="1400" dirty="0">
                <a:solidFill>
                  <a:srgbClr val="002060"/>
                </a:solidFill>
                <a:latin typeface="Arial" panose="020B0604020202020204" pitchFamily="34" charset="0"/>
                <a:ea typeface="微软雅黑" panose="020B0503020204020204" pitchFamily="34" charset="-122"/>
              </a:rPr>
              <a:t>海底撈負債比率由</a:t>
            </a:r>
            <a:r>
              <a:rPr lang="en-US" altLang="zh-CN" sz="1400" dirty="0">
                <a:solidFill>
                  <a:srgbClr val="002060"/>
                </a:solidFill>
                <a:latin typeface="Arial" panose="020B0604020202020204" pitchFamily="34" charset="0"/>
                <a:ea typeface="微软雅黑" panose="020B0503020204020204" pitchFamily="34" charset="-122"/>
              </a:rPr>
              <a:t>2018</a:t>
            </a:r>
            <a:r>
              <a:rPr lang="zh-CN" altLang="en-US" sz="1400" dirty="0">
                <a:solidFill>
                  <a:srgbClr val="002060"/>
                </a:solidFill>
                <a:latin typeface="Arial" panose="020B0604020202020204" pitchFamily="34" charset="0"/>
                <a:ea typeface="微软雅黑" panose="020B0503020204020204" pitchFamily="34" charset="-122"/>
              </a:rPr>
              <a:t>年上市後第一個年報的</a:t>
            </a:r>
            <a:r>
              <a:rPr lang="en-US" altLang="zh-CN" sz="1400" dirty="0">
                <a:solidFill>
                  <a:srgbClr val="002060"/>
                </a:solidFill>
                <a:latin typeface="Arial" panose="020B0604020202020204" pitchFamily="34" charset="0"/>
                <a:ea typeface="微软雅黑" panose="020B0503020204020204" pitchFamily="34" charset="-122"/>
              </a:rPr>
              <a:t>27.75%</a:t>
            </a:r>
            <a:r>
              <a:rPr lang="zh-CN" altLang="en-US" sz="1400" dirty="0">
                <a:solidFill>
                  <a:srgbClr val="002060"/>
                </a:solidFill>
                <a:latin typeface="Arial" panose="020B0604020202020204" pitchFamily="34" charset="0"/>
                <a:ea typeface="微软雅黑" panose="020B0503020204020204" pitchFamily="34" charset="-122"/>
              </a:rPr>
              <a:t>上升至</a:t>
            </a:r>
            <a:r>
              <a:rPr lang="en-US" altLang="zh-CN" sz="1400" dirty="0">
                <a:solidFill>
                  <a:srgbClr val="002060"/>
                </a:solidFill>
                <a:latin typeface="Arial" panose="020B0604020202020204" pitchFamily="34" charset="0"/>
                <a:ea typeface="微软雅黑" panose="020B0503020204020204" pitchFamily="34" charset="-122"/>
              </a:rPr>
              <a:t>2021</a:t>
            </a:r>
            <a:r>
              <a:rPr lang="zh-CN" altLang="en-US" sz="1400" dirty="0">
                <a:solidFill>
                  <a:srgbClr val="002060"/>
                </a:solidFill>
                <a:latin typeface="Arial" panose="020B0604020202020204" pitchFamily="34" charset="0"/>
                <a:ea typeface="微软雅黑" panose="020B0503020204020204" pitchFamily="34" charset="-122"/>
              </a:rPr>
              <a:t>年的</a:t>
            </a:r>
            <a:r>
              <a:rPr lang="en-US" altLang="zh-CN" sz="1400" dirty="0">
                <a:solidFill>
                  <a:srgbClr val="002060"/>
                </a:solidFill>
                <a:latin typeface="Arial" panose="020B0604020202020204" pitchFamily="34" charset="0"/>
                <a:ea typeface="微软雅黑" panose="020B0503020204020204" pitchFamily="34" charset="-122"/>
              </a:rPr>
              <a:t>71.71%</a:t>
            </a:r>
            <a:r>
              <a:rPr lang="zh-CN" altLang="en-US" sz="1400" dirty="0">
                <a:solidFill>
                  <a:srgbClr val="002060"/>
                </a:solidFill>
                <a:latin typeface="Arial" panose="020B0604020202020204" pitchFamily="34" charset="0"/>
                <a:ea typeface="微软雅黑" panose="020B0503020204020204" pitchFamily="34" charset="-122"/>
              </a:rPr>
              <a:t>後，</a:t>
            </a:r>
            <a:r>
              <a:rPr lang="zh-CN" altLang="en-US" sz="1400" dirty="0">
                <a:solidFill>
                  <a:srgbClr val="002060"/>
                </a:solidFill>
                <a:latin typeface="Arial" panose="020B0604020202020204" pitchFamily="34" charset="0"/>
                <a:ea typeface="微软雅黑" panose="020B0503020204020204" pitchFamily="34" charset="-122"/>
                <a:hlinkClick r:id="rId5"/>
              </a:rPr>
              <a:t>改變原來的快速擴張政策，負債比率得以穩定在</a:t>
            </a:r>
            <a:r>
              <a:rPr lang="en-US" altLang="zh-CN" sz="1400" dirty="0">
                <a:solidFill>
                  <a:srgbClr val="002060"/>
                </a:solidFill>
                <a:latin typeface="Arial" panose="020B0604020202020204" pitchFamily="34" charset="0"/>
                <a:ea typeface="微软雅黑" panose="020B0503020204020204" pitchFamily="34" charset="-122"/>
                <a:hlinkClick r:id="rId5"/>
              </a:rPr>
              <a:t>60%</a:t>
            </a:r>
            <a:r>
              <a:rPr lang="zh-CN" altLang="en-US" sz="1400" dirty="0">
                <a:solidFill>
                  <a:srgbClr val="002060"/>
                </a:solidFill>
                <a:latin typeface="Arial" panose="020B0604020202020204" pitchFamily="34" charset="0"/>
                <a:ea typeface="微软雅黑" panose="020B0503020204020204" pitchFamily="34" charset="-122"/>
                <a:hlinkClick r:id="rId5"/>
              </a:rPr>
              <a:t>左右（</a:t>
            </a:r>
            <a:r>
              <a:rPr lang="en-US" altLang="zh-CN" sz="1400" dirty="0">
                <a:solidFill>
                  <a:srgbClr val="002060"/>
                </a:solidFill>
                <a:latin typeface="Arial" panose="020B0604020202020204" pitchFamily="34" charset="0"/>
                <a:ea typeface="微软雅黑" panose="020B0503020204020204" pitchFamily="34" charset="-122"/>
                <a:hlinkClick r:id="rId5"/>
              </a:rPr>
              <a:t>24H1</a:t>
            </a:r>
            <a:r>
              <a:rPr lang="zh-CN" altLang="en-US" sz="1400" dirty="0">
                <a:solidFill>
                  <a:srgbClr val="002060"/>
                </a:solidFill>
                <a:latin typeface="Arial" panose="020B0604020202020204" pitchFamily="34" charset="0"/>
                <a:ea typeface="微软雅黑" panose="020B0503020204020204" pitchFamily="34" charset="-122"/>
                <a:hlinkClick r:id="rId5"/>
              </a:rPr>
              <a:t>為</a:t>
            </a:r>
            <a:r>
              <a:rPr lang="en-US" altLang="zh-CN" sz="1400" dirty="0">
                <a:solidFill>
                  <a:srgbClr val="002060"/>
                </a:solidFill>
                <a:latin typeface="Arial" panose="020B0604020202020204" pitchFamily="34" charset="0"/>
                <a:ea typeface="微软雅黑" panose="020B0503020204020204" pitchFamily="34" charset="-122"/>
                <a:hlinkClick r:id="rId5"/>
              </a:rPr>
              <a:t>62.40%</a:t>
            </a:r>
            <a:r>
              <a:rPr lang="zh-CN" altLang="en-US" sz="1400" dirty="0">
                <a:solidFill>
                  <a:srgbClr val="002060"/>
                </a:solidFill>
                <a:latin typeface="Arial" panose="020B0604020202020204" pitchFamily="34" charset="0"/>
                <a:ea typeface="微软雅黑" panose="020B0503020204020204" pitchFamily="34" charset="-122"/>
                <a:hlinkClick r:id="rId5"/>
              </a:rPr>
              <a:t>）；</a:t>
            </a:r>
            <a:endParaRPr lang="en-US" altLang="zh-CN" sz="1400" dirty="0">
              <a:solidFill>
                <a:srgbClr val="002060"/>
              </a:solidFill>
              <a:latin typeface="Arial" panose="020B0604020202020204" pitchFamily="34" charset="0"/>
              <a:ea typeface="微软雅黑" panose="020B0503020204020204" pitchFamily="34" charset="-122"/>
            </a:endParaRPr>
          </a:p>
          <a:p>
            <a:pPr algn="just"/>
            <a:r>
              <a:rPr lang="zh-CN" altLang="en-US" sz="1400" b="1" dirty="0">
                <a:solidFill>
                  <a:srgbClr val="002060"/>
                </a:solidFill>
                <a:latin typeface="Arial" panose="020B0604020202020204" pitchFamily="34" charset="0"/>
                <a:ea typeface="微软雅黑" panose="020B0503020204020204" pitchFamily="34" charset="-122"/>
              </a:rPr>
              <a:t>股東乘數：</a:t>
            </a:r>
            <a:r>
              <a:rPr lang="zh-CN" altLang="en-US" sz="1400" dirty="0">
                <a:solidFill>
                  <a:srgbClr val="002060"/>
                </a:solidFill>
                <a:latin typeface="Arial" panose="020B0604020202020204" pitchFamily="34" charset="0"/>
                <a:ea typeface="微软雅黑" panose="020B0503020204020204" pitchFamily="34" charset="-122"/>
                <a:hlinkClick r:id="rId6"/>
              </a:rPr>
              <a:t>海底撈股東乘數在</a:t>
            </a:r>
            <a:r>
              <a:rPr lang="en-US" altLang="zh-CN" sz="1400" dirty="0">
                <a:solidFill>
                  <a:srgbClr val="002060"/>
                </a:solidFill>
                <a:latin typeface="Arial" panose="020B0604020202020204" pitchFamily="34" charset="0"/>
                <a:ea typeface="微软雅黑" panose="020B0503020204020204" pitchFamily="34" charset="-122"/>
                <a:hlinkClick r:id="rId6"/>
              </a:rPr>
              <a:t>2021</a:t>
            </a:r>
            <a:r>
              <a:rPr lang="zh-CN" altLang="en-US" sz="1400" dirty="0">
                <a:solidFill>
                  <a:srgbClr val="002060"/>
                </a:solidFill>
                <a:latin typeface="Arial" panose="020B0604020202020204" pitchFamily="34" charset="0"/>
                <a:ea typeface="微软雅黑" panose="020B0503020204020204" pitchFamily="34" charset="-122"/>
                <a:hlinkClick r:id="rId6"/>
              </a:rPr>
              <a:t>年達到頂峰的</a:t>
            </a:r>
            <a:r>
              <a:rPr lang="en-US" altLang="zh-CN" sz="1400" dirty="0">
                <a:solidFill>
                  <a:srgbClr val="002060"/>
                </a:solidFill>
                <a:latin typeface="Arial" panose="020B0604020202020204" pitchFamily="34" charset="0"/>
                <a:ea typeface="微软雅黑" panose="020B0503020204020204" pitchFamily="34" charset="-122"/>
                <a:hlinkClick r:id="rId6"/>
              </a:rPr>
              <a:t>3.5</a:t>
            </a:r>
            <a:r>
              <a:rPr lang="zh-CN" altLang="en-US" sz="1400" dirty="0">
                <a:solidFill>
                  <a:srgbClr val="002060"/>
                </a:solidFill>
                <a:latin typeface="Arial" panose="020B0604020202020204" pitchFamily="34" charset="0"/>
                <a:ea typeface="微软雅黑" panose="020B0503020204020204" pitchFamily="34" charset="-122"/>
                <a:hlinkClick r:id="rId6"/>
              </a:rPr>
              <a:t>，</a:t>
            </a:r>
            <a:r>
              <a:rPr lang="en-US" altLang="zh-CN" sz="1400" dirty="0">
                <a:solidFill>
                  <a:srgbClr val="002060"/>
                </a:solidFill>
                <a:latin typeface="Arial" panose="020B0604020202020204" pitchFamily="34" charset="0"/>
                <a:ea typeface="微软雅黑" panose="020B0503020204020204" pitchFamily="34" charset="-122"/>
                <a:hlinkClick r:id="rId6"/>
              </a:rPr>
              <a:t>24H1</a:t>
            </a:r>
            <a:r>
              <a:rPr lang="zh-CN" altLang="en-US" sz="1400" dirty="0">
                <a:solidFill>
                  <a:srgbClr val="002060"/>
                </a:solidFill>
                <a:latin typeface="Arial" panose="020B0604020202020204" pitchFamily="34" charset="0"/>
                <a:ea typeface="微软雅黑" panose="020B0503020204020204" pitchFamily="34" charset="-122"/>
                <a:hlinkClick r:id="rId6"/>
              </a:rPr>
              <a:t>為</a:t>
            </a:r>
            <a:r>
              <a:rPr lang="en-US" altLang="zh-CN" sz="1400" dirty="0">
                <a:solidFill>
                  <a:srgbClr val="002060"/>
                </a:solidFill>
                <a:latin typeface="Arial" panose="020B0604020202020204" pitchFamily="34" charset="0"/>
                <a:ea typeface="微软雅黑" panose="020B0503020204020204" pitchFamily="34" charset="-122"/>
                <a:hlinkClick r:id="rId6"/>
              </a:rPr>
              <a:t>2.66</a:t>
            </a:r>
            <a:r>
              <a:rPr lang="zh-CN" altLang="en-US" sz="1400" dirty="0">
                <a:solidFill>
                  <a:srgbClr val="002060"/>
                </a:solidFill>
                <a:latin typeface="Arial" panose="020B0604020202020204" pitchFamily="34" charset="0"/>
                <a:ea typeface="微软雅黑" panose="020B0503020204020204" pitchFamily="34" charset="-122"/>
              </a:rPr>
              <a:t>。</a:t>
            </a:r>
            <a:endParaRPr lang="en-US" altLang="zh-CN" sz="1400" dirty="0">
              <a:solidFill>
                <a:srgbClr val="002060"/>
              </a:solidFill>
              <a:latin typeface="Arial" panose="020B0604020202020204" pitchFamily="34" charset="0"/>
              <a:ea typeface="微软雅黑" panose="020B0503020204020204" pitchFamily="34" charset="-122"/>
            </a:endParaRPr>
          </a:p>
          <a:p>
            <a:pPr algn="just"/>
            <a:endParaRPr lang="en-US" altLang="zh-CN" sz="1400" dirty="0">
              <a:solidFill>
                <a:srgbClr val="002060"/>
              </a:solidFill>
              <a:latin typeface="Arial" panose="020B0604020202020204" pitchFamily="34" charset="0"/>
              <a:ea typeface="微软雅黑" panose="020B0503020204020204" pitchFamily="34" charset="-122"/>
            </a:endParaRPr>
          </a:p>
          <a:p>
            <a:pPr algn="just"/>
            <a:r>
              <a:rPr lang="zh-CN" altLang="en-US" b="1" dirty="0">
                <a:solidFill>
                  <a:srgbClr val="002060"/>
                </a:solidFill>
                <a:latin typeface="Arial" panose="020B0604020202020204" pitchFamily="34" charset="0"/>
                <a:ea typeface="微软雅黑" panose="020B0503020204020204" pitchFamily="34" charset="-122"/>
              </a:rPr>
              <a:t>盈利能力</a:t>
            </a:r>
            <a:endParaRPr lang="en-US" altLang="zh-CN" b="1" dirty="0">
              <a:solidFill>
                <a:srgbClr val="002060"/>
              </a:solidFill>
              <a:latin typeface="Arial" panose="020B0604020202020204" pitchFamily="34" charset="0"/>
              <a:ea typeface="微软雅黑" panose="020B0503020204020204" pitchFamily="34" charset="-122"/>
            </a:endParaRPr>
          </a:p>
          <a:p>
            <a:pPr algn="just"/>
            <a:endParaRPr lang="en-US" altLang="zh-CN" b="1" dirty="0">
              <a:solidFill>
                <a:srgbClr val="002060"/>
              </a:solidFill>
              <a:latin typeface="Arial" panose="020B0604020202020204" pitchFamily="34" charset="0"/>
              <a:ea typeface="微软雅黑" panose="020B0503020204020204" pitchFamily="34" charset="-122"/>
            </a:endParaRPr>
          </a:p>
          <a:p>
            <a:pPr marL="285750" indent="-285750" algn="just">
              <a:buFont typeface="Arial" panose="020B0604020202020204" pitchFamily="34" charset="0"/>
              <a:buChar char="•"/>
            </a:pPr>
            <a:r>
              <a:rPr lang="zh-CN" altLang="en-US" sz="1400" b="1" dirty="0">
                <a:solidFill>
                  <a:srgbClr val="002060"/>
                </a:solidFill>
                <a:latin typeface="Arial" panose="020B0604020202020204" pitchFamily="34" charset="0"/>
                <a:ea typeface="微软雅黑" panose="020B0503020204020204" pitchFamily="34" charset="-122"/>
              </a:rPr>
              <a:t>毛利率：</a:t>
            </a:r>
            <a:r>
              <a:rPr lang="zh-CN" altLang="en-US" sz="1400" dirty="0">
                <a:solidFill>
                  <a:srgbClr val="002060"/>
                </a:solidFill>
                <a:latin typeface="Arial" panose="020B0604020202020204" pitchFamily="34" charset="0"/>
                <a:ea typeface="微软雅黑" panose="020B0503020204020204" pitchFamily="34" charset="-122"/>
              </a:rPr>
              <a:t>疫情影響下，毛利率在</a:t>
            </a:r>
            <a:r>
              <a:rPr lang="en-US" altLang="zh-CN" sz="1400" dirty="0">
                <a:solidFill>
                  <a:srgbClr val="002060"/>
                </a:solidFill>
                <a:latin typeface="Arial" panose="020B0604020202020204" pitchFamily="34" charset="0"/>
                <a:ea typeface="微软雅黑" panose="020B0503020204020204" pitchFamily="34" charset="-122"/>
              </a:rPr>
              <a:t>2021</a:t>
            </a:r>
            <a:r>
              <a:rPr lang="zh-CN" altLang="en-US" sz="1400" dirty="0">
                <a:solidFill>
                  <a:srgbClr val="002060"/>
                </a:solidFill>
                <a:latin typeface="Arial" panose="020B0604020202020204" pitchFamily="34" charset="0"/>
                <a:ea typeface="微软雅黑" panose="020B0503020204020204" pitchFamily="34" charset="-122"/>
              </a:rPr>
              <a:t>年見底（</a:t>
            </a:r>
            <a:r>
              <a:rPr lang="en-US" altLang="zh-CN" sz="1400" dirty="0">
                <a:solidFill>
                  <a:srgbClr val="002060"/>
                </a:solidFill>
                <a:latin typeface="Arial" panose="020B0604020202020204" pitchFamily="34" charset="0"/>
                <a:ea typeface="微软雅黑" panose="020B0503020204020204" pitchFamily="34" charset="-122"/>
              </a:rPr>
              <a:t>56.27%</a:t>
            </a:r>
            <a:r>
              <a:rPr lang="zh-CN" altLang="en-US" sz="1400" dirty="0">
                <a:solidFill>
                  <a:srgbClr val="002060"/>
                </a:solidFill>
                <a:latin typeface="Arial" panose="020B0604020202020204" pitchFamily="34" charset="0"/>
                <a:ea typeface="微软雅黑" panose="020B0503020204020204" pitchFamily="34" charset="-122"/>
              </a:rPr>
              <a:t>）後，海底撈迅速調整經營策略，開啟啄木鳥計劃、硬骨頭計劃、紅石榴計劃等一些列措施，</a:t>
            </a:r>
            <a:r>
              <a:rPr lang="zh-CN" altLang="en-US" sz="1400" dirty="0">
                <a:solidFill>
                  <a:srgbClr val="002060"/>
                </a:solidFill>
                <a:latin typeface="Arial" panose="020B0604020202020204" pitchFamily="34" charset="0"/>
                <a:ea typeface="微软雅黑" panose="020B0503020204020204" pitchFamily="34" charset="-122"/>
                <a:hlinkClick r:id="rId7"/>
              </a:rPr>
              <a:t>毛利率也逐步回升至</a:t>
            </a:r>
            <a:r>
              <a:rPr lang="en-US" altLang="zh-CN" sz="1400" dirty="0">
                <a:solidFill>
                  <a:srgbClr val="002060"/>
                </a:solidFill>
                <a:latin typeface="Arial" panose="020B0604020202020204" pitchFamily="34" charset="0"/>
                <a:ea typeface="微软雅黑" panose="020B0503020204020204" pitchFamily="34" charset="-122"/>
                <a:hlinkClick r:id="rId7"/>
              </a:rPr>
              <a:t>24H1</a:t>
            </a:r>
            <a:r>
              <a:rPr lang="zh-CN" altLang="en-US" sz="1400" dirty="0">
                <a:solidFill>
                  <a:srgbClr val="002060"/>
                </a:solidFill>
                <a:latin typeface="Arial" panose="020B0604020202020204" pitchFamily="34" charset="0"/>
                <a:ea typeface="微软雅黑" panose="020B0503020204020204" pitchFamily="34" charset="-122"/>
                <a:hlinkClick r:id="rId7"/>
              </a:rPr>
              <a:t>的</a:t>
            </a:r>
            <a:r>
              <a:rPr lang="en-US" altLang="zh-CN" sz="1400" dirty="0">
                <a:solidFill>
                  <a:srgbClr val="002060"/>
                </a:solidFill>
                <a:latin typeface="Arial" panose="020B0604020202020204" pitchFamily="34" charset="0"/>
                <a:ea typeface="微软雅黑" panose="020B0503020204020204" pitchFamily="34" charset="-122"/>
                <a:hlinkClick r:id="rId7"/>
              </a:rPr>
              <a:t>60.97%</a:t>
            </a:r>
            <a:r>
              <a:rPr lang="zh-CN" altLang="en-US" sz="1400" dirty="0">
                <a:solidFill>
                  <a:srgbClr val="002060"/>
                </a:solidFill>
                <a:latin typeface="Arial" panose="020B0604020202020204" pitchFamily="34" charset="0"/>
                <a:ea typeface="微软雅黑" panose="020B0503020204020204" pitchFamily="34" charset="-122"/>
              </a:rPr>
              <a:t>；</a:t>
            </a:r>
            <a:endParaRPr lang="en-US" altLang="zh-CN" sz="1400" dirty="0">
              <a:solidFill>
                <a:srgbClr val="002060"/>
              </a:solidFill>
              <a:latin typeface="Arial" panose="020B0604020202020204" pitchFamily="34" charset="0"/>
              <a:ea typeface="微软雅黑" panose="020B0503020204020204" pitchFamily="34" charset="-122"/>
            </a:endParaRPr>
          </a:p>
          <a:p>
            <a:pPr marL="285750" indent="-285750" algn="just">
              <a:buFont typeface="Arial" panose="020B0604020202020204" pitchFamily="34" charset="0"/>
              <a:buChar char="•"/>
            </a:pPr>
            <a:r>
              <a:rPr lang="zh-CN" altLang="en-US" sz="1400" b="1" dirty="0">
                <a:solidFill>
                  <a:srgbClr val="002060"/>
                </a:solidFill>
                <a:latin typeface="Arial" panose="020B0604020202020204" pitchFamily="34" charset="0"/>
                <a:ea typeface="微软雅黑" panose="020B0503020204020204" pitchFamily="34" charset="-122"/>
              </a:rPr>
              <a:t>淨利率：</a:t>
            </a:r>
            <a:r>
              <a:rPr lang="en-US" altLang="zh-CN" sz="1400" b="1" dirty="0">
                <a:solidFill>
                  <a:srgbClr val="002060"/>
                </a:solidFill>
                <a:latin typeface="Arial" panose="020B0604020202020204" pitchFamily="34" charset="0"/>
                <a:ea typeface="微软雅黑" panose="020B0503020204020204" pitchFamily="34" charset="-122"/>
              </a:rPr>
              <a:t> </a:t>
            </a:r>
            <a:r>
              <a:rPr lang="zh-CN" altLang="en-US" sz="1400" dirty="0">
                <a:solidFill>
                  <a:srgbClr val="002060"/>
                </a:solidFill>
                <a:latin typeface="Arial" panose="020B0604020202020204" pitchFamily="34" charset="0"/>
                <a:ea typeface="微软雅黑" panose="020B0503020204020204" pitchFamily="34" charset="-122"/>
              </a:rPr>
              <a:t>疫情影響下，在</a:t>
            </a:r>
            <a:r>
              <a:rPr lang="en-US" altLang="zh-CN" sz="1400" dirty="0">
                <a:solidFill>
                  <a:srgbClr val="002060"/>
                </a:solidFill>
                <a:latin typeface="Arial" panose="020B0604020202020204" pitchFamily="34" charset="0"/>
                <a:ea typeface="微软雅黑" panose="020B0503020204020204" pitchFamily="34" charset="-122"/>
              </a:rPr>
              <a:t>2021</a:t>
            </a:r>
            <a:r>
              <a:rPr lang="zh-CN" altLang="en-US" sz="1400" dirty="0">
                <a:solidFill>
                  <a:srgbClr val="002060"/>
                </a:solidFill>
                <a:latin typeface="Arial" panose="020B0604020202020204" pitchFamily="34" charset="0"/>
                <a:ea typeface="微软雅黑" panose="020B0503020204020204" pitchFamily="34" charset="-122"/>
              </a:rPr>
              <a:t>年虧損後（淨利率</a:t>
            </a:r>
            <a:r>
              <a:rPr lang="en-US" altLang="zh-CN" sz="1400" dirty="0">
                <a:solidFill>
                  <a:srgbClr val="002060"/>
                </a:solidFill>
                <a:latin typeface="Arial" panose="020B0604020202020204" pitchFamily="34" charset="0"/>
                <a:ea typeface="微软雅黑" panose="020B0503020204020204" pitchFamily="34" charset="-122"/>
              </a:rPr>
              <a:t>-10.12%</a:t>
            </a:r>
            <a:r>
              <a:rPr lang="zh-CN" altLang="en-US" sz="1400" dirty="0">
                <a:solidFill>
                  <a:srgbClr val="002060"/>
                </a:solidFill>
                <a:latin typeface="Arial" panose="020B0604020202020204" pitchFamily="34" charset="0"/>
                <a:ea typeface="微软雅黑" panose="020B0503020204020204" pitchFamily="34" charset="-122"/>
              </a:rPr>
              <a:t>），</a:t>
            </a:r>
            <a:r>
              <a:rPr lang="zh-CN" altLang="en-US" sz="1400" dirty="0">
                <a:solidFill>
                  <a:srgbClr val="002060"/>
                </a:solidFill>
                <a:latin typeface="Arial" panose="020B0604020202020204" pitchFamily="34" charset="0"/>
                <a:ea typeface="微软雅黑" panose="020B0503020204020204" pitchFamily="34" charset="-122"/>
                <a:hlinkClick r:id="rId8"/>
              </a:rPr>
              <a:t>經過</a:t>
            </a:r>
            <a:r>
              <a:rPr lang="en-US" altLang="zh-CN" sz="1400" dirty="0">
                <a:solidFill>
                  <a:srgbClr val="002060"/>
                </a:solidFill>
                <a:latin typeface="Arial" panose="020B0604020202020204" pitchFamily="34" charset="0"/>
                <a:ea typeface="微软雅黑" panose="020B0503020204020204" pitchFamily="34" charset="-122"/>
                <a:hlinkClick r:id="rId8"/>
              </a:rPr>
              <a:t>2</a:t>
            </a:r>
            <a:r>
              <a:rPr lang="zh-CN" altLang="en-US" sz="1400" dirty="0">
                <a:solidFill>
                  <a:srgbClr val="002060"/>
                </a:solidFill>
                <a:latin typeface="Arial" panose="020B0604020202020204" pitchFamily="34" charset="0"/>
                <a:ea typeface="微软雅黑" panose="020B0503020204020204" pitchFamily="34" charset="-122"/>
                <a:hlinkClick r:id="rId8"/>
              </a:rPr>
              <a:t>年時間回升到</a:t>
            </a:r>
            <a:r>
              <a:rPr lang="en-US" altLang="zh-CN" sz="1400" dirty="0">
                <a:solidFill>
                  <a:srgbClr val="002060"/>
                </a:solidFill>
                <a:latin typeface="Arial" panose="020B0604020202020204" pitchFamily="34" charset="0"/>
                <a:ea typeface="微软雅黑" panose="020B0503020204020204" pitchFamily="34" charset="-122"/>
                <a:hlinkClick r:id="rId8"/>
              </a:rPr>
              <a:t>10%</a:t>
            </a:r>
            <a:r>
              <a:rPr lang="zh-CN" altLang="en-US" sz="1400" dirty="0">
                <a:solidFill>
                  <a:srgbClr val="002060"/>
                </a:solidFill>
                <a:latin typeface="Arial" panose="020B0604020202020204" pitchFamily="34" charset="0"/>
                <a:ea typeface="微软雅黑" panose="020B0503020204020204" pitchFamily="34" charset="-122"/>
                <a:hlinkClick r:id="rId8"/>
              </a:rPr>
              <a:t>左右，</a:t>
            </a:r>
            <a:r>
              <a:rPr lang="en-US" altLang="zh-CN" sz="1400" dirty="0">
                <a:solidFill>
                  <a:srgbClr val="002060"/>
                </a:solidFill>
                <a:latin typeface="Arial" panose="020B0604020202020204" pitchFamily="34" charset="0"/>
                <a:ea typeface="微软雅黑" panose="020B0503020204020204" pitchFamily="34" charset="-122"/>
                <a:hlinkClick r:id="rId8"/>
              </a:rPr>
              <a:t>24H1</a:t>
            </a:r>
            <a:r>
              <a:rPr lang="zh-CN" altLang="en-US" sz="1400" dirty="0">
                <a:solidFill>
                  <a:srgbClr val="002060"/>
                </a:solidFill>
                <a:latin typeface="Arial" panose="020B0604020202020204" pitchFamily="34" charset="0"/>
                <a:ea typeface="微软雅黑" panose="020B0503020204020204" pitchFamily="34" charset="-122"/>
                <a:hlinkClick r:id="rId8"/>
              </a:rPr>
              <a:t>淨利率</a:t>
            </a:r>
            <a:r>
              <a:rPr lang="en-US" altLang="zh-CN" sz="1400" dirty="0">
                <a:solidFill>
                  <a:srgbClr val="002060"/>
                </a:solidFill>
                <a:latin typeface="Arial" panose="020B0604020202020204" pitchFamily="34" charset="0"/>
                <a:ea typeface="微软雅黑" panose="020B0503020204020204" pitchFamily="34" charset="-122"/>
                <a:hlinkClick r:id="rId8"/>
              </a:rPr>
              <a:t>9.46%</a:t>
            </a:r>
            <a:r>
              <a:rPr lang="zh-CN" altLang="en-US" sz="1400" dirty="0">
                <a:solidFill>
                  <a:srgbClr val="002060"/>
                </a:solidFill>
                <a:latin typeface="Arial" panose="020B0604020202020204" pitchFamily="34" charset="0"/>
                <a:ea typeface="微软雅黑" panose="020B0503020204020204" pitchFamily="34" charset="-122"/>
                <a:hlinkClick r:id="rId8"/>
              </a:rPr>
              <a:t>；</a:t>
            </a:r>
            <a:endParaRPr lang="en-US" altLang="zh-CN" sz="1400" dirty="0">
              <a:solidFill>
                <a:srgbClr val="002060"/>
              </a:solidFill>
              <a:latin typeface="Arial" panose="020B0604020202020204" pitchFamily="34" charset="0"/>
              <a:ea typeface="微软雅黑" panose="020B0503020204020204" pitchFamily="34" charset="-122"/>
            </a:endParaRPr>
          </a:p>
          <a:p>
            <a:pPr marL="285750" indent="-285750" algn="just">
              <a:buFont typeface="Arial" panose="020B0604020202020204" pitchFamily="34" charset="0"/>
              <a:buChar char="•"/>
            </a:pPr>
            <a:r>
              <a:rPr lang="zh-CN" altLang="en-US" sz="1400" b="1" dirty="0">
                <a:solidFill>
                  <a:srgbClr val="002060"/>
                </a:solidFill>
                <a:latin typeface="Arial" panose="020B0604020202020204" pitchFamily="34" charset="0"/>
                <a:ea typeface="微软雅黑" panose="020B0503020204020204" pitchFamily="34" charset="-122"/>
              </a:rPr>
              <a:t>資產回報率：</a:t>
            </a:r>
            <a:r>
              <a:rPr lang="zh-CN" altLang="en-US" sz="1400" dirty="0">
                <a:solidFill>
                  <a:srgbClr val="002060"/>
                </a:solidFill>
                <a:latin typeface="Arial" panose="020B0604020202020204" pitchFamily="34" charset="0"/>
                <a:ea typeface="微软雅黑" panose="020B0503020204020204" pitchFamily="34" charset="-122"/>
              </a:rPr>
              <a:t>疫情影響下的</a:t>
            </a:r>
            <a:r>
              <a:rPr lang="en-US" altLang="zh-CN" sz="1400" dirty="0">
                <a:solidFill>
                  <a:srgbClr val="002060"/>
                </a:solidFill>
                <a:latin typeface="Arial" panose="020B0604020202020204" pitchFamily="34" charset="0"/>
                <a:ea typeface="微软雅黑" panose="020B0503020204020204" pitchFamily="34" charset="-122"/>
              </a:rPr>
              <a:t>2020</a:t>
            </a:r>
            <a:r>
              <a:rPr lang="zh-CN" altLang="en-US" sz="1400" dirty="0">
                <a:solidFill>
                  <a:srgbClr val="002060"/>
                </a:solidFill>
                <a:latin typeface="Arial" panose="020B0604020202020204" pitchFamily="34" charset="0"/>
                <a:ea typeface="微软雅黑" panose="020B0503020204020204" pitchFamily="34" charset="-122"/>
              </a:rPr>
              <a:t>至</a:t>
            </a:r>
            <a:r>
              <a:rPr lang="en-US" altLang="zh-CN" sz="1400" dirty="0">
                <a:solidFill>
                  <a:srgbClr val="002060"/>
                </a:solidFill>
                <a:latin typeface="Arial" panose="020B0604020202020204" pitchFamily="34" charset="0"/>
                <a:ea typeface="微软雅黑" panose="020B0503020204020204" pitchFamily="34" charset="-122"/>
              </a:rPr>
              <a:t>2022</a:t>
            </a:r>
            <a:r>
              <a:rPr lang="zh-CN" altLang="en-US" sz="1400" dirty="0">
                <a:solidFill>
                  <a:srgbClr val="002060"/>
                </a:solidFill>
                <a:latin typeface="Arial" panose="020B0604020202020204" pitchFamily="34" charset="0"/>
                <a:ea typeface="微软雅黑" panose="020B0503020204020204" pitchFamily="34" charset="-122"/>
              </a:rPr>
              <a:t>年，平均資產回報率</a:t>
            </a:r>
            <a:r>
              <a:rPr lang="en-US" altLang="zh-CN" sz="1400" dirty="0">
                <a:solidFill>
                  <a:srgbClr val="002060"/>
                </a:solidFill>
                <a:latin typeface="Arial" panose="020B0604020202020204" pitchFamily="34" charset="0"/>
                <a:ea typeface="微软雅黑" panose="020B0503020204020204" pitchFamily="34" charset="-122"/>
              </a:rPr>
              <a:t>-2.71%</a:t>
            </a:r>
            <a:r>
              <a:rPr lang="zh-CN" altLang="en-US" sz="1400" dirty="0">
                <a:solidFill>
                  <a:srgbClr val="002060"/>
                </a:solidFill>
                <a:latin typeface="Arial" panose="020B0604020202020204" pitchFamily="34" charset="0"/>
                <a:ea typeface="微软雅黑" panose="020B0503020204020204" pitchFamily="34" charset="-122"/>
              </a:rPr>
              <a:t>，</a:t>
            </a:r>
            <a:r>
              <a:rPr lang="zh-CN" altLang="en-US" sz="1400" dirty="0">
                <a:solidFill>
                  <a:srgbClr val="002060"/>
                </a:solidFill>
                <a:latin typeface="Arial" panose="020B0604020202020204" pitchFamily="34" charset="0"/>
                <a:ea typeface="微软雅黑" panose="020B0503020204020204" pitchFamily="34" charset="-122"/>
                <a:hlinkClick r:id="rId9"/>
              </a:rPr>
              <a:t>疫情後的</a:t>
            </a:r>
            <a:r>
              <a:rPr lang="en-US" altLang="zh-CN" sz="1400" dirty="0">
                <a:solidFill>
                  <a:srgbClr val="002060"/>
                </a:solidFill>
                <a:latin typeface="Arial" panose="020B0604020202020204" pitchFamily="34" charset="0"/>
                <a:ea typeface="微软雅黑" panose="020B0503020204020204" pitchFamily="34" charset="-122"/>
                <a:hlinkClick r:id="rId9"/>
              </a:rPr>
              <a:t>23</a:t>
            </a:r>
            <a:r>
              <a:rPr lang="zh-CN" altLang="en-US" sz="1400" dirty="0">
                <a:solidFill>
                  <a:srgbClr val="002060"/>
                </a:solidFill>
                <a:latin typeface="Arial" panose="020B0604020202020204" pitchFamily="34" charset="0"/>
                <a:ea typeface="微软雅黑" panose="020B0503020204020204" pitchFamily="34" charset="-122"/>
                <a:hlinkClick r:id="rId9"/>
              </a:rPr>
              <a:t>年為</a:t>
            </a:r>
            <a:r>
              <a:rPr lang="en-US" altLang="zh-CN" sz="1400" dirty="0">
                <a:solidFill>
                  <a:srgbClr val="002060"/>
                </a:solidFill>
                <a:latin typeface="Arial" panose="020B0604020202020204" pitchFamily="34" charset="0"/>
                <a:ea typeface="微软雅黑" panose="020B0503020204020204" pitchFamily="34" charset="-122"/>
                <a:hlinkClick r:id="rId9"/>
              </a:rPr>
              <a:t>19.50%</a:t>
            </a:r>
            <a:r>
              <a:rPr lang="zh-CN" altLang="en-US" sz="1400" dirty="0">
                <a:solidFill>
                  <a:srgbClr val="002060"/>
                </a:solidFill>
                <a:latin typeface="Arial" panose="020B0604020202020204" pitchFamily="34" charset="0"/>
                <a:ea typeface="微软雅黑" panose="020B0503020204020204" pitchFamily="34" charset="-122"/>
                <a:hlinkClick r:id="rId9"/>
              </a:rPr>
              <a:t>，</a:t>
            </a:r>
            <a:r>
              <a:rPr lang="en-US" altLang="zh-CN" sz="1400" dirty="0">
                <a:solidFill>
                  <a:srgbClr val="002060"/>
                </a:solidFill>
                <a:latin typeface="Arial" panose="020B0604020202020204" pitchFamily="34" charset="0"/>
                <a:ea typeface="微软雅黑" panose="020B0503020204020204" pitchFamily="34" charset="-122"/>
                <a:hlinkClick r:id="rId9"/>
              </a:rPr>
              <a:t>24H1</a:t>
            </a:r>
            <a:r>
              <a:rPr lang="zh-CN" altLang="en-US" sz="1400" dirty="0">
                <a:solidFill>
                  <a:srgbClr val="002060"/>
                </a:solidFill>
                <a:latin typeface="Arial" panose="020B0604020202020204" pitchFamily="34" charset="0"/>
                <a:ea typeface="微软雅黑" panose="020B0503020204020204" pitchFamily="34" charset="-122"/>
                <a:hlinkClick r:id="rId9"/>
              </a:rPr>
              <a:t>半年的資產回報率為</a:t>
            </a:r>
            <a:r>
              <a:rPr lang="en-US" altLang="zh-CN" sz="1400" dirty="0">
                <a:solidFill>
                  <a:srgbClr val="002060"/>
                </a:solidFill>
                <a:latin typeface="Arial" panose="020B0604020202020204" pitchFamily="34" charset="0"/>
                <a:ea typeface="微软雅黑" panose="020B0503020204020204" pitchFamily="34" charset="-122"/>
                <a:hlinkClick r:id="rId9"/>
              </a:rPr>
              <a:t>8.12%</a:t>
            </a:r>
            <a:r>
              <a:rPr lang="zh-CN" altLang="en-US" sz="1400" dirty="0">
                <a:solidFill>
                  <a:srgbClr val="002060"/>
                </a:solidFill>
                <a:latin typeface="Arial" panose="020B0604020202020204" pitchFamily="34" charset="0"/>
                <a:ea typeface="微软雅黑" panose="020B0503020204020204" pitchFamily="34" charset="-122"/>
                <a:hlinkClick r:id="rId9"/>
              </a:rPr>
              <a:t>（淨利潤</a:t>
            </a:r>
            <a:r>
              <a:rPr lang="en-US" altLang="zh-CN" sz="1400" dirty="0">
                <a:solidFill>
                  <a:srgbClr val="002060"/>
                </a:solidFill>
                <a:latin typeface="Arial" panose="020B0604020202020204" pitchFamily="34" charset="0"/>
                <a:ea typeface="微软雅黑" panose="020B0503020204020204" pitchFamily="34" charset="-122"/>
                <a:hlinkClick r:id="rId9"/>
              </a:rPr>
              <a:t>/</a:t>
            </a:r>
            <a:r>
              <a:rPr lang="zh-CN" altLang="en-US" sz="1400" dirty="0">
                <a:solidFill>
                  <a:srgbClr val="002060"/>
                </a:solidFill>
                <a:latin typeface="Arial" panose="020B0604020202020204" pitchFamily="34" charset="0"/>
                <a:ea typeface="微软雅黑" panose="020B0503020204020204" pitchFamily="34" charset="-122"/>
                <a:hlinkClick r:id="rId9"/>
              </a:rPr>
              <a:t>平均資產總額）；</a:t>
            </a:r>
            <a:endParaRPr lang="en-US" altLang="zh-CN" sz="1400" dirty="0">
              <a:solidFill>
                <a:srgbClr val="002060"/>
              </a:solidFill>
              <a:latin typeface="Arial" panose="020B0604020202020204" pitchFamily="34" charset="0"/>
              <a:ea typeface="微软雅黑" panose="020B0503020204020204" pitchFamily="34" charset="-122"/>
            </a:endParaRPr>
          </a:p>
          <a:p>
            <a:pPr marL="285750" indent="-285750" algn="just">
              <a:buFont typeface="Arial" panose="020B0604020202020204" pitchFamily="34" charset="0"/>
              <a:buChar char="•"/>
            </a:pPr>
            <a:r>
              <a:rPr lang="zh-CN" altLang="en-US" sz="1400" b="1" dirty="0">
                <a:solidFill>
                  <a:srgbClr val="002060"/>
                </a:solidFill>
                <a:latin typeface="Arial" panose="020B0604020202020204" pitchFamily="34" charset="0"/>
                <a:ea typeface="微软雅黑" panose="020B0503020204020204" pitchFamily="34" charset="-122"/>
              </a:rPr>
              <a:t>權益回報率：</a:t>
            </a:r>
            <a:r>
              <a:rPr lang="zh-CN" altLang="en-US" sz="1400" dirty="0">
                <a:solidFill>
                  <a:srgbClr val="002060"/>
                </a:solidFill>
                <a:latin typeface="Arial" panose="020B0604020202020204" pitchFamily="34" charset="0"/>
                <a:ea typeface="微软雅黑" panose="020B0503020204020204" pitchFamily="34" charset="-122"/>
              </a:rPr>
              <a:t>疫情影響下的</a:t>
            </a:r>
            <a:r>
              <a:rPr lang="en-US" altLang="zh-CN" sz="1400" dirty="0">
                <a:solidFill>
                  <a:srgbClr val="002060"/>
                </a:solidFill>
                <a:latin typeface="Arial" panose="020B0604020202020204" pitchFamily="34" charset="0"/>
                <a:ea typeface="微软雅黑" panose="020B0503020204020204" pitchFamily="34" charset="-122"/>
              </a:rPr>
              <a:t>2020</a:t>
            </a:r>
            <a:r>
              <a:rPr lang="zh-CN" altLang="en-US" sz="1400" dirty="0">
                <a:solidFill>
                  <a:srgbClr val="002060"/>
                </a:solidFill>
                <a:latin typeface="Arial" panose="020B0604020202020204" pitchFamily="34" charset="0"/>
                <a:ea typeface="微软雅黑" panose="020B0503020204020204" pitchFamily="34" charset="-122"/>
              </a:rPr>
              <a:t>至</a:t>
            </a:r>
            <a:r>
              <a:rPr lang="en-US" altLang="zh-CN" sz="1400" dirty="0">
                <a:solidFill>
                  <a:srgbClr val="002060"/>
                </a:solidFill>
                <a:latin typeface="Arial" panose="020B0604020202020204" pitchFamily="34" charset="0"/>
                <a:ea typeface="微软雅黑" panose="020B0503020204020204" pitchFamily="34" charset="-122"/>
              </a:rPr>
              <a:t>2022</a:t>
            </a:r>
            <a:r>
              <a:rPr lang="zh-CN" altLang="en-US" sz="1400" dirty="0">
                <a:solidFill>
                  <a:srgbClr val="002060"/>
                </a:solidFill>
                <a:latin typeface="Arial" panose="020B0604020202020204" pitchFamily="34" charset="0"/>
                <a:ea typeface="微软雅黑" panose="020B0503020204020204" pitchFamily="34" charset="-122"/>
              </a:rPr>
              <a:t>年，平均權益回報率</a:t>
            </a:r>
            <a:r>
              <a:rPr lang="en-US" altLang="zh-CN" sz="1400" dirty="0">
                <a:solidFill>
                  <a:srgbClr val="002060"/>
                </a:solidFill>
                <a:latin typeface="Arial" panose="020B0604020202020204" pitchFamily="34" charset="0"/>
                <a:ea typeface="微软雅黑" panose="020B0503020204020204" pitchFamily="34" charset="-122"/>
              </a:rPr>
              <a:t>-8.33%</a:t>
            </a:r>
            <a:r>
              <a:rPr lang="zh-CN" altLang="en-US" sz="1400" dirty="0">
                <a:solidFill>
                  <a:srgbClr val="002060"/>
                </a:solidFill>
                <a:latin typeface="Arial" panose="020B0604020202020204" pitchFamily="34" charset="0"/>
                <a:ea typeface="微软雅黑" panose="020B0503020204020204" pitchFamily="34" charset="-122"/>
              </a:rPr>
              <a:t>，</a:t>
            </a:r>
            <a:r>
              <a:rPr lang="zh-CN" altLang="en-US" sz="1400" dirty="0">
                <a:solidFill>
                  <a:srgbClr val="002060"/>
                </a:solidFill>
                <a:latin typeface="Arial" panose="020B0604020202020204" pitchFamily="34" charset="0"/>
                <a:ea typeface="微软雅黑" panose="020B0503020204020204" pitchFamily="34" charset="-122"/>
                <a:hlinkClick r:id="rId10"/>
              </a:rPr>
              <a:t>疫情後的</a:t>
            </a:r>
            <a:r>
              <a:rPr lang="en-US" altLang="zh-CN" sz="1400" dirty="0">
                <a:solidFill>
                  <a:srgbClr val="002060"/>
                </a:solidFill>
                <a:latin typeface="Arial" panose="020B0604020202020204" pitchFamily="34" charset="0"/>
                <a:ea typeface="微软雅黑" panose="020B0503020204020204" pitchFamily="34" charset="-122"/>
                <a:hlinkClick r:id="rId10"/>
              </a:rPr>
              <a:t>23</a:t>
            </a:r>
            <a:r>
              <a:rPr lang="zh-CN" altLang="en-US" sz="1400" dirty="0">
                <a:solidFill>
                  <a:srgbClr val="002060"/>
                </a:solidFill>
                <a:latin typeface="Arial" panose="020B0604020202020204" pitchFamily="34" charset="0"/>
                <a:ea typeface="微软雅黑" panose="020B0503020204020204" pitchFamily="34" charset="-122"/>
                <a:hlinkClick r:id="rId10"/>
              </a:rPr>
              <a:t>年為</a:t>
            </a:r>
            <a:r>
              <a:rPr lang="en-US" altLang="zh-CN" sz="1400" dirty="0">
                <a:solidFill>
                  <a:srgbClr val="002060"/>
                </a:solidFill>
                <a:latin typeface="Arial" panose="020B0604020202020204" pitchFamily="34" charset="0"/>
                <a:ea typeface="微软雅黑" panose="020B0503020204020204" pitchFamily="34" charset="-122"/>
                <a:hlinkClick r:id="rId10"/>
              </a:rPr>
              <a:t>47.39%</a:t>
            </a:r>
            <a:r>
              <a:rPr lang="zh-CN" altLang="en-US" sz="1400" dirty="0">
                <a:solidFill>
                  <a:srgbClr val="002060"/>
                </a:solidFill>
                <a:latin typeface="Arial" panose="020B0604020202020204" pitchFamily="34" charset="0"/>
                <a:ea typeface="微软雅黑" panose="020B0503020204020204" pitchFamily="34" charset="-122"/>
                <a:hlinkClick r:id="rId10"/>
              </a:rPr>
              <a:t>，</a:t>
            </a:r>
            <a:r>
              <a:rPr lang="en-US" altLang="zh-CN" sz="1400" dirty="0">
                <a:solidFill>
                  <a:srgbClr val="002060"/>
                </a:solidFill>
                <a:latin typeface="Arial" panose="020B0604020202020204" pitchFamily="34" charset="0"/>
                <a:ea typeface="微软雅黑" panose="020B0503020204020204" pitchFamily="34" charset="-122"/>
                <a:hlinkClick r:id="rId10"/>
              </a:rPr>
              <a:t> 24H1</a:t>
            </a:r>
            <a:r>
              <a:rPr lang="zh-CN" altLang="en-US" sz="1400" dirty="0">
                <a:solidFill>
                  <a:srgbClr val="002060"/>
                </a:solidFill>
                <a:latin typeface="Arial" panose="020B0604020202020204" pitchFamily="34" charset="0"/>
                <a:ea typeface="微软雅黑" panose="020B0503020204020204" pitchFamily="34" charset="-122"/>
                <a:hlinkClick r:id="rId10"/>
              </a:rPr>
              <a:t>半年的權益回報率為</a:t>
            </a:r>
            <a:r>
              <a:rPr lang="en-US" altLang="zh-CN" sz="1400" dirty="0">
                <a:solidFill>
                  <a:srgbClr val="002060"/>
                </a:solidFill>
                <a:latin typeface="Arial" panose="020B0604020202020204" pitchFamily="34" charset="0"/>
                <a:ea typeface="微软雅黑" panose="020B0503020204020204" pitchFamily="34" charset="-122"/>
                <a:hlinkClick r:id="rId10"/>
              </a:rPr>
              <a:t>19.31%</a:t>
            </a:r>
            <a:r>
              <a:rPr lang="zh-CN" altLang="en-US" sz="1400" dirty="0">
                <a:solidFill>
                  <a:srgbClr val="002060"/>
                </a:solidFill>
                <a:latin typeface="Arial" panose="020B0604020202020204" pitchFamily="34" charset="0"/>
                <a:ea typeface="微软雅黑" panose="020B0503020204020204" pitchFamily="34" charset="-122"/>
                <a:hlinkClick r:id="rId10"/>
              </a:rPr>
              <a:t> （淨利潤</a:t>
            </a:r>
            <a:r>
              <a:rPr lang="en-US" altLang="zh-CN" sz="1400" dirty="0">
                <a:solidFill>
                  <a:srgbClr val="002060"/>
                </a:solidFill>
                <a:latin typeface="Arial" panose="020B0604020202020204" pitchFamily="34" charset="0"/>
                <a:ea typeface="微软雅黑" panose="020B0503020204020204" pitchFamily="34" charset="-122"/>
                <a:hlinkClick r:id="rId10"/>
              </a:rPr>
              <a:t>/</a:t>
            </a:r>
            <a:r>
              <a:rPr lang="zh-CN" altLang="en-US" sz="1400" dirty="0">
                <a:solidFill>
                  <a:srgbClr val="002060"/>
                </a:solidFill>
                <a:latin typeface="Arial" panose="020B0604020202020204" pitchFamily="34" charset="0"/>
                <a:ea typeface="微软雅黑" panose="020B0503020204020204" pitchFamily="34" charset="-122"/>
                <a:hlinkClick r:id="rId10"/>
              </a:rPr>
              <a:t>平均權益總額）。</a:t>
            </a:r>
            <a:endParaRPr lang="en-US" altLang="zh-CN" sz="1400" dirty="0">
              <a:solidFill>
                <a:srgbClr val="002060"/>
              </a:solidFill>
              <a:latin typeface="Arial" panose="020B0604020202020204" pitchFamily="34" charset="0"/>
              <a:ea typeface="微软雅黑" panose="020B0503020204020204" pitchFamily="34" charset="-122"/>
            </a:endParaRPr>
          </a:p>
          <a:p>
            <a:pPr algn="just"/>
            <a:r>
              <a:rPr lang="zh-CN" altLang="en-US" sz="1400" dirty="0">
                <a:solidFill>
                  <a:srgbClr val="002060"/>
                </a:solidFill>
                <a:latin typeface="Arial" panose="020B0604020202020204" pitchFamily="34" charset="0"/>
                <a:ea typeface="微软雅黑" panose="020B0503020204020204" pitchFamily="34" charset="-122"/>
              </a:rPr>
              <a:t>以上四個指標行業橫比中，海底撈處於領先地位，疫情後展現出較強的盈利能力。</a:t>
            </a:r>
            <a:endParaRPr lang="en-US" altLang="zh-CN" sz="1400" dirty="0">
              <a:solidFill>
                <a:srgbClr val="002060"/>
              </a:solidFill>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39131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68374B-5718-6C01-BBEB-ABB096D82BDF}"/>
            </a:ext>
          </a:extLst>
        </p:cNvPr>
        <p:cNvGrpSpPr/>
        <p:nvPr/>
      </p:nvGrpSpPr>
      <p:grpSpPr>
        <a:xfrm>
          <a:off x="0" y="0"/>
          <a:ext cx="0" cy="0"/>
          <a:chOff x="0" y="0"/>
          <a:chExt cx="0" cy="0"/>
        </a:xfrm>
      </p:grpSpPr>
      <p:sp>
        <p:nvSpPr>
          <p:cNvPr id="4" name="文字方塊 3">
            <a:extLst>
              <a:ext uri="{FF2B5EF4-FFF2-40B4-BE49-F238E27FC236}">
                <a16:creationId xmlns:a16="http://schemas.microsoft.com/office/drawing/2014/main" id="{F29396F5-A2B2-FFA2-4F7D-A58A8FB2D641}"/>
              </a:ext>
            </a:extLst>
          </p:cNvPr>
          <p:cNvSpPr txBox="1"/>
          <p:nvPr/>
        </p:nvSpPr>
        <p:spPr>
          <a:xfrm>
            <a:off x="360000" y="57600"/>
            <a:ext cx="8358593" cy="523220"/>
          </a:xfrm>
          <a:prstGeom prst="rect">
            <a:avLst/>
          </a:prstGeom>
          <a:noFill/>
        </p:spPr>
        <p:txBody>
          <a:bodyPr wrap="square" rtlCol="0">
            <a:spAutoFit/>
          </a:bodyPr>
          <a:lstStyle/>
          <a:p>
            <a:r>
              <a:rPr lang="zh-CN" altLang="en-US" sz="2800" b="1" dirty="0">
                <a:solidFill>
                  <a:srgbClr val="002060"/>
                </a:solidFill>
                <a:latin typeface="Arial" panose="020B0604020202020204" pitchFamily="34" charset="0"/>
                <a:ea typeface="微软雅黑" panose="020B0503020204020204" pitchFamily="34" charset="-122"/>
              </a:rPr>
              <a:t>作業二</a:t>
            </a:r>
            <a:r>
              <a:rPr lang="en-US" altLang="zh-CN" sz="2800" b="1" dirty="0">
                <a:solidFill>
                  <a:srgbClr val="002060"/>
                </a:solidFill>
                <a:latin typeface="Arial" panose="020B0604020202020204" pitchFamily="34" charset="0"/>
                <a:ea typeface="微软雅黑" panose="020B0503020204020204" pitchFamily="34" charset="-122"/>
              </a:rPr>
              <a:t> </a:t>
            </a:r>
            <a:r>
              <a:rPr lang="zh-CN" altLang="en-US" sz="2800" b="1" dirty="0">
                <a:solidFill>
                  <a:srgbClr val="002060"/>
                </a:solidFill>
                <a:latin typeface="Arial" panose="020B0604020202020204" pitchFamily="34" charset="0"/>
                <a:ea typeface="微软雅黑" panose="020B0503020204020204" pitchFamily="34" charset="-122"/>
              </a:rPr>
              <a:t>海底撈</a:t>
            </a:r>
            <a:r>
              <a:rPr lang="en-US" altLang="zh-CN" sz="2800" b="1" dirty="0">
                <a:solidFill>
                  <a:srgbClr val="002060"/>
                </a:solidFill>
                <a:latin typeface="Arial" panose="020B0604020202020204" pitchFamily="34" charset="0"/>
                <a:ea typeface="微软雅黑" panose="020B0503020204020204" pitchFamily="34" charset="-122"/>
              </a:rPr>
              <a:t>——</a:t>
            </a:r>
            <a:r>
              <a:rPr lang="zh-CN" altLang="en-US" sz="2800" b="1" dirty="0">
                <a:solidFill>
                  <a:srgbClr val="002060"/>
                </a:solidFill>
                <a:latin typeface="Arial" panose="020B0604020202020204" pitchFamily="34" charset="0"/>
                <a:ea typeface="微软雅黑" panose="020B0503020204020204" pitchFamily="34" charset="-122"/>
              </a:rPr>
              <a:t>新聞分析</a:t>
            </a:r>
          </a:p>
        </p:txBody>
      </p:sp>
      <p:sp>
        <p:nvSpPr>
          <p:cNvPr id="10" name="文字方塊 9">
            <a:extLst>
              <a:ext uri="{FF2B5EF4-FFF2-40B4-BE49-F238E27FC236}">
                <a16:creationId xmlns:a16="http://schemas.microsoft.com/office/drawing/2014/main" id="{A69108B1-1B4F-21D7-317F-9C26806C0E82}"/>
              </a:ext>
            </a:extLst>
          </p:cNvPr>
          <p:cNvSpPr txBox="1"/>
          <p:nvPr/>
        </p:nvSpPr>
        <p:spPr>
          <a:xfrm>
            <a:off x="481012" y="1226112"/>
            <a:ext cx="11229975" cy="5170646"/>
          </a:xfrm>
          <a:prstGeom prst="rect">
            <a:avLst/>
          </a:prstGeom>
          <a:noFill/>
        </p:spPr>
        <p:txBody>
          <a:bodyPr wrap="square" rtlCol="0">
            <a:spAutoFit/>
          </a:bodyPr>
          <a:lstStyle/>
          <a:p>
            <a:pPr algn="just"/>
            <a:r>
              <a:rPr lang="zh-CN" altLang="en-US" b="1" dirty="0">
                <a:solidFill>
                  <a:srgbClr val="002060"/>
                </a:solidFill>
                <a:latin typeface="Arial" panose="020B0604020202020204" pitchFamily="34" charset="0"/>
                <a:ea typeface="微软雅黑" panose="020B0503020204020204" pitchFamily="34" charset="-122"/>
              </a:rPr>
              <a:t>引入加盟模式</a:t>
            </a:r>
            <a:endParaRPr lang="en-US" altLang="zh-CN" b="1" dirty="0">
              <a:solidFill>
                <a:srgbClr val="002060"/>
              </a:solidFill>
              <a:latin typeface="Arial" panose="020B0604020202020204" pitchFamily="34" charset="0"/>
              <a:ea typeface="微软雅黑" panose="020B0503020204020204" pitchFamily="34" charset="-122"/>
            </a:endParaRPr>
          </a:p>
          <a:p>
            <a:pPr marL="285750" indent="-285750" algn="just">
              <a:buFont typeface="Arial" panose="020B0604020202020204" pitchFamily="34" charset="0"/>
              <a:buChar char="•"/>
            </a:pPr>
            <a:r>
              <a:rPr lang="zh-CN" altLang="en-US" sz="1400" b="1" dirty="0">
                <a:solidFill>
                  <a:srgbClr val="002060"/>
                </a:solidFill>
                <a:latin typeface="Arial" panose="020B0604020202020204" pitchFamily="34" charset="0"/>
                <a:ea typeface="微软雅黑" panose="020B0503020204020204" pitchFamily="34" charset="-122"/>
              </a:rPr>
              <a:t>引入加盟：</a:t>
            </a:r>
            <a:r>
              <a:rPr lang="en-US" altLang="zh-TW" sz="1400" dirty="0">
                <a:solidFill>
                  <a:srgbClr val="002060"/>
                </a:solidFill>
                <a:latin typeface="Arial" panose="020B0604020202020204" pitchFamily="34" charset="0"/>
                <a:ea typeface="微软雅黑" panose="020B0503020204020204" pitchFamily="34" charset="-122"/>
              </a:rPr>
              <a:t>2023</a:t>
            </a:r>
            <a:r>
              <a:rPr lang="zh-TW" altLang="en-US" sz="1400" dirty="0">
                <a:solidFill>
                  <a:srgbClr val="002060"/>
                </a:solidFill>
                <a:latin typeface="Arial" panose="020B0604020202020204" pitchFamily="34" charset="0"/>
                <a:ea typeface="微软雅黑" panose="020B0503020204020204" pitchFamily="34" charset="-122"/>
              </a:rPr>
              <a:t>年</a:t>
            </a:r>
            <a:r>
              <a:rPr lang="en-US" altLang="zh-TW" sz="1400" dirty="0">
                <a:solidFill>
                  <a:srgbClr val="002060"/>
                </a:solidFill>
                <a:latin typeface="Arial" panose="020B0604020202020204" pitchFamily="34" charset="0"/>
                <a:ea typeface="微软雅黑" panose="020B0503020204020204" pitchFamily="34" charset="-122"/>
              </a:rPr>
              <a:t>3</a:t>
            </a:r>
            <a:r>
              <a:rPr lang="zh-CN" altLang="en-US" sz="1400" dirty="0">
                <a:solidFill>
                  <a:srgbClr val="002060"/>
                </a:solidFill>
                <a:latin typeface="Arial" panose="020B0604020202020204" pitchFamily="34" charset="0"/>
                <a:ea typeface="微软雅黑" panose="020B0503020204020204" pitchFamily="34" charset="-122"/>
              </a:rPr>
              <a:t>月</a:t>
            </a:r>
            <a:r>
              <a:rPr lang="en-US" altLang="zh-CN" sz="1400" dirty="0">
                <a:solidFill>
                  <a:srgbClr val="002060"/>
                </a:solidFill>
                <a:latin typeface="Arial" panose="020B0604020202020204" pitchFamily="34" charset="0"/>
                <a:ea typeface="微软雅黑" panose="020B0503020204020204" pitchFamily="34" charset="-122"/>
              </a:rPr>
              <a:t>4</a:t>
            </a:r>
            <a:r>
              <a:rPr lang="zh-CN" altLang="en-US" sz="1400" dirty="0">
                <a:solidFill>
                  <a:srgbClr val="002060"/>
                </a:solidFill>
                <a:latin typeface="Arial" panose="020B0604020202020204" pitchFamily="34" charset="0"/>
                <a:ea typeface="微软雅黑" panose="020B0503020204020204" pitchFamily="34" charset="-122"/>
              </a:rPr>
              <a:t>日</a:t>
            </a:r>
            <a:r>
              <a:rPr lang="zh-TW" altLang="en-US" sz="1400" dirty="0">
                <a:solidFill>
                  <a:srgbClr val="002060"/>
                </a:solidFill>
                <a:latin typeface="Arial" panose="020B0604020202020204" pitchFamily="34" charset="0"/>
                <a:ea typeface="微软雅黑" panose="020B0503020204020204" pitchFamily="34" charset="-122"/>
              </a:rPr>
              <a:t>，海底撈</a:t>
            </a:r>
            <a:r>
              <a:rPr lang="zh-CN" altLang="en-US" sz="1400" dirty="0">
                <a:solidFill>
                  <a:srgbClr val="002060"/>
                </a:solidFill>
                <a:latin typeface="Arial" panose="020B0604020202020204" pitchFamily="34" charset="0"/>
                <a:ea typeface="微软雅黑" panose="020B0503020204020204" pitchFamily="34" charset="-122"/>
              </a:rPr>
              <a:t>公告宣佈“</a:t>
            </a:r>
            <a:r>
              <a:rPr lang="zh-TW" altLang="en-US" sz="1400" dirty="0">
                <a:solidFill>
                  <a:srgbClr val="002060"/>
                </a:solidFill>
                <a:latin typeface="Arial" panose="020B0604020202020204" pitchFamily="34" charset="0"/>
                <a:ea typeface="微软雅黑" panose="020B0503020204020204" pitchFamily="34" charset="-122"/>
              </a:rPr>
              <a:t>將著手推行海底撈餐廳的加盟特許經營模式，以多元經營模式進 一步推動餐廳網絡的擴張步伐</a:t>
            </a:r>
            <a:r>
              <a:rPr lang="zh-CN" altLang="en-US" sz="1400" dirty="0">
                <a:solidFill>
                  <a:srgbClr val="002060"/>
                </a:solidFill>
                <a:latin typeface="Arial" panose="020B0604020202020204" pitchFamily="34" charset="0"/>
                <a:ea typeface="微软雅黑" panose="020B0503020204020204" pitchFamily="34" charset="-122"/>
              </a:rPr>
              <a:t>”</a:t>
            </a:r>
            <a:r>
              <a:rPr lang="zh-TW" altLang="en-US" sz="1400" dirty="0">
                <a:solidFill>
                  <a:srgbClr val="002060"/>
                </a:solidFill>
                <a:latin typeface="Arial" panose="020B0604020202020204" pitchFamily="34" charset="0"/>
                <a:ea typeface="微软雅黑" panose="020B0503020204020204" pitchFamily="34" charset="-122"/>
              </a:rPr>
              <a:t>。</a:t>
            </a:r>
            <a:endParaRPr lang="en-US" altLang="zh-TW" sz="1400" dirty="0">
              <a:solidFill>
                <a:srgbClr val="002060"/>
              </a:solidFill>
              <a:latin typeface="Arial" panose="020B0604020202020204" pitchFamily="34" charset="0"/>
              <a:ea typeface="微软雅黑" panose="020B0503020204020204" pitchFamily="34" charset="-122"/>
            </a:endParaRPr>
          </a:p>
          <a:p>
            <a:pPr marL="285750" indent="-285750" algn="just">
              <a:buFont typeface="Arial" panose="020B0604020202020204" pitchFamily="34" charset="0"/>
              <a:buChar char="•"/>
            </a:pPr>
            <a:r>
              <a:rPr lang="zh-CN" altLang="en-US" sz="1400" b="1" dirty="0">
                <a:solidFill>
                  <a:srgbClr val="002060"/>
                </a:solidFill>
                <a:latin typeface="Arial" panose="020B0604020202020204" pitchFamily="34" charset="0"/>
                <a:ea typeface="微软雅黑" panose="020B0503020204020204" pitchFamily="34" charset="-122"/>
              </a:rPr>
              <a:t>申請者眾多，利於下沉市場佈局：</a:t>
            </a:r>
            <a:r>
              <a:rPr lang="en-US" altLang="zh-TW" sz="1400" dirty="0">
                <a:solidFill>
                  <a:srgbClr val="002060"/>
                </a:solidFill>
                <a:latin typeface="Arial" panose="020B0604020202020204" pitchFamily="34" charset="0"/>
                <a:ea typeface="微软雅黑" panose="020B0503020204020204" pitchFamily="34" charset="-122"/>
              </a:rPr>
              <a:t>8</a:t>
            </a:r>
            <a:r>
              <a:rPr lang="zh-CN" altLang="en-US" sz="1400" dirty="0">
                <a:solidFill>
                  <a:srgbClr val="002060"/>
                </a:solidFill>
                <a:latin typeface="Arial" panose="020B0604020202020204" pitchFamily="34" charset="0"/>
                <a:ea typeface="微软雅黑" panose="020B0503020204020204" pitchFamily="34" charset="-122"/>
              </a:rPr>
              <a:t>月</a:t>
            </a:r>
            <a:r>
              <a:rPr lang="en-US" altLang="zh-CN" sz="1400" dirty="0">
                <a:solidFill>
                  <a:srgbClr val="002060"/>
                </a:solidFill>
                <a:latin typeface="Arial" panose="020B0604020202020204" pitchFamily="34" charset="0"/>
                <a:ea typeface="微软雅黑" panose="020B0503020204020204" pitchFamily="34" charset="-122"/>
              </a:rPr>
              <a:t>29</a:t>
            </a:r>
            <a:r>
              <a:rPr lang="zh-CN" altLang="en-US" sz="1400" dirty="0">
                <a:solidFill>
                  <a:srgbClr val="002060"/>
                </a:solidFill>
                <a:latin typeface="Arial" panose="020B0604020202020204" pitchFamily="34" charset="0"/>
                <a:ea typeface="微软雅黑" panose="020B0503020204020204" pitchFamily="34" charset="-122"/>
              </a:rPr>
              <a:t>日，海底撈在業績交流會上表示，加盟申請數量超過</a:t>
            </a:r>
            <a:r>
              <a:rPr lang="en-US" altLang="zh-CN" sz="1400" dirty="0">
                <a:solidFill>
                  <a:srgbClr val="002060"/>
                </a:solidFill>
                <a:latin typeface="Arial" panose="020B0604020202020204" pitchFamily="34" charset="0"/>
                <a:ea typeface="微软雅黑" panose="020B0503020204020204" pitchFamily="34" charset="-122"/>
              </a:rPr>
              <a:t>1</a:t>
            </a:r>
            <a:r>
              <a:rPr lang="zh-CN" altLang="en-US" sz="1400" dirty="0">
                <a:solidFill>
                  <a:srgbClr val="002060"/>
                </a:solidFill>
                <a:latin typeface="Arial" panose="020B0604020202020204" pitchFamily="34" charset="0"/>
                <a:ea typeface="微软雅黑" panose="020B0503020204020204" pitchFamily="34" charset="-122"/>
              </a:rPr>
              <a:t>萬份，主要來自三線及以下城市，海底撈有望通過加盟業務加速佈局下沉市場。</a:t>
            </a:r>
            <a:endParaRPr lang="en-US" altLang="zh-CN" sz="1400" dirty="0">
              <a:solidFill>
                <a:srgbClr val="002060"/>
              </a:solidFill>
              <a:latin typeface="Arial" panose="020B0604020202020204" pitchFamily="34" charset="0"/>
              <a:ea typeface="微软雅黑" panose="020B0503020204020204" pitchFamily="34" charset="-122"/>
            </a:endParaRPr>
          </a:p>
          <a:p>
            <a:pPr marL="285750" indent="-285750" algn="just">
              <a:buFont typeface="Arial" panose="020B0604020202020204" pitchFamily="34" charset="0"/>
              <a:buChar char="•"/>
            </a:pPr>
            <a:r>
              <a:rPr lang="zh-CN" altLang="en-US" sz="1400" b="1" dirty="0">
                <a:solidFill>
                  <a:srgbClr val="002060"/>
                </a:solidFill>
                <a:latin typeface="Arial" panose="020B0604020202020204" pitchFamily="34" charset="0"/>
                <a:ea typeface="微软雅黑" panose="020B0503020204020204" pitchFamily="34" charset="-122"/>
              </a:rPr>
              <a:t>謹慎選擇加盟商：</a:t>
            </a:r>
            <a:r>
              <a:rPr lang="zh-CN" altLang="en-US" sz="1400" dirty="0">
                <a:solidFill>
                  <a:srgbClr val="002060"/>
                </a:solidFill>
                <a:latin typeface="Arial" panose="020B0604020202020204" pitchFamily="34" charset="0"/>
                <a:ea typeface="微软雅黑" panose="020B0503020204020204" pitchFamily="34" charset="-122"/>
              </a:rPr>
              <a:t>交流會上海底撈透露，上半年僅確定</a:t>
            </a:r>
            <a:r>
              <a:rPr lang="en-US" altLang="zh-CN" sz="1400" dirty="0">
                <a:solidFill>
                  <a:srgbClr val="002060"/>
                </a:solidFill>
                <a:latin typeface="Arial" panose="020B0604020202020204" pitchFamily="34" charset="0"/>
                <a:ea typeface="微软雅黑" panose="020B0503020204020204" pitchFamily="34" charset="-122"/>
              </a:rPr>
              <a:t>1</a:t>
            </a:r>
            <a:r>
              <a:rPr lang="zh-CN" altLang="en-US" sz="1400" dirty="0">
                <a:solidFill>
                  <a:srgbClr val="002060"/>
                </a:solidFill>
                <a:latin typeface="Arial" panose="020B0604020202020204" pitchFamily="34" charset="0"/>
                <a:ea typeface="微软雅黑" panose="020B0503020204020204" pitchFamily="34" charset="-122"/>
              </a:rPr>
              <a:t>家加盟商。海底撈在篩選上採取了謹慎而精準的策略，力求強強聯合，保證加盟店的運營質量，也為海底撈品牌的長遠發展奠定基礎。</a:t>
            </a:r>
            <a:endParaRPr lang="en-US" altLang="zh-TW" sz="1400" dirty="0">
              <a:solidFill>
                <a:srgbClr val="002060"/>
              </a:solidFill>
              <a:latin typeface="Arial" panose="020B0604020202020204" pitchFamily="34" charset="0"/>
              <a:ea typeface="微软雅黑" panose="020B0503020204020204" pitchFamily="34" charset="-122"/>
            </a:endParaRPr>
          </a:p>
          <a:p>
            <a:pPr marL="285750" indent="-285750" algn="just">
              <a:buFont typeface="Arial" panose="020B0604020202020204" pitchFamily="34" charset="0"/>
              <a:buChar char="•"/>
            </a:pPr>
            <a:r>
              <a:rPr lang="zh-CN" altLang="en-US" sz="1400" b="1" dirty="0">
                <a:solidFill>
                  <a:srgbClr val="002060"/>
                </a:solidFill>
                <a:latin typeface="Arial" panose="020B0604020202020204" pitchFamily="34" charset="0"/>
                <a:ea typeface="微软雅黑" panose="020B0503020204020204" pitchFamily="34" charset="-122"/>
              </a:rPr>
              <a:t>增加利潤增長點而不增加財務壓力：</a:t>
            </a:r>
            <a:r>
              <a:rPr lang="zh-CN" altLang="en-US" sz="1400" dirty="0">
                <a:solidFill>
                  <a:srgbClr val="002060"/>
                </a:solidFill>
                <a:latin typeface="Arial" panose="020B0604020202020204" pitchFamily="34" charset="0"/>
                <a:ea typeface="微软雅黑" panose="020B0503020204020204" pitchFamily="34" charset="-122"/>
              </a:rPr>
              <a:t>在當前海底撈</a:t>
            </a:r>
            <a:r>
              <a:rPr lang="en-US" altLang="zh-CN" sz="1400" dirty="0">
                <a:solidFill>
                  <a:srgbClr val="002060"/>
                </a:solidFill>
                <a:latin typeface="Arial" panose="020B0604020202020204" pitchFamily="34" charset="0"/>
                <a:ea typeface="微软雅黑" panose="020B0503020204020204" pitchFamily="34" charset="-122"/>
              </a:rPr>
              <a:t>62.4%</a:t>
            </a:r>
            <a:r>
              <a:rPr lang="zh-CN" altLang="en-US" sz="1400" dirty="0">
                <a:solidFill>
                  <a:srgbClr val="002060"/>
                </a:solidFill>
                <a:latin typeface="Arial" panose="020B0604020202020204" pitchFamily="34" charset="0"/>
                <a:ea typeface="微软雅黑" panose="020B0503020204020204" pitchFamily="34" charset="-122"/>
              </a:rPr>
              <a:t>的資產負債率下，選擇加盟特許經營模式可以在不增加財務風險的情況下繼續擴張，增加利潤增長點。</a:t>
            </a:r>
            <a:endParaRPr lang="en-US" altLang="zh-CN" sz="1400" dirty="0">
              <a:solidFill>
                <a:srgbClr val="002060"/>
              </a:solidFill>
              <a:latin typeface="Arial" panose="020B0604020202020204" pitchFamily="34" charset="0"/>
              <a:ea typeface="微软雅黑" panose="020B0503020204020204" pitchFamily="34" charset="-122"/>
            </a:endParaRPr>
          </a:p>
          <a:p>
            <a:pPr marL="285750" indent="-285750" algn="just">
              <a:buFont typeface="Arial" panose="020B0604020202020204" pitchFamily="34" charset="0"/>
              <a:buChar char="•"/>
            </a:pPr>
            <a:r>
              <a:rPr lang="zh-CN" altLang="en-US" sz="1400" b="1" dirty="0">
                <a:solidFill>
                  <a:srgbClr val="002060"/>
                </a:solidFill>
                <a:latin typeface="Arial" panose="020B0604020202020204" pitchFamily="34" charset="0"/>
                <a:ea typeface="微软雅黑" panose="020B0503020204020204" pitchFamily="34" charset="-122"/>
              </a:rPr>
              <a:t>管理難度增加：</a:t>
            </a:r>
            <a:r>
              <a:rPr lang="zh-CN" altLang="en-US" sz="1400" dirty="0">
                <a:solidFill>
                  <a:srgbClr val="002060"/>
                </a:solidFill>
                <a:latin typeface="Arial" panose="020B0604020202020204" pitchFamily="34" charset="0"/>
                <a:ea typeface="微软雅黑" panose="020B0503020204020204" pitchFamily="34" charset="-122"/>
              </a:rPr>
              <a:t>引入加盟模式，公司喪失對門店擁的完全控制權，如何保證菜品質量、服務質量，如何避免加盟店與直營店就餐體驗不一致而降低海底撈的品牌影響力，現有人員如何管理快速增加的門店，這些問題對海底撈的管理能力形成新的考驗。</a:t>
            </a:r>
            <a:endParaRPr lang="en-US" altLang="zh-CN" sz="1400" dirty="0">
              <a:solidFill>
                <a:srgbClr val="002060"/>
              </a:solidFill>
              <a:latin typeface="Arial" panose="020B0604020202020204" pitchFamily="34" charset="0"/>
              <a:ea typeface="微软雅黑" panose="020B0503020204020204" pitchFamily="34" charset="-122"/>
            </a:endParaRPr>
          </a:p>
          <a:p>
            <a:pPr algn="just"/>
            <a:endParaRPr lang="en-US" altLang="zh-CN" sz="1400" dirty="0">
              <a:solidFill>
                <a:srgbClr val="002060"/>
              </a:solidFill>
              <a:latin typeface="Arial" panose="020B0604020202020204" pitchFamily="34" charset="0"/>
              <a:ea typeface="微软雅黑" panose="020B0503020204020204" pitchFamily="34" charset="-122"/>
            </a:endParaRPr>
          </a:p>
          <a:p>
            <a:pPr algn="just"/>
            <a:r>
              <a:rPr lang="zh-CN" altLang="en-US" b="1" dirty="0">
                <a:solidFill>
                  <a:srgbClr val="002060"/>
                </a:solidFill>
                <a:latin typeface="Arial" panose="020B0604020202020204" pitchFamily="34" charset="0"/>
                <a:ea typeface="微软雅黑" panose="020B0503020204020204" pitchFamily="34" charset="-122"/>
              </a:rPr>
              <a:t>實施“紅石榴計劃”</a:t>
            </a:r>
            <a:endParaRPr lang="en-US" altLang="zh-CN" b="1" dirty="0">
              <a:solidFill>
                <a:srgbClr val="002060"/>
              </a:solidFill>
              <a:latin typeface="Arial" panose="020B0604020202020204" pitchFamily="34" charset="0"/>
              <a:ea typeface="微软雅黑" panose="020B0503020204020204" pitchFamily="34" charset="-122"/>
            </a:endParaRPr>
          </a:p>
          <a:p>
            <a:pPr marL="285750" indent="-285750" algn="just">
              <a:buFont typeface="Arial" panose="020B0604020202020204" pitchFamily="34" charset="0"/>
              <a:buChar char="•"/>
            </a:pPr>
            <a:r>
              <a:rPr lang="en-US" altLang="zh-TW" sz="1400" b="1" dirty="0">
                <a:solidFill>
                  <a:srgbClr val="002060"/>
                </a:solidFill>
                <a:latin typeface="Arial" panose="020B0604020202020204" pitchFamily="34" charset="0"/>
                <a:ea typeface="微软雅黑" panose="020B0503020204020204" pitchFamily="34" charset="-122"/>
              </a:rPr>
              <a:t>2024</a:t>
            </a:r>
            <a:r>
              <a:rPr lang="zh-TW" altLang="en-US" sz="1400" b="1" dirty="0">
                <a:solidFill>
                  <a:srgbClr val="002060"/>
                </a:solidFill>
                <a:latin typeface="Arial" panose="020B0604020202020204" pitchFamily="34" charset="0"/>
                <a:ea typeface="微软雅黑" panose="020B0503020204020204" pitchFamily="34" charset="-122"/>
              </a:rPr>
              <a:t>年，海底撈開始實施“紅石榴”計畫，孵化和發展餐飲新品牌，推動餐飲服務創新，內部組織管理與創新。</a:t>
            </a:r>
            <a:r>
              <a:rPr lang="zh-TW" altLang="en-US" sz="1400" dirty="0">
                <a:solidFill>
                  <a:srgbClr val="002060"/>
                </a:solidFill>
                <a:latin typeface="Arial" panose="020B0604020202020204" pitchFamily="34" charset="0"/>
                <a:ea typeface="微软雅黑" panose="020B0503020204020204" pitchFamily="34" charset="-122"/>
              </a:rPr>
              <a:t>實施以來，海底撈上半年營收同比增長</a:t>
            </a:r>
            <a:r>
              <a:rPr lang="en-US" altLang="zh-TW" sz="1400" dirty="0">
                <a:solidFill>
                  <a:srgbClr val="002060"/>
                </a:solidFill>
                <a:latin typeface="Arial" panose="020B0604020202020204" pitchFamily="34" charset="0"/>
                <a:ea typeface="微软雅黑" panose="020B0503020204020204" pitchFamily="34" charset="-122"/>
              </a:rPr>
              <a:t>13.8%</a:t>
            </a:r>
            <a:r>
              <a:rPr lang="zh-TW" altLang="en-US" sz="1400" dirty="0">
                <a:solidFill>
                  <a:srgbClr val="002060"/>
                </a:solidFill>
                <a:latin typeface="Arial" panose="020B0604020202020204" pitchFamily="34" charset="0"/>
                <a:ea typeface="微软雅黑" panose="020B0503020204020204" pitchFamily="34" charset="-122"/>
              </a:rPr>
              <a:t>，其中新品牌營收增長</a:t>
            </a:r>
            <a:r>
              <a:rPr lang="en-US" altLang="zh-TW" sz="1400" dirty="0">
                <a:solidFill>
                  <a:srgbClr val="002060"/>
                </a:solidFill>
                <a:latin typeface="Arial" panose="020B0604020202020204" pitchFamily="34" charset="0"/>
                <a:ea typeface="微软雅黑" panose="020B0503020204020204" pitchFamily="34" charset="-122"/>
              </a:rPr>
              <a:t>74.35%</a:t>
            </a:r>
            <a:r>
              <a:rPr lang="zh-TW" altLang="en-US" sz="1400" dirty="0">
                <a:solidFill>
                  <a:srgbClr val="002060"/>
                </a:solidFill>
                <a:latin typeface="Arial" panose="020B0604020202020204" pitchFamily="34" charset="0"/>
                <a:ea typeface="微软雅黑" panose="020B0503020204020204" pitchFamily="34" charset="-122"/>
              </a:rPr>
              <a:t>；外賣業務營收增長</a:t>
            </a:r>
            <a:r>
              <a:rPr lang="en-US" altLang="zh-TW" sz="1400" dirty="0">
                <a:solidFill>
                  <a:srgbClr val="002060"/>
                </a:solidFill>
                <a:latin typeface="Arial" panose="020B0604020202020204" pitchFamily="34" charset="0"/>
                <a:ea typeface="微软雅黑" panose="020B0503020204020204" pitchFamily="34" charset="-122"/>
              </a:rPr>
              <a:t>23.3%</a:t>
            </a:r>
            <a:r>
              <a:rPr lang="zh-TW" altLang="en-US" sz="1400" dirty="0">
                <a:solidFill>
                  <a:srgbClr val="002060"/>
                </a:solidFill>
                <a:latin typeface="Arial" panose="020B0604020202020204" pitchFamily="34" charset="0"/>
                <a:ea typeface="微软雅黑" panose="020B0503020204020204" pitchFamily="34" charset="-122"/>
              </a:rPr>
              <a:t>。但新品牌市場接受程度的不確定性，前期投入高，員工成本增加，公司資源分散，容易引起財務資料的波動，需要長時間來檢驗成果。</a:t>
            </a:r>
            <a:endParaRPr lang="en-US" altLang="zh-TW" sz="1400" dirty="0">
              <a:solidFill>
                <a:srgbClr val="002060"/>
              </a:solidFill>
              <a:latin typeface="Arial" panose="020B0604020202020204" pitchFamily="34" charset="0"/>
              <a:ea typeface="微软雅黑" panose="020B0503020204020204" pitchFamily="34" charset="-122"/>
            </a:endParaRPr>
          </a:p>
          <a:p>
            <a:pPr marL="285750" indent="-285750" algn="just">
              <a:buFont typeface="Arial" panose="020B0604020202020204" pitchFamily="34" charset="0"/>
              <a:buChar char="•"/>
            </a:pPr>
            <a:r>
              <a:rPr lang="zh-CN" altLang="en-US" sz="1400" b="1" dirty="0">
                <a:solidFill>
                  <a:srgbClr val="002060"/>
                </a:solidFill>
                <a:latin typeface="Arial" panose="020B0604020202020204" pitchFamily="34" charset="0"/>
                <a:ea typeface="微软雅黑" panose="020B0503020204020204" pitchFamily="34" charset="-122"/>
              </a:rPr>
              <a:t>子品牌建設海底撈並非從零開始。</a:t>
            </a:r>
            <a:r>
              <a:rPr lang="zh-CN" altLang="en-US" sz="1400" dirty="0">
                <a:solidFill>
                  <a:srgbClr val="002060"/>
                </a:solidFill>
                <a:latin typeface="Arial" panose="020B0604020202020204" pitchFamily="34" charset="0"/>
                <a:ea typeface="微软雅黑" panose="020B0503020204020204" pitchFamily="34" charset="-122"/>
              </a:rPr>
              <a:t>除“海底撈火鍋”外，海底撈旗下品牌已有“海底撈抻麵”（拉麵）、“漢捨中國菜”（高端商務）、“十八汆面館”（速食）、“優鼎盛澆頭面”（小眾特色面）、“飯飯林”（速食，類似吉野家）、“秦小賢”（速食，類似味千拉麵）、“佰麩私房面”（高端麵館）、“喬喬的粉”（速食，類似楊國福）、“駱大嫂”（速食）、“三鮮滋”（特色面館）、“沙棘林”（特色餐廳，面向高端商務）、“食通天”（速食）、“九寸釘”（自助餐，面向年輕人）、“撈派有面兒”（速食）、“牛氣小館”（速食）、“小龍坎老火鍋”（火鍋，合作品牌）、“小象拔蚌”（海鮮，面向高端商務）、“盤盤麻辣燙”（麻辣燙，合作品牌）、“滿滿海鮮超市”（海鮮超市，面向高端商務）等諸多品牌，只是這些品牌尚未產生較大影響力。相信“紅石榴計劃”的實施將使得海底撈的資金、人員等各種資源向子品牌傾斜，但定位不同、客群不同的諸多子品牌是否能夠複製海底撈的成功，仍需市場給出答案。</a:t>
            </a:r>
            <a:endParaRPr lang="en-US" altLang="zh-CN" sz="1400" dirty="0">
              <a:solidFill>
                <a:srgbClr val="002060"/>
              </a:solidFill>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531715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E511F0-FD0D-C048-D32B-FF9DE0950AE3}"/>
            </a:ext>
          </a:extLst>
        </p:cNvPr>
        <p:cNvGrpSpPr/>
        <p:nvPr/>
      </p:nvGrpSpPr>
      <p:grpSpPr>
        <a:xfrm>
          <a:off x="0" y="0"/>
          <a:ext cx="0" cy="0"/>
          <a:chOff x="0" y="0"/>
          <a:chExt cx="0" cy="0"/>
        </a:xfrm>
      </p:grpSpPr>
      <p:sp>
        <p:nvSpPr>
          <p:cNvPr id="4" name="文字方塊 3">
            <a:extLst>
              <a:ext uri="{FF2B5EF4-FFF2-40B4-BE49-F238E27FC236}">
                <a16:creationId xmlns:a16="http://schemas.microsoft.com/office/drawing/2014/main" id="{EB602169-356B-C577-F95F-1D313B0B0CB9}"/>
              </a:ext>
            </a:extLst>
          </p:cNvPr>
          <p:cNvSpPr txBox="1"/>
          <p:nvPr/>
        </p:nvSpPr>
        <p:spPr>
          <a:xfrm>
            <a:off x="360000" y="57600"/>
            <a:ext cx="8358593" cy="523220"/>
          </a:xfrm>
          <a:prstGeom prst="rect">
            <a:avLst/>
          </a:prstGeom>
          <a:noFill/>
        </p:spPr>
        <p:txBody>
          <a:bodyPr wrap="square" rtlCol="0">
            <a:spAutoFit/>
          </a:bodyPr>
          <a:lstStyle/>
          <a:p>
            <a:r>
              <a:rPr lang="zh-CN" altLang="en-US" sz="2800" b="1" dirty="0">
                <a:solidFill>
                  <a:srgbClr val="002060"/>
                </a:solidFill>
                <a:latin typeface="Arial" panose="020B0604020202020204" pitchFamily="34" charset="0"/>
                <a:ea typeface="微软雅黑" panose="020B0503020204020204" pitchFamily="34" charset="-122"/>
              </a:rPr>
              <a:t>作業二</a:t>
            </a:r>
            <a:r>
              <a:rPr lang="en-US" altLang="zh-CN" sz="2800" b="1" dirty="0">
                <a:solidFill>
                  <a:srgbClr val="002060"/>
                </a:solidFill>
                <a:latin typeface="Arial" panose="020B0604020202020204" pitchFamily="34" charset="0"/>
                <a:ea typeface="微软雅黑" panose="020B0503020204020204" pitchFamily="34" charset="-122"/>
              </a:rPr>
              <a:t> </a:t>
            </a:r>
            <a:r>
              <a:rPr lang="zh-CN" altLang="en-US" sz="2800" b="1" dirty="0">
                <a:solidFill>
                  <a:srgbClr val="002060"/>
                </a:solidFill>
                <a:latin typeface="Arial" panose="020B0604020202020204" pitchFamily="34" charset="0"/>
                <a:ea typeface="微软雅黑" panose="020B0503020204020204" pitchFamily="34" charset="-122"/>
              </a:rPr>
              <a:t>海底撈</a:t>
            </a:r>
            <a:r>
              <a:rPr lang="en-US" altLang="zh-CN" sz="2800" b="1" dirty="0">
                <a:solidFill>
                  <a:srgbClr val="002060"/>
                </a:solidFill>
                <a:latin typeface="Arial" panose="020B0604020202020204" pitchFamily="34" charset="0"/>
                <a:ea typeface="微软雅黑" panose="020B0503020204020204" pitchFamily="34" charset="-122"/>
              </a:rPr>
              <a:t>——</a:t>
            </a:r>
            <a:r>
              <a:rPr lang="zh-CN" altLang="en-US" sz="2800" b="1" dirty="0">
                <a:solidFill>
                  <a:srgbClr val="002060"/>
                </a:solidFill>
                <a:latin typeface="Arial" panose="020B0604020202020204" pitchFamily="34" charset="0"/>
                <a:ea typeface="微软雅黑" panose="020B0503020204020204" pitchFamily="34" charset="-122"/>
              </a:rPr>
              <a:t>業務及財務優劣勢</a:t>
            </a:r>
          </a:p>
        </p:txBody>
      </p:sp>
      <mc:AlternateContent xmlns:mc="http://schemas.openxmlformats.org/markup-compatibility/2006">
        <mc:Choice xmlns:a14="http://schemas.microsoft.com/office/drawing/2010/main" Requires="a14">
          <p:sp>
            <p:nvSpPr>
              <p:cNvPr id="10" name="文字方塊 9">
                <a:extLst>
                  <a:ext uri="{FF2B5EF4-FFF2-40B4-BE49-F238E27FC236}">
                    <a16:creationId xmlns:a16="http://schemas.microsoft.com/office/drawing/2014/main" id="{15B03701-96CD-5154-84B1-A081F34BCBBA}"/>
                  </a:ext>
                </a:extLst>
              </p:cNvPr>
              <p:cNvSpPr txBox="1"/>
              <p:nvPr/>
            </p:nvSpPr>
            <p:spPr>
              <a:xfrm>
                <a:off x="461133" y="2021242"/>
                <a:ext cx="4478614" cy="3565143"/>
              </a:xfrm>
              <a:prstGeom prst="rect">
                <a:avLst/>
              </a:prstGeom>
              <a:noFill/>
            </p:spPr>
            <p:txBody>
              <a:bodyPr wrap="square" rtlCol="0">
                <a:spAutoFit/>
              </a:bodyPr>
              <a:lstStyle/>
              <a:p>
                <a:pPr algn="just"/>
                <a:r>
                  <a:rPr lang="zh-CN" altLang="en-US" b="1" dirty="0">
                    <a:solidFill>
                      <a:srgbClr val="002060"/>
                    </a:solidFill>
                    <a:latin typeface="Arial" panose="020B0604020202020204" pitchFamily="34" charset="0"/>
                    <a:ea typeface="微软雅黑" panose="020B0503020204020204" pitchFamily="34" charset="-122"/>
                  </a:rPr>
                  <a:t>優勢</a:t>
                </a:r>
                <a:r>
                  <a:rPr lang="en-US" altLang="zh-CN" b="1" dirty="0">
                    <a:solidFill>
                      <a:srgbClr val="002060"/>
                    </a:solidFill>
                    <a:latin typeface="Arial" panose="020B0604020202020204" pitchFamily="34" charset="0"/>
                    <a:ea typeface="微软雅黑" panose="020B0503020204020204" pitchFamily="34" charset="-122"/>
                  </a:rPr>
                  <a:t>——</a:t>
                </a:r>
                <a:r>
                  <a:rPr lang="zh-CN" altLang="en-US" b="1" dirty="0">
                    <a:solidFill>
                      <a:srgbClr val="002060"/>
                    </a:solidFill>
                    <a:latin typeface="Arial" panose="020B0604020202020204" pitchFamily="34" charset="0"/>
                    <a:ea typeface="微软雅黑" panose="020B0503020204020204" pitchFamily="34" charset="-122"/>
                  </a:rPr>
                  <a:t>盈利能力強</a:t>
                </a:r>
                <a:endParaRPr lang="en-US" altLang="zh-CN" b="1" dirty="0">
                  <a:solidFill>
                    <a:srgbClr val="002060"/>
                  </a:solidFill>
                  <a:latin typeface="Arial" panose="020B0604020202020204" pitchFamily="34" charset="0"/>
                  <a:ea typeface="微软雅黑" panose="020B0503020204020204" pitchFamily="34" charset="-122"/>
                </a:endParaRPr>
              </a:p>
              <a:p>
                <a:pPr algn="just"/>
                <a:endParaRPr lang="en-US" altLang="zh-CN" sz="1400" b="1" dirty="0">
                  <a:solidFill>
                    <a:srgbClr val="002060"/>
                  </a:solidFill>
                  <a:latin typeface="Arial" panose="020B0604020202020204" pitchFamily="34" charset="0"/>
                  <a:ea typeface="微软雅黑" panose="020B0503020204020204" pitchFamily="34" charset="-122"/>
                </a:endParaRPr>
              </a:p>
              <a:p>
                <a:pPr algn="just"/>
                <a:r>
                  <a:rPr lang="zh-CN" altLang="en-US" sz="1400" dirty="0">
                    <a:solidFill>
                      <a:srgbClr val="002060"/>
                    </a:solidFill>
                    <a:latin typeface="Arial" panose="020B0604020202020204" pitchFamily="34" charset="0"/>
                    <a:ea typeface="微软雅黑" panose="020B0503020204020204" pitchFamily="34" charset="-122"/>
                  </a:rPr>
                  <a:t>海底撈的盈利能力顯著高於行業平均水準，</a:t>
                </a:r>
                <a:r>
                  <a:rPr lang="en-US" altLang="zh-CN" sz="1400" dirty="0">
                    <a:solidFill>
                      <a:srgbClr val="002060"/>
                    </a:solidFill>
                    <a:latin typeface="Arial" panose="020B0604020202020204" pitchFamily="34" charset="0"/>
                    <a:ea typeface="微软雅黑" panose="020B0503020204020204" pitchFamily="34" charset="-122"/>
                  </a:rPr>
                  <a:t>24H1</a:t>
                </a:r>
                <a:r>
                  <a:rPr lang="zh-CN" altLang="en-US" sz="1400" dirty="0">
                    <a:solidFill>
                      <a:srgbClr val="002060"/>
                    </a:solidFill>
                    <a:latin typeface="Arial" panose="020B0604020202020204" pitchFamily="34" charset="0"/>
                    <a:ea typeface="微软雅黑" panose="020B0503020204020204" pitchFamily="34" charset="-122"/>
                  </a:rPr>
                  <a:t>半年時間的</a:t>
                </a:r>
                <a:r>
                  <a:rPr lang="en-US" altLang="zh-CN" sz="1400" dirty="0">
                    <a:solidFill>
                      <a:srgbClr val="002060"/>
                    </a:solidFill>
                    <a:latin typeface="Arial" panose="020B0604020202020204" pitchFamily="34" charset="0"/>
                    <a:ea typeface="微软雅黑" panose="020B0503020204020204" pitchFamily="34" charset="-122"/>
                  </a:rPr>
                  <a:t>ROE</a:t>
                </a:r>
                <a:r>
                  <a:rPr lang="zh-CN" altLang="en-US" sz="1400" dirty="0">
                    <a:solidFill>
                      <a:srgbClr val="002060"/>
                    </a:solidFill>
                    <a:latin typeface="Arial" panose="020B0604020202020204" pitchFamily="34" charset="0"/>
                    <a:ea typeface="微软雅黑" panose="020B0503020204020204" pitchFamily="34" charset="-122"/>
                  </a:rPr>
                  <a:t>和</a:t>
                </a:r>
                <a:r>
                  <a:rPr lang="en-US" altLang="zh-CN" sz="1400" dirty="0">
                    <a:solidFill>
                      <a:srgbClr val="002060"/>
                    </a:solidFill>
                    <a:latin typeface="Arial" panose="020B0604020202020204" pitchFamily="34" charset="0"/>
                    <a:ea typeface="微软雅黑" panose="020B0503020204020204" pitchFamily="34" charset="-122"/>
                  </a:rPr>
                  <a:t>ROA</a:t>
                </a:r>
                <a:r>
                  <a:rPr lang="zh-CN" altLang="en-US" sz="1400" dirty="0">
                    <a:solidFill>
                      <a:srgbClr val="002060"/>
                    </a:solidFill>
                    <a:latin typeface="Arial" panose="020B0604020202020204" pitchFamily="34" charset="0"/>
                    <a:ea typeface="微软雅黑" panose="020B0503020204020204" pitchFamily="34" charset="-122"/>
                  </a:rPr>
                  <a:t>分別達到</a:t>
                </a:r>
                <a:r>
                  <a:rPr lang="en-US" altLang="zh-CN" sz="1400" dirty="0">
                    <a:solidFill>
                      <a:srgbClr val="002060"/>
                    </a:solidFill>
                    <a:latin typeface="Arial" panose="020B0604020202020204" pitchFamily="34" charset="0"/>
                    <a:ea typeface="微软雅黑" panose="020B0503020204020204" pitchFamily="34" charset="-122"/>
                  </a:rPr>
                  <a:t>19.34%</a:t>
                </a:r>
                <a:r>
                  <a:rPr lang="zh-CN" altLang="en-US" sz="1400" dirty="0">
                    <a:solidFill>
                      <a:srgbClr val="002060"/>
                    </a:solidFill>
                    <a:latin typeface="Arial" panose="020B0604020202020204" pitchFamily="34" charset="0"/>
                    <a:ea typeface="微软雅黑" panose="020B0503020204020204" pitchFamily="34" charset="-122"/>
                  </a:rPr>
                  <a:t>和</a:t>
                </a:r>
                <a:r>
                  <a:rPr lang="en-US" altLang="zh-CN" sz="1400" dirty="0">
                    <a:solidFill>
                      <a:srgbClr val="002060"/>
                    </a:solidFill>
                    <a:latin typeface="Arial" panose="020B0604020202020204" pitchFamily="34" charset="0"/>
                    <a:ea typeface="微软雅黑" panose="020B0503020204020204" pitchFamily="34" charset="-122"/>
                  </a:rPr>
                  <a:t>8.14%</a:t>
                </a:r>
                <a:r>
                  <a:rPr lang="zh-CN" altLang="en-US" sz="1400" dirty="0">
                    <a:solidFill>
                      <a:srgbClr val="002060"/>
                    </a:solidFill>
                    <a:latin typeface="Arial" panose="020B0604020202020204" pitchFamily="34" charset="0"/>
                    <a:ea typeface="微软雅黑" panose="020B0503020204020204" pitchFamily="34" charset="-122"/>
                  </a:rPr>
                  <a:t>。</a:t>
                </a:r>
                <a:endParaRPr lang="en-US" altLang="zh-CN" sz="1400" dirty="0">
                  <a:solidFill>
                    <a:srgbClr val="002060"/>
                  </a:solidFill>
                  <a:latin typeface="Arial" panose="020B0604020202020204" pitchFamily="34" charset="0"/>
                  <a:ea typeface="微软雅黑" panose="020B0503020204020204" pitchFamily="34" charset="-122"/>
                </a:endParaRPr>
              </a:p>
              <a:p>
                <a:pPr algn="just"/>
                <a:endParaRPr lang="en-US" altLang="zh-CN" sz="1400" dirty="0">
                  <a:solidFill>
                    <a:srgbClr val="002060"/>
                  </a:solidFill>
                  <a:latin typeface="Arial" panose="020B0604020202020204" pitchFamily="34" charset="0"/>
                  <a:ea typeface="微软雅黑" panose="020B0503020204020204" pitchFamily="34" charset="-122"/>
                </a:endParaRPr>
              </a:p>
              <a:p>
                <a:pPr algn="just"/>
                <a14:m>
                  <m:oMath xmlns:m="http://schemas.openxmlformats.org/officeDocument/2006/math">
                    <m:r>
                      <a:rPr lang="en-US" altLang="zh-CN" sz="1400" i="1">
                        <a:solidFill>
                          <a:srgbClr val="002060"/>
                        </a:solidFill>
                        <a:effectLst/>
                        <a:latin typeface="Cambria Math" panose="02040503050406030204" pitchFamily="18" charset="0"/>
                        <a:ea typeface="华文楷体" panose="02010600040101010101" pitchFamily="2" charset="-122"/>
                        <a:cs typeface="Times New Roman" panose="02020603050405020304" pitchFamily="18" charset="0"/>
                      </a:rPr>
                      <m:t>𝑅𝑂𝐸</m:t>
                    </m:r>
                    <m:r>
                      <a:rPr lang="en-US" altLang="zh-CN" sz="1400" i="1">
                        <a:solidFill>
                          <a:srgbClr val="002060"/>
                        </a:solidFill>
                        <a:effectLst/>
                        <a:latin typeface="Cambria Math" panose="02040503050406030204" pitchFamily="18" charset="0"/>
                        <a:ea typeface="华文楷体" panose="02010600040101010101" pitchFamily="2" charset="-122"/>
                        <a:cs typeface="Times New Roman" panose="02020603050405020304" pitchFamily="18" charset="0"/>
                      </a:rPr>
                      <m:t>= </m:t>
                    </m:r>
                    <m:f>
                      <m:fPr>
                        <m:ctrlPr>
                          <a:rPr lang="zh-CN" altLang="zh-CN" sz="1400" i="1">
                            <a:solidFill>
                              <a:srgbClr val="002060"/>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zh-CN" altLang="zh-CN" sz="1400" i="1">
                            <a:solidFill>
                              <a:srgbClr val="002060"/>
                            </a:solidFill>
                            <a:effectLst/>
                            <a:latin typeface="Cambria Math" panose="02040503050406030204" pitchFamily="18" charset="0"/>
                            <a:ea typeface="华文楷体" panose="02010600040101010101" pitchFamily="2" charset="-122"/>
                            <a:cs typeface="Times New Roman" panose="02020603050405020304" pitchFamily="18" charset="0"/>
                          </a:rPr>
                          <m:t>淨利潤</m:t>
                        </m:r>
                      </m:num>
                      <m:den>
                        <m:r>
                          <a:rPr lang="zh-CN" altLang="zh-CN" sz="1400" i="1">
                            <a:solidFill>
                              <a:srgbClr val="002060"/>
                            </a:solidFill>
                            <a:effectLst/>
                            <a:latin typeface="Cambria Math" panose="02040503050406030204" pitchFamily="18" charset="0"/>
                            <a:ea typeface="华文楷体" panose="02010600040101010101" pitchFamily="2" charset="-122"/>
                            <a:cs typeface="Times New Roman" panose="02020603050405020304" pitchFamily="18" charset="0"/>
                          </a:rPr>
                          <m:t>銷售收入</m:t>
                        </m:r>
                      </m:den>
                    </m:f>
                    <m:r>
                      <a:rPr lang="zh-CN" altLang="zh-CN" sz="1400" i="1">
                        <a:solidFill>
                          <a:srgbClr val="002060"/>
                        </a:solidFill>
                        <a:effectLst/>
                        <a:latin typeface="Cambria Math" panose="02040503050406030204" pitchFamily="18" charset="0"/>
                        <a:ea typeface="华文楷体" panose="02010600040101010101" pitchFamily="2" charset="-122"/>
                        <a:cs typeface="Times New Roman" panose="02020603050405020304" pitchFamily="18" charset="0"/>
                      </a:rPr>
                      <m:t>×</m:t>
                    </m:r>
                    <m:r>
                      <a:rPr lang="zh-CN" altLang="zh-CN" sz="1400" i="1">
                        <a:solidFill>
                          <a:srgbClr val="002060"/>
                        </a:solidFill>
                        <a:effectLst/>
                        <a:latin typeface="Cambria Math" panose="02040503050406030204" pitchFamily="18" charset="0"/>
                        <a:ea typeface="Cambria Math" panose="02040503050406030204" pitchFamily="18" charset="0"/>
                        <a:cs typeface="Times New Roman" panose="02020603050405020304" pitchFamily="18" charset="0"/>
                      </a:rPr>
                      <m:t> </m:t>
                    </m:r>
                    <m:f>
                      <m:fPr>
                        <m:ctrlPr>
                          <a:rPr lang="zh-CN" altLang="zh-CN" sz="1400" i="1">
                            <a:solidFill>
                              <a:srgbClr val="002060"/>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zh-CN" altLang="zh-CN" sz="1400" i="1">
                            <a:solidFill>
                              <a:srgbClr val="002060"/>
                            </a:solidFill>
                            <a:effectLst/>
                            <a:latin typeface="Cambria Math" panose="02040503050406030204" pitchFamily="18" charset="0"/>
                            <a:ea typeface="华文楷体" panose="02010600040101010101" pitchFamily="2" charset="-122"/>
                            <a:cs typeface="Times New Roman" panose="02020603050405020304" pitchFamily="18" charset="0"/>
                          </a:rPr>
                          <m:t>銷售收入</m:t>
                        </m:r>
                      </m:num>
                      <m:den>
                        <m:r>
                          <a:rPr lang="zh-CN" altLang="zh-CN" sz="1400" i="1">
                            <a:solidFill>
                              <a:srgbClr val="002060"/>
                            </a:solidFill>
                            <a:effectLst/>
                            <a:latin typeface="Cambria Math" panose="02040503050406030204" pitchFamily="18" charset="0"/>
                            <a:ea typeface="华文楷体" panose="02010600040101010101" pitchFamily="2" charset="-122"/>
                            <a:cs typeface="Times New Roman" panose="02020603050405020304" pitchFamily="18" charset="0"/>
                          </a:rPr>
                          <m:t>總資產</m:t>
                        </m:r>
                      </m:den>
                    </m:f>
                    <m:r>
                      <a:rPr lang="zh-CN" altLang="zh-CN" sz="1400" i="1">
                        <a:solidFill>
                          <a:srgbClr val="002060"/>
                        </a:solidFill>
                        <a:effectLst/>
                        <a:latin typeface="Cambria Math" panose="02040503050406030204" pitchFamily="18" charset="0"/>
                        <a:ea typeface="华文楷体" panose="02010600040101010101" pitchFamily="2" charset="-122"/>
                        <a:cs typeface="Times New Roman" panose="02020603050405020304" pitchFamily="18" charset="0"/>
                      </a:rPr>
                      <m:t>×</m:t>
                    </m:r>
                    <m:r>
                      <a:rPr lang="zh-CN" altLang="zh-CN" sz="1400" i="1">
                        <a:solidFill>
                          <a:srgbClr val="002060"/>
                        </a:solidFill>
                        <a:effectLst/>
                        <a:latin typeface="Cambria Math" panose="02040503050406030204" pitchFamily="18" charset="0"/>
                        <a:ea typeface="Cambria Math" panose="02040503050406030204" pitchFamily="18" charset="0"/>
                        <a:cs typeface="Times New Roman" panose="02020603050405020304" pitchFamily="18" charset="0"/>
                      </a:rPr>
                      <m:t> </m:t>
                    </m:r>
                    <m:f>
                      <m:fPr>
                        <m:ctrlPr>
                          <a:rPr lang="zh-CN" altLang="zh-CN" sz="1400" i="1">
                            <a:solidFill>
                              <a:srgbClr val="002060"/>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zh-CN" altLang="zh-CN" sz="1400" i="1">
                            <a:solidFill>
                              <a:srgbClr val="002060"/>
                            </a:solidFill>
                            <a:effectLst/>
                            <a:latin typeface="Cambria Math" panose="02040503050406030204" pitchFamily="18" charset="0"/>
                            <a:ea typeface="华文楷体" panose="02010600040101010101" pitchFamily="2" charset="-122"/>
                            <a:cs typeface="Times New Roman" panose="02020603050405020304" pitchFamily="18" charset="0"/>
                          </a:rPr>
                          <m:t>總資產</m:t>
                        </m:r>
                      </m:num>
                      <m:den>
                        <m:r>
                          <a:rPr lang="zh-CN" altLang="zh-CN" sz="1400" i="1">
                            <a:solidFill>
                              <a:srgbClr val="002060"/>
                            </a:solidFill>
                            <a:effectLst/>
                            <a:latin typeface="Cambria Math" panose="02040503050406030204" pitchFamily="18" charset="0"/>
                            <a:ea typeface="华文楷体" panose="02010600040101010101" pitchFamily="2" charset="-122"/>
                            <a:cs typeface="Times New Roman" panose="02020603050405020304" pitchFamily="18" charset="0"/>
                          </a:rPr>
                          <m:t>權益總額</m:t>
                        </m:r>
                      </m:den>
                    </m:f>
                  </m:oMath>
                </a14:m>
                <a:r>
                  <a:rPr lang="zh-CN" altLang="en-US"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a:t>
                </a:r>
                <a:endParaRPr lang="en-US" altLang="zh-CN"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endParaRPr>
              </a:p>
              <a:p>
                <a:pPr algn="just"/>
                <a:r>
                  <a:rPr lang="zh-CN" altLang="en-US"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海底撈的淨利率、總資產周轉率均位於行業前列，在資產負債率合理的前提下股東乘數較高。</a:t>
                </a:r>
                <a:endParaRPr lang="zh-CN" altLang="zh-CN"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endParaRPr>
              </a:p>
              <a:p>
                <a:pPr algn="just"/>
                <a:endParaRPr lang="en-US" altLang="zh-CN" sz="1400" dirty="0">
                  <a:solidFill>
                    <a:srgbClr val="002060"/>
                  </a:solidFill>
                  <a:latin typeface="Arial" panose="020B0604020202020204" pitchFamily="34" charset="0"/>
                  <a:ea typeface="微软雅黑" panose="020B0503020204020204" pitchFamily="34" charset="-122"/>
                </a:endParaRPr>
              </a:p>
              <a:p>
                <a:pPr algn="just"/>
                <a:r>
                  <a:rPr lang="zh-CN" altLang="en-US" sz="1400" dirty="0">
                    <a:solidFill>
                      <a:srgbClr val="002060"/>
                    </a:solidFill>
                    <a:latin typeface="Arial" panose="020B0604020202020204" pitchFamily="34" charset="0"/>
                    <a:ea typeface="微软雅黑" panose="020B0503020204020204" pitchFamily="34" charset="-122"/>
                  </a:rPr>
                  <a:t>餐飲業進入門檻（資金、技術、審批）相對較低，競爭較為激烈。海底撈能夠獲得高於行業平均水準的盈利能力，取得不錯的</a:t>
                </a:r>
                <a:r>
                  <a:rPr lang="en-US" altLang="zh-CN" sz="1400" dirty="0">
                    <a:solidFill>
                      <a:srgbClr val="002060"/>
                    </a:solidFill>
                    <a:latin typeface="Arial" panose="020B0604020202020204" pitchFamily="34" charset="0"/>
                    <a:ea typeface="微软雅黑" panose="020B0503020204020204" pitchFamily="34" charset="-122"/>
                  </a:rPr>
                  <a:t>ROE</a:t>
                </a:r>
                <a:r>
                  <a:rPr lang="zh-CN" altLang="en-US" sz="1400" dirty="0">
                    <a:solidFill>
                      <a:srgbClr val="002060"/>
                    </a:solidFill>
                    <a:latin typeface="Arial" panose="020B0604020202020204" pitchFamily="34" charset="0"/>
                    <a:ea typeface="微软雅黑" panose="020B0503020204020204" pitchFamily="34" charset="-122"/>
                  </a:rPr>
                  <a:t>，憑藉的是為客戶提供極致的服務體驗所造就的品牌形象、完善的供應鏈體系所保證的食材品質及運營效率、人才培養與激勵機制（師徒製</a:t>
                </a:r>
                <a:r>
                  <a:rPr lang="en-US" altLang="zh-CN" sz="1400" dirty="0">
                    <a:solidFill>
                      <a:srgbClr val="002060"/>
                    </a:solidFill>
                    <a:latin typeface="Arial" panose="020B0604020202020204" pitchFamily="34" charset="0"/>
                    <a:ea typeface="微软雅黑" panose="020B0503020204020204" pitchFamily="34" charset="-122"/>
                  </a:rPr>
                  <a:t>+</a:t>
                </a:r>
                <a:r>
                  <a:rPr lang="zh-CN" altLang="en-US" sz="1400" dirty="0">
                    <a:solidFill>
                      <a:srgbClr val="002060"/>
                    </a:solidFill>
                    <a:latin typeface="Arial" panose="020B0604020202020204" pitchFamily="34" charset="0"/>
                    <a:ea typeface="微软雅黑" panose="020B0503020204020204" pitchFamily="34" charset="-122"/>
                  </a:rPr>
                  <a:t>合夥製）所保證的門店管理能力。</a:t>
                </a:r>
                <a:endParaRPr lang="en-US" altLang="zh-CN" sz="1400" dirty="0">
                  <a:solidFill>
                    <a:srgbClr val="002060"/>
                  </a:solidFill>
                  <a:latin typeface="Arial" panose="020B0604020202020204" pitchFamily="34" charset="0"/>
                  <a:ea typeface="微软雅黑" panose="020B0503020204020204" pitchFamily="34" charset="-122"/>
                </a:endParaRPr>
              </a:p>
            </p:txBody>
          </p:sp>
        </mc:Choice>
        <mc:Fallback>
          <p:sp>
            <p:nvSpPr>
              <p:cNvPr id="10" name="文字方塊 9">
                <a:extLst>
                  <a:ext uri="{FF2B5EF4-FFF2-40B4-BE49-F238E27FC236}">
                    <a16:creationId xmlns:a16="http://schemas.microsoft.com/office/drawing/2014/main" id="{15B03701-96CD-5154-84B1-A081F34BCBBA}"/>
                  </a:ext>
                </a:extLst>
              </p:cNvPr>
              <p:cNvSpPr txBox="1">
                <a:spLocks noRot="1" noChangeAspect="1" noMove="1" noResize="1" noEditPoints="1" noAdjustHandles="1" noChangeArrowheads="1" noChangeShapeType="1" noTextEdit="1"/>
              </p:cNvSpPr>
              <p:nvPr/>
            </p:nvSpPr>
            <p:spPr>
              <a:xfrm>
                <a:off x="461133" y="2021242"/>
                <a:ext cx="4478614" cy="3565143"/>
              </a:xfrm>
              <a:prstGeom prst="rect">
                <a:avLst/>
              </a:prstGeom>
              <a:blipFill>
                <a:blip r:embed="rId2"/>
                <a:stretch>
                  <a:fillRect l="-1226" t="-1027" r="-409" b="-856"/>
                </a:stretch>
              </a:blipFill>
            </p:spPr>
            <p:txBody>
              <a:bodyPr/>
              <a:lstStyle/>
              <a:p>
                <a:r>
                  <a:rPr lang="zh-CN" altLang="en-US">
                    <a:noFill/>
                  </a:rPr>
                  <a:t> </a:t>
                </a:r>
              </a:p>
            </p:txBody>
          </p:sp>
        </mc:Fallback>
      </mc:AlternateContent>
      <p:grpSp>
        <p:nvGrpSpPr>
          <p:cNvPr id="13" name="群組 12">
            <a:extLst>
              <a:ext uri="{FF2B5EF4-FFF2-40B4-BE49-F238E27FC236}">
                <a16:creationId xmlns:a16="http://schemas.microsoft.com/office/drawing/2014/main" id="{6663F731-30B1-F4BB-04F8-75B1C19542B7}"/>
              </a:ext>
            </a:extLst>
          </p:cNvPr>
          <p:cNvGrpSpPr/>
          <p:nvPr/>
        </p:nvGrpSpPr>
        <p:grpSpPr>
          <a:xfrm>
            <a:off x="5013569" y="1224889"/>
            <a:ext cx="6784069" cy="5021907"/>
            <a:chOff x="5331619" y="1224889"/>
            <a:chExt cx="6784069" cy="4838400"/>
          </a:xfrm>
        </p:grpSpPr>
        <p:graphicFrame>
          <p:nvGraphicFramePr>
            <p:cNvPr id="8" name="圖表 7">
              <a:extLst>
                <a:ext uri="{FF2B5EF4-FFF2-40B4-BE49-F238E27FC236}">
                  <a16:creationId xmlns:a16="http://schemas.microsoft.com/office/drawing/2014/main" id="{E17E4FF7-36FC-C76D-C472-508BDD46887F}"/>
                </a:ext>
              </a:extLst>
            </p:cNvPr>
            <p:cNvGraphicFramePr>
              <a:graphicFrameLocks/>
            </p:cNvGraphicFramePr>
            <p:nvPr>
              <p:extLst>
                <p:ext uri="{D42A27DB-BD31-4B8C-83A1-F6EECF244321}">
                  <p14:modId xmlns:p14="http://schemas.microsoft.com/office/powerpoint/2010/main" val="150748299"/>
                </p:ext>
              </p:extLst>
            </p:nvPr>
          </p:nvGraphicFramePr>
          <p:xfrm>
            <a:off x="5331619" y="1226112"/>
            <a:ext cx="3355182" cy="242032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圖表 8">
              <a:extLst>
                <a:ext uri="{FF2B5EF4-FFF2-40B4-BE49-F238E27FC236}">
                  <a16:creationId xmlns:a16="http://schemas.microsoft.com/office/drawing/2014/main" id="{69528DB2-CB87-665A-6C91-C084DB3D0F26}"/>
                </a:ext>
              </a:extLst>
            </p:cNvPr>
            <p:cNvGraphicFramePr>
              <a:graphicFrameLocks/>
            </p:cNvGraphicFramePr>
            <p:nvPr>
              <p:extLst>
                <p:ext uri="{D42A27DB-BD31-4B8C-83A1-F6EECF244321}">
                  <p14:modId xmlns:p14="http://schemas.microsoft.com/office/powerpoint/2010/main" val="3530344806"/>
                </p:ext>
              </p:extLst>
            </p:nvPr>
          </p:nvGraphicFramePr>
          <p:xfrm>
            <a:off x="8686801" y="1224889"/>
            <a:ext cx="3355200" cy="2419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1" name="圖表 10">
              <a:extLst>
                <a:ext uri="{FF2B5EF4-FFF2-40B4-BE49-F238E27FC236}">
                  <a16:creationId xmlns:a16="http://schemas.microsoft.com/office/drawing/2014/main" id="{6F764110-98EB-FD6D-C485-7A5AC2F32EAA}"/>
                </a:ext>
              </a:extLst>
            </p:cNvPr>
            <p:cNvGraphicFramePr>
              <a:graphicFrameLocks/>
            </p:cNvGraphicFramePr>
            <p:nvPr>
              <p:extLst>
                <p:ext uri="{D42A27DB-BD31-4B8C-83A1-F6EECF244321}">
                  <p14:modId xmlns:p14="http://schemas.microsoft.com/office/powerpoint/2010/main" val="3007898237"/>
                </p:ext>
              </p:extLst>
            </p:nvPr>
          </p:nvGraphicFramePr>
          <p:xfrm>
            <a:off x="5368445" y="3644089"/>
            <a:ext cx="3355200" cy="24192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圖表 11">
              <a:extLst>
                <a:ext uri="{FF2B5EF4-FFF2-40B4-BE49-F238E27FC236}">
                  <a16:creationId xmlns:a16="http://schemas.microsoft.com/office/drawing/2014/main" id="{E691199C-4CDE-4BB2-4112-C8465EFEE250}"/>
                </a:ext>
              </a:extLst>
            </p:cNvPr>
            <p:cNvGraphicFramePr>
              <a:graphicFrameLocks/>
            </p:cNvGraphicFramePr>
            <p:nvPr>
              <p:extLst>
                <p:ext uri="{D42A27DB-BD31-4B8C-83A1-F6EECF244321}">
                  <p14:modId xmlns:p14="http://schemas.microsoft.com/office/powerpoint/2010/main" val="1317579395"/>
                </p:ext>
              </p:extLst>
            </p:nvPr>
          </p:nvGraphicFramePr>
          <p:xfrm>
            <a:off x="8760488" y="3644089"/>
            <a:ext cx="3355200" cy="2419200"/>
          </p:xfrm>
          <a:graphic>
            <a:graphicData uri="http://schemas.openxmlformats.org/drawingml/2006/chart">
              <c:chart xmlns:c="http://schemas.openxmlformats.org/drawingml/2006/chart" xmlns:r="http://schemas.openxmlformats.org/officeDocument/2006/relationships" r:id="rId6"/>
            </a:graphicData>
          </a:graphic>
        </p:graphicFrame>
      </p:grpSp>
    </p:spTree>
    <p:extLst>
      <p:ext uri="{BB962C8B-B14F-4D97-AF65-F5344CB8AC3E}">
        <p14:creationId xmlns:p14="http://schemas.microsoft.com/office/powerpoint/2010/main" val="1717699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1C36C1-419F-9C64-08C7-20887F5A1BA2}"/>
            </a:ext>
          </a:extLst>
        </p:cNvPr>
        <p:cNvGrpSpPr/>
        <p:nvPr/>
      </p:nvGrpSpPr>
      <p:grpSpPr>
        <a:xfrm>
          <a:off x="0" y="0"/>
          <a:ext cx="0" cy="0"/>
          <a:chOff x="0" y="0"/>
          <a:chExt cx="0" cy="0"/>
        </a:xfrm>
      </p:grpSpPr>
      <p:sp>
        <p:nvSpPr>
          <p:cNvPr id="4" name="文字方塊 3">
            <a:extLst>
              <a:ext uri="{FF2B5EF4-FFF2-40B4-BE49-F238E27FC236}">
                <a16:creationId xmlns:a16="http://schemas.microsoft.com/office/drawing/2014/main" id="{082E3149-CE20-FCC8-007F-41B95BB1CE2D}"/>
              </a:ext>
            </a:extLst>
          </p:cNvPr>
          <p:cNvSpPr txBox="1"/>
          <p:nvPr/>
        </p:nvSpPr>
        <p:spPr>
          <a:xfrm>
            <a:off x="360000" y="57600"/>
            <a:ext cx="8358593" cy="523220"/>
          </a:xfrm>
          <a:prstGeom prst="rect">
            <a:avLst/>
          </a:prstGeom>
          <a:noFill/>
        </p:spPr>
        <p:txBody>
          <a:bodyPr wrap="square" rtlCol="0">
            <a:spAutoFit/>
          </a:bodyPr>
          <a:lstStyle/>
          <a:p>
            <a:r>
              <a:rPr lang="zh-CN" altLang="en-US" sz="2800" b="1" dirty="0">
                <a:solidFill>
                  <a:srgbClr val="002060"/>
                </a:solidFill>
                <a:latin typeface="Arial" panose="020B0604020202020204" pitchFamily="34" charset="0"/>
                <a:ea typeface="微软雅黑" panose="020B0503020204020204" pitchFamily="34" charset="-122"/>
              </a:rPr>
              <a:t>作業二</a:t>
            </a:r>
            <a:r>
              <a:rPr lang="en-US" altLang="zh-CN" sz="2800" b="1" dirty="0">
                <a:solidFill>
                  <a:srgbClr val="002060"/>
                </a:solidFill>
                <a:latin typeface="Arial" panose="020B0604020202020204" pitchFamily="34" charset="0"/>
                <a:ea typeface="微软雅黑" panose="020B0503020204020204" pitchFamily="34" charset="-122"/>
              </a:rPr>
              <a:t> </a:t>
            </a:r>
            <a:r>
              <a:rPr lang="zh-CN" altLang="en-US" sz="2800" b="1" dirty="0">
                <a:solidFill>
                  <a:srgbClr val="002060"/>
                </a:solidFill>
                <a:latin typeface="Arial" panose="020B0604020202020204" pitchFamily="34" charset="0"/>
                <a:ea typeface="微软雅黑" panose="020B0503020204020204" pitchFamily="34" charset="-122"/>
              </a:rPr>
              <a:t>海底撈</a:t>
            </a:r>
            <a:r>
              <a:rPr lang="en-US" altLang="zh-CN" sz="2800" b="1" dirty="0">
                <a:solidFill>
                  <a:srgbClr val="002060"/>
                </a:solidFill>
                <a:latin typeface="Arial" panose="020B0604020202020204" pitchFamily="34" charset="0"/>
                <a:ea typeface="微软雅黑" panose="020B0503020204020204" pitchFamily="34" charset="-122"/>
              </a:rPr>
              <a:t>——</a:t>
            </a:r>
            <a:r>
              <a:rPr lang="zh-CN" altLang="en-US" sz="2800" b="1" dirty="0">
                <a:solidFill>
                  <a:srgbClr val="002060"/>
                </a:solidFill>
                <a:latin typeface="Arial" panose="020B0604020202020204" pitchFamily="34" charset="0"/>
                <a:ea typeface="微软雅黑" panose="020B0503020204020204" pitchFamily="34" charset="-122"/>
              </a:rPr>
              <a:t>業務及財務優劣勢</a:t>
            </a:r>
          </a:p>
        </p:txBody>
      </p:sp>
      <p:sp>
        <p:nvSpPr>
          <p:cNvPr id="10" name="文字方塊 9">
            <a:extLst>
              <a:ext uri="{FF2B5EF4-FFF2-40B4-BE49-F238E27FC236}">
                <a16:creationId xmlns:a16="http://schemas.microsoft.com/office/drawing/2014/main" id="{7F9B4180-BCBD-CBE2-27EA-C464A32F7BF6}"/>
              </a:ext>
            </a:extLst>
          </p:cNvPr>
          <p:cNvSpPr txBox="1"/>
          <p:nvPr/>
        </p:nvSpPr>
        <p:spPr>
          <a:xfrm>
            <a:off x="753454" y="1008021"/>
            <a:ext cx="10359511" cy="3108543"/>
          </a:xfrm>
          <a:prstGeom prst="rect">
            <a:avLst/>
          </a:prstGeom>
          <a:noFill/>
        </p:spPr>
        <p:txBody>
          <a:bodyPr wrap="square" rtlCol="0">
            <a:spAutoFit/>
          </a:bodyPr>
          <a:lstStyle/>
          <a:p>
            <a:pPr algn="just"/>
            <a:r>
              <a:rPr lang="zh-CN" altLang="en-US" sz="1400" b="1" dirty="0">
                <a:solidFill>
                  <a:srgbClr val="002060"/>
                </a:solidFill>
                <a:latin typeface="Arial" panose="020B0604020202020204" pitchFamily="34" charset="0"/>
                <a:ea typeface="微软雅黑" panose="020B0503020204020204" pitchFamily="34" charset="-122"/>
              </a:rPr>
              <a:t>優勢</a:t>
            </a:r>
            <a:r>
              <a:rPr lang="en-US" altLang="zh-CN" sz="1400" b="1" dirty="0">
                <a:solidFill>
                  <a:srgbClr val="002060"/>
                </a:solidFill>
                <a:latin typeface="Arial" panose="020B0604020202020204" pitchFamily="34" charset="0"/>
                <a:ea typeface="微软雅黑" panose="020B0503020204020204" pitchFamily="34" charset="-122"/>
              </a:rPr>
              <a:t>——</a:t>
            </a:r>
            <a:r>
              <a:rPr lang="zh-CN" altLang="en-US" sz="1400" b="1" dirty="0">
                <a:solidFill>
                  <a:srgbClr val="002060"/>
                </a:solidFill>
                <a:latin typeface="Arial" panose="020B0604020202020204" pitchFamily="34" charset="0"/>
                <a:ea typeface="微软雅黑" panose="020B0503020204020204" pitchFamily="34" charset="-122"/>
              </a:rPr>
              <a:t>深入人心的品牌形象</a:t>
            </a:r>
            <a:endParaRPr lang="en-US" altLang="zh-CN" sz="1400" b="1" dirty="0">
              <a:solidFill>
                <a:srgbClr val="002060"/>
              </a:solidFill>
              <a:latin typeface="Arial" panose="020B0604020202020204" pitchFamily="34" charset="0"/>
              <a:ea typeface="微软雅黑" panose="020B0503020204020204" pitchFamily="34" charset="-122"/>
            </a:endParaRPr>
          </a:p>
          <a:p>
            <a:pPr algn="just"/>
            <a:endParaRPr lang="en-US" altLang="zh-CN" sz="1400" b="1" dirty="0">
              <a:solidFill>
                <a:srgbClr val="002060"/>
              </a:solidFill>
              <a:latin typeface="Arial" panose="020B0604020202020204" pitchFamily="34" charset="0"/>
              <a:ea typeface="微软雅黑" panose="020B0503020204020204" pitchFamily="34" charset="-122"/>
            </a:endParaRPr>
          </a:p>
          <a:p>
            <a:pPr algn="just"/>
            <a:r>
              <a:rPr lang="zh-CN" altLang="en-US" sz="1400" dirty="0">
                <a:solidFill>
                  <a:srgbClr val="002060"/>
                </a:solidFill>
                <a:latin typeface="Arial" panose="020B0604020202020204" pitchFamily="34" charset="0"/>
                <a:ea typeface="微软雅黑" panose="020B0503020204020204" pitchFamily="34" charset="-122"/>
              </a:rPr>
              <a:t>極致的服務體驗</a:t>
            </a:r>
            <a:r>
              <a:rPr lang="en-US" altLang="zh-CN" sz="1400" dirty="0">
                <a:solidFill>
                  <a:srgbClr val="002060"/>
                </a:solidFill>
                <a:latin typeface="Arial" panose="020B0604020202020204" pitchFamily="34" charset="0"/>
                <a:ea typeface="微软雅黑" panose="020B0503020204020204" pitchFamily="34" charset="-122"/>
              </a:rPr>
              <a:t>+</a:t>
            </a:r>
            <a:r>
              <a:rPr lang="zh-CN" altLang="en-US" sz="1400" dirty="0">
                <a:solidFill>
                  <a:srgbClr val="002060"/>
                </a:solidFill>
                <a:latin typeface="Arial" panose="020B0604020202020204" pitchFamily="34" charset="0"/>
                <a:ea typeface="微软雅黑" panose="020B0503020204020204" pitchFamily="34" charset="-122"/>
              </a:rPr>
              <a:t>過硬的菜品質量為海底撈的客單價和毛利率提供了足夠的支撐。良好口碑為海底撈提供了源源不斷的客戶，是其翻台率高於同行的根本保證。海底撈良好的品牌形象來源於以下幾點：</a:t>
            </a:r>
            <a:endParaRPr lang="en-US" altLang="zh-CN" sz="1400" dirty="0">
              <a:solidFill>
                <a:srgbClr val="002060"/>
              </a:solidFill>
              <a:latin typeface="Arial" panose="020B0604020202020204" pitchFamily="34" charset="0"/>
              <a:ea typeface="微软雅黑" panose="020B0503020204020204" pitchFamily="34" charset="-122"/>
            </a:endParaRPr>
          </a:p>
          <a:p>
            <a:pPr algn="just"/>
            <a:endParaRPr lang="en-US" altLang="zh-CN" sz="1400" dirty="0">
              <a:solidFill>
                <a:srgbClr val="002060"/>
              </a:solidFill>
              <a:latin typeface="Arial" panose="020B0604020202020204" pitchFamily="34" charset="0"/>
              <a:ea typeface="微软雅黑" panose="020B0503020204020204" pitchFamily="34" charset="-122"/>
            </a:endParaRPr>
          </a:p>
          <a:p>
            <a:pPr marL="285750" indent="-285750" algn="just">
              <a:buFont typeface="Arial" panose="020B0604020202020204" pitchFamily="34" charset="0"/>
              <a:buChar char="•"/>
            </a:pPr>
            <a:r>
              <a:rPr lang="zh-CN" altLang="en-US" sz="1400" b="1" dirty="0">
                <a:solidFill>
                  <a:srgbClr val="002060"/>
                </a:solidFill>
                <a:latin typeface="Arial" panose="020B0604020202020204" pitchFamily="34" charset="0"/>
                <a:ea typeface="微软雅黑" panose="020B0503020204020204" pitchFamily="34" charset="-122"/>
              </a:rPr>
              <a:t>師徒製</a:t>
            </a:r>
            <a:r>
              <a:rPr lang="en-US" altLang="zh-CN" sz="1400" b="1" dirty="0">
                <a:solidFill>
                  <a:srgbClr val="002060"/>
                </a:solidFill>
                <a:latin typeface="Arial" panose="020B0604020202020204" pitchFamily="34" charset="0"/>
                <a:ea typeface="微软雅黑" panose="020B0503020204020204" pitchFamily="34" charset="-122"/>
              </a:rPr>
              <a:t>+</a:t>
            </a:r>
            <a:r>
              <a:rPr lang="zh-CN" altLang="en-US" sz="1400" b="1" dirty="0">
                <a:solidFill>
                  <a:srgbClr val="002060"/>
                </a:solidFill>
                <a:latin typeface="Arial" panose="020B0604020202020204" pitchFamily="34" charset="0"/>
                <a:ea typeface="微软雅黑" panose="020B0503020204020204" pitchFamily="34" charset="-122"/>
              </a:rPr>
              <a:t>合夥製打造極致的服務體驗。</a:t>
            </a:r>
            <a:r>
              <a:rPr lang="zh-CN" altLang="en-US" sz="1400" dirty="0">
                <a:solidFill>
                  <a:srgbClr val="002060"/>
                </a:solidFill>
                <a:latin typeface="Arial" panose="020B0604020202020204" pitchFamily="34" charset="0"/>
                <a:ea typeface="微软雅黑" panose="020B0503020204020204" pitchFamily="34" charset="-122"/>
              </a:rPr>
              <a:t>食客所享受服務的直接提供者是服務員，而餐飲業的服務員流動率非常高，招人難、留人難是門店遇到的普遍問題。海底撈的薪酬與勞動數量和 質量 掛鉤，為員工設置了公平、清晰的晉升通道，優秀員工可晉升店長享受門店業績提成，店長可以培養徒弟，徒弟（徒孫）成為店長後，師傅除享受自己管理門店的業績提成外，也可享受徒弟（徒孫）所管理門店的業績提成。而且海底撈不從外部聘請店長，只從內部選拔店長，從普通服務員到店長，利益與公司的利益高度統一，用海底撈的話來說就是“連住利益，鎖住管理”，良好的管理造就了“極致的服務體驗”。</a:t>
            </a:r>
            <a:endParaRPr lang="en-US" altLang="zh-CN" sz="1400" dirty="0">
              <a:solidFill>
                <a:srgbClr val="002060"/>
              </a:solidFill>
              <a:latin typeface="Arial" panose="020B0604020202020204" pitchFamily="34" charset="0"/>
              <a:ea typeface="微软雅黑" panose="020B0503020204020204" pitchFamily="34" charset="-122"/>
            </a:endParaRPr>
          </a:p>
          <a:p>
            <a:pPr marL="285750" indent="-285750" algn="just">
              <a:buFont typeface="Arial" panose="020B0604020202020204" pitchFamily="34" charset="0"/>
              <a:buChar char="•"/>
            </a:pPr>
            <a:r>
              <a:rPr lang="zh-CN" altLang="en-US" sz="1400" b="1" dirty="0">
                <a:solidFill>
                  <a:srgbClr val="002060"/>
                </a:solidFill>
                <a:latin typeface="Arial" panose="020B0604020202020204" pitchFamily="34" charset="0"/>
                <a:ea typeface="微软雅黑" panose="020B0503020204020204" pitchFamily="34" charset="-122"/>
              </a:rPr>
              <a:t>完善的食品質量保證體系。</a:t>
            </a:r>
            <a:r>
              <a:rPr lang="zh-CN" altLang="en-US" sz="1400" dirty="0">
                <a:solidFill>
                  <a:srgbClr val="002060"/>
                </a:solidFill>
                <a:latin typeface="Arial" panose="020B0604020202020204" pitchFamily="34" charset="0"/>
                <a:ea typeface="微软雅黑" panose="020B0503020204020204" pitchFamily="34" charset="-122"/>
              </a:rPr>
              <a:t>供應鏈方面，</a:t>
            </a:r>
            <a:r>
              <a:rPr lang="en-US" altLang="zh-CN" sz="1400" dirty="0">
                <a:solidFill>
                  <a:srgbClr val="002060"/>
                </a:solidFill>
                <a:latin typeface="Arial" panose="020B0604020202020204" pitchFamily="34" charset="0"/>
                <a:ea typeface="微软雅黑" panose="020B0503020204020204" pitchFamily="34" charset="-122"/>
              </a:rPr>
              <a:t>2011</a:t>
            </a:r>
            <a:r>
              <a:rPr lang="zh-CN" altLang="en-US" sz="1400" dirty="0">
                <a:solidFill>
                  <a:srgbClr val="002060"/>
                </a:solidFill>
                <a:latin typeface="Arial" panose="020B0604020202020204" pitchFamily="34" charset="0"/>
                <a:ea typeface="微软雅黑" panose="020B0503020204020204" pitchFamily="34" charset="-122"/>
              </a:rPr>
              <a:t>年蜀海成立，全球海底撈食材採購、加工、配送整個供應鏈的管理，減持供應鏈上游帶動食品質量安全；技術方面，</a:t>
            </a:r>
            <a:r>
              <a:rPr lang="en-US" altLang="zh-CN" sz="1400" dirty="0">
                <a:solidFill>
                  <a:srgbClr val="002060"/>
                </a:solidFill>
                <a:latin typeface="Arial" panose="020B0604020202020204" pitchFamily="34" charset="0"/>
                <a:ea typeface="微软雅黑" panose="020B0503020204020204" pitchFamily="34" charset="-122"/>
              </a:rPr>
              <a:t>2021</a:t>
            </a:r>
            <a:r>
              <a:rPr lang="zh-CN" altLang="en-US" sz="1400" dirty="0">
                <a:solidFill>
                  <a:srgbClr val="002060"/>
                </a:solidFill>
                <a:latin typeface="Arial" panose="020B0604020202020204" pitchFamily="34" charset="0"/>
                <a:ea typeface="微软雅黑" panose="020B0503020204020204" pitchFamily="34" charset="-122"/>
              </a:rPr>
              <a:t>年以來，海底撈先後試點淨菜、央廚直配菜“一菜一碼”、門店才加信息化、</a:t>
            </a:r>
            <a:r>
              <a:rPr lang="en-US" altLang="zh-CN" sz="1400" dirty="0">
                <a:solidFill>
                  <a:srgbClr val="002060"/>
                </a:solidFill>
                <a:latin typeface="Arial" panose="020B0604020202020204" pitchFamily="34" charset="0"/>
                <a:ea typeface="微软雅黑" panose="020B0503020204020204" pitchFamily="34" charset="-122"/>
              </a:rPr>
              <a:t>IKMS</a:t>
            </a:r>
            <a:r>
              <a:rPr lang="zh-CN" altLang="en-US" sz="1400" dirty="0">
                <a:solidFill>
                  <a:srgbClr val="002060"/>
                </a:solidFill>
                <a:latin typeface="Arial" panose="020B0604020202020204" pitchFamily="34" charset="0"/>
                <a:ea typeface="微软雅黑" panose="020B0503020204020204" pitchFamily="34" charset="-122"/>
              </a:rPr>
              <a:t>管理系統等，通過技術手段高效防治食品安全問題；制度方面，首創“一日食安員”，在終端保證食品質量安全。</a:t>
            </a:r>
            <a:endParaRPr lang="en-US" altLang="zh-CN" sz="1400" dirty="0">
              <a:solidFill>
                <a:srgbClr val="002060"/>
              </a:solidFill>
              <a:latin typeface="Arial" panose="020B0604020202020204" pitchFamily="34" charset="0"/>
              <a:ea typeface="微软雅黑" panose="020B0503020204020204" pitchFamily="34" charset="-122"/>
            </a:endParaRPr>
          </a:p>
          <a:p>
            <a:pPr marL="285750" indent="-285750" algn="just">
              <a:buFont typeface="Arial" panose="020B0604020202020204" pitchFamily="34" charset="0"/>
              <a:buChar char="•"/>
            </a:pPr>
            <a:endParaRPr lang="en-US" altLang="zh-CN" sz="1400" dirty="0">
              <a:solidFill>
                <a:srgbClr val="002060"/>
              </a:solidFill>
              <a:latin typeface="Arial" panose="020B0604020202020204" pitchFamily="34" charset="0"/>
              <a:ea typeface="微软雅黑" panose="020B0503020204020204" pitchFamily="34" charset="-122"/>
            </a:endParaRPr>
          </a:p>
        </p:txBody>
      </p:sp>
      <p:graphicFrame>
        <p:nvGraphicFramePr>
          <p:cNvPr id="6" name="圖表 5">
            <a:extLst>
              <a:ext uri="{FF2B5EF4-FFF2-40B4-BE49-F238E27FC236}">
                <a16:creationId xmlns:a16="http://schemas.microsoft.com/office/drawing/2014/main" id="{3CE2D2BE-CB56-2615-F78C-8A208AF3597D}"/>
              </a:ext>
            </a:extLst>
          </p:cNvPr>
          <p:cNvGraphicFramePr>
            <a:graphicFrameLocks/>
          </p:cNvGraphicFramePr>
          <p:nvPr>
            <p:extLst>
              <p:ext uri="{D42A27DB-BD31-4B8C-83A1-F6EECF244321}">
                <p14:modId xmlns:p14="http://schemas.microsoft.com/office/powerpoint/2010/main" val="3173005924"/>
              </p:ext>
            </p:extLst>
          </p:nvPr>
        </p:nvGraphicFramePr>
        <p:xfrm>
          <a:off x="944349" y="3890962"/>
          <a:ext cx="4572000" cy="242514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圖表 6">
            <a:extLst>
              <a:ext uri="{FF2B5EF4-FFF2-40B4-BE49-F238E27FC236}">
                <a16:creationId xmlns:a16="http://schemas.microsoft.com/office/drawing/2014/main" id="{60F541DC-6362-886D-C35E-86DFBD5B1501}"/>
              </a:ext>
            </a:extLst>
          </p:cNvPr>
          <p:cNvGraphicFramePr>
            <a:graphicFrameLocks/>
          </p:cNvGraphicFramePr>
          <p:nvPr>
            <p:extLst>
              <p:ext uri="{D42A27DB-BD31-4B8C-83A1-F6EECF244321}">
                <p14:modId xmlns:p14="http://schemas.microsoft.com/office/powerpoint/2010/main" val="845991962"/>
              </p:ext>
            </p:extLst>
          </p:nvPr>
        </p:nvGraphicFramePr>
        <p:xfrm>
          <a:off x="6258791" y="3889709"/>
          <a:ext cx="4572000" cy="24264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69232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62AD4C-5194-CBF7-642D-9073BDF810A9}"/>
            </a:ext>
          </a:extLst>
        </p:cNvPr>
        <p:cNvGrpSpPr/>
        <p:nvPr/>
      </p:nvGrpSpPr>
      <p:grpSpPr>
        <a:xfrm>
          <a:off x="0" y="0"/>
          <a:ext cx="0" cy="0"/>
          <a:chOff x="0" y="0"/>
          <a:chExt cx="0" cy="0"/>
        </a:xfrm>
      </p:grpSpPr>
      <p:sp>
        <p:nvSpPr>
          <p:cNvPr id="4" name="文字方塊 3">
            <a:extLst>
              <a:ext uri="{FF2B5EF4-FFF2-40B4-BE49-F238E27FC236}">
                <a16:creationId xmlns:a16="http://schemas.microsoft.com/office/drawing/2014/main" id="{3B101420-540B-1BE6-B058-894ADA38202B}"/>
              </a:ext>
            </a:extLst>
          </p:cNvPr>
          <p:cNvSpPr txBox="1"/>
          <p:nvPr/>
        </p:nvSpPr>
        <p:spPr>
          <a:xfrm>
            <a:off x="360000" y="57600"/>
            <a:ext cx="8358593" cy="523220"/>
          </a:xfrm>
          <a:prstGeom prst="rect">
            <a:avLst/>
          </a:prstGeom>
          <a:noFill/>
        </p:spPr>
        <p:txBody>
          <a:bodyPr wrap="square" rtlCol="0">
            <a:spAutoFit/>
          </a:bodyPr>
          <a:lstStyle/>
          <a:p>
            <a:r>
              <a:rPr lang="zh-CN" altLang="en-US" sz="2800" b="1" dirty="0">
                <a:solidFill>
                  <a:srgbClr val="002060"/>
                </a:solidFill>
                <a:latin typeface="Arial" panose="020B0604020202020204" pitchFamily="34" charset="0"/>
                <a:ea typeface="微软雅黑" panose="020B0503020204020204" pitchFamily="34" charset="-122"/>
              </a:rPr>
              <a:t>作業二</a:t>
            </a:r>
            <a:r>
              <a:rPr lang="en-US" altLang="zh-CN" sz="2800" b="1" dirty="0">
                <a:solidFill>
                  <a:srgbClr val="002060"/>
                </a:solidFill>
                <a:latin typeface="Arial" panose="020B0604020202020204" pitchFamily="34" charset="0"/>
                <a:ea typeface="微软雅黑" panose="020B0503020204020204" pitchFamily="34" charset="-122"/>
              </a:rPr>
              <a:t> </a:t>
            </a:r>
            <a:r>
              <a:rPr lang="zh-CN" altLang="en-US" sz="2800" b="1" dirty="0">
                <a:solidFill>
                  <a:srgbClr val="002060"/>
                </a:solidFill>
                <a:latin typeface="Arial" panose="020B0604020202020204" pitchFamily="34" charset="0"/>
                <a:ea typeface="微软雅黑" panose="020B0503020204020204" pitchFamily="34" charset="-122"/>
              </a:rPr>
              <a:t>海底撈</a:t>
            </a:r>
            <a:r>
              <a:rPr lang="en-US" altLang="zh-CN" sz="2800" b="1" dirty="0">
                <a:solidFill>
                  <a:srgbClr val="002060"/>
                </a:solidFill>
                <a:latin typeface="Arial" panose="020B0604020202020204" pitchFamily="34" charset="0"/>
                <a:ea typeface="微软雅黑" panose="020B0503020204020204" pitchFamily="34" charset="-122"/>
              </a:rPr>
              <a:t>——</a:t>
            </a:r>
            <a:r>
              <a:rPr lang="zh-CN" altLang="en-US" sz="2800" b="1" dirty="0">
                <a:solidFill>
                  <a:srgbClr val="002060"/>
                </a:solidFill>
                <a:latin typeface="Arial" panose="020B0604020202020204" pitchFamily="34" charset="0"/>
                <a:ea typeface="微软雅黑" panose="020B0503020204020204" pitchFamily="34" charset="-122"/>
              </a:rPr>
              <a:t>業務及財務優劣勢</a:t>
            </a:r>
          </a:p>
        </p:txBody>
      </p:sp>
      <p:sp>
        <p:nvSpPr>
          <p:cNvPr id="10" name="文字方塊 9">
            <a:extLst>
              <a:ext uri="{FF2B5EF4-FFF2-40B4-BE49-F238E27FC236}">
                <a16:creationId xmlns:a16="http://schemas.microsoft.com/office/drawing/2014/main" id="{F01F61DD-9676-E691-F028-94445D14586F}"/>
              </a:ext>
            </a:extLst>
          </p:cNvPr>
          <p:cNvSpPr txBox="1"/>
          <p:nvPr/>
        </p:nvSpPr>
        <p:spPr>
          <a:xfrm>
            <a:off x="753454" y="874671"/>
            <a:ext cx="10359511" cy="2646878"/>
          </a:xfrm>
          <a:prstGeom prst="rect">
            <a:avLst/>
          </a:prstGeom>
          <a:noFill/>
        </p:spPr>
        <p:txBody>
          <a:bodyPr wrap="square" rtlCol="0">
            <a:spAutoFit/>
          </a:bodyPr>
          <a:lstStyle/>
          <a:p>
            <a:pPr algn="just"/>
            <a:r>
              <a:rPr lang="zh-CN" altLang="en-US" b="1" dirty="0">
                <a:solidFill>
                  <a:srgbClr val="002060"/>
                </a:solidFill>
                <a:latin typeface="Arial" panose="020B0604020202020204" pitchFamily="34" charset="0"/>
                <a:ea typeface="微软雅黑" panose="020B0503020204020204" pitchFamily="34" charset="-122"/>
              </a:rPr>
              <a:t>劣勢</a:t>
            </a:r>
            <a:r>
              <a:rPr lang="en-US" altLang="zh-CN" b="1" dirty="0">
                <a:solidFill>
                  <a:srgbClr val="002060"/>
                </a:solidFill>
                <a:latin typeface="Arial" panose="020B0604020202020204" pitchFamily="34" charset="0"/>
                <a:ea typeface="微软雅黑" panose="020B0503020204020204" pitchFamily="34" charset="-122"/>
              </a:rPr>
              <a:t>——24H1</a:t>
            </a:r>
            <a:r>
              <a:rPr lang="zh-CN" altLang="en-US" b="1" dirty="0">
                <a:solidFill>
                  <a:srgbClr val="002060"/>
                </a:solidFill>
                <a:latin typeface="Arial" panose="020B0604020202020204" pitchFamily="34" charset="0"/>
                <a:ea typeface="微软雅黑" panose="020B0503020204020204" pitchFamily="34" charset="-122"/>
              </a:rPr>
              <a:t>增收不增利</a:t>
            </a:r>
            <a:endParaRPr lang="en-US" altLang="zh-CN" b="1" dirty="0">
              <a:solidFill>
                <a:srgbClr val="002060"/>
              </a:solidFill>
              <a:latin typeface="Arial" panose="020B0604020202020204" pitchFamily="34" charset="0"/>
              <a:ea typeface="微软雅黑" panose="020B0503020204020204" pitchFamily="34" charset="-122"/>
            </a:endParaRPr>
          </a:p>
          <a:p>
            <a:pPr algn="just"/>
            <a:r>
              <a:rPr lang="en-US" altLang="zh-CN"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24H1</a:t>
            </a:r>
            <a:r>
              <a:rPr lang="zh-TW" altLang="zh-CN"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海底撈營收同比增加</a:t>
            </a:r>
            <a:r>
              <a:rPr lang="en-US" altLang="zh-CN"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13.79%</a:t>
            </a:r>
            <a:r>
              <a:rPr lang="zh-TW" altLang="zh-CN"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，但淨利潤同比減少</a:t>
            </a:r>
            <a:r>
              <a:rPr lang="en-US" altLang="zh-CN"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12.53%</a:t>
            </a:r>
            <a:r>
              <a:rPr lang="zh-TW" altLang="zh-CN"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，淨利率從</a:t>
            </a:r>
            <a:r>
              <a:rPr lang="en-US" altLang="zh-CN"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23H1</a:t>
            </a:r>
            <a:r>
              <a:rPr lang="zh-TW" altLang="zh-CN"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的</a:t>
            </a:r>
            <a:r>
              <a:rPr lang="en-US" altLang="zh-CN"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12.61%</a:t>
            </a:r>
            <a:r>
              <a:rPr lang="zh-TW" altLang="zh-CN"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下降至</a:t>
            </a:r>
            <a:r>
              <a:rPr lang="en-US" altLang="zh-CN"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9.69%</a:t>
            </a:r>
            <a:r>
              <a:rPr lang="zh-TW" altLang="zh-CN"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，原因為職工薪酬佔營收比例由</a:t>
            </a:r>
            <a:r>
              <a:rPr lang="en-US" altLang="zh-CN"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23H1</a:t>
            </a:r>
            <a:r>
              <a:rPr lang="zh-TW" altLang="zh-CN"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的</a:t>
            </a:r>
            <a:r>
              <a:rPr lang="en-US" altLang="zh-CN"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30.55%</a:t>
            </a:r>
            <a:r>
              <a:rPr lang="zh-TW" altLang="zh-CN"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增至</a:t>
            </a:r>
            <a:r>
              <a:rPr lang="en-US" altLang="zh-CN"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33.30%</a:t>
            </a:r>
            <a:r>
              <a:rPr lang="zh-TW" altLang="zh-CN"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。提供“極致服務”需支付較高薪資，這將拖累利潤率。</a:t>
            </a:r>
            <a:endParaRPr lang="en-US" altLang="zh-TW"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endParaRPr>
          </a:p>
          <a:p>
            <a:pPr algn="just"/>
            <a:endParaRPr lang="en-US" altLang="zh-CN" sz="1400" dirty="0">
              <a:solidFill>
                <a:srgbClr val="002060"/>
              </a:solidFill>
              <a:latin typeface="Arial" panose="020B0604020202020204" pitchFamily="34" charset="0"/>
              <a:ea typeface="微软雅黑" panose="020B0503020204020204" pitchFamily="34" charset="-122"/>
              <a:cs typeface="Times New Roman" panose="02020603050405020304" pitchFamily="18" charset="0"/>
            </a:endParaRPr>
          </a:p>
          <a:p>
            <a:pPr algn="just"/>
            <a:r>
              <a:rPr lang="zh-CN" altLang="en-US" b="1" dirty="0">
                <a:solidFill>
                  <a:srgbClr val="002060"/>
                </a:solidFill>
                <a:latin typeface="Arial" panose="020B0604020202020204" pitchFamily="34" charset="0"/>
                <a:ea typeface="微软雅黑" panose="020B0503020204020204" pitchFamily="34" charset="-122"/>
                <a:cs typeface="Times New Roman" panose="02020603050405020304" pitchFamily="18" charset="0"/>
              </a:rPr>
              <a:t>劣勢</a:t>
            </a:r>
            <a:r>
              <a:rPr lang="en-US" altLang="zh-CN" b="1" dirty="0">
                <a:solidFill>
                  <a:srgbClr val="002060"/>
                </a:solidFill>
                <a:latin typeface="Arial" panose="020B0604020202020204" pitchFamily="34" charset="0"/>
                <a:ea typeface="微软雅黑" panose="020B0503020204020204" pitchFamily="34" charset="-122"/>
                <a:cs typeface="Times New Roman" panose="02020603050405020304" pitchFamily="18" charset="0"/>
              </a:rPr>
              <a:t>——</a:t>
            </a:r>
            <a:r>
              <a:rPr lang="zh-CN" altLang="en-US" b="1" dirty="0">
                <a:solidFill>
                  <a:srgbClr val="002060"/>
                </a:solidFill>
                <a:latin typeface="Arial" panose="020B0604020202020204" pitchFamily="34" charset="0"/>
                <a:ea typeface="微软雅黑" panose="020B0503020204020204" pitchFamily="34" charset="-122"/>
                <a:cs typeface="Times New Roman" panose="02020603050405020304" pitchFamily="18" charset="0"/>
              </a:rPr>
              <a:t>增速放緩</a:t>
            </a:r>
            <a:endParaRPr lang="en-US" altLang="zh-CN" b="1" dirty="0">
              <a:solidFill>
                <a:srgbClr val="002060"/>
              </a:solidFill>
              <a:latin typeface="Arial" panose="020B0604020202020204" pitchFamily="34" charset="0"/>
              <a:ea typeface="微软雅黑" panose="020B0503020204020204" pitchFamily="34" charset="-122"/>
              <a:cs typeface="Times New Roman" panose="02020603050405020304" pitchFamily="18" charset="0"/>
            </a:endParaRPr>
          </a:p>
          <a:p>
            <a:pPr algn="just"/>
            <a:r>
              <a:rPr lang="zh-CN" altLang="en-US"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疫情前的</a:t>
            </a:r>
            <a:r>
              <a:rPr lang="en-US" altLang="zh-CN"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2016</a:t>
            </a:r>
            <a:r>
              <a:rPr lang="zh-CN" altLang="en-US"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a:t>
            </a:r>
            <a:r>
              <a:rPr lang="en-US" altLang="zh-CN"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2017</a:t>
            </a:r>
            <a:r>
              <a:rPr lang="zh-CN" altLang="en-US"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a:t>
            </a:r>
            <a:r>
              <a:rPr lang="en-US" altLang="zh-CN"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2018</a:t>
            </a:r>
            <a:r>
              <a:rPr lang="zh-CN" altLang="en-US"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a:t>
            </a:r>
            <a:r>
              <a:rPr lang="en-US" altLang="zh-CN"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2019</a:t>
            </a:r>
            <a:r>
              <a:rPr lang="zh-CN" altLang="en-US"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年及疫情後的</a:t>
            </a:r>
            <a:r>
              <a:rPr lang="en-US" altLang="zh-CN"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2023</a:t>
            </a:r>
            <a:r>
              <a:rPr lang="zh-CN" altLang="en-US"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年海底撈營業收入增速分別為</a:t>
            </a:r>
            <a:r>
              <a:rPr lang="en-US" altLang="zh-CN"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35.63%</a:t>
            </a:r>
            <a:r>
              <a:rPr lang="zh-CN" altLang="en-US"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a:t>
            </a:r>
            <a:r>
              <a:rPr lang="en-US" altLang="zh-CN"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36.24%</a:t>
            </a:r>
            <a:r>
              <a:rPr lang="zh-CN" altLang="en-US"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a:t>
            </a:r>
            <a:r>
              <a:rPr lang="en-US" altLang="zh-CN"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59.53%</a:t>
            </a:r>
            <a:r>
              <a:rPr lang="zh-CN" altLang="en-US"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a:t>
            </a:r>
            <a:r>
              <a:rPr lang="en-US" altLang="zh-CN"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56.49</a:t>
            </a:r>
            <a:r>
              <a:rPr lang="zh-CN" altLang="en-US"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a:t>
            </a:r>
            <a:r>
              <a:rPr lang="en-US" altLang="zh-CN"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33.55%</a:t>
            </a:r>
            <a:r>
              <a:rPr lang="zh-CN" altLang="en-US"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，但</a:t>
            </a:r>
            <a:r>
              <a:rPr lang="en-US" altLang="zh-CN"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24H1</a:t>
            </a:r>
            <a:r>
              <a:rPr lang="zh-CN" altLang="en-US"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同比增速僅為</a:t>
            </a:r>
            <a:r>
              <a:rPr lang="en-US" altLang="zh-CN"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13.79%</a:t>
            </a:r>
            <a:r>
              <a:rPr lang="zh-CN" altLang="en-US"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，這源於謹慎擴張的經營政策及客單價降低共同導致。</a:t>
            </a:r>
            <a:endParaRPr lang="en-US" altLang="zh-CN"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endParaRPr>
          </a:p>
          <a:p>
            <a:pPr algn="just"/>
            <a:endParaRPr lang="en-US" altLang="zh-CN" sz="1400" dirty="0">
              <a:solidFill>
                <a:srgbClr val="002060"/>
              </a:solidFill>
              <a:latin typeface="Arial" panose="020B0604020202020204" pitchFamily="34" charset="0"/>
              <a:ea typeface="微软雅黑" panose="020B0503020204020204" pitchFamily="34" charset="-122"/>
              <a:cs typeface="Times New Roman" panose="02020603050405020304" pitchFamily="18" charset="0"/>
            </a:endParaRPr>
          </a:p>
          <a:p>
            <a:pPr algn="just"/>
            <a:r>
              <a:rPr lang="zh-CN" altLang="en-US" b="1"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劣勢</a:t>
            </a:r>
            <a:r>
              <a:rPr lang="en-US" altLang="zh-CN" b="1"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a:t>
            </a:r>
            <a:r>
              <a:rPr lang="zh-CN" altLang="en-US" b="1"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負債比率影響擴張方式</a:t>
            </a:r>
            <a:endParaRPr lang="en-US" altLang="zh-CN" b="1"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endParaRPr>
          </a:p>
          <a:p>
            <a:pPr algn="just"/>
            <a:r>
              <a:rPr lang="en-US" altLang="zh-CN"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24H1</a:t>
            </a:r>
            <a:r>
              <a:rPr lang="zh-CN" altLang="en-US" sz="1400" dirty="0">
                <a:solidFill>
                  <a:srgbClr val="002060"/>
                </a:solidFill>
                <a:latin typeface="Arial" panose="020B0604020202020204" pitchFamily="34" charset="0"/>
                <a:ea typeface="微软雅黑" panose="020B0503020204020204" pitchFamily="34" charset="-122"/>
                <a:cs typeface="Times New Roman" panose="02020603050405020304" pitchFamily="18" charset="0"/>
              </a:rPr>
              <a:t>海底撈負債比率為</a:t>
            </a:r>
            <a:r>
              <a:rPr lang="en-US" altLang="zh-CN" sz="1400" dirty="0">
                <a:solidFill>
                  <a:srgbClr val="002060"/>
                </a:solidFill>
                <a:latin typeface="Arial" panose="020B0604020202020204" pitchFamily="34" charset="0"/>
                <a:ea typeface="微软雅黑" panose="020B0503020204020204" pitchFamily="34" charset="-122"/>
                <a:cs typeface="Times New Roman" panose="02020603050405020304" pitchFamily="18" charset="0"/>
              </a:rPr>
              <a:t>62.4%</a:t>
            </a:r>
            <a:r>
              <a:rPr lang="zh-CN" altLang="en-US" sz="1400" dirty="0">
                <a:solidFill>
                  <a:srgbClr val="002060"/>
                </a:solidFill>
                <a:latin typeface="Arial" panose="020B0604020202020204" pitchFamily="34" charset="0"/>
                <a:ea typeface="微软雅黑" panose="020B0503020204020204" pitchFamily="34" charset="-122"/>
                <a:cs typeface="Times New Roman" panose="02020603050405020304" pitchFamily="18" charset="0"/>
              </a:rPr>
              <a:t>，如繼續採用相對重資產的直營店模式進行擴張，必然拉升負債比率，影響償債能力，這也是海底撈開始接受加盟商的原因之一。</a:t>
            </a:r>
            <a:endParaRPr lang="zh-CN" altLang="zh-CN"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endParaRPr>
          </a:p>
        </p:txBody>
      </p:sp>
      <p:grpSp>
        <p:nvGrpSpPr>
          <p:cNvPr id="12" name="群組 11">
            <a:extLst>
              <a:ext uri="{FF2B5EF4-FFF2-40B4-BE49-F238E27FC236}">
                <a16:creationId xmlns:a16="http://schemas.microsoft.com/office/drawing/2014/main" id="{F63ED6B8-CDFC-C8D2-44CC-11FD301CD49E}"/>
              </a:ext>
            </a:extLst>
          </p:cNvPr>
          <p:cNvGrpSpPr/>
          <p:nvPr/>
        </p:nvGrpSpPr>
        <p:grpSpPr>
          <a:xfrm>
            <a:off x="341245" y="3651219"/>
            <a:ext cx="11884852" cy="2743200"/>
            <a:chOff x="341245" y="3746469"/>
            <a:chExt cx="11884852" cy="2743200"/>
          </a:xfrm>
        </p:grpSpPr>
        <p:graphicFrame>
          <p:nvGraphicFramePr>
            <p:cNvPr id="3" name="圖表 2">
              <a:extLst>
                <a:ext uri="{FF2B5EF4-FFF2-40B4-BE49-F238E27FC236}">
                  <a16:creationId xmlns:a16="http://schemas.microsoft.com/office/drawing/2014/main" id="{6B856AFD-7666-C9B3-E45B-DD3CD58898F5}"/>
                </a:ext>
              </a:extLst>
            </p:cNvPr>
            <p:cNvGraphicFramePr/>
            <p:nvPr>
              <p:extLst>
                <p:ext uri="{D42A27DB-BD31-4B8C-83A1-F6EECF244321}">
                  <p14:modId xmlns:p14="http://schemas.microsoft.com/office/powerpoint/2010/main" val="978318162"/>
                </p:ext>
              </p:extLst>
            </p:nvPr>
          </p:nvGraphicFramePr>
          <p:xfrm>
            <a:off x="341245" y="3746469"/>
            <a:ext cx="2880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圖表 4">
              <a:extLst>
                <a:ext uri="{FF2B5EF4-FFF2-40B4-BE49-F238E27FC236}">
                  <a16:creationId xmlns:a16="http://schemas.microsoft.com/office/drawing/2014/main" id="{1773DA70-4F00-6933-2018-E03E6341B672}"/>
                </a:ext>
              </a:extLst>
            </p:cNvPr>
            <p:cNvGraphicFramePr/>
            <p:nvPr>
              <p:extLst>
                <p:ext uri="{D42A27DB-BD31-4B8C-83A1-F6EECF244321}">
                  <p14:modId xmlns:p14="http://schemas.microsoft.com/office/powerpoint/2010/main" val="2475989034"/>
                </p:ext>
              </p:extLst>
            </p:nvPr>
          </p:nvGraphicFramePr>
          <p:xfrm>
            <a:off x="3342862" y="3746469"/>
            <a:ext cx="2880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圖表 7">
              <a:extLst>
                <a:ext uri="{FF2B5EF4-FFF2-40B4-BE49-F238E27FC236}">
                  <a16:creationId xmlns:a16="http://schemas.microsoft.com/office/drawing/2014/main" id="{FFBAEB1B-0D85-DA40-A69A-B85D9377B15F}"/>
                </a:ext>
              </a:extLst>
            </p:cNvPr>
            <p:cNvGraphicFramePr/>
            <p:nvPr>
              <p:extLst>
                <p:ext uri="{D42A27DB-BD31-4B8C-83A1-F6EECF244321}">
                  <p14:modId xmlns:p14="http://schemas.microsoft.com/office/powerpoint/2010/main" val="771764031"/>
                </p:ext>
              </p:extLst>
            </p:nvPr>
          </p:nvGraphicFramePr>
          <p:xfrm>
            <a:off x="6344479" y="3746469"/>
            <a:ext cx="28800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1" name="圖表 10">
              <a:extLst>
                <a:ext uri="{FF2B5EF4-FFF2-40B4-BE49-F238E27FC236}">
                  <a16:creationId xmlns:a16="http://schemas.microsoft.com/office/drawing/2014/main" id="{E712274F-1406-0B6F-17A0-075FB21567F4}"/>
                </a:ext>
              </a:extLst>
            </p:cNvPr>
            <p:cNvGraphicFramePr/>
            <p:nvPr>
              <p:extLst>
                <p:ext uri="{D42A27DB-BD31-4B8C-83A1-F6EECF244321}">
                  <p14:modId xmlns:p14="http://schemas.microsoft.com/office/powerpoint/2010/main" val="1148234021"/>
                </p:ext>
              </p:extLst>
            </p:nvPr>
          </p:nvGraphicFramePr>
          <p:xfrm>
            <a:off x="9346097" y="3746469"/>
            <a:ext cx="2880000" cy="2743200"/>
          </p:xfrm>
          <a:graphic>
            <a:graphicData uri="http://schemas.openxmlformats.org/drawingml/2006/chart">
              <c:chart xmlns:c="http://schemas.openxmlformats.org/drawingml/2006/chart" xmlns:r="http://schemas.openxmlformats.org/officeDocument/2006/relationships" r:id="rId5"/>
            </a:graphicData>
          </a:graphic>
        </p:graphicFrame>
      </p:grpSp>
    </p:spTree>
    <p:extLst>
      <p:ext uri="{BB962C8B-B14F-4D97-AF65-F5344CB8AC3E}">
        <p14:creationId xmlns:p14="http://schemas.microsoft.com/office/powerpoint/2010/main" val="20724715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F6A405-0F88-87A0-ADF0-0EDE1C1D7CA1}"/>
            </a:ext>
          </a:extLst>
        </p:cNvPr>
        <p:cNvGrpSpPr/>
        <p:nvPr/>
      </p:nvGrpSpPr>
      <p:grpSpPr>
        <a:xfrm>
          <a:off x="0" y="0"/>
          <a:ext cx="0" cy="0"/>
          <a:chOff x="0" y="0"/>
          <a:chExt cx="0" cy="0"/>
        </a:xfrm>
      </p:grpSpPr>
      <p:sp>
        <p:nvSpPr>
          <p:cNvPr id="4" name="文字方塊 3">
            <a:extLst>
              <a:ext uri="{FF2B5EF4-FFF2-40B4-BE49-F238E27FC236}">
                <a16:creationId xmlns:a16="http://schemas.microsoft.com/office/drawing/2014/main" id="{792DC752-9C66-5D0A-35B6-9609E10E5CC2}"/>
              </a:ext>
            </a:extLst>
          </p:cNvPr>
          <p:cNvSpPr txBox="1"/>
          <p:nvPr/>
        </p:nvSpPr>
        <p:spPr>
          <a:xfrm>
            <a:off x="360000" y="56844"/>
            <a:ext cx="8358593" cy="523220"/>
          </a:xfrm>
          <a:prstGeom prst="rect">
            <a:avLst/>
          </a:prstGeom>
          <a:noFill/>
        </p:spPr>
        <p:txBody>
          <a:bodyPr wrap="square" rtlCol="0">
            <a:spAutoFit/>
          </a:bodyPr>
          <a:lstStyle/>
          <a:p>
            <a:r>
              <a:rPr lang="zh-CN" altLang="en-US" sz="2800" b="1" dirty="0">
                <a:solidFill>
                  <a:srgbClr val="002060"/>
                </a:solidFill>
                <a:latin typeface="Arial" panose="020B0604020202020204" pitchFamily="34" charset="0"/>
                <a:ea typeface="微软雅黑" panose="020B0503020204020204" pitchFamily="34" charset="-122"/>
              </a:rPr>
              <a:t>作業二</a:t>
            </a:r>
            <a:r>
              <a:rPr lang="en-US" altLang="zh-CN" sz="2800" b="1" dirty="0">
                <a:solidFill>
                  <a:srgbClr val="002060"/>
                </a:solidFill>
                <a:latin typeface="Arial" panose="020B0604020202020204" pitchFamily="34" charset="0"/>
                <a:ea typeface="微软雅黑" panose="020B0503020204020204" pitchFamily="34" charset="-122"/>
              </a:rPr>
              <a:t> </a:t>
            </a:r>
            <a:r>
              <a:rPr lang="zh-CN" altLang="en-US" sz="2800" b="1" dirty="0">
                <a:solidFill>
                  <a:srgbClr val="002060"/>
                </a:solidFill>
                <a:latin typeface="Arial" panose="020B0604020202020204" pitchFamily="34" charset="0"/>
                <a:ea typeface="微软雅黑" panose="020B0503020204020204" pitchFamily="34" charset="-122"/>
              </a:rPr>
              <a:t>海底撈</a:t>
            </a:r>
            <a:r>
              <a:rPr lang="en-US" altLang="zh-CN" sz="2800" b="1" dirty="0">
                <a:solidFill>
                  <a:srgbClr val="002060"/>
                </a:solidFill>
                <a:latin typeface="Arial" panose="020B0604020202020204" pitchFamily="34" charset="0"/>
                <a:ea typeface="微软雅黑" panose="020B0503020204020204" pitchFamily="34" charset="-122"/>
              </a:rPr>
              <a:t>——</a:t>
            </a:r>
            <a:r>
              <a:rPr lang="zh-CN" altLang="en-US" sz="2800" b="1" dirty="0">
                <a:solidFill>
                  <a:srgbClr val="002060"/>
                </a:solidFill>
                <a:latin typeface="Arial" panose="020B0604020202020204" pitchFamily="34" charset="0"/>
                <a:ea typeface="微软雅黑" panose="020B0503020204020204" pitchFamily="34" charset="-122"/>
              </a:rPr>
              <a:t>可行性建議</a:t>
            </a:r>
          </a:p>
        </p:txBody>
      </p:sp>
      <mc:AlternateContent xmlns:mc="http://schemas.openxmlformats.org/markup-compatibility/2006">
        <mc:Choice xmlns:a14="http://schemas.microsoft.com/office/drawing/2010/main" Requires="a14">
          <p:sp>
            <p:nvSpPr>
              <p:cNvPr id="10" name="文字方塊 9">
                <a:extLst>
                  <a:ext uri="{FF2B5EF4-FFF2-40B4-BE49-F238E27FC236}">
                    <a16:creationId xmlns:a16="http://schemas.microsoft.com/office/drawing/2014/main" id="{93BABCB7-C45F-BA72-7AB9-B8755EC2D50E}"/>
                  </a:ext>
                </a:extLst>
              </p:cNvPr>
              <p:cNvSpPr txBox="1"/>
              <p:nvPr/>
            </p:nvSpPr>
            <p:spPr>
              <a:xfrm>
                <a:off x="743515" y="1449485"/>
                <a:ext cx="10359511" cy="4753481"/>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r>
                        <a:rPr lang="en-US" altLang="zh-CN" sz="1400" i="1" smtClean="0">
                          <a:solidFill>
                            <a:srgbClr val="002060"/>
                          </a:solidFill>
                          <a:effectLst/>
                          <a:latin typeface="Cambria Math" panose="02040503050406030204" pitchFamily="18" charset="0"/>
                          <a:ea typeface="华文楷体" panose="02010600040101010101" pitchFamily="2" charset="-122"/>
                          <a:cs typeface="Times New Roman" panose="02020603050405020304" pitchFamily="18" charset="0"/>
                        </a:rPr>
                        <m:t>𝑅𝑂𝐸</m:t>
                      </m:r>
                      <m:r>
                        <a:rPr lang="en-US" altLang="zh-CN" sz="1400" i="1" smtClean="0">
                          <a:solidFill>
                            <a:srgbClr val="002060"/>
                          </a:solidFill>
                          <a:effectLst/>
                          <a:latin typeface="Cambria Math" panose="02040503050406030204" pitchFamily="18" charset="0"/>
                          <a:ea typeface="华文楷体" panose="02010600040101010101" pitchFamily="2" charset="-122"/>
                          <a:cs typeface="Times New Roman" panose="02020603050405020304" pitchFamily="18" charset="0"/>
                        </a:rPr>
                        <m:t>= </m:t>
                      </m:r>
                      <m:f>
                        <m:fPr>
                          <m:ctrlPr>
                            <a:rPr lang="zh-CN" altLang="zh-CN" sz="1400" i="1">
                              <a:solidFill>
                                <a:srgbClr val="002060"/>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zh-CN" altLang="zh-CN" sz="1400" i="1">
                              <a:solidFill>
                                <a:srgbClr val="002060"/>
                              </a:solidFill>
                              <a:effectLst/>
                              <a:latin typeface="Cambria Math" panose="02040503050406030204" pitchFamily="18" charset="0"/>
                              <a:ea typeface="华文楷体" panose="02010600040101010101" pitchFamily="2" charset="-122"/>
                              <a:cs typeface="Times New Roman" panose="02020603050405020304" pitchFamily="18" charset="0"/>
                            </a:rPr>
                            <m:t>淨利潤</m:t>
                          </m:r>
                        </m:num>
                        <m:den>
                          <m:r>
                            <a:rPr lang="zh-CN" altLang="zh-CN" sz="1400" i="1">
                              <a:solidFill>
                                <a:srgbClr val="002060"/>
                              </a:solidFill>
                              <a:effectLst/>
                              <a:latin typeface="Cambria Math" panose="02040503050406030204" pitchFamily="18" charset="0"/>
                              <a:ea typeface="华文楷体" panose="02010600040101010101" pitchFamily="2" charset="-122"/>
                              <a:cs typeface="Times New Roman" panose="02020603050405020304" pitchFamily="18" charset="0"/>
                            </a:rPr>
                            <m:t>銷售收入</m:t>
                          </m:r>
                        </m:den>
                      </m:f>
                      <m:r>
                        <a:rPr lang="zh-CN" altLang="zh-CN" sz="1400" i="1">
                          <a:solidFill>
                            <a:srgbClr val="002060"/>
                          </a:solidFill>
                          <a:effectLst/>
                          <a:latin typeface="Cambria Math" panose="02040503050406030204" pitchFamily="18" charset="0"/>
                          <a:ea typeface="华文楷体" panose="02010600040101010101" pitchFamily="2" charset="-122"/>
                          <a:cs typeface="Times New Roman" panose="02020603050405020304" pitchFamily="18" charset="0"/>
                        </a:rPr>
                        <m:t>×</m:t>
                      </m:r>
                      <m:r>
                        <a:rPr lang="zh-CN" altLang="zh-CN" sz="1400" i="1">
                          <a:solidFill>
                            <a:srgbClr val="002060"/>
                          </a:solidFill>
                          <a:effectLst/>
                          <a:latin typeface="Cambria Math" panose="02040503050406030204" pitchFamily="18" charset="0"/>
                          <a:ea typeface="Cambria Math" panose="02040503050406030204" pitchFamily="18" charset="0"/>
                          <a:cs typeface="Times New Roman" panose="02020603050405020304" pitchFamily="18" charset="0"/>
                        </a:rPr>
                        <m:t> </m:t>
                      </m:r>
                      <m:f>
                        <m:fPr>
                          <m:ctrlPr>
                            <a:rPr lang="zh-CN" altLang="zh-CN" sz="1400" i="1">
                              <a:solidFill>
                                <a:srgbClr val="002060"/>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zh-CN" altLang="zh-CN" sz="1400" i="1">
                              <a:solidFill>
                                <a:srgbClr val="002060"/>
                              </a:solidFill>
                              <a:effectLst/>
                              <a:latin typeface="Cambria Math" panose="02040503050406030204" pitchFamily="18" charset="0"/>
                              <a:ea typeface="华文楷体" panose="02010600040101010101" pitchFamily="2" charset="-122"/>
                              <a:cs typeface="Times New Roman" panose="02020603050405020304" pitchFamily="18" charset="0"/>
                            </a:rPr>
                            <m:t>銷售收入</m:t>
                          </m:r>
                        </m:num>
                        <m:den>
                          <m:r>
                            <a:rPr lang="zh-CN" altLang="zh-CN" sz="1400" i="1">
                              <a:solidFill>
                                <a:srgbClr val="002060"/>
                              </a:solidFill>
                              <a:effectLst/>
                              <a:latin typeface="Cambria Math" panose="02040503050406030204" pitchFamily="18" charset="0"/>
                              <a:ea typeface="华文楷体" panose="02010600040101010101" pitchFamily="2" charset="-122"/>
                              <a:cs typeface="Times New Roman" panose="02020603050405020304" pitchFamily="18" charset="0"/>
                            </a:rPr>
                            <m:t>總資產</m:t>
                          </m:r>
                        </m:den>
                      </m:f>
                      <m:r>
                        <a:rPr lang="zh-CN" altLang="zh-CN" sz="1400" i="1">
                          <a:solidFill>
                            <a:srgbClr val="002060"/>
                          </a:solidFill>
                          <a:effectLst/>
                          <a:latin typeface="Cambria Math" panose="02040503050406030204" pitchFamily="18" charset="0"/>
                          <a:ea typeface="华文楷体" panose="02010600040101010101" pitchFamily="2" charset="-122"/>
                          <a:cs typeface="Times New Roman" panose="02020603050405020304" pitchFamily="18" charset="0"/>
                        </a:rPr>
                        <m:t>×</m:t>
                      </m:r>
                      <m:r>
                        <a:rPr lang="zh-CN" altLang="zh-CN" sz="1400" i="1">
                          <a:solidFill>
                            <a:srgbClr val="002060"/>
                          </a:solidFill>
                          <a:effectLst/>
                          <a:latin typeface="Cambria Math" panose="02040503050406030204" pitchFamily="18" charset="0"/>
                          <a:ea typeface="Cambria Math" panose="02040503050406030204" pitchFamily="18" charset="0"/>
                          <a:cs typeface="Times New Roman" panose="02020603050405020304" pitchFamily="18" charset="0"/>
                        </a:rPr>
                        <m:t> </m:t>
                      </m:r>
                      <m:f>
                        <m:fPr>
                          <m:ctrlPr>
                            <a:rPr lang="zh-CN" altLang="zh-CN" sz="1400" i="1">
                              <a:solidFill>
                                <a:srgbClr val="002060"/>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zh-CN" altLang="zh-CN" sz="1400" i="1">
                              <a:solidFill>
                                <a:srgbClr val="002060"/>
                              </a:solidFill>
                              <a:effectLst/>
                              <a:latin typeface="Cambria Math" panose="02040503050406030204" pitchFamily="18" charset="0"/>
                              <a:ea typeface="华文楷体" panose="02010600040101010101" pitchFamily="2" charset="-122"/>
                              <a:cs typeface="Times New Roman" panose="02020603050405020304" pitchFamily="18" charset="0"/>
                            </a:rPr>
                            <m:t>總資產</m:t>
                          </m:r>
                        </m:num>
                        <m:den>
                          <m:r>
                            <a:rPr lang="zh-CN" altLang="zh-CN" sz="1400" i="1">
                              <a:solidFill>
                                <a:srgbClr val="002060"/>
                              </a:solidFill>
                              <a:effectLst/>
                              <a:latin typeface="Cambria Math" panose="02040503050406030204" pitchFamily="18" charset="0"/>
                              <a:ea typeface="华文楷体" panose="02010600040101010101" pitchFamily="2" charset="-122"/>
                              <a:cs typeface="Times New Roman" panose="02020603050405020304" pitchFamily="18" charset="0"/>
                            </a:rPr>
                            <m:t>權益總額</m:t>
                          </m:r>
                        </m:den>
                      </m:f>
                    </m:oMath>
                  </m:oMathPara>
                </a14:m>
                <a:endParaRPr lang="en-US" altLang="zh-TW" sz="1400" dirty="0">
                  <a:solidFill>
                    <a:srgbClr val="002060"/>
                  </a:solidFill>
                  <a:latin typeface="Arial" panose="020B0604020202020204" pitchFamily="34" charset="0"/>
                  <a:ea typeface="微软雅黑" panose="020B0503020204020204" pitchFamily="34" charset="-122"/>
                </a:endParaRPr>
              </a:p>
              <a:p>
                <a:pPr algn="just"/>
                <a:endParaRPr lang="en-US" altLang="zh-TW" sz="1400" dirty="0">
                  <a:solidFill>
                    <a:srgbClr val="002060"/>
                  </a:solidFill>
                  <a:latin typeface="Arial" panose="020B0604020202020204" pitchFamily="34" charset="0"/>
                  <a:ea typeface="微软雅黑" panose="020B0503020204020204" pitchFamily="34" charset="-122"/>
                </a:endParaRPr>
              </a:p>
              <a:p>
                <a:pPr algn="just"/>
                <a:r>
                  <a:rPr lang="zh-CN" altLang="en-US" sz="1400" dirty="0">
                    <a:solidFill>
                      <a:srgbClr val="002060"/>
                    </a:solidFill>
                    <a:latin typeface="Arial" panose="020B0604020202020204" pitchFamily="34" charset="0"/>
                    <a:ea typeface="微软雅黑" panose="020B0503020204020204" pitchFamily="34" charset="-122"/>
                  </a:rPr>
                  <a:t>從提升</a:t>
                </a:r>
                <a:r>
                  <a:rPr lang="en-US" altLang="zh-CN" sz="1400" dirty="0">
                    <a:solidFill>
                      <a:srgbClr val="002060"/>
                    </a:solidFill>
                    <a:latin typeface="Arial" panose="020B0604020202020204" pitchFamily="34" charset="0"/>
                    <a:ea typeface="微软雅黑" panose="020B0503020204020204" pitchFamily="34" charset="-122"/>
                  </a:rPr>
                  <a:t>ROE</a:t>
                </a:r>
                <a:r>
                  <a:rPr lang="zh-CN" altLang="en-US" sz="1400" dirty="0">
                    <a:solidFill>
                      <a:srgbClr val="002060"/>
                    </a:solidFill>
                    <a:latin typeface="Arial" panose="020B0604020202020204" pitchFamily="34" charset="0"/>
                    <a:ea typeface="微软雅黑" panose="020B0503020204020204" pitchFamily="34" charset="-122"/>
                  </a:rPr>
                  <a:t>的角度看，海底撈當前淨利率在行業內處於較高水準，從提高淨利率的角度看，無論是提高售價還是降低成本，都將降低海底撈的性價比，在競爭激烈的餐飲業中將導致客戶流失，當前整個餐飲業都在下降的客單價是競爭愈發激烈的明證。因此可以從資產周轉率和股權乘數兩個角度考慮</a:t>
                </a:r>
                <a:r>
                  <a:rPr lang="en-US" altLang="zh-CN" sz="1400" dirty="0">
                    <a:solidFill>
                      <a:srgbClr val="002060"/>
                    </a:solidFill>
                    <a:latin typeface="Arial" panose="020B0604020202020204" pitchFamily="34" charset="0"/>
                    <a:ea typeface="微软雅黑" panose="020B0503020204020204" pitchFamily="34" charset="-122"/>
                  </a:rPr>
                  <a:t>ROE</a:t>
                </a:r>
                <a:r>
                  <a:rPr lang="zh-CN" altLang="en-US" sz="1400" dirty="0">
                    <a:solidFill>
                      <a:srgbClr val="002060"/>
                    </a:solidFill>
                    <a:latin typeface="Arial" panose="020B0604020202020204" pitchFamily="34" charset="0"/>
                    <a:ea typeface="微软雅黑" panose="020B0503020204020204" pitchFamily="34" charset="-122"/>
                  </a:rPr>
                  <a:t>的提升。</a:t>
                </a:r>
                <a:endParaRPr lang="en-US" altLang="zh-TW" sz="1400" dirty="0">
                  <a:solidFill>
                    <a:srgbClr val="002060"/>
                  </a:solidFill>
                  <a:latin typeface="Arial" panose="020B0604020202020204" pitchFamily="34" charset="0"/>
                  <a:ea typeface="微软雅黑" panose="020B0503020204020204" pitchFamily="34" charset="-122"/>
                </a:endParaRPr>
              </a:p>
              <a:p>
                <a:pPr algn="just"/>
                <a:endParaRPr lang="en-US" altLang="zh-TW" sz="1400" b="1" dirty="0">
                  <a:solidFill>
                    <a:srgbClr val="002060"/>
                  </a:solidFill>
                  <a:latin typeface="Arial" panose="020B0604020202020204" pitchFamily="34" charset="0"/>
                  <a:ea typeface="微软雅黑" panose="020B0503020204020204" pitchFamily="34" charset="-122"/>
                </a:endParaRPr>
              </a:p>
              <a:p>
                <a:pPr algn="just"/>
                <a:r>
                  <a:rPr lang="zh-TW" altLang="en-US" b="1" dirty="0">
                    <a:solidFill>
                      <a:srgbClr val="002060"/>
                    </a:solidFill>
                    <a:latin typeface="Arial" panose="020B0604020202020204" pitchFamily="34" charset="0"/>
                    <a:ea typeface="微软雅黑" panose="020B0503020204020204" pitchFamily="34" charset="-122"/>
                  </a:rPr>
                  <a:t>資產周轉率角度</a:t>
                </a:r>
                <a:r>
                  <a:rPr lang="en-US" altLang="zh-TW" b="1" dirty="0">
                    <a:solidFill>
                      <a:srgbClr val="002060"/>
                    </a:solidFill>
                    <a:latin typeface="Arial" panose="020B0604020202020204" pitchFamily="34" charset="0"/>
                    <a:ea typeface="微软雅黑" panose="020B0503020204020204" pitchFamily="34" charset="-122"/>
                  </a:rPr>
                  <a:t>——</a:t>
                </a:r>
                <a:r>
                  <a:rPr lang="zh-TW" altLang="en-US" b="1" dirty="0">
                    <a:solidFill>
                      <a:srgbClr val="002060"/>
                    </a:solidFill>
                    <a:latin typeface="Arial" panose="020B0604020202020204" pitchFamily="34" charset="0"/>
                    <a:ea typeface="微软雅黑" panose="020B0503020204020204" pitchFamily="34" charset="-122"/>
                  </a:rPr>
                  <a:t>建議加速推進加盟速度</a:t>
                </a:r>
                <a:r>
                  <a:rPr lang="zh-CN" altLang="en-US" b="1" dirty="0">
                    <a:solidFill>
                      <a:srgbClr val="002060"/>
                    </a:solidFill>
                    <a:latin typeface="Arial" panose="020B0604020202020204" pitchFamily="34" charset="0"/>
                    <a:ea typeface="微软雅黑" panose="020B0503020204020204" pitchFamily="34" charset="-122"/>
                  </a:rPr>
                  <a:t>來</a:t>
                </a:r>
                <a:r>
                  <a:rPr lang="zh-TW" altLang="en-US" b="1" dirty="0">
                    <a:solidFill>
                      <a:srgbClr val="002060"/>
                    </a:solidFill>
                    <a:latin typeface="Arial" panose="020B0604020202020204" pitchFamily="34" charset="0"/>
                    <a:ea typeface="微软雅黑" panose="020B0503020204020204" pitchFamily="34" charset="-122"/>
                  </a:rPr>
                  <a:t>提升資產周轉率</a:t>
                </a:r>
                <a:endParaRPr lang="en-US" altLang="zh-TW" b="1" dirty="0">
                  <a:solidFill>
                    <a:srgbClr val="002060"/>
                  </a:solidFill>
                  <a:latin typeface="Arial" panose="020B0604020202020204" pitchFamily="34" charset="0"/>
                  <a:ea typeface="微软雅黑" panose="020B0503020204020204" pitchFamily="34" charset="-122"/>
                </a:endParaRPr>
              </a:p>
              <a:p>
                <a:pPr algn="just"/>
                <a:endParaRPr lang="en-US" altLang="zh-CN" sz="1400" b="1" dirty="0">
                  <a:solidFill>
                    <a:srgbClr val="002060"/>
                  </a:solidFill>
                  <a:latin typeface="Arial" panose="020B0604020202020204" pitchFamily="34" charset="0"/>
                  <a:ea typeface="微软雅黑" panose="020B0503020204020204" pitchFamily="34" charset="-122"/>
                </a:endParaRPr>
              </a:p>
              <a:p>
                <a:pPr algn="just"/>
                <a:r>
                  <a:rPr lang="zh-CN" altLang="en-US" sz="1400" dirty="0">
                    <a:solidFill>
                      <a:srgbClr val="002060"/>
                    </a:solidFill>
                    <a:latin typeface="Arial" panose="020B0604020202020204" pitchFamily="34" charset="0"/>
                    <a:ea typeface="微软雅黑" panose="020B0503020204020204" pitchFamily="34" charset="-122"/>
                    <a:cs typeface="Times New Roman" panose="02020603050405020304" pitchFamily="18" charset="0"/>
                  </a:rPr>
                  <a:t>採用加盟模式擴張，可以避免直營店的裝修、設備採購等大額前期投資，對資產負債表影響較小，同時加盟費、向加盟商提供食材等均可提升海底撈的收入，從而提升資產周轉率，進而提升</a:t>
                </a:r>
                <a:r>
                  <a:rPr lang="en-US" altLang="zh-CN" sz="1400" dirty="0">
                    <a:solidFill>
                      <a:srgbClr val="002060"/>
                    </a:solidFill>
                    <a:latin typeface="Arial" panose="020B0604020202020204" pitchFamily="34" charset="0"/>
                    <a:ea typeface="微软雅黑" panose="020B0503020204020204" pitchFamily="34" charset="-122"/>
                    <a:cs typeface="Times New Roman" panose="02020603050405020304" pitchFamily="18" charset="0"/>
                  </a:rPr>
                  <a:t>ROE</a:t>
                </a:r>
                <a:r>
                  <a:rPr lang="zh-CN" altLang="en-US" sz="1400" dirty="0">
                    <a:solidFill>
                      <a:srgbClr val="002060"/>
                    </a:solidFill>
                    <a:latin typeface="Arial" panose="020B0604020202020204" pitchFamily="34" charset="0"/>
                    <a:ea typeface="微软雅黑" panose="020B0503020204020204" pitchFamily="34" charset="-122"/>
                    <a:cs typeface="Times New Roman" panose="02020603050405020304" pitchFamily="18" charset="0"/>
                  </a:rPr>
                  <a:t>。</a:t>
                </a:r>
                <a:r>
                  <a:rPr lang="zh-TW" altLang="en-US"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但</a:t>
                </a:r>
                <a:r>
                  <a:rPr lang="zh-CN" altLang="en-US"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考慮到對加盟商管理難度大於直營店，為了盡可能降低因加盟商未能提供與直營店相同品質的食品和服務導致海底撈品牌受損，</a:t>
                </a:r>
                <a:r>
                  <a:rPr lang="zh-TW" altLang="en-US"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建議使用海底撈旗下其他餐飲</a:t>
                </a:r>
                <a:r>
                  <a:rPr lang="zh-CN" altLang="en-US"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品牌</a:t>
                </a:r>
                <a:r>
                  <a:rPr lang="zh-TW" altLang="en-US"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或調味品及食材品類進行加盟，</a:t>
                </a:r>
                <a:r>
                  <a:rPr lang="zh-CN" altLang="en-US" sz="1400" dirty="0">
                    <a:solidFill>
                      <a:srgbClr val="002060"/>
                    </a:solidFill>
                    <a:latin typeface="Arial" panose="020B0604020202020204" pitchFamily="34" charset="0"/>
                    <a:ea typeface="微软雅黑" panose="020B0503020204020204" pitchFamily="34" charset="-122"/>
                    <a:cs typeface="Times New Roman" panose="02020603050405020304" pitchFamily="18" charset="0"/>
                  </a:rPr>
                  <a:t>同時在管理可控的前提下，以高標準有序開展“海底撈”品牌的加盟活動</a:t>
                </a:r>
                <a:r>
                  <a:rPr lang="zh-TW" altLang="en-US"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a:t>
                </a:r>
                <a:endParaRPr lang="en-US" altLang="zh-TW"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endParaRPr>
              </a:p>
              <a:p>
                <a:pPr algn="just"/>
                <a:endParaRPr lang="en-US" altLang="zh-CN" sz="1400" dirty="0">
                  <a:solidFill>
                    <a:srgbClr val="002060"/>
                  </a:solidFill>
                  <a:latin typeface="Arial" panose="020B0604020202020204" pitchFamily="34" charset="0"/>
                  <a:ea typeface="微软雅黑" panose="020B0503020204020204" pitchFamily="34" charset="-122"/>
                  <a:cs typeface="Times New Roman" panose="02020603050405020304" pitchFamily="18" charset="0"/>
                </a:endParaRPr>
              </a:p>
              <a:p>
                <a:pPr algn="just"/>
                <a:r>
                  <a:rPr lang="zh-TW" altLang="en-US" b="1" dirty="0">
                    <a:solidFill>
                      <a:srgbClr val="002060"/>
                    </a:solidFill>
                    <a:latin typeface="Arial" panose="020B0604020202020204" pitchFamily="34" charset="0"/>
                    <a:ea typeface="微软雅黑" panose="020B0503020204020204" pitchFamily="34" charset="-122"/>
                    <a:cs typeface="Times New Roman" panose="02020603050405020304" pitchFamily="18" charset="0"/>
                  </a:rPr>
                  <a:t>股權乘數角度角度</a:t>
                </a:r>
                <a:r>
                  <a:rPr lang="en-US" altLang="zh-TW" b="1" dirty="0">
                    <a:solidFill>
                      <a:srgbClr val="002060"/>
                    </a:solidFill>
                    <a:latin typeface="Arial" panose="020B0604020202020204" pitchFamily="34" charset="0"/>
                    <a:ea typeface="微软雅黑" panose="020B0503020204020204" pitchFamily="34" charset="-122"/>
                    <a:cs typeface="Times New Roman" panose="02020603050405020304" pitchFamily="18" charset="0"/>
                  </a:rPr>
                  <a:t>——</a:t>
                </a:r>
                <a:r>
                  <a:rPr lang="zh-TW" altLang="en-US" b="1" dirty="0">
                    <a:solidFill>
                      <a:srgbClr val="002060"/>
                    </a:solidFill>
                    <a:latin typeface="Arial" panose="020B0604020202020204" pitchFamily="34" charset="0"/>
                    <a:ea typeface="微软雅黑" panose="020B0503020204020204" pitchFamily="34" charset="-122"/>
                    <a:cs typeface="Times New Roman" panose="02020603050405020304" pitchFamily="18" charset="0"/>
                  </a:rPr>
                  <a:t>建議發行優先股</a:t>
                </a:r>
                <a:endParaRPr lang="en-US" altLang="zh-TW" b="1" dirty="0">
                  <a:solidFill>
                    <a:srgbClr val="002060"/>
                  </a:solidFill>
                  <a:latin typeface="Arial" panose="020B0604020202020204" pitchFamily="34" charset="0"/>
                  <a:ea typeface="微软雅黑" panose="020B0503020204020204" pitchFamily="34" charset="-122"/>
                  <a:cs typeface="Times New Roman" panose="02020603050405020304" pitchFamily="18" charset="0"/>
                </a:endParaRPr>
              </a:p>
              <a:p>
                <a:pPr algn="just"/>
                <a:endParaRPr lang="en-US" altLang="zh-TW" sz="1400" b="1" dirty="0">
                  <a:solidFill>
                    <a:srgbClr val="002060"/>
                  </a:solidFill>
                  <a:latin typeface="Arial" panose="020B0604020202020204" pitchFamily="34" charset="0"/>
                  <a:ea typeface="微软雅黑" panose="020B0503020204020204" pitchFamily="34" charset="-122"/>
                  <a:cs typeface="Times New Roman" panose="02020603050405020304" pitchFamily="18" charset="0"/>
                </a:endParaRPr>
              </a:p>
              <a:p>
                <a:pPr algn="just"/>
                <a:r>
                  <a:rPr lang="en-US" altLang="zh-TW" sz="1400" dirty="0">
                    <a:solidFill>
                      <a:srgbClr val="002060"/>
                    </a:solidFill>
                    <a:latin typeface="Arial" panose="020B0604020202020204" pitchFamily="34" charset="0"/>
                    <a:ea typeface="微软雅黑" panose="020B0503020204020204" pitchFamily="34" charset="-122"/>
                    <a:cs typeface="Times New Roman" panose="02020603050405020304" pitchFamily="18" charset="0"/>
                  </a:rPr>
                  <a:t>24H1</a:t>
                </a:r>
                <a:r>
                  <a:rPr lang="zh-TW" altLang="en-US" sz="1400" dirty="0">
                    <a:solidFill>
                      <a:srgbClr val="002060"/>
                    </a:solidFill>
                    <a:latin typeface="Arial" panose="020B0604020202020204" pitchFamily="34" charset="0"/>
                    <a:ea typeface="微软雅黑" panose="020B0503020204020204" pitchFamily="34" charset="-122"/>
                    <a:cs typeface="Times New Roman" panose="02020603050405020304" pitchFamily="18" charset="0"/>
                  </a:rPr>
                  <a:t>公司負債比率為</a:t>
                </a:r>
                <a:r>
                  <a:rPr lang="en-US" altLang="zh-TW" sz="1400" dirty="0">
                    <a:solidFill>
                      <a:srgbClr val="002060"/>
                    </a:solidFill>
                    <a:latin typeface="Arial" panose="020B0604020202020204" pitchFamily="34" charset="0"/>
                    <a:ea typeface="微软雅黑" panose="020B0503020204020204" pitchFamily="34" charset="-122"/>
                    <a:cs typeface="Times New Roman" panose="02020603050405020304" pitchFamily="18" charset="0"/>
                  </a:rPr>
                  <a:t>62.4%</a:t>
                </a:r>
                <a:r>
                  <a:rPr lang="zh-TW" altLang="en-US" sz="1400" dirty="0">
                    <a:solidFill>
                      <a:srgbClr val="002060"/>
                    </a:solidFill>
                    <a:latin typeface="Arial" panose="020B0604020202020204" pitchFamily="34" charset="0"/>
                    <a:ea typeface="微软雅黑" panose="020B0503020204020204" pitchFamily="34" charset="-122"/>
                    <a:cs typeface="Times New Roman" panose="02020603050405020304" pitchFamily="18" charset="0"/>
                  </a:rPr>
                  <a:t>，</a:t>
                </a:r>
                <a:r>
                  <a:rPr lang="zh-CN" altLang="en-US" sz="1400" dirty="0">
                    <a:solidFill>
                      <a:srgbClr val="002060"/>
                    </a:solidFill>
                    <a:latin typeface="Arial" panose="020B0604020202020204" pitchFamily="34" charset="0"/>
                    <a:ea typeface="微软雅黑" panose="020B0503020204020204" pitchFamily="34" charset="-122"/>
                    <a:cs typeface="Times New Roman" panose="02020603050405020304" pitchFamily="18" charset="0"/>
                  </a:rPr>
                  <a:t>為避免負債率過高引起的財務風險</a:t>
                </a:r>
                <a:r>
                  <a:rPr lang="zh-TW" altLang="en-US" sz="1400" dirty="0">
                    <a:solidFill>
                      <a:srgbClr val="002060"/>
                    </a:solidFill>
                    <a:latin typeface="Arial" panose="020B0604020202020204" pitchFamily="34" charset="0"/>
                    <a:ea typeface="微软雅黑" panose="020B0503020204020204" pitchFamily="34" charset="-122"/>
                    <a:cs typeface="Times New Roman" panose="02020603050405020304" pitchFamily="18" charset="0"/>
                  </a:rPr>
                  <a:t>，不宜大規模進行單純的債權融資。</a:t>
                </a:r>
                <a:r>
                  <a:rPr lang="zh-CN" altLang="en-US" sz="1400" dirty="0">
                    <a:solidFill>
                      <a:srgbClr val="002060"/>
                    </a:solidFill>
                    <a:latin typeface="Arial" panose="020B0604020202020204" pitchFamily="34" charset="0"/>
                    <a:ea typeface="微软雅黑" panose="020B0503020204020204" pitchFamily="34" charset="-122"/>
                    <a:cs typeface="Times New Roman" panose="02020603050405020304" pitchFamily="18" charset="0"/>
                  </a:rPr>
                  <a:t>同時海底撈較好的盈利能力可以吸引更廣泛的投資者，為海底撈提供豐富的融資途徑。海底撈可先發行優先股，增加自身權益自然會降低負債比率，而後發行長期債券以相對較低的成本進行融資。這樣可以在投票權不被稀釋且財務風險不增長的情況下，獲得更多資金用於擴張。在</a:t>
                </a:r>
                <a:r>
                  <a:rPr lang="en-US" altLang="zh-CN" sz="1400" dirty="0">
                    <a:solidFill>
                      <a:srgbClr val="002060"/>
                    </a:solidFill>
                    <a:latin typeface="Arial" panose="020B0604020202020204" pitchFamily="34" charset="0"/>
                    <a:ea typeface="微软雅黑" panose="020B0503020204020204" pitchFamily="34" charset="-122"/>
                    <a:cs typeface="Times New Roman" panose="02020603050405020304" pitchFamily="18" charset="0"/>
                  </a:rPr>
                  <a:t>ROA</a:t>
                </a:r>
                <a:r>
                  <a:rPr lang="zh-CN" altLang="en-US" sz="1400" dirty="0">
                    <a:solidFill>
                      <a:srgbClr val="002060"/>
                    </a:solidFill>
                    <a:latin typeface="Arial" panose="020B0604020202020204" pitchFamily="34" charset="0"/>
                    <a:ea typeface="微软雅黑" panose="020B0503020204020204" pitchFamily="34" charset="-122"/>
                    <a:cs typeface="Times New Roman" panose="02020603050405020304" pitchFamily="18" charset="0"/>
                  </a:rPr>
                  <a:t>維持</a:t>
                </a:r>
                <a:r>
                  <a:rPr lang="en-US" altLang="zh-CN" sz="1400" dirty="0">
                    <a:solidFill>
                      <a:srgbClr val="002060"/>
                    </a:solidFill>
                    <a:latin typeface="Arial" panose="020B0604020202020204" pitchFamily="34" charset="0"/>
                    <a:ea typeface="微软雅黑" panose="020B0503020204020204" pitchFamily="34" charset="-122"/>
                    <a:cs typeface="Times New Roman" panose="02020603050405020304" pitchFamily="18" charset="0"/>
                  </a:rPr>
                  <a:t>10%</a:t>
                </a:r>
                <a:r>
                  <a:rPr lang="zh-CN" altLang="en-US" sz="1400" dirty="0">
                    <a:solidFill>
                      <a:srgbClr val="002060"/>
                    </a:solidFill>
                    <a:latin typeface="Arial" panose="020B0604020202020204" pitchFamily="34" charset="0"/>
                    <a:ea typeface="微软雅黑" panose="020B0503020204020204" pitchFamily="34" charset="-122"/>
                    <a:cs typeface="Times New Roman" panose="02020603050405020304" pitchFamily="18" charset="0"/>
                  </a:rPr>
                  <a:t>至</a:t>
                </a:r>
                <a:r>
                  <a:rPr lang="en-US" altLang="zh-CN" sz="1400" dirty="0">
                    <a:solidFill>
                      <a:srgbClr val="002060"/>
                    </a:solidFill>
                    <a:latin typeface="Arial" panose="020B0604020202020204" pitchFamily="34" charset="0"/>
                    <a:ea typeface="微软雅黑" panose="020B0503020204020204" pitchFamily="34" charset="-122"/>
                    <a:cs typeface="Times New Roman" panose="02020603050405020304" pitchFamily="18" charset="0"/>
                  </a:rPr>
                  <a:t>20%</a:t>
                </a:r>
                <a:r>
                  <a:rPr lang="zh-CN" altLang="en-US" sz="1400" dirty="0">
                    <a:solidFill>
                      <a:srgbClr val="002060"/>
                    </a:solidFill>
                    <a:latin typeface="Arial" panose="020B0604020202020204" pitchFamily="34" charset="0"/>
                    <a:ea typeface="微软雅黑" panose="020B0503020204020204" pitchFamily="34" charset="-122"/>
                    <a:cs typeface="Times New Roman" panose="02020603050405020304" pitchFamily="18" charset="0"/>
                  </a:rPr>
                  <a:t>的情況下（</a:t>
                </a:r>
                <a:r>
                  <a:rPr lang="en-US" altLang="zh-CN" sz="1400" dirty="0">
                    <a:solidFill>
                      <a:srgbClr val="002060"/>
                    </a:solidFill>
                    <a:latin typeface="Arial" panose="020B0604020202020204" pitchFamily="34" charset="0"/>
                    <a:ea typeface="微软雅黑" panose="020B0503020204020204" pitchFamily="34" charset="-122"/>
                    <a:cs typeface="Times New Roman" panose="02020603050405020304" pitchFamily="18" charset="0"/>
                  </a:rPr>
                  <a:t>23</a:t>
                </a:r>
                <a:r>
                  <a:rPr lang="zh-CN" altLang="en-US" sz="1400" dirty="0">
                    <a:solidFill>
                      <a:srgbClr val="002060"/>
                    </a:solidFill>
                    <a:latin typeface="Arial" panose="020B0604020202020204" pitchFamily="34" charset="0"/>
                    <a:ea typeface="微软雅黑" panose="020B0503020204020204" pitchFamily="34" charset="-122"/>
                    <a:cs typeface="Times New Roman" panose="02020603050405020304" pitchFamily="18" charset="0"/>
                  </a:rPr>
                  <a:t>年及</a:t>
                </a:r>
                <a:r>
                  <a:rPr lang="en-US" altLang="zh-CN" sz="1400" dirty="0">
                    <a:solidFill>
                      <a:srgbClr val="002060"/>
                    </a:solidFill>
                    <a:latin typeface="Arial" panose="020B0604020202020204" pitchFamily="34" charset="0"/>
                    <a:ea typeface="微软雅黑" panose="020B0503020204020204" pitchFamily="34" charset="-122"/>
                    <a:cs typeface="Times New Roman" panose="02020603050405020304" pitchFamily="18" charset="0"/>
                  </a:rPr>
                  <a:t>24H1</a:t>
                </a:r>
                <a:r>
                  <a:rPr lang="zh-CN" altLang="en-US" sz="1400" dirty="0">
                    <a:solidFill>
                      <a:srgbClr val="002060"/>
                    </a:solidFill>
                    <a:latin typeface="Arial" panose="020B0604020202020204" pitchFamily="34" charset="0"/>
                    <a:ea typeface="微软雅黑" panose="020B0503020204020204" pitchFamily="34" charset="-122"/>
                    <a:cs typeface="Times New Roman" panose="02020603050405020304" pitchFamily="18" charset="0"/>
                  </a:rPr>
                  <a:t>海底撈</a:t>
                </a:r>
                <a:r>
                  <a:rPr lang="en-US" altLang="zh-CN" sz="1400" dirty="0">
                    <a:solidFill>
                      <a:srgbClr val="002060"/>
                    </a:solidFill>
                    <a:latin typeface="Arial" panose="020B0604020202020204" pitchFamily="34" charset="0"/>
                    <a:ea typeface="微软雅黑" panose="020B0503020204020204" pitchFamily="34" charset="-122"/>
                    <a:cs typeface="Times New Roman" panose="02020603050405020304" pitchFamily="18" charset="0"/>
                  </a:rPr>
                  <a:t>ROA</a:t>
                </a:r>
                <a:r>
                  <a:rPr lang="zh-CN" altLang="en-US" sz="1400" dirty="0">
                    <a:solidFill>
                      <a:srgbClr val="002060"/>
                    </a:solidFill>
                    <a:latin typeface="Arial" panose="020B0604020202020204" pitchFamily="34" charset="0"/>
                    <a:ea typeface="微软雅黑" panose="020B0503020204020204" pitchFamily="34" charset="-122"/>
                    <a:cs typeface="Times New Roman" panose="02020603050405020304" pitchFamily="18" charset="0"/>
                  </a:rPr>
                  <a:t>分別為</a:t>
                </a:r>
                <a:r>
                  <a:rPr lang="en-US" altLang="zh-CN" sz="1400" dirty="0">
                    <a:solidFill>
                      <a:srgbClr val="002060"/>
                    </a:solidFill>
                    <a:latin typeface="Arial" panose="020B0604020202020204" pitchFamily="34" charset="0"/>
                    <a:ea typeface="微软雅黑" panose="020B0503020204020204" pitchFamily="34" charset="-122"/>
                    <a:cs typeface="Times New Roman" panose="02020603050405020304" pitchFamily="18" charset="0"/>
                  </a:rPr>
                  <a:t>19.5%</a:t>
                </a:r>
                <a:r>
                  <a:rPr lang="zh-CN" altLang="en-US" sz="1400" dirty="0">
                    <a:solidFill>
                      <a:srgbClr val="002060"/>
                    </a:solidFill>
                    <a:latin typeface="Arial" panose="020B0604020202020204" pitchFamily="34" charset="0"/>
                    <a:ea typeface="微软雅黑" panose="020B0503020204020204" pitchFamily="34" charset="-122"/>
                    <a:cs typeface="Times New Roman" panose="02020603050405020304" pitchFamily="18" charset="0"/>
                  </a:rPr>
                  <a:t>及</a:t>
                </a:r>
                <a:r>
                  <a:rPr lang="en-US" altLang="zh-CN" sz="1400" dirty="0">
                    <a:solidFill>
                      <a:srgbClr val="002060"/>
                    </a:solidFill>
                    <a:latin typeface="Arial" panose="020B0604020202020204" pitchFamily="34" charset="0"/>
                    <a:ea typeface="微软雅黑" panose="020B0503020204020204" pitchFamily="34" charset="-122"/>
                    <a:cs typeface="Times New Roman" panose="02020603050405020304" pitchFamily="18" charset="0"/>
                  </a:rPr>
                  <a:t>8.12%</a:t>
                </a:r>
                <a:r>
                  <a:rPr lang="zh-CN" altLang="en-US" sz="1400" dirty="0">
                    <a:solidFill>
                      <a:srgbClr val="002060"/>
                    </a:solidFill>
                    <a:latin typeface="Arial" panose="020B0604020202020204" pitchFamily="34" charset="0"/>
                    <a:ea typeface="微软雅黑" panose="020B0503020204020204" pitchFamily="34" charset="-122"/>
                    <a:cs typeface="Times New Roman" panose="02020603050405020304" pitchFamily="18" charset="0"/>
                  </a:rPr>
                  <a:t>），新增利潤大於新增融資成本，將為海底撈貢獻額外的淨利潤。</a:t>
                </a:r>
                <a:endParaRPr lang="en-US" altLang="zh-CN" sz="1400" dirty="0">
                  <a:solidFill>
                    <a:srgbClr val="002060"/>
                  </a:solidFill>
                  <a:latin typeface="Arial" panose="020B0604020202020204" pitchFamily="34" charset="0"/>
                  <a:ea typeface="微软雅黑" panose="020B0503020204020204" pitchFamily="34" charset="-122"/>
                  <a:cs typeface="Times New Roman" panose="02020603050405020304" pitchFamily="18" charset="0"/>
                </a:endParaRPr>
              </a:p>
            </p:txBody>
          </p:sp>
        </mc:Choice>
        <mc:Fallback>
          <p:sp>
            <p:nvSpPr>
              <p:cNvPr id="10" name="文字方塊 9">
                <a:extLst>
                  <a:ext uri="{FF2B5EF4-FFF2-40B4-BE49-F238E27FC236}">
                    <a16:creationId xmlns:a16="http://schemas.microsoft.com/office/drawing/2014/main" id="{93BABCB7-C45F-BA72-7AB9-B8755EC2D50E}"/>
                  </a:ext>
                </a:extLst>
              </p:cNvPr>
              <p:cNvSpPr txBox="1">
                <a:spLocks noRot="1" noChangeAspect="1" noMove="1" noResize="1" noEditPoints="1" noAdjustHandles="1" noChangeArrowheads="1" noChangeShapeType="1" noTextEdit="1"/>
              </p:cNvSpPr>
              <p:nvPr/>
            </p:nvSpPr>
            <p:spPr>
              <a:xfrm>
                <a:off x="743515" y="1449485"/>
                <a:ext cx="10359511" cy="4753481"/>
              </a:xfrm>
              <a:prstGeom prst="rect">
                <a:avLst/>
              </a:prstGeom>
              <a:blipFill>
                <a:blip r:embed="rId2"/>
                <a:stretch>
                  <a:fillRect l="-530" r="-1942" b="-25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538219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AFFA47F4-1D91-2873-550E-BC9664C7F7AA}"/>
              </a:ext>
            </a:extLst>
          </p:cNvPr>
          <p:cNvSpPr>
            <a:spLocks noGrp="1"/>
          </p:cNvSpPr>
          <p:nvPr>
            <p:ph idx="1"/>
          </p:nvPr>
        </p:nvSpPr>
        <p:spPr>
          <a:xfrm>
            <a:off x="666750" y="2659232"/>
            <a:ext cx="10515600" cy="992220"/>
          </a:xfrm>
        </p:spPr>
        <p:txBody>
          <a:bodyPr/>
          <a:lstStyle/>
          <a:p>
            <a:pPr marL="0" indent="0" algn="ctr">
              <a:buNone/>
            </a:pPr>
            <a:r>
              <a:rPr lang="zh-CN" altLang="en-US" sz="6000" b="1" dirty="0">
                <a:solidFill>
                  <a:srgbClr val="002060"/>
                </a:solidFill>
                <a:latin typeface="Arial" panose="020B0604020202020204" pitchFamily="34" charset="0"/>
                <a:ea typeface="微软雅黑" panose="020B0503020204020204" pitchFamily="34" charset="-122"/>
              </a:rPr>
              <a:t>感謝老師的悉心教導</a:t>
            </a:r>
            <a:endParaRPr lang="en-US" altLang="zh-CN" sz="6000" b="1" dirty="0">
              <a:solidFill>
                <a:srgbClr val="002060"/>
              </a:solidFill>
              <a:latin typeface="Arial" panose="020B0604020202020204" pitchFamily="34" charset="0"/>
              <a:ea typeface="微软雅黑" panose="020B0503020204020204" pitchFamily="34" charset="-122"/>
            </a:endParaRPr>
          </a:p>
          <a:p>
            <a:endParaRPr lang="en-US" altLang="zh-CN" dirty="0">
              <a:solidFill>
                <a:srgbClr val="002060"/>
              </a:solidFill>
              <a:latin typeface="Arial" panose="020B0604020202020204" pitchFamily="34" charset="0"/>
              <a:ea typeface="微软雅黑" panose="020B0503020204020204" pitchFamily="34" charset="-122"/>
            </a:endParaRPr>
          </a:p>
          <a:p>
            <a:endParaRPr lang="en-US" altLang="zh-CN" dirty="0">
              <a:solidFill>
                <a:srgbClr val="002060"/>
              </a:solidFill>
              <a:latin typeface="Arial" panose="020B0604020202020204" pitchFamily="34" charset="0"/>
              <a:ea typeface="微软雅黑" panose="020B0503020204020204" pitchFamily="34" charset="-122"/>
            </a:endParaRPr>
          </a:p>
        </p:txBody>
      </p:sp>
      <p:sp>
        <p:nvSpPr>
          <p:cNvPr id="7" name="文字方塊 6">
            <a:extLst>
              <a:ext uri="{FF2B5EF4-FFF2-40B4-BE49-F238E27FC236}">
                <a16:creationId xmlns:a16="http://schemas.microsoft.com/office/drawing/2014/main" id="{11AF8153-6D88-EF7A-6AF7-20C2D7CC1176}"/>
              </a:ext>
            </a:extLst>
          </p:cNvPr>
          <p:cNvSpPr txBox="1"/>
          <p:nvPr/>
        </p:nvSpPr>
        <p:spPr>
          <a:xfrm>
            <a:off x="7681933" y="5000237"/>
            <a:ext cx="2789853" cy="1292662"/>
          </a:xfrm>
          <a:prstGeom prst="rect">
            <a:avLst/>
          </a:prstGeom>
          <a:noFill/>
        </p:spPr>
        <p:txBody>
          <a:bodyPr wrap="square" rtlCol="0">
            <a:spAutoFit/>
          </a:bodyPr>
          <a:lstStyle/>
          <a:p>
            <a:pPr marL="0" indent="0">
              <a:buNone/>
            </a:pPr>
            <a:r>
              <a:rPr lang="zh-CN" altLang="en-US" sz="2000" b="1" dirty="0">
                <a:solidFill>
                  <a:srgbClr val="002060"/>
                </a:solidFill>
                <a:latin typeface="Arial" panose="020B0604020202020204" pitchFamily="34" charset="0"/>
                <a:ea typeface="微软雅黑" panose="020B0503020204020204" pitchFamily="34" charset="-122"/>
              </a:rPr>
              <a:t>學科主任：林一鳴博士</a:t>
            </a:r>
            <a:endParaRPr lang="en-US" altLang="zh-CN" sz="2000" b="1" dirty="0">
              <a:solidFill>
                <a:srgbClr val="002060"/>
              </a:solidFill>
              <a:latin typeface="Arial" panose="020B0604020202020204" pitchFamily="34" charset="0"/>
              <a:ea typeface="微软雅黑" panose="020B0503020204020204" pitchFamily="34" charset="-122"/>
            </a:endParaRPr>
          </a:p>
          <a:p>
            <a:pPr marL="0" indent="0">
              <a:buNone/>
            </a:pPr>
            <a:r>
              <a:rPr lang="zh-CN" altLang="en-US" sz="2000" b="1" dirty="0">
                <a:solidFill>
                  <a:srgbClr val="002060"/>
                </a:solidFill>
                <a:latin typeface="Arial" panose="020B0604020202020204" pitchFamily="34" charset="0"/>
                <a:ea typeface="微软雅黑" panose="020B0503020204020204" pitchFamily="34" charset="-122"/>
              </a:rPr>
              <a:t>指導老師：歐業亨先生</a:t>
            </a:r>
            <a:endParaRPr lang="en-US" altLang="zh-CN" sz="2000" b="1" dirty="0">
              <a:solidFill>
                <a:srgbClr val="002060"/>
              </a:solidFill>
              <a:latin typeface="Arial" panose="020B0604020202020204" pitchFamily="34" charset="0"/>
              <a:ea typeface="微软雅黑" panose="020B0503020204020204" pitchFamily="34" charset="-122"/>
            </a:endParaRPr>
          </a:p>
          <a:p>
            <a:pPr marL="0" indent="0">
              <a:buNone/>
            </a:pPr>
            <a:r>
              <a:rPr lang="zh-CN" altLang="en-US" sz="2000" b="1" dirty="0">
                <a:solidFill>
                  <a:srgbClr val="002060"/>
                </a:solidFill>
                <a:latin typeface="Arial" panose="020B0604020202020204" pitchFamily="34" charset="0"/>
                <a:ea typeface="微软雅黑" panose="020B0503020204020204" pitchFamily="34" charset="-122"/>
              </a:rPr>
              <a:t>答</a:t>
            </a:r>
            <a:r>
              <a:rPr lang="zh-CN" altLang="en-US" b="1" dirty="0">
                <a:solidFill>
                  <a:srgbClr val="002060"/>
                </a:solidFill>
                <a:latin typeface="Arial" panose="020B0604020202020204" pitchFamily="34" charset="0"/>
                <a:ea typeface="微软雅黑" panose="020B0503020204020204" pitchFamily="34" charset="-122"/>
              </a:rPr>
              <a:t>  </a:t>
            </a:r>
            <a:r>
              <a:rPr lang="zh-CN" altLang="en-US" sz="2000" b="1" dirty="0">
                <a:solidFill>
                  <a:srgbClr val="002060"/>
                </a:solidFill>
                <a:latin typeface="Arial" panose="020B0604020202020204" pitchFamily="34" charset="0"/>
                <a:ea typeface="微软雅黑" panose="020B0503020204020204" pitchFamily="34" charset="-122"/>
              </a:rPr>
              <a:t>辯</a:t>
            </a:r>
            <a:r>
              <a:rPr lang="zh-CN" altLang="en-US" b="1" dirty="0">
                <a:solidFill>
                  <a:srgbClr val="002060"/>
                </a:solidFill>
                <a:latin typeface="Arial" panose="020B0604020202020204" pitchFamily="34" charset="0"/>
                <a:ea typeface="微软雅黑" panose="020B0503020204020204" pitchFamily="34" charset="-122"/>
              </a:rPr>
              <a:t>  </a:t>
            </a:r>
            <a:r>
              <a:rPr lang="zh-CN" altLang="en-US" sz="2000" b="1" dirty="0">
                <a:solidFill>
                  <a:srgbClr val="002060"/>
                </a:solidFill>
                <a:latin typeface="Arial" panose="020B0604020202020204" pitchFamily="34" charset="0"/>
                <a:ea typeface="微软雅黑" panose="020B0503020204020204" pitchFamily="34" charset="-122"/>
              </a:rPr>
              <a:t>人：崔尤斌</a:t>
            </a:r>
          </a:p>
          <a:p>
            <a:endParaRPr lang="zh-CN" altLang="en-US" dirty="0">
              <a:solidFill>
                <a:srgbClr val="002060"/>
              </a:solidFill>
              <a:latin typeface="Arial" panose="020B0604020202020204" pitchFamily="34" charset="0"/>
              <a:ea typeface="微软雅黑" panose="020B0503020204020204" pitchFamily="34" charset="-122"/>
            </a:endParaRPr>
          </a:p>
        </p:txBody>
      </p:sp>
      <p:sp>
        <p:nvSpPr>
          <p:cNvPr id="2" name="文字方塊 1">
            <a:extLst>
              <a:ext uri="{FF2B5EF4-FFF2-40B4-BE49-F238E27FC236}">
                <a16:creationId xmlns:a16="http://schemas.microsoft.com/office/drawing/2014/main" id="{02CD32E8-D072-FFD9-E8D1-EF81426A76EF}"/>
              </a:ext>
            </a:extLst>
          </p:cNvPr>
          <p:cNvSpPr txBox="1"/>
          <p:nvPr/>
        </p:nvSpPr>
        <p:spPr>
          <a:xfrm>
            <a:off x="231006" y="6487427"/>
            <a:ext cx="5399773" cy="276999"/>
          </a:xfrm>
          <a:prstGeom prst="rect">
            <a:avLst/>
          </a:prstGeom>
          <a:noFill/>
        </p:spPr>
        <p:txBody>
          <a:bodyPr wrap="square" rtlCol="0">
            <a:spAutoFit/>
          </a:bodyPr>
          <a:lstStyle/>
          <a:p>
            <a:r>
              <a:rPr lang="zh-CN" altLang="en-US" sz="1200" dirty="0">
                <a:latin typeface="Arial" panose="020B0604020202020204" pitchFamily="34" charset="0"/>
                <a:ea typeface="微软雅黑" panose="020B0503020204020204" pitchFamily="34" charset="-122"/>
              </a:rPr>
              <a:t>說明：本文中引用的數據除有說明的以外，均來自於各上市公司的財報</a:t>
            </a:r>
          </a:p>
        </p:txBody>
      </p:sp>
    </p:spTree>
    <p:extLst>
      <p:ext uri="{BB962C8B-B14F-4D97-AF65-F5344CB8AC3E}">
        <p14:creationId xmlns:p14="http://schemas.microsoft.com/office/powerpoint/2010/main" val="2750916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68CF77-70BB-76A0-5E51-00DBF1A51959}"/>
            </a:ext>
          </a:extLst>
        </p:cNvPr>
        <p:cNvGrpSpPr/>
        <p:nvPr/>
      </p:nvGrpSpPr>
      <p:grpSpPr>
        <a:xfrm>
          <a:off x="0" y="0"/>
          <a:ext cx="0" cy="0"/>
          <a:chOff x="0" y="0"/>
          <a:chExt cx="0" cy="0"/>
        </a:xfrm>
      </p:grpSpPr>
      <p:sp>
        <p:nvSpPr>
          <p:cNvPr id="4" name="文字方塊 3">
            <a:extLst>
              <a:ext uri="{FF2B5EF4-FFF2-40B4-BE49-F238E27FC236}">
                <a16:creationId xmlns:a16="http://schemas.microsoft.com/office/drawing/2014/main" id="{8A5CA505-CC33-E2C3-6361-AC3D3DC01021}"/>
              </a:ext>
            </a:extLst>
          </p:cNvPr>
          <p:cNvSpPr txBox="1"/>
          <p:nvPr/>
        </p:nvSpPr>
        <p:spPr>
          <a:xfrm>
            <a:off x="360000" y="57600"/>
            <a:ext cx="8358593" cy="523220"/>
          </a:xfrm>
          <a:prstGeom prst="rect">
            <a:avLst/>
          </a:prstGeom>
          <a:noFill/>
        </p:spPr>
        <p:txBody>
          <a:bodyPr wrap="square" rtlCol="0">
            <a:spAutoFit/>
          </a:bodyPr>
          <a:lstStyle/>
          <a:p>
            <a:r>
              <a:rPr lang="zh-CN" altLang="en-US" sz="2800" b="1" dirty="0">
                <a:solidFill>
                  <a:srgbClr val="002060"/>
                </a:solidFill>
                <a:latin typeface="Arial" panose="020B0604020202020204" pitchFamily="34" charset="0"/>
                <a:ea typeface="微软雅黑" panose="020B0503020204020204" pitchFamily="34" charset="-122"/>
              </a:rPr>
              <a:t>作業一</a:t>
            </a:r>
            <a:r>
              <a:rPr lang="en-US" altLang="zh-CN" sz="2800" b="1" dirty="0">
                <a:solidFill>
                  <a:srgbClr val="002060"/>
                </a:solidFill>
                <a:latin typeface="Arial" panose="020B0604020202020204" pitchFamily="34" charset="0"/>
                <a:ea typeface="微软雅黑" panose="020B0503020204020204" pitchFamily="34" charset="-122"/>
              </a:rPr>
              <a:t> </a:t>
            </a:r>
            <a:r>
              <a:rPr lang="zh-CN" altLang="en-US" sz="2800" b="1" dirty="0">
                <a:solidFill>
                  <a:srgbClr val="002060"/>
                </a:solidFill>
                <a:latin typeface="Arial" panose="020B0604020202020204" pitchFamily="34" charset="0"/>
                <a:ea typeface="微软雅黑" panose="020B0503020204020204" pitchFamily="34" charset="-122"/>
              </a:rPr>
              <a:t>問題一</a:t>
            </a:r>
          </a:p>
        </p:txBody>
      </p:sp>
      <p:sp>
        <p:nvSpPr>
          <p:cNvPr id="14" name="標題 13">
            <a:extLst>
              <a:ext uri="{FF2B5EF4-FFF2-40B4-BE49-F238E27FC236}">
                <a16:creationId xmlns:a16="http://schemas.microsoft.com/office/drawing/2014/main" id="{E1191258-330A-1A1F-8897-59E33A69B1CB}"/>
              </a:ext>
            </a:extLst>
          </p:cNvPr>
          <p:cNvSpPr>
            <a:spLocks noGrp="1"/>
          </p:cNvSpPr>
          <p:nvPr>
            <p:ph type="title"/>
          </p:nvPr>
        </p:nvSpPr>
        <p:spPr>
          <a:xfrm>
            <a:off x="0" y="1427806"/>
            <a:ext cx="12192000" cy="1636670"/>
          </a:xfrm>
        </p:spPr>
        <p:txBody>
          <a:bodyPr>
            <a:normAutofit/>
          </a:bodyPr>
          <a:lstStyle/>
          <a:p>
            <a:pPr algn="ctr"/>
            <a:r>
              <a:rPr lang="zh-CN" altLang="en-US" dirty="0">
                <a:solidFill>
                  <a:srgbClr val="002060"/>
                </a:solidFill>
                <a:latin typeface="Arial" panose="020B0604020202020204" pitchFamily="34" charset="0"/>
                <a:ea typeface="微软雅黑" panose="020B0503020204020204" pitchFamily="34" charset="-122"/>
              </a:rPr>
              <a:t>目   錄</a:t>
            </a:r>
            <a:br>
              <a:rPr lang="en-US" altLang="zh-CN" dirty="0">
                <a:solidFill>
                  <a:srgbClr val="002060"/>
                </a:solidFill>
                <a:latin typeface="Arial" panose="020B0604020202020204" pitchFamily="34" charset="0"/>
                <a:ea typeface="微软雅黑" panose="020B0503020204020204" pitchFamily="34" charset="-122"/>
              </a:rPr>
            </a:br>
            <a:br>
              <a:rPr lang="en-US" altLang="zh-CN" dirty="0">
                <a:solidFill>
                  <a:srgbClr val="002060"/>
                </a:solidFill>
                <a:latin typeface="Arial" panose="020B0604020202020204" pitchFamily="34" charset="0"/>
                <a:ea typeface="微软雅黑" panose="020B0503020204020204" pitchFamily="34" charset="-122"/>
              </a:rPr>
            </a:br>
            <a:endParaRPr lang="zh-CN" altLang="en-US" sz="1800" dirty="0">
              <a:solidFill>
                <a:srgbClr val="002060"/>
              </a:solidFill>
              <a:latin typeface="Arial" panose="020B0604020202020204" pitchFamily="34" charset="0"/>
              <a:ea typeface="微软雅黑" panose="020B0503020204020204" pitchFamily="34" charset="-122"/>
            </a:endParaRPr>
          </a:p>
        </p:txBody>
      </p:sp>
      <p:sp>
        <p:nvSpPr>
          <p:cNvPr id="17" name="文字方塊 16">
            <a:extLst>
              <a:ext uri="{FF2B5EF4-FFF2-40B4-BE49-F238E27FC236}">
                <a16:creationId xmlns:a16="http://schemas.microsoft.com/office/drawing/2014/main" id="{8A752316-F5F3-549F-0CB9-7FA8A204677F}"/>
              </a:ext>
            </a:extLst>
          </p:cNvPr>
          <p:cNvSpPr txBox="1"/>
          <p:nvPr/>
        </p:nvSpPr>
        <p:spPr>
          <a:xfrm>
            <a:off x="4539296" y="2545140"/>
            <a:ext cx="5103341" cy="3139321"/>
          </a:xfrm>
          <a:prstGeom prst="rect">
            <a:avLst/>
          </a:prstGeom>
          <a:noFill/>
        </p:spPr>
        <p:txBody>
          <a:bodyPr wrap="square" rtlCol="0">
            <a:spAutoFit/>
          </a:bodyPr>
          <a:lstStyle/>
          <a:p>
            <a:br>
              <a:rPr lang="en-US" altLang="zh-CN" sz="1800" dirty="0">
                <a:solidFill>
                  <a:srgbClr val="002060"/>
                </a:solidFill>
                <a:latin typeface="Arial" panose="020B0604020202020204" pitchFamily="34" charset="0"/>
                <a:ea typeface="微软雅黑" panose="020B0503020204020204" pitchFamily="34" charset="-122"/>
              </a:rPr>
            </a:br>
            <a:r>
              <a:rPr lang="zh-CN" altLang="en-US" sz="2000" dirty="0">
                <a:solidFill>
                  <a:srgbClr val="002060"/>
                </a:solidFill>
                <a:latin typeface="Arial" panose="020B0604020202020204" pitchFamily="34" charset="0"/>
                <a:ea typeface="微软雅黑" panose="020B0503020204020204" pitchFamily="34" charset="-122"/>
              </a:rPr>
              <a:t>作業一  三種融資渠道</a:t>
            </a:r>
            <a:br>
              <a:rPr lang="en-US" altLang="zh-CN" sz="2000" dirty="0">
                <a:solidFill>
                  <a:srgbClr val="002060"/>
                </a:solidFill>
                <a:latin typeface="Arial" panose="020B0604020202020204" pitchFamily="34" charset="0"/>
                <a:ea typeface="微软雅黑" panose="020B0503020204020204" pitchFamily="34" charset="-122"/>
              </a:rPr>
            </a:br>
            <a:r>
              <a:rPr lang="zh-CN" altLang="en-US" sz="2000" dirty="0">
                <a:solidFill>
                  <a:srgbClr val="002060"/>
                </a:solidFill>
                <a:latin typeface="Arial" panose="020B0604020202020204" pitchFamily="34" charset="0"/>
                <a:ea typeface="微软雅黑" panose="020B0503020204020204" pitchFamily="34" charset="-122"/>
              </a:rPr>
              <a:t>作業一  投資方案設計</a:t>
            </a:r>
            <a:br>
              <a:rPr lang="en-US" altLang="zh-CN" sz="2000" dirty="0">
                <a:solidFill>
                  <a:srgbClr val="002060"/>
                </a:solidFill>
                <a:latin typeface="Arial" panose="020B0604020202020204" pitchFamily="34" charset="0"/>
                <a:ea typeface="微软雅黑" panose="020B0503020204020204" pitchFamily="34" charset="-122"/>
              </a:rPr>
            </a:br>
            <a:r>
              <a:rPr lang="zh-CN" altLang="en-US" sz="2000" dirty="0">
                <a:solidFill>
                  <a:srgbClr val="002060"/>
                </a:solidFill>
                <a:latin typeface="Arial" panose="020B0604020202020204" pitchFamily="34" charset="0"/>
                <a:ea typeface="微软雅黑" panose="020B0503020204020204" pitchFamily="34" charset="-122"/>
              </a:rPr>
              <a:t>作業一  對沖方式</a:t>
            </a:r>
            <a:br>
              <a:rPr lang="en-US" altLang="zh-CN" sz="2000" dirty="0">
                <a:solidFill>
                  <a:srgbClr val="002060"/>
                </a:solidFill>
                <a:latin typeface="Arial" panose="020B0604020202020204" pitchFamily="34" charset="0"/>
                <a:ea typeface="微软雅黑" panose="020B0503020204020204" pitchFamily="34" charset="-122"/>
              </a:rPr>
            </a:br>
            <a:r>
              <a:rPr lang="zh-CN" altLang="en-US" sz="2000" dirty="0">
                <a:solidFill>
                  <a:srgbClr val="002060"/>
                </a:solidFill>
                <a:latin typeface="Arial" panose="020B0604020202020204" pitchFamily="34" charset="0"/>
                <a:ea typeface="微软雅黑" panose="020B0503020204020204" pitchFamily="34" charset="-122"/>
              </a:rPr>
              <a:t>作業一  勛龍財務分析</a:t>
            </a:r>
            <a:br>
              <a:rPr lang="en-US" altLang="zh-CN" sz="2000" dirty="0">
                <a:solidFill>
                  <a:srgbClr val="002060"/>
                </a:solidFill>
                <a:latin typeface="Arial" panose="020B0604020202020204" pitchFamily="34" charset="0"/>
                <a:ea typeface="微软雅黑" panose="020B0503020204020204" pitchFamily="34" charset="-122"/>
              </a:rPr>
            </a:br>
            <a:r>
              <a:rPr lang="zh-CN" altLang="en-US" sz="2000" dirty="0">
                <a:solidFill>
                  <a:srgbClr val="002060"/>
                </a:solidFill>
                <a:latin typeface="Arial" panose="020B0604020202020204" pitchFamily="34" charset="0"/>
                <a:ea typeface="微软雅黑" panose="020B0503020204020204" pitchFamily="34" charset="-122"/>
              </a:rPr>
              <a:t>作業二  海底撈</a:t>
            </a:r>
            <a:r>
              <a:rPr lang="zh-TW" altLang="en-US" sz="2000" dirty="0">
                <a:solidFill>
                  <a:srgbClr val="002060"/>
                </a:solidFill>
                <a:latin typeface="Arial" panose="020B0604020202020204" pitchFamily="34" charset="0"/>
                <a:ea typeface="微软雅黑" panose="020B0503020204020204" pitchFamily="34" charset="-122"/>
              </a:rPr>
              <a:t>摘要及行業概述</a:t>
            </a:r>
            <a:br>
              <a:rPr lang="en-US" altLang="zh-TW" sz="2000" dirty="0">
                <a:solidFill>
                  <a:srgbClr val="002060"/>
                </a:solidFill>
                <a:latin typeface="Arial" panose="020B0604020202020204" pitchFamily="34" charset="0"/>
                <a:ea typeface="微软雅黑" panose="020B0503020204020204" pitchFamily="34" charset="-122"/>
              </a:rPr>
            </a:br>
            <a:r>
              <a:rPr lang="zh-CN" altLang="en-US" sz="2000" dirty="0">
                <a:solidFill>
                  <a:srgbClr val="002060"/>
                </a:solidFill>
                <a:latin typeface="Arial" panose="020B0604020202020204" pitchFamily="34" charset="0"/>
                <a:ea typeface="微软雅黑" panose="020B0503020204020204" pitchFamily="34" charset="-122"/>
              </a:rPr>
              <a:t>作業二  海底撈財務比率</a:t>
            </a:r>
            <a:br>
              <a:rPr lang="en-US" altLang="zh-TW" sz="2000" dirty="0">
                <a:solidFill>
                  <a:srgbClr val="002060"/>
                </a:solidFill>
                <a:latin typeface="Arial" panose="020B0604020202020204" pitchFamily="34" charset="0"/>
                <a:ea typeface="微软雅黑" panose="020B0503020204020204" pitchFamily="34" charset="-122"/>
              </a:rPr>
            </a:br>
            <a:r>
              <a:rPr lang="zh-CN" altLang="en-US" sz="2000" dirty="0">
                <a:solidFill>
                  <a:srgbClr val="002060"/>
                </a:solidFill>
                <a:latin typeface="Arial" panose="020B0604020202020204" pitchFamily="34" charset="0"/>
                <a:ea typeface="微软雅黑" panose="020B0503020204020204" pitchFamily="34" charset="-122"/>
              </a:rPr>
              <a:t>作業二  海底撈新聞分析</a:t>
            </a:r>
            <a:br>
              <a:rPr lang="en-US" altLang="zh-TW" sz="2000" dirty="0">
                <a:solidFill>
                  <a:srgbClr val="002060"/>
                </a:solidFill>
                <a:latin typeface="Arial" panose="020B0604020202020204" pitchFamily="34" charset="0"/>
                <a:ea typeface="微软雅黑" panose="020B0503020204020204" pitchFamily="34" charset="-122"/>
              </a:rPr>
            </a:br>
            <a:r>
              <a:rPr lang="zh-CN" altLang="en-US" sz="2000" dirty="0">
                <a:solidFill>
                  <a:srgbClr val="002060"/>
                </a:solidFill>
                <a:latin typeface="Arial" panose="020B0604020202020204" pitchFamily="34" charset="0"/>
                <a:ea typeface="微软雅黑" panose="020B0503020204020204" pitchFamily="34" charset="-122"/>
              </a:rPr>
              <a:t>作業二  海底撈業務及財務優劣勢</a:t>
            </a:r>
            <a:br>
              <a:rPr lang="en-US" altLang="zh-TW" sz="2000" dirty="0">
                <a:solidFill>
                  <a:srgbClr val="002060"/>
                </a:solidFill>
                <a:latin typeface="Arial" panose="020B0604020202020204" pitchFamily="34" charset="0"/>
                <a:ea typeface="微软雅黑" panose="020B0503020204020204" pitchFamily="34" charset="-122"/>
              </a:rPr>
            </a:br>
            <a:r>
              <a:rPr lang="zh-CN" altLang="en-US" sz="2000" dirty="0">
                <a:solidFill>
                  <a:srgbClr val="002060"/>
                </a:solidFill>
                <a:latin typeface="Arial" panose="020B0604020202020204" pitchFamily="34" charset="0"/>
                <a:ea typeface="微软雅黑" panose="020B0503020204020204" pitchFamily="34" charset="-122"/>
              </a:rPr>
              <a:t>作業二  海底撈可行性建議</a:t>
            </a:r>
            <a:endParaRPr lang="zh-CN" altLang="en-US" dirty="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2047372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DA88C6D-A524-D659-FE15-3D99C93E55B1}"/>
              </a:ext>
            </a:extLst>
          </p:cNvPr>
          <p:cNvSpPr>
            <a:spLocks noGrp="1"/>
          </p:cNvSpPr>
          <p:nvPr>
            <p:ph type="title"/>
          </p:nvPr>
        </p:nvSpPr>
        <p:spPr>
          <a:xfrm>
            <a:off x="838200" y="615422"/>
            <a:ext cx="10515600" cy="749697"/>
          </a:xfrm>
        </p:spPr>
        <p:txBody>
          <a:bodyPr>
            <a:normAutofit/>
          </a:bodyPr>
          <a:lstStyle/>
          <a:p>
            <a:r>
              <a:rPr lang="en-US" altLang="zh-CN" sz="2400" dirty="0">
                <a:solidFill>
                  <a:srgbClr val="002060"/>
                </a:solidFill>
                <a:latin typeface="Arial" panose="020B0604020202020204" pitchFamily="34" charset="0"/>
                <a:ea typeface="微软雅黑" panose="020B0503020204020204" pitchFamily="34" charset="-122"/>
              </a:rPr>
              <a:t>a)</a:t>
            </a:r>
            <a:r>
              <a:rPr lang="zh-TW" altLang="en-US" sz="2400" dirty="0">
                <a:solidFill>
                  <a:srgbClr val="002060"/>
                </a:solidFill>
                <a:latin typeface="Arial" panose="020B0604020202020204" pitchFamily="34" charset="0"/>
                <a:ea typeface="微软雅黑" panose="020B0503020204020204" pitchFamily="34" charset="-122"/>
              </a:rPr>
              <a:t>比較</a:t>
            </a:r>
            <a:r>
              <a:rPr lang="en-US" altLang="zh-TW" sz="2400" dirty="0">
                <a:solidFill>
                  <a:srgbClr val="002060"/>
                </a:solidFill>
                <a:latin typeface="Arial" panose="020B0604020202020204" pitchFamily="34" charset="0"/>
                <a:ea typeface="微软雅黑" panose="020B0503020204020204" pitchFamily="34" charset="-122"/>
              </a:rPr>
              <a:t>(</a:t>
            </a:r>
            <a:r>
              <a:rPr lang="en-US" altLang="zh-TW" sz="2400" dirty="0" err="1">
                <a:solidFill>
                  <a:srgbClr val="002060"/>
                </a:solidFill>
                <a:latin typeface="Arial" panose="020B0604020202020204" pitchFamily="34" charset="0"/>
                <a:ea typeface="微软雅黑" panose="020B0503020204020204" pitchFamily="34" charset="-122"/>
              </a:rPr>
              <a:t>i</a:t>
            </a:r>
            <a:r>
              <a:rPr lang="en-US" altLang="zh-TW" sz="2400" dirty="0">
                <a:solidFill>
                  <a:srgbClr val="002060"/>
                </a:solidFill>
                <a:latin typeface="Arial" panose="020B0604020202020204" pitchFamily="34" charset="0"/>
                <a:ea typeface="微软雅黑" panose="020B0503020204020204" pitchFamily="34" charset="-122"/>
              </a:rPr>
              <a:t>)</a:t>
            </a:r>
            <a:r>
              <a:rPr lang="zh-TW" altLang="en-US" sz="2400" dirty="0">
                <a:solidFill>
                  <a:srgbClr val="002060"/>
                </a:solidFill>
                <a:latin typeface="Arial" panose="020B0604020202020204" pitchFamily="34" charset="0"/>
                <a:ea typeface="微软雅黑" panose="020B0503020204020204" pitchFamily="34" charset="-122"/>
              </a:rPr>
              <a:t>銀行貸款、</a:t>
            </a:r>
            <a:r>
              <a:rPr lang="en-US" altLang="zh-TW" sz="2400" dirty="0">
                <a:solidFill>
                  <a:srgbClr val="002060"/>
                </a:solidFill>
                <a:latin typeface="Arial" panose="020B0604020202020204" pitchFamily="34" charset="0"/>
                <a:ea typeface="微软雅黑" panose="020B0503020204020204" pitchFamily="34" charset="-122"/>
              </a:rPr>
              <a:t>(ii)</a:t>
            </a:r>
            <a:r>
              <a:rPr lang="zh-TW" altLang="en-US" sz="2400" dirty="0">
                <a:solidFill>
                  <a:srgbClr val="002060"/>
                </a:solidFill>
                <a:latin typeface="Arial" panose="020B0604020202020204" pitchFamily="34" charset="0"/>
                <a:ea typeface="微软雅黑" panose="020B0503020204020204" pitchFamily="34" charset="-122"/>
              </a:rPr>
              <a:t>股權融資和</a:t>
            </a:r>
            <a:r>
              <a:rPr lang="en-US" altLang="zh-TW" sz="2400" dirty="0">
                <a:solidFill>
                  <a:srgbClr val="002060"/>
                </a:solidFill>
                <a:latin typeface="Arial" panose="020B0604020202020204" pitchFamily="34" charset="0"/>
                <a:ea typeface="微软雅黑" panose="020B0503020204020204" pitchFamily="34" charset="-122"/>
              </a:rPr>
              <a:t>(iii)</a:t>
            </a:r>
            <a:r>
              <a:rPr lang="zh-TW" altLang="en-US" sz="2400" dirty="0">
                <a:solidFill>
                  <a:srgbClr val="002060"/>
                </a:solidFill>
                <a:latin typeface="Arial" panose="020B0604020202020204" pitchFamily="34" charset="0"/>
                <a:ea typeface="微软雅黑" panose="020B0503020204020204" pitchFamily="34" charset="-122"/>
              </a:rPr>
              <a:t>債券融資</a:t>
            </a:r>
            <a:endParaRPr lang="zh-CN" altLang="en-US" sz="2400" dirty="0">
              <a:solidFill>
                <a:srgbClr val="002060"/>
              </a:solidFill>
              <a:latin typeface="Arial" panose="020B0604020202020204" pitchFamily="34" charset="0"/>
              <a:ea typeface="微软雅黑" panose="020B0503020204020204" pitchFamily="34" charset="-122"/>
            </a:endParaRPr>
          </a:p>
        </p:txBody>
      </p:sp>
      <p:graphicFrame>
        <p:nvGraphicFramePr>
          <p:cNvPr id="11" name="內容版面配置區 10">
            <a:extLst>
              <a:ext uri="{FF2B5EF4-FFF2-40B4-BE49-F238E27FC236}">
                <a16:creationId xmlns:a16="http://schemas.microsoft.com/office/drawing/2014/main" id="{AAAA6767-2A33-F695-8055-39628EF8C20B}"/>
              </a:ext>
            </a:extLst>
          </p:cNvPr>
          <p:cNvGraphicFramePr>
            <a:graphicFrameLocks noGrp="1"/>
          </p:cNvGraphicFramePr>
          <p:nvPr>
            <p:ph idx="1"/>
            <p:extLst>
              <p:ext uri="{D42A27DB-BD31-4B8C-83A1-F6EECF244321}">
                <p14:modId xmlns:p14="http://schemas.microsoft.com/office/powerpoint/2010/main" val="3083853421"/>
              </p:ext>
            </p:extLst>
          </p:nvPr>
        </p:nvGraphicFramePr>
        <p:xfrm>
          <a:off x="428625" y="1159502"/>
          <a:ext cx="11410950" cy="997766"/>
        </p:xfrm>
        <a:graphic>
          <a:graphicData uri="http://schemas.openxmlformats.org/drawingml/2006/table">
            <a:tbl>
              <a:tblPr firstRow="1" firstCol="1" bandRow="1">
                <a:tableStyleId>{69012ECD-51FC-41F1-AA8D-1B2483CD663E}</a:tableStyleId>
              </a:tblPr>
              <a:tblGrid>
                <a:gridCol w="1647026">
                  <a:extLst>
                    <a:ext uri="{9D8B030D-6E8A-4147-A177-3AD203B41FA5}">
                      <a16:colId xmlns:a16="http://schemas.microsoft.com/office/drawing/2014/main" val="4195534030"/>
                    </a:ext>
                  </a:extLst>
                </a:gridCol>
                <a:gridCol w="4234160">
                  <a:extLst>
                    <a:ext uri="{9D8B030D-6E8A-4147-A177-3AD203B41FA5}">
                      <a16:colId xmlns:a16="http://schemas.microsoft.com/office/drawing/2014/main" val="2783541869"/>
                    </a:ext>
                  </a:extLst>
                </a:gridCol>
                <a:gridCol w="5529764">
                  <a:extLst>
                    <a:ext uri="{9D8B030D-6E8A-4147-A177-3AD203B41FA5}">
                      <a16:colId xmlns:a16="http://schemas.microsoft.com/office/drawing/2014/main" val="1166394400"/>
                    </a:ext>
                  </a:extLst>
                </a:gridCol>
              </a:tblGrid>
              <a:tr h="186098">
                <a:tc>
                  <a:txBody>
                    <a:bodyPr/>
                    <a:lstStyle/>
                    <a:p>
                      <a:pPr>
                        <a:lnSpc>
                          <a:spcPct val="115000"/>
                        </a:lnSpc>
                        <a:spcBef>
                          <a:spcPts val="780"/>
                        </a:spcBef>
                      </a:pPr>
                      <a:r>
                        <a:rPr lang="en-US" sz="1200" kern="100" dirty="0">
                          <a:effectLst/>
                          <a:latin typeface="Arial" panose="020B0604020202020204" pitchFamily="34" charset="0"/>
                          <a:ea typeface="微软雅黑" panose="020B0503020204020204" pitchFamily="34" charset="-122"/>
                        </a:rPr>
                        <a:t> </a:t>
                      </a:r>
                      <a:endParaRPr lang="zh-CN" sz="1200" kern="100" dirty="0">
                        <a:effectLst/>
                        <a:latin typeface="Arial" panose="020B0604020202020204" pitchFamily="34" charset="0"/>
                        <a:ea typeface="微软雅黑" panose="020B0503020204020204" pitchFamily="34" charset="-122"/>
                        <a:cs typeface="Times New Roman" panose="02020603050405020304" pitchFamily="18" charset="0"/>
                      </a:endParaRPr>
                    </a:p>
                  </a:txBody>
                  <a:tcPr marL="62322" marR="62322" marT="0" marB="0"/>
                </a:tc>
                <a:tc>
                  <a:txBody>
                    <a:bodyPr/>
                    <a:lstStyle/>
                    <a:p>
                      <a:pPr>
                        <a:lnSpc>
                          <a:spcPct val="115000"/>
                        </a:lnSpc>
                        <a:spcBef>
                          <a:spcPts val="780"/>
                        </a:spcBef>
                      </a:pPr>
                      <a:r>
                        <a:rPr lang="zh-TW" sz="1200" kern="100" dirty="0">
                          <a:effectLst/>
                          <a:latin typeface="Arial" panose="020B0604020202020204" pitchFamily="34" charset="0"/>
                          <a:ea typeface="微软雅黑" panose="020B0503020204020204" pitchFamily="34" charset="-122"/>
                        </a:rPr>
                        <a:t>優點</a:t>
                      </a:r>
                      <a:endParaRPr lang="zh-CN" sz="1200" kern="100" dirty="0">
                        <a:effectLst/>
                        <a:latin typeface="Arial" panose="020B0604020202020204" pitchFamily="34" charset="0"/>
                        <a:ea typeface="微软雅黑" panose="020B0503020204020204" pitchFamily="34" charset="-122"/>
                        <a:cs typeface="Times New Roman" panose="02020603050405020304" pitchFamily="18" charset="0"/>
                      </a:endParaRPr>
                    </a:p>
                  </a:txBody>
                  <a:tcPr marL="62322" marR="62322" marT="0" marB="0"/>
                </a:tc>
                <a:tc>
                  <a:txBody>
                    <a:bodyPr/>
                    <a:lstStyle/>
                    <a:p>
                      <a:pPr>
                        <a:lnSpc>
                          <a:spcPct val="115000"/>
                        </a:lnSpc>
                        <a:spcBef>
                          <a:spcPts val="780"/>
                        </a:spcBef>
                      </a:pPr>
                      <a:r>
                        <a:rPr lang="zh-TW" sz="1200" kern="100" dirty="0">
                          <a:effectLst/>
                          <a:latin typeface="Arial" panose="020B0604020202020204" pitchFamily="34" charset="0"/>
                          <a:ea typeface="微软雅黑" panose="020B0503020204020204" pitchFamily="34" charset="-122"/>
                        </a:rPr>
                        <a:t>缺點</a:t>
                      </a:r>
                      <a:endParaRPr lang="zh-CN" sz="1200" kern="100" dirty="0">
                        <a:effectLst/>
                        <a:latin typeface="Arial" panose="020B0604020202020204" pitchFamily="34" charset="0"/>
                        <a:ea typeface="微软雅黑" panose="020B0503020204020204" pitchFamily="34" charset="-122"/>
                        <a:cs typeface="Times New Roman" panose="02020603050405020304" pitchFamily="18" charset="0"/>
                      </a:endParaRPr>
                    </a:p>
                  </a:txBody>
                  <a:tcPr marL="62322" marR="62322" marT="0" marB="0"/>
                </a:tc>
                <a:extLst>
                  <a:ext uri="{0D108BD9-81ED-4DB2-BD59-A6C34878D82A}">
                    <a16:rowId xmlns:a16="http://schemas.microsoft.com/office/drawing/2014/main" val="1971318812"/>
                  </a:ext>
                </a:extLst>
              </a:tr>
              <a:tr h="246968">
                <a:tc>
                  <a:txBody>
                    <a:bodyPr/>
                    <a:lstStyle/>
                    <a:p>
                      <a:pPr marL="71755" marR="71755" algn="ctr">
                        <a:lnSpc>
                          <a:spcPct val="115000"/>
                        </a:lnSpc>
                        <a:spcBef>
                          <a:spcPts val="780"/>
                        </a:spcBef>
                        <a:spcAft>
                          <a:spcPts val="500"/>
                        </a:spcAft>
                      </a:pPr>
                      <a:r>
                        <a:rPr lang="zh-TW" sz="1200" kern="100" dirty="0">
                          <a:effectLst/>
                          <a:latin typeface="Arial" panose="020B0604020202020204" pitchFamily="34" charset="0"/>
                          <a:ea typeface="微软雅黑" panose="020B0503020204020204" pitchFamily="34" charset="-122"/>
                        </a:rPr>
                        <a:t>銀行貸款</a:t>
                      </a:r>
                      <a:endParaRPr lang="zh-CN" sz="1200" kern="100" dirty="0">
                        <a:effectLst/>
                        <a:latin typeface="Arial" panose="020B0604020202020204" pitchFamily="34" charset="0"/>
                        <a:ea typeface="微软雅黑" panose="020B0503020204020204" pitchFamily="34" charset="-122"/>
                        <a:cs typeface="Times New Roman" panose="02020603050405020304" pitchFamily="18" charset="0"/>
                      </a:endParaRPr>
                    </a:p>
                  </a:txBody>
                  <a:tcPr marL="62322" marR="62322" marT="0" marB="0" anchor="ctr"/>
                </a:tc>
                <a:tc>
                  <a:txBody>
                    <a:bodyPr/>
                    <a:lstStyle/>
                    <a:p>
                      <a:pPr marL="0" lvl="0" indent="0">
                        <a:lnSpc>
                          <a:spcPct val="115000"/>
                        </a:lnSpc>
                        <a:spcBef>
                          <a:spcPts val="780"/>
                        </a:spcBef>
                        <a:spcAft>
                          <a:spcPts val="500"/>
                        </a:spcAft>
                        <a:buFont typeface="+mj-ea"/>
                        <a:buNone/>
                      </a:pPr>
                      <a:r>
                        <a:rPr lang="zh-TW" sz="1200" kern="100" dirty="0">
                          <a:effectLst/>
                          <a:latin typeface="Arial" panose="020B0604020202020204" pitchFamily="34" charset="0"/>
                          <a:ea typeface="微软雅黑" panose="020B0503020204020204" pitchFamily="34" charset="-122"/>
                        </a:rPr>
                        <a:t>快速獲得資金</a:t>
                      </a:r>
                      <a:r>
                        <a:rPr lang="zh-CN" altLang="en-US" sz="1200" kern="100" dirty="0">
                          <a:effectLst/>
                          <a:latin typeface="Arial" panose="020B0604020202020204" pitchFamily="34" charset="0"/>
                          <a:ea typeface="微软雅黑" panose="020B0503020204020204" pitchFamily="34" charset="-122"/>
                        </a:rPr>
                        <a:t>、</a:t>
                      </a:r>
                      <a:r>
                        <a:rPr lang="zh-TW" sz="1200" kern="100" dirty="0">
                          <a:effectLst/>
                          <a:latin typeface="Arial" panose="020B0604020202020204" pitchFamily="34" charset="0"/>
                          <a:ea typeface="微软雅黑" panose="020B0503020204020204" pitchFamily="34" charset="-122"/>
                        </a:rPr>
                        <a:t>股份不被稀釋</a:t>
                      </a:r>
                      <a:r>
                        <a:rPr lang="zh-CN" altLang="en-US" sz="1200" kern="100" dirty="0">
                          <a:effectLst/>
                          <a:latin typeface="Arial" panose="020B0604020202020204" pitchFamily="34" charset="0"/>
                          <a:ea typeface="微软雅黑" panose="020B0503020204020204" pitchFamily="34" charset="-122"/>
                        </a:rPr>
                        <a:t>、</a:t>
                      </a:r>
                      <a:r>
                        <a:rPr lang="zh-TW" sz="1200" kern="100" dirty="0">
                          <a:effectLst/>
                          <a:latin typeface="Arial" panose="020B0604020202020204" pitchFamily="34" charset="0"/>
                          <a:ea typeface="微软雅黑" panose="020B0503020204020204" pitchFamily="34" charset="-122"/>
                        </a:rPr>
                        <a:t>降低稅務壓力</a:t>
                      </a:r>
                      <a:endParaRPr lang="zh-CN" sz="1200" kern="100" dirty="0">
                        <a:effectLst/>
                        <a:latin typeface="Arial" panose="020B0604020202020204" pitchFamily="34" charset="0"/>
                        <a:ea typeface="微软雅黑" panose="020B0503020204020204" pitchFamily="34" charset="-122"/>
                        <a:cs typeface="Times New Roman" panose="02020603050405020304" pitchFamily="18" charset="0"/>
                      </a:endParaRPr>
                    </a:p>
                  </a:txBody>
                  <a:tcPr marL="62322" marR="62322" marT="0" marB="0" anchor="ctr"/>
                </a:tc>
                <a:tc>
                  <a:txBody>
                    <a:bodyPr/>
                    <a:lstStyle/>
                    <a:p>
                      <a:pPr marL="0" lvl="0" indent="0">
                        <a:lnSpc>
                          <a:spcPct val="115000"/>
                        </a:lnSpc>
                        <a:spcBef>
                          <a:spcPts val="780"/>
                        </a:spcBef>
                        <a:spcAft>
                          <a:spcPts val="500"/>
                        </a:spcAft>
                        <a:buFont typeface="+mj-ea"/>
                        <a:buNone/>
                      </a:pPr>
                      <a:r>
                        <a:rPr lang="zh-TW" sz="1200" kern="100" dirty="0">
                          <a:effectLst/>
                          <a:latin typeface="Arial" panose="020B0604020202020204" pitchFamily="34" charset="0"/>
                          <a:ea typeface="微软雅黑" panose="020B0503020204020204" pitchFamily="34" charset="-122"/>
                        </a:rPr>
                        <a:t>影響財務健康</a:t>
                      </a:r>
                      <a:r>
                        <a:rPr lang="zh-CN" altLang="en-US" sz="1200" kern="100" dirty="0">
                          <a:effectLst/>
                          <a:latin typeface="Arial" panose="020B0604020202020204" pitchFamily="34" charset="0"/>
                          <a:ea typeface="微软雅黑" panose="020B0503020204020204" pitchFamily="34" charset="-122"/>
                        </a:rPr>
                        <a:t>、</a:t>
                      </a:r>
                      <a:r>
                        <a:rPr lang="zh-TW" sz="1200" kern="100" dirty="0">
                          <a:effectLst/>
                          <a:latin typeface="Arial" panose="020B0604020202020204" pitchFamily="34" charset="0"/>
                          <a:ea typeface="微软雅黑" panose="020B0503020204020204" pitchFamily="34" charset="-122"/>
                        </a:rPr>
                        <a:t>對現金流要求高</a:t>
                      </a:r>
                      <a:r>
                        <a:rPr lang="zh-CN" altLang="en-US" sz="1200" kern="100" dirty="0">
                          <a:effectLst/>
                          <a:latin typeface="Arial" panose="020B0604020202020204" pitchFamily="34" charset="0"/>
                          <a:ea typeface="微软雅黑" panose="020B0503020204020204" pitchFamily="34" charset="-122"/>
                        </a:rPr>
                        <a:t>、</a:t>
                      </a:r>
                      <a:r>
                        <a:rPr lang="zh-TW" sz="1200" kern="100" dirty="0">
                          <a:effectLst/>
                          <a:latin typeface="Arial" panose="020B0604020202020204" pitchFamily="34" charset="0"/>
                          <a:ea typeface="微软雅黑" panose="020B0503020204020204" pitchFamily="34" charset="-122"/>
                        </a:rPr>
                        <a:t>可能需要抵押物</a:t>
                      </a:r>
                      <a:r>
                        <a:rPr lang="zh-CN" altLang="en-US" sz="1200" kern="100" dirty="0">
                          <a:effectLst/>
                          <a:latin typeface="Arial" panose="020B0604020202020204" pitchFamily="34" charset="0"/>
                          <a:ea typeface="微软雅黑" panose="020B0503020204020204" pitchFamily="34" charset="-122"/>
                        </a:rPr>
                        <a:t>、</a:t>
                      </a:r>
                      <a:r>
                        <a:rPr lang="zh-TW" sz="1200" kern="100" dirty="0">
                          <a:effectLst/>
                          <a:latin typeface="Arial" panose="020B0604020202020204" pitchFamily="34" charset="0"/>
                          <a:ea typeface="微软雅黑" panose="020B0503020204020204" pitchFamily="34" charset="-122"/>
                        </a:rPr>
                        <a:t>通常期限較短</a:t>
                      </a:r>
                      <a:endParaRPr lang="zh-CN" sz="1200" kern="100" dirty="0">
                        <a:effectLst/>
                        <a:latin typeface="Arial" panose="020B0604020202020204" pitchFamily="34" charset="0"/>
                        <a:ea typeface="微软雅黑" panose="020B0503020204020204" pitchFamily="34" charset="-122"/>
                        <a:cs typeface="Times New Roman" panose="02020603050405020304" pitchFamily="18" charset="0"/>
                      </a:endParaRPr>
                    </a:p>
                  </a:txBody>
                  <a:tcPr marL="62322" marR="62322" marT="0" marB="0" anchor="ctr"/>
                </a:tc>
                <a:extLst>
                  <a:ext uri="{0D108BD9-81ED-4DB2-BD59-A6C34878D82A}">
                    <a16:rowId xmlns:a16="http://schemas.microsoft.com/office/drawing/2014/main" val="1611385531"/>
                  </a:ext>
                </a:extLst>
              </a:tr>
              <a:tr h="244192">
                <a:tc>
                  <a:txBody>
                    <a:bodyPr/>
                    <a:lstStyle/>
                    <a:p>
                      <a:pPr marL="71755" marR="71755" algn="ctr">
                        <a:lnSpc>
                          <a:spcPct val="115000"/>
                        </a:lnSpc>
                        <a:spcBef>
                          <a:spcPts val="780"/>
                        </a:spcBef>
                        <a:spcAft>
                          <a:spcPts val="500"/>
                        </a:spcAft>
                      </a:pPr>
                      <a:r>
                        <a:rPr lang="zh-TW" sz="1200" kern="100" dirty="0">
                          <a:effectLst/>
                          <a:latin typeface="Arial" panose="020B0604020202020204" pitchFamily="34" charset="0"/>
                          <a:ea typeface="微软雅黑" panose="020B0503020204020204" pitchFamily="34" charset="-122"/>
                        </a:rPr>
                        <a:t>股權融資</a:t>
                      </a:r>
                      <a:endParaRPr lang="zh-CN" sz="1200" kern="100" dirty="0">
                        <a:effectLst/>
                        <a:latin typeface="Arial" panose="020B0604020202020204" pitchFamily="34" charset="0"/>
                        <a:ea typeface="微软雅黑" panose="020B0503020204020204" pitchFamily="34" charset="-122"/>
                        <a:cs typeface="Times New Roman" panose="02020603050405020304" pitchFamily="18" charset="0"/>
                      </a:endParaRPr>
                    </a:p>
                  </a:txBody>
                  <a:tcPr marL="62322" marR="62322" marT="0" marB="0" anchor="ctr"/>
                </a:tc>
                <a:tc>
                  <a:txBody>
                    <a:bodyPr/>
                    <a:lstStyle/>
                    <a:p>
                      <a:pPr marL="0" lvl="0" indent="0">
                        <a:lnSpc>
                          <a:spcPct val="115000"/>
                        </a:lnSpc>
                        <a:spcBef>
                          <a:spcPts val="780"/>
                        </a:spcBef>
                        <a:spcAft>
                          <a:spcPts val="500"/>
                        </a:spcAft>
                        <a:buFont typeface="+mj-ea"/>
                        <a:buNone/>
                      </a:pPr>
                      <a:r>
                        <a:rPr lang="zh-TW" sz="1200" kern="100" dirty="0">
                          <a:effectLst/>
                          <a:latin typeface="Arial" panose="020B0604020202020204" pitchFamily="34" charset="0"/>
                          <a:ea typeface="微软雅黑" panose="020B0503020204020204" pitchFamily="34" charset="-122"/>
                        </a:rPr>
                        <a:t>不需償還</a:t>
                      </a:r>
                      <a:r>
                        <a:rPr lang="zh-CN" altLang="en-US" sz="1200" kern="100" dirty="0">
                          <a:effectLst/>
                          <a:latin typeface="Arial" panose="020B0604020202020204" pitchFamily="34" charset="0"/>
                          <a:ea typeface="微软雅黑" panose="020B0503020204020204" pitchFamily="34" charset="-122"/>
                        </a:rPr>
                        <a:t>、</a:t>
                      </a:r>
                      <a:r>
                        <a:rPr lang="zh-TW" sz="1200" kern="100" dirty="0">
                          <a:effectLst/>
                          <a:latin typeface="Arial" panose="020B0604020202020204" pitchFamily="34" charset="0"/>
                          <a:ea typeface="微软雅黑" panose="020B0503020204020204" pitchFamily="34" charset="-122"/>
                        </a:rPr>
                        <a:t>降低資產負債率</a:t>
                      </a:r>
                      <a:r>
                        <a:rPr lang="zh-CN" altLang="en-US" sz="1200" kern="100" dirty="0">
                          <a:effectLst/>
                          <a:latin typeface="Arial" panose="020B0604020202020204" pitchFamily="34" charset="0"/>
                          <a:ea typeface="微软雅黑" panose="020B0503020204020204" pitchFamily="34" charset="-122"/>
                        </a:rPr>
                        <a:t>、</a:t>
                      </a:r>
                      <a:r>
                        <a:rPr lang="zh-TW" sz="1200" kern="100" dirty="0">
                          <a:effectLst/>
                          <a:latin typeface="Arial" panose="020B0604020202020204" pitchFamily="34" charset="0"/>
                          <a:ea typeface="微软雅黑" panose="020B0503020204020204" pitchFamily="34" charset="-122"/>
                        </a:rPr>
                        <a:t>可獲得大規模資金</a:t>
                      </a:r>
                      <a:endParaRPr lang="zh-CN" sz="1200" kern="100" dirty="0">
                        <a:effectLst/>
                        <a:latin typeface="Arial" panose="020B0604020202020204" pitchFamily="34" charset="0"/>
                        <a:ea typeface="微软雅黑" panose="020B0503020204020204" pitchFamily="34" charset="-122"/>
                        <a:cs typeface="Times New Roman" panose="02020603050405020304" pitchFamily="18" charset="0"/>
                      </a:endParaRPr>
                    </a:p>
                  </a:txBody>
                  <a:tcPr marL="62322" marR="62322" marT="0" marB="0" anchor="ctr"/>
                </a:tc>
                <a:tc>
                  <a:txBody>
                    <a:bodyPr/>
                    <a:lstStyle/>
                    <a:p>
                      <a:pPr marL="0" lvl="0" indent="0">
                        <a:lnSpc>
                          <a:spcPct val="115000"/>
                        </a:lnSpc>
                        <a:spcBef>
                          <a:spcPts val="780"/>
                        </a:spcBef>
                        <a:spcAft>
                          <a:spcPts val="500"/>
                        </a:spcAft>
                        <a:buFont typeface="+mj-ea"/>
                        <a:buNone/>
                      </a:pPr>
                      <a:r>
                        <a:rPr lang="zh-TW" sz="1200" kern="100" dirty="0">
                          <a:effectLst/>
                          <a:latin typeface="Arial" panose="020B0604020202020204" pitchFamily="34" charset="0"/>
                          <a:ea typeface="微软雅黑" panose="020B0503020204020204" pitchFamily="34" charset="-122"/>
                        </a:rPr>
                        <a:t>股權被稀釋</a:t>
                      </a:r>
                      <a:r>
                        <a:rPr lang="zh-CN" altLang="en-US" sz="1200" kern="100" dirty="0">
                          <a:effectLst/>
                          <a:latin typeface="Arial" panose="020B0604020202020204" pitchFamily="34" charset="0"/>
                          <a:ea typeface="微软雅黑" panose="020B0503020204020204" pitchFamily="34" charset="-122"/>
                        </a:rPr>
                        <a:t>、</a:t>
                      </a:r>
                      <a:r>
                        <a:rPr lang="zh-TW" sz="1200" kern="100" dirty="0">
                          <a:effectLst/>
                          <a:latin typeface="Arial" panose="020B0604020202020204" pitchFamily="34" charset="0"/>
                          <a:ea typeface="微软雅黑" panose="020B0503020204020204" pitchFamily="34" charset="-122"/>
                        </a:rPr>
                        <a:t>影響企業決策</a:t>
                      </a:r>
                      <a:r>
                        <a:rPr lang="zh-CN" altLang="en-US" sz="1200" kern="100" dirty="0">
                          <a:effectLst/>
                          <a:latin typeface="Arial" panose="020B0604020202020204" pitchFamily="34" charset="0"/>
                          <a:ea typeface="微软雅黑" panose="020B0503020204020204" pitchFamily="34" charset="-122"/>
                        </a:rPr>
                        <a:t>、</a:t>
                      </a:r>
                      <a:r>
                        <a:rPr lang="zh-TW" sz="1200" kern="100" dirty="0">
                          <a:effectLst/>
                          <a:latin typeface="Arial" panose="020B0604020202020204" pitchFamily="34" charset="0"/>
                          <a:ea typeface="微软雅黑" panose="020B0503020204020204" pitchFamily="34" charset="-122"/>
                        </a:rPr>
                        <a:t>成本高</a:t>
                      </a:r>
                      <a:endParaRPr lang="zh-CN" sz="1200" kern="100" dirty="0">
                        <a:effectLst/>
                        <a:latin typeface="Arial" panose="020B0604020202020204" pitchFamily="34" charset="0"/>
                        <a:ea typeface="微软雅黑" panose="020B0503020204020204" pitchFamily="34" charset="-122"/>
                        <a:cs typeface="Times New Roman" panose="02020603050405020304" pitchFamily="18" charset="0"/>
                      </a:endParaRPr>
                    </a:p>
                  </a:txBody>
                  <a:tcPr marL="62322" marR="62322" marT="0" marB="0" anchor="ctr"/>
                </a:tc>
                <a:extLst>
                  <a:ext uri="{0D108BD9-81ED-4DB2-BD59-A6C34878D82A}">
                    <a16:rowId xmlns:a16="http://schemas.microsoft.com/office/drawing/2014/main" val="3516790895"/>
                  </a:ext>
                </a:extLst>
              </a:tr>
              <a:tr h="312931">
                <a:tc>
                  <a:txBody>
                    <a:bodyPr/>
                    <a:lstStyle/>
                    <a:p>
                      <a:pPr marL="71755" marR="71755" algn="ctr">
                        <a:lnSpc>
                          <a:spcPct val="115000"/>
                        </a:lnSpc>
                        <a:spcBef>
                          <a:spcPts val="780"/>
                        </a:spcBef>
                        <a:spcAft>
                          <a:spcPts val="500"/>
                        </a:spcAft>
                      </a:pPr>
                      <a:r>
                        <a:rPr lang="zh-TW" sz="1200" kern="100" dirty="0">
                          <a:effectLst/>
                          <a:latin typeface="Arial" panose="020B0604020202020204" pitchFamily="34" charset="0"/>
                          <a:ea typeface="微软雅黑" panose="020B0503020204020204" pitchFamily="34" charset="-122"/>
                        </a:rPr>
                        <a:t>債券融資</a:t>
                      </a:r>
                      <a:endParaRPr lang="zh-CN" sz="1200" kern="100" dirty="0">
                        <a:effectLst/>
                        <a:latin typeface="Arial" panose="020B0604020202020204" pitchFamily="34" charset="0"/>
                        <a:ea typeface="微软雅黑" panose="020B0503020204020204" pitchFamily="34" charset="-122"/>
                        <a:cs typeface="Times New Roman" panose="02020603050405020304" pitchFamily="18" charset="0"/>
                      </a:endParaRPr>
                    </a:p>
                  </a:txBody>
                  <a:tcPr marL="62322" marR="62322" marT="0" marB="0" anchor="ctr"/>
                </a:tc>
                <a:tc>
                  <a:txBody>
                    <a:bodyPr/>
                    <a:lstStyle/>
                    <a:p>
                      <a:pPr marL="0" lvl="0" indent="0">
                        <a:lnSpc>
                          <a:spcPts val="1440"/>
                        </a:lnSpc>
                        <a:spcBef>
                          <a:spcPts val="780"/>
                        </a:spcBef>
                        <a:spcAft>
                          <a:spcPts val="500"/>
                        </a:spcAft>
                        <a:buFont typeface="+mj-ea"/>
                        <a:buNone/>
                      </a:pPr>
                      <a:r>
                        <a:rPr lang="zh-TW" sz="1200" kern="100" dirty="0">
                          <a:effectLst/>
                          <a:latin typeface="Arial" panose="020B0604020202020204" pitchFamily="34" charset="0"/>
                          <a:ea typeface="微软雅黑" panose="020B0503020204020204" pitchFamily="34" charset="-122"/>
                        </a:rPr>
                        <a:t>資金</a:t>
                      </a:r>
                      <a:r>
                        <a:rPr lang="zh-CN" altLang="en-US" sz="1200" kern="100" dirty="0">
                          <a:effectLst/>
                          <a:latin typeface="Arial" panose="020B0604020202020204" pitchFamily="34" charset="0"/>
                          <a:ea typeface="微软雅黑" panose="020B0503020204020204" pitchFamily="34" charset="-122"/>
                        </a:rPr>
                        <a:t>使用靈活、</a:t>
                      </a:r>
                      <a:r>
                        <a:rPr lang="zh-TW" sz="1200" kern="100" dirty="0">
                          <a:effectLst/>
                          <a:latin typeface="Arial" panose="020B0604020202020204" pitchFamily="34" charset="0"/>
                          <a:ea typeface="微软雅黑" panose="020B0503020204020204" pitchFamily="34" charset="-122"/>
                        </a:rPr>
                        <a:t>可鎖定利率</a:t>
                      </a:r>
                      <a:r>
                        <a:rPr lang="zh-CN" altLang="en-US" sz="1200" kern="100" dirty="0">
                          <a:effectLst/>
                          <a:latin typeface="Arial" panose="020B0604020202020204" pitchFamily="34" charset="0"/>
                          <a:ea typeface="微软雅黑" panose="020B0503020204020204" pitchFamily="34" charset="-122"/>
                        </a:rPr>
                        <a:t>、</a:t>
                      </a:r>
                      <a:r>
                        <a:rPr lang="zh-TW" sz="1200" kern="100" dirty="0">
                          <a:effectLst/>
                          <a:latin typeface="Arial" panose="020B0604020202020204" pitchFamily="34" charset="0"/>
                          <a:ea typeface="微软雅黑" panose="020B0503020204020204" pitchFamily="34" charset="-122"/>
                        </a:rPr>
                        <a:t>融資</a:t>
                      </a:r>
                      <a:r>
                        <a:rPr lang="zh-CN" altLang="en-US" sz="1200" kern="100" dirty="0">
                          <a:effectLst/>
                          <a:latin typeface="Arial" panose="020B0604020202020204" pitchFamily="34" charset="0"/>
                          <a:ea typeface="微软雅黑" panose="020B0503020204020204" pitchFamily="34" charset="-122"/>
                        </a:rPr>
                        <a:t>期限</a:t>
                      </a:r>
                      <a:r>
                        <a:rPr lang="zh-TW" sz="1200" kern="100" dirty="0">
                          <a:effectLst/>
                          <a:latin typeface="Arial" panose="020B0604020202020204" pitchFamily="34" charset="0"/>
                          <a:ea typeface="微软雅黑" panose="020B0503020204020204" pitchFamily="34" charset="-122"/>
                        </a:rPr>
                        <a:t>較長</a:t>
                      </a:r>
                      <a:r>
                        <a:rPr lang="zh-CN" altLang="en-US" sz="1200" kern="100" dirty="0">
                          <a:effectLst/>
                          <a:latin typeface="Arial" panose="020B0604020202020204" pitchFamily="34" charset="0"/>
                          <a:ea typeface="微软雅黑" panose="020B0503020204020204" pitchFamily="34" charset="-122"/>
                        </a:rPr>
                        <a:t>規模大</a:t>
                      </a:r>
                      <a:endParaRPr lang="zh-CN" sz="1200" kern="100" dirty="0">
                        <a:effectLst/>
                        <a:latin typeface="Arial" panose="020B0604020202020204" pitchFamily="34" charset="0"/>
                        <a:ea typeface="微软雅黑" panose="020B0503020204020204" pitchFamily="34" charset="-122"/>
                        <a:cs typeface="Times New Roman" panose="02020603050405020304" pitchFamily="18" charset="0"/>
                      </a:endParaRPr>
                    </a:p>
                  </a:txBody>
                  <a:tcPr marL="62322" marR="62322" marT="0" marB="0" anchor="ctr"/>
                </a:tc>
                <a:tc>
                  <a:txBody>
                    <a:bodyPr/>
                    <a:lstStyle/>
                    <a:p>
                      <a:pPr marL="0" lvl="0" indent="0">
                        <a:lnSpc>
                          <a:spcPct val="100000"/>
                        </a:lnSpc>
                        <a:spcBef>
                          <a:spcPts val="600"/>
                        </a:spcBef>
                        <a:spcAft>
                          <a:spcPts val="500"/>
                        </a:spcAft>
                        <a:buFont typeface="+mj-ea"/>
                        <a:buNone/>
                      </a:pPr>
                      <a:r>
                        <a:rPr lang="zh-TW" sz="1200" kern="100" dirty="0">
                          <a:effectLst/>
                          <a:latin typeface="Arial" panose="020B0604020202020204" pitchFamily="34" charset="0"/>
                          <a:ea typeface="微软雅黑" panose="020B0503020204020204" pitchFamily="34" charset="-122"/>
                        </a:rPr>
                        <a:t>利率受信用評級影響</a:t>
                      </a:r>
                      <a:r>
                        <a:rPr lang="zh-CN" altLang="en-US" sz="1200" kern="100" dirty="0">
                          <a:effectLst/>
                          <a:latin typeface="Arial" panose="020B0604020202020204" pitchFamily="34" charset="0"/>
                          <a:ea typeface="微软雅黑" panose="020B0503020204020204" pitchFamily="34" charset="-122"/>
                        </a:rPr>
                        <a:t>、</a:t>
                      </a:r>
                      <a:r>
                        <a:rPr lang="zh-TW" sz="1200" kern="100" dirty="0">
                          <a:effectLst/>
                          <a:latin typeface="Arial" panose="020B0604020202020204" pitchFamily="34" charset="0"/>
                          <a:ea typeface="微软雅黑" panose="020B0503020204020204" pitchFamily="34" charset="-122"/>
                        </a:rPr>
                        <a:t>嚴格的資訊披露要求</a:t>
                      </a:r>
                      <a:r>
                        <a:rPr lang="zh-CN" altLang="en-US" sz="1200" kern="100" dirty="0">
                          <a:effectLst/>
                          <a:latin typeface="Arial" panose="020B0604020202020204" pitchFamily="34" charset="0"/>
                          <a:ea typeface="微软雅黑" panose="020B0503020204020204" pitchFamily="34" charset="-122"/>
                        </a:rPr>
                        <a:t>、</a:t>
                      </a:r>
                      <a:r>
                        <a:rPr lang="zh-TW" sz="1200" kern="100" dirty="0">
                          <a:effectLst/>
                          <a:latin typeface="Arial" panose="020B0604020202020204" pitchFamily="34" charset="0"/>
                          <a:ea typeface="微软雅黑" panose="020B0503020204020204" pitchFamily="34" charset="-122"/>
                        </a:rPr>
                        <a:t>違約會帶來嚴重的</a:t>
                      </a:r>
                      <a:r>
                        <a:rPr lang="zh-CN" altLang="en-US" sz="1200" kern="100" dirty="0">
                          <a:effectLst/>
                          <a:latin typeface="Arial" panose="020B0604020202020204" pitchFamily="34" charset="0"/>
                          <a:ea typeface="微软雅黑" panose="020B0503020204020204" pitchFamily="34" charset="-122"/>
                        </a:rPr>
                        <a:t>後果</a:t>
                      </a:r>
                      <a:endParaRPr lang="zh-CN" sz="1200" kern="100" dirty="0">
                        <a:effectLst/>
                        <a:latin typeface="Arial" panose="020B0604020202020204" pitchFamily="34" charset="0"/>
                        <a:ea typeface="微软雅黑" panose="020B0503020204020204" pitchFamily="34" charset="-122"/>
                        <a:cs typeface="Times New Roman" panose="02020603050405020304" pitchFamily="18" charset="0"/>
                      </a:endParaRPr>
                    </a:p>
                  </a:txBody>
                  <a:tcPr marL="62322" marR="62322" marT="0" marB="0" anchor="ctr"/>
                </a:tc>
                <a:extLst>
                  <a:ext uri="{0D108BD9-81ED-4DB2-BD59-A6C34878D82A}">
                    <a16:rowId xmlns:a16="http://schemas.microsoft.com/office/drawing/2014/main" val="2718261040"/>
                  </a:ext>
                </a:extLst>
              </a:tr>
            </a:tbl>
          </a:graphicData>
        </a:graphic>
      </p:graphicFrame>
      <p:sp>
        <p:nvSpPr>
          <p:cNvPr id="3" name="文字方塊 2">
            <a:extLst>
              <a:ext uri="{FF2B5EF4-FFF2-40B4-BE49-F238E27FC236}">
                <a16:creationId xmlns:a16="http://schemas.microsoft.com/office/drawing/2014/main" id="{F02614D7-6327-DD34-B943-C5804A7423E6}"/>
              </a:ext>
            </a:extLst>
          </p:cNvPr>
          <p:cNvSpPr txBox="1"/>
          <p:nvPr/>
        </p:nvSpPr>
        <p:spPr>
          <a:xfrm>
            <a:off x="838200" y="2203223"/>
            <a:ext cx="10515600" cy="523220"/>
          </a:xfrm>
          <a:prstGeom prst="rect">
            <a:avLst/>
          </a:prstGeom>
          <a:noFill/>
        </p:spPr>
        <p:txBody>
          <a:bodyPr wrap="square" rtlCol="0">
            <a:spAutoFit/>
          </a:bodyPr>
          <a:lstStyle/>
          <a:p>
            <a:pPr algn="just"/>
            <a:r>
              <a:rPr lang="zh-CN" altLang="en-US" sz="1400" dirty="0">
                <a:solidFill>
                  <a:srgbClr val="002060"/>
                </a:solidFill>
                <a:latin typeface="Arial" panose="020B0604020202020204" pitchFamily="34" charset="0"/>
                <a:ea typeface="微软雅黑" panose="020B0503020204020204" pitchFamily="34" charset="-122"/>
              </a:rPr>
              <a:t>選擇融資管道時需要考慮的因素</a:t>
            </a:r>
            <a:r>
              <a:rPr lang="en-US" altLang="zh-CN" sz="1400" dirty="0">
                <a:solidFill>
                  <a:srgbClr val="002060"/>
                </a:solidFill>
                <a:latin typeface="Arial" panose="020B0604020202020204" pitchFamily="34" charset="0"/>
                <a:ea typeface="微软雅黑" panose="020B0503020204020204" pitchFamily="34" charset="-122"/>
              </a:rPr>
              <a:t>:</a:t>
            </a:r>
          </a:p>
          <a:p>
            <a:pPr algn="just"/>
            <a:r>
              <a:rPr lang="en-US" altLang="zh-CN" sz="1400" dirty="0">
                <a:solidFill>
                  <a:srgbClr val="002060"/>
                </a:solidFill>
                <a:latin typeface="Arial" panose="020B0604020202020204" pitchFamily="34" charset="0"/>
                <a:ea typeface="微软雅黑" panose="020B0503020204020204" pitchFamily="34" charset="-122"/>
              </a:rPr>
              <a:t>1.</a:t>
            </a:r>
            <a:r>
              <a:rPr lang="zh-CN" altLang="en-US" sz="1400" dirty="0">
                <a:solidFill>
                  <a:srgbClr val="002060"/>
                </a:solidFill>
                <a:latin typeface="Arial" panose="020B0604020202020204" pitchFamily="34" charset="0"/>
                <a:ea typeface="微软雅黑" panose="020B0503020204020204" pitchFamily="34" charset="-122"/>
              </a:rPr>
              <a:t>自身需求資金的規模、期限、自身財務及信用情況；  </a:t>
            </a:r>
            <a:r>
              <a:rPr lang="en-US" altLang="zh-CN" sz="1400" dirty="0">
                <a:solidFill>
                  <a:srgbClr val="002060"/>
                </a:solidFill>
                <a:latin typeface="Arial" panose="020B0604020202020204" pitchFamily="34" charset="0"/>
                <a:ea typeface="微软雅黑" panose="020B0503020204020204" pitchFamily="34" charset="-122"/>
              </a:rPr>
              <a:t>2.</a:t>
            </a:r>
            <a:r>
              <a:rPr lang="zh-CN" altLang="en-US" sz="1400" dirty="0">
                <a:solidFill>
                  <a:srgbClr val="002060"/>
                </a:solidFill>
                <a:latin typeface="Arial" panose="020B0604020202020204" pitchFamily="34" charset="0"/>
                <a:ea typeface="微软雅黑" panose="020B0503020204020204" pitchFamily="34" charset="-122"/>
              </a:rPr>
              <a:t>滿足資金需求的情況下，考慮降低融資成本及融資帶來的財務風險</a:t>
            </a:r>
            <a:endParaRPr lang="en-US" altLang="zh-CN" sz="1400" dirty="0">
              <a:solidFill>
                <a:srgbClr val="002060"/>
              </a:solidFill>
              <a:latin typeface="Arial" panose="020B0604020202020204" pitchFamily="34" charset="0"/>
              <a:ea typeface="微软雅黑" panose="020B0503020204020204" pitchFamily="34" charset="-122"/>
            </a:endParaRPr>
          </a:p>
        </p:txBody>
      </p:sp>
      <p:sp>
        <p:nvSpPr>
          <p:cNvPr id="4" name="文字方塊 3">
            <a:extLst>
              <a:ext uri="{FF2B5EF4-FFF2-40B4-BE49-F238E27FC236}">
                <a16:creationId xmlns:a16="http://schemas.microsoft.com/office/drawing/2014/main" id="{BD5ACB8E-2F9C-C747-7F50-9A5E3CC88CFD}"/>
              </a:ext>
            </a:extLst>
          </p:cNvPr>
          <p:cNvSpPr txBox="1"/>
          <p:nvPr/>
        </p:nvSpPr>
        <p:spPr>
          <a:xfrm>
            <a:off x="360000" y="57600"/>
            <a:ext cx="8358593" cy="523220"/>
          </a:xfrm>
          <a:prstGeom prst="rect">
            <a:avLst/>
          </a:prstGeom>
          <a:noFill/>
        </p:spPr>
        <p:txBody>
          <a:bodyPr wrap="square" rtlCol="0">
            <a:spAutoFit/>
          </a:bodyPr>
          <a:lstStyle/>
          <a:p>
            <a:r>
              <a:rPr lang="zh-CN" altLang="en-US" sz="2800" b="1" dirty="0">
                <a:solidFill>
                  <a:srgbClr val="002060"/>
                </a:solidFill>
                <a:latin typeface="Arial" panose="020B0604020202020204" pitchFamily="34" charset="0"/>
                <a:ea typeface="微软雅黑" panose="020B0503020204020204" pitchFamily="34" charset="-122"/>
              </a:rPr>
              <a:t>作業一</a:t>
            </a:r>
            <a:r>
              <a:rPr lang="en-US" altLang="zh-CN" sz="2800" b="1" dirty="0">
                <a:solidFill>
                  <a:srgbClr val="002060"/>
                </a:solidFill>
                <a:latin typeface="Arial" panose="020B0604020202020204" pitchFamily="34" charset="0"/>
                <a:ea typeface="微软雅黑" panose="020B0503020204020204" pitchFamily="34" charset="-122"/>
              </a:rPr>
              <a:t> </a:t>
            </a:r>
            <a:r>
              <a:rPr lang="zh-CN" altLang="en-US" sz="2800" b="1" dirty="0">
                <a:solidFill>
                  <a:srgbClr val="002060"/>
                </a:solidFill>
                <a:latin typeface="Arial" panose="020B0604020202020204" pitchFamily="34" charset="0"/>
                <a:ea typeface="微软雅黑" panose="020B0503020204020204" pitchFamily="34" charset="-122"/>
              </a:rPr>
              <a:t>三種融資渠道</a:t>
            </a:r>
          </a:p>
        </p:txBody>
      </p:sp>
      <p:sp>
        <p:nvSpPr>
          <p:cNvPr id="5" name="文字方塊 4">
            <a:extLst>
              <a:ext uri="{FF2B5EF4-FFF2-40B4-BE49-F238E27FC236}">
                <a16:creationId xmlns:a16="http://schemas.microsoft.com/office/drawing/2014/main" id="{AF84F040-64A6-EC6C-A182-6CD3253E31E2}"/>
              </a:ext>
            </a:extLst>
          </p:cNvPr>
          <p:cNvSpPr txBox="1"/>
          <p:nvPr/>
        </p:nvSpPr>
        <p:spPr>
          <a:xfrm>
            <a:off x="847725" y="2664329"/>
            <a:ext cx="10515600" cy="461665"/>
          </a:xfrm>
          <a:prstGeom prst="rect">
            <a:avLst/>
          </a:prstGeom>
          <a:noFill/>
        </p:spPr>
        <p:txBody>
          <a:bodyPr wrap="square" rtlCol="0">
            <a:spAutoFit/>
          </a:bodyPr>
          <a:lstStyle/>
          <a:p>
            <a:r>
              <a:rPr lang="en-US" altLang="zh-CN" sz="2400" dirty="0">
                <a:solidFill>
                  <a:srgbClr val="002060"/>
                </a:solidFill>
                <a:latin typeface="Arial" panose="020B0604020202020204" pitchFamily="34" charset="0"/>
                <a:ea typeface="微软雅黑" panose="020B0503020204020204" pitchFamily="34" charset="-122"/>
              </a:rPr>
              <a:t>b)WACC</a:t>
            </a:r>
            <a:r>
              <a:rPr lang="zh-CN" altLang="en-US" sz="2400" dirty="0">
                <a:solidFill>
                  <a:srgbClr val="002060"/>
                </a:solidFill>
                <a:latin typeface="Arial" panose="020B0604020202020204" pitchFamily="34" charset="0"/>
                <a:ea typeface="微软雅黑" panose="020B0503020204020204" pitchFamily="34" charset="-122"/>
              </a:rPr>
              <a:t>計算</a:t>
            </a:r>
            <a:endParaRPr lang="en-US" altLang="zh-CN" sz="2400" dirty="0">
              <a:solidFill>
                <a:srgbClr val="002060"/>
              </a:solidFill>
              <a:latin typeface="Arial" panose="020B0604020202020204" pitchFamily="34" charset="0"/>
              <a:ea typeface="微软雅黑" panose="020B0503020204020204" pitchFamily="34" charset="-122"/>
            </a:endParaRPr>
          </a:p>
        </p:txBody>
      </p:sp>
      <p:sp>
        <p:nvSpPr>
          <p:cNvPr id="7" name="文字方塊 6">
            <a:extLst>
              <a:ext uri="{FF2B5EF4-FFF2-40B4-BE49-F238E27FC236}">
                <a16:creationId xmlns:a16="http://schemas.microsoft.com/office/drawing/2014/main" id="{16AB2C7B-6ED4-8921-382A-DE89EB9233FF}"/>
              </a:ext>
            </a:extLst>
          </p:cNvPr>
          <p:cNvSpPr txBox="1"/>
          <p:nvPr/>
        </p:nvSpPr>
        <p:spPr>
          <a:xfrm>
            <a:off x="838199" y="3060960"/>
            <a:ext cx="10515600" cy="738664"/>
          </a:xfrm>
          <a:prstGeom prst="rect">
            <a:avLst/>
          </a:prstGeom>
          <a:noFill/>
        </p:spPr>
        <p:txBody>
          <a:bodyPr wrap="square" rtlCol="0">
            <a:spAutoFit/>
          </a:bodyPr>
          <a:lstStyle/>
          <a:p>
            <a:r>
              <a:rPr lang="en-US" altLang="zh-CN" sz="1400" dirty="0">
                <a:solidFill>
                  <a:srgbClr val="002060"/>
                </a:solidFill>
                <a:latin typeface="Arial" panose="020B0604020202020204" pitchFamily="34" charset="0"/>
                <a:ea typeface="微软雅黑" panose="020B0503020204020204" pitchFamily="34" charset="-122"/>
              </a:rPr>
              <a:t>Ke = </a:t>
            </a:r>
            <a:r>
              <a:rPr lang="zh-CN" altLang="en-US" sz="1400" dirty="0">
                <a:solidFill>
                  <a:srgbClr val="002060"/>
                </a:solidFill>
                <a:latin typeface="Arial" panose="020B0604020202020204" pitchFamily="34" charset="0"/>
                <a:ea typeface="微软雅黑" panose="020B0503020204020204" pitchFamily="34" charset="-122"/>
              </a:rPr>
              <a:t>下一年股利 </a:t>
            </a:r>
            <a:r>
              <a:rPr lang="en-US" altLang="zh-CN" sz="1400" dirty="0">
                <a:solidFill>
                  <a:srgbClr val="002060"/>
                </a:solidFill>
                <a:latin typeface="Arial" panose="020B0604020202020204" pitchFamily="34" charset="0"/>
                <a:ea typeface="微软雅黑" panose="020B0503020204020204" pitchFamily="34" charset="-122"/>
              </a:rPr>
              <a:t>÷ </a:t>
            </a:r>
            <a:r>
              <a:rPr lang="zh-CN" altLang="en-US" sz="1400" dirty="0">
                <a:solidFill>
                  <a:srgbClr val="002060"/>
                </a:solidFill>
                <a:latin typeface="Arial" panose="020B0604020202020204" pitchFamily="34" charset="0"/>
                <a:ea typeface="微软雅黑" panose="020B0503020204020204" pitchFamily="34" charset="-122"/>
              </a:rPr>
              <a:t>股價 </a:t>
            </a:r>
            <a:r>
              <a:rPr lang="en-US" altLang="zh-CN" sz="1400" dirty="0">
                <a:solidFill>
                  <a:srgbClr val="002060"/>
                </a:solidFill>
                <a:latin typeface="Arial" panose="020B0604020202020204" pitchFamily="34" charset="0"/>
                <a:ea typeface="微软雅黑" panose="020B0503020204020204" pitchFamily="34" charset="-122"/>
              </a:rPr>
              <a:t>+ </a:t>
            </a:r>
            <a:r>
              <a:rPr lang="zh-CN" altLang="en-US" sz="1400" dirty="0">
                <a:solidFill>
                  <a:srgbClr val="002060"/>
                </a:solidFill>
                <a:latin typeface="Arial" panose="020B0604020202020204" pitchFamily="34" charset="0"/>
                <a:ea typeface="微软雅黑" panose="020B0503020204020204" pitchFamily="34" charset="-122"/>
              </a:rPr>
              <a:t>股利增長率</a:t>
            </a:r>
            <a:endParaRPr lang="en-US" altLang="zh-CN" sz="1400" dirty="0">
              <a:solidFill>
                <a:srgbClr val="002060"/>
              </a:solidFill>
              <a:latin typeface="Arial" panose="020B0604020202020204" pitchFamily="34" charset="0"/>
              <a:ea typeface="微软雅黑" panose="020B0503020204020204" pitchFamily="34" charset="-122"/>
            </a:endParaRPr>
          </a:p>
          <a:p>
            <a:r>
              <a:rPr lang="en-US" altLang="zh-CN" sz="1400" dirty="0">
                <a:solidFill>
                  <a:srgbClr val="002060"/>
                </a:solidFill>
                <a:latin typeface="Arial" panose="020B0604020202020204" pitchFamily="34" charset="0"/>
                <a:ea typeface="微软雅黑" panose="020B0503020204020204" pitchFamily="34" charset="-122"/>
              </a:rPr>
              <a:t>WACC = (Wd) × (</a:t>
            </a:r>
            <a:r>
              <a:rPr lang="en-US" altLang="zh-CN" sz="1400" dirty="0" err="1">
                <a:solidFill>
                  <a:srgbClr val="002060"/>
                </a:solidFill>
                <a:latin typeface="Arial" panose="020B0604020202020204" pitchFamily="34" charset="0"/>
                <a:ea typeface="微软雅黑" panose="020B0503020204020204" pitchFamily="34" charset="-122"/>
              </a:rPr>
              <a:t>Kd</a:t>
            </a:r>
            <a:r>
              <a:rPr lang="en-US" altLang="zh-CN" sz="1400" dirty="0">
                <a:solidFill>
                  <a:srgbClr val="002060"/>
                </a:solidFill>
                <a:latin typeface="Arial" panose="020B0604020202020204" pitchFamily="34" charset="0"/>
                <a:ea typeface="微软雅黑" panose="020B0503020204020204" pitchFamily="34" charset="-122"/>
              </a:rPr>
              <a:t>) × (1 - t) + (Wp) × (</a:t>
            </a:r>
            <a:r>
              <a:rPr lang="en-US" altLang="zh-CN" sz="1400" dirty="0" err="1">
                <a:solidFill>
                  <a:srgbClr val="002060"/>
                </a:solidFill>
                <a:latin typeface="Arial" panose="020B0604020202020204" pitchFamily="34" charset="0"/>
                <a:ea typeface="微软雅黑" panose="020B0503020204020204" pitchFamily="34" charset="-122"/>
              </a:rPr>
              <a:t>Kp</a:t>
            </a:r>
            <a:r>
              <a:rPr lang="en-US" altLang="zh-CN" sz="1400" dirty="0">
                <a:solidFill>
                  <a:srgbClr val="002060"/>
                </a:solidFill>
                <a:latin typeface="Arial" panose="020B0604020202020204" pitchFamily="34" charset="0"/>
                <a:ea typeface="微软雅黑" panose="020B0503020204020204" pitchFamily="34" charset="-122"/>
              </a:rPr>
              <a:t>) + (We) × (Ke)</a:t>
            </a:r>
          </a:p>
          <a:p>
            <a:r>
              <a:rPr lang="en-US" altLang="zh-CN" sz="1400" dirty="0">
                <a:solidFill>
                  <a:srgbClr val="002060"/>
                </a:solidFill>
                <a:latin typeface="Arial" panose="020B0604020202020204" pitchFamily="34" charset="0"/>
                <a:ea typeface="微软雅黑" panose="020B0503020204020204" pitchFamily="34" charset="-122"/>
              </a:rPr>
              <a:t>           = (5000÷10000)×(4.3%+1.7%)×(1–16.5%)+(</a:t>
            </a:r>
            <a:r>
              <a:rPr lang="en-US" altLang="zh-CN" sz="1400" kern="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3000÷10000</a:t>
            </a:r>
            <a:r>
              <a:rPr lang="en-US" altLang="zh-CN" sz="1400" dirty="0">
                <a:solidFill>
                  <a:srgbClr val="002060"/>
                </a:solidFill>
                <a:latin typeface="Arial" panose="020B0604020202020204" pitchFamily="34" charset="0"/>
                <a:ea typeface="微软雅黑" panose="020B0503020204020204" pitchFamily="34" charset="-122"/>
              </a:rPr>
              <a:t>)×7%+(2000÷10000)×[</a:t>
            </a:r>
            <a:r>
              <a:rPr lang="en-US" altLang="zh-CN" sz="1400" kern="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2.5*(1+6%)÷30+6%]</a:t>
            </a:r>
            <a:r>
              <a:rPr lang="en-US" altLang="zh-CN" sz="1400" dirty="0">
                <a:solidFill>
                  <a:srgbClr val="002060"/>
                </a:solidFill>
                <a:latin typeface="Arial" panose="020B0604020202020204" pitchFamily="34" charset="0"/>
                <a:ea typeface="微软雅黑" panose="020B0503020204020204" pitchFamily="34" charset="-122"/>
              </a:rPr>
              <a:t>= 7.6%</a:t>
            </a:r>
            <a:endParaRPr lang="zh-CN" altLang="en-US" sz="1400" dirty="0">
              <a:solidFill>
                <a:srgbClr val="002060"/>
              </a:solidFill>
              <a:latin typeface="Arial" panose="020B0604020202020204" pitchFamily="34" charset="0"/>
              <a:ea typeface="微软雅黑" panose="020B0503020204020204" pitchFamily="34" charset="-122"/>
            </a:endParaRPr>
          </a:p>
        </p:txBody>
      </p:sp>
      <p:sp>
        <p:nvSpPr>
          <p:cNvPr id="6" name="標題 1">
            <a:extLst>
              <a:ext uri="{FF2B5EF4-FFF2-40B4-BE49-F238E27FC236}">
                <a16:creationId xmlns:a16="http://schemas.microsoft.com/office/drawing/2014/main" id="{2F0861D3-FDF6-9A64-E1C5-1E8102BF76ED}"/>
              </a:ext>
            </a:extLst>
          </p:cNvPr>
          <p:cNvSpPr txBox="1">
            <a:spLocks/>
          </p:cNvSpPr>
          <p:nvPr/>
        </p:nvSpPr>
        <p:spPr>
          <a:xfrm>
            <a:off x="847725" y="3663422"/>
            <a:ext cx="10515600" cy="6471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dirty="0">
                <a:solidFill>
                  <a:srgbClr val="002060"/>
                </a:solidFill>
                <a:latin typeface="Arial" panose="020B0604020202020204" pitchFamily="34" charset="0"/>
                <a:ea typeface="微软雅黑" panose="020B0503020204020204" pitchFamily="34" charset="-122"/>
              </a:rPr>
              <a:t>c)</a:t>
            </a:r>
            <a:r>
              <a:rPr lang="zh-CN" altLang="en-US" sz="2400" dirty="0">
                <a:solidFill>
                  <a:srgbClr val="002060"/>
                </a:solidFill>
                <a:latin typeface="Arial" panose="020B0604020202020204" pitchFamily="34" charset="0"/>
                <a:ea typeface="微软雅黑" panose="020B0503020204020204" pitchFamily="34" charset="-122"/>
              </a:rPr>
              <a:t>淨現值計算</a:t>
            </a:r>
          </a:p>
        </p:txBody>
      </p:sp>
      <p:sp>
        <p:nvSpPr>
          <p:cNvPr id="8" name="內容版面配置區 7">
            <a:extLst>
              <a:ext uri="{FF2B5EF4-FFF2-40B4-BE49-F238E27FC236}">
                <a16:creationId xmlns:a16="http://schemas.microsoft.com/office/drawing/2014/main" id="{864311C3-F1DF-D701-CB15-9E6DFABC9A6F}"/>
              </a:ext>
            </a:extLst>
          </p:cNvPr>
          <p:cNvSpPr txBox="1">
            <a:spLocks/>
          </p:cNvSpPr>
          <p:nvPr/>
        </p:nvSpPr>
        <p:spPr>
          <a:xfrm>
            <a:off x="828675" y="4158117"/>
            <a:ext cx="10515600" cy="94708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1400" dirty="0">
                <a:solidFill>
                  <a:srgbClr val="002060"/>
                </a:solidFill>
                <a:latin typeface="Arial" panose="020B0604020202020204" pitchFamily="34" charset="0"/>
                <a:ea typeface="微软雅黑" panose="020B0503020204020204" pitchFamily="34" charset="-122"/>
              </a:rPr>
              <a:t>這個項目為永續現金流</a:t>
            </a:r>
          </a:p>
          <a:p>
            <a:pPr marL="0" indent="0">
              <a:buFont typeface="Arial" panose="020B0604020202020204" pitchFamily="34" charset="0"/>
              <a:buNone/>
            </a:pPr>
            <a:r>
              <a:rPr lang="en-US" altLang="zh-CN" sz="1400" dirty="0">
                <a:solidFill>
                  <a:srgbClr val="002060"/>
                </a:solidFill>
                <a:latin typeface="Arial" panose="020B0604020202020204" pitchFamily="34" charset="0"/>
                <a:ea typeface="微软雅黑" panose="020B0503020204020204" pitchFamily="34" charset="-122"/>
                <a:cs typeface="Times New Roman" panose="02020603050405020304" pitchFamily="18" charset="0"/>
              </a:rPr>
              <a:t>PV = CF / WACC = 1080 / 7.6% = 14210.5</a:t>
            </a:r>
            <a:r>
              <a:rPr lang="zh-TW" altLang="zh-CN" sz="1400" dirty="0">
                <a:solidFill>
                  <a:srgbClr val="002060"/>
                </a:solidFill>
                <a:latin typeface="Arial" panose="020B0604020202020204" pitchFamily="34" charset="0"/>
                <a:ea typeface="微软雅黑" panose="020B0503020204020204" pitchFamily="34" charset="-122"/>
                <a:cs typeface="Times New Roman" panose="02020603050405020304" pitchFamily="18" charset="0"/>
              </a:rPr>
              <a:t>萬港元</a:t>
            </a:r>
            <a:r>
              <a:rPr lang="en-US" altLang="zh-TW" sz="1400" dirty="0">
                <a:solidFill>
                  <a:srgbClr val="002060"/>
                </a:solidFill>
                <a:latin typeface="Arial" panose="020B0604020202020204" pitchFamily="34" charset="0"/>
                <a:ea typeface="微软雅黑" panose="020B0503020204020204" pitchFamily="34" charset="-122"/>
                <a:cs typeface="Times New Roman" panose="02020603050405020304" pitchFamily="18" charset="0"/>
              </a:rPr>
              <a:t>                           </a:t>
            </a:r>
            <a:r>
              <a:rPr lang="en-US" altLang="zh-CN" sz="1400" dirty="0">
                <a:solidFill>
                  <a:srgbClr val="002060"/>
                </a:solidFill>
                <a:latin typeface="Arial" panose="020B0604020202020204" pitchFamily="34" charset="0"/>
                <a:ea typeface="微软雅黑" panose="020B0503020204020204" pitchFamily="34" charset="-122"/>
                <a:cs typeface="Times New Roman" panose="02020603050405020304" pitchFamily="18" charset="0"/>
              </a:rPr>
              <a:t>NPV = PV + CF0 = 14210.5 – 10000 = 4210.5</a:t>
            </a:r>
            <a:r>
              <a:rPr lang="zh-TW" altLang="zh-CN" sz="1400" dirty="0">
                <a:solidFill>
                  <a:srgbClr val="002060"/>
                </a:solidFill>
                <a:latin typeface="Arial" panose="020B0604020202020204" pitchFamily="34" charset="0"/>
                <a:ea typeface="微软雅黑" panose="020B0503020204020204" pitchFamily="34" charset="-122"/>
                <a:cs typeface="Times New Roman" panose="02020603050405020304" pitchFamily="18" charset="0"/>
              </a:rPr>
              <a:t>萬港元</a:t>
            </a:r>
            <a:endParaRPr lang="zh-CN" altLang="zh-CN" sz="1400" dirty="0">
              <a:solidFill>
                <a:srgbClr val="002060"/>
              </a:solidFill>
              <a:latin typeface="Arial" panose="020B0604020202020204" pitchFamily="34" charset="0"/>
              <a:ea typeface="微软雅黑" panose="020B0503020204020204" pitchFamily="34" charset="-122"/>
              <a:cs typeface="Times New Roman" panose="02020603050405020304" pitchFamily="18" charset="0"/>
            </a:endParaRPr>
          </a:p>
          <a:p>
            <a:pPr marL="0" indent="0">
              <a:lnSpc>
                <a:spcPct val="115000"/>
              </a:lnSpc>
              <a:spcBef>
                <a:spcPts val="780"/>
              </a:spcBef>
              <a:buFont typeface="Arial" panose="020B0604020202020204" pitchFamily="34" charset="0"/>
              <a:buNone/>
            </a:pPr>
            <a:r>
              <a:rPr lang="zh-TW" altLang="zh-CN" sz="1400" dirty="0">
                <a:solidFill>
                  <a:srgbClr val="002060"/>
                </a:solidFill>
                <a:latin typeface="Arial" panose="020B0604020202020204" pitchFamily="34" charset="0"/>
                <a:ea typeface="微软雅黑" panose="020B0503020204020204" pitchFamily="34" charset="-122"/>
                <a:cs typeface="宋体" panose="02010600030101010101" pitchFamily="2" charset="-122"/>
              </a:rPr>
              <a:t>綜</a:t>
            </a:r>
            <a:r>
              <a:rPr lang="zh-TW" altLang="zh-CN" sz="1400" dirty="0">
                <a:solidFill>
                  <a:srgbClr val="002060"/>
                </a:solidFill>
                <a:latin typeface="Arial" panose="020B0604020202020204" pitchFamily="34" charset="0"/>
                <a:ea typeface="微软雅黑" panose="020B0503020204020204" pitchFamily="34" charset="-122"/>
                <a:cs typeface="PMingLiU" panose="02020500000000000000" pitchFamily="18" charset="-120"/>
              </a:rPr>
              <a:t>上，</a:t>
            </a:r>
            <a:r>
              <a:rPr lang="zh-TW" altLang="zh-CN" sz="1400" dirty="0">
                <a:solidFill>
                  <a:srgbClr val="002060"/>
                </a:solidFill>
                <a:latin typeface="Arial" panose="020B0604020202020204" pitchFamily="34" charset="0"/>
                <a:ea typeface="微软雅黑" panose="020B0503020204020204" pitchFamily="34" charset="-122"/>
                <a:cs typeface="宋体" panose="02010600030101010101" pitchFamily="2" charset="-122"/>
              </a:rPr>
              <a:t>這個</a:t>
            </a:r>
            <a:r>
              <a:rPr lang="zh-TW" altLang="zh-CN" sz="1400" dirty="0">
                <a:solidFill>
                  <a:srgbClr val="002060"/>
                </a:solidFill>
                <a:latin typeface="Arial" panose="020B0604020202020204" pitchFamily="34" charset="0"/>
                <a:ea typeface="微软雅黑" panose="020B0503020204020204" pitchFamily="34" charset="-122"/>
                <a:cs typeface="PMingLiU" panose="02020500000000000000" pitchFamily="18" charset="-120"/>
              </a:rPr>
              <a:t>新</a:t>
            </a:r>
            <a:r>
              <a:rPr lang="zh-TW" altLang="zh-CN" sz="1400" dirty="0">
                <a:solidFill>
                  <a:srgbClr val="002060"/>
                </a:solidFill>
                <a:latin typeface="Arial" panose="020B0604020202020204" pitchFamily="34" charset="0"/>
                <a:ea typeface="微软雅黑" panose="020B0503020204020204" pitchFamily="34" charset="-122"/>
                <a:cs typeface="宋体" panose="02010600030101010101" pitchFamily="2" charset="-122"/>
              </a:rPr>
              <a:t>項</a:t>
            </a:r>
            <a:r>
              <a:rPr lang="zh-TW" altLang="zh-CN" sz="1400" dirty="0">
                <a:solidFill>
                  <a:srgbClr val="002060"/>
                </a:solidFill>
                <a:latin typeface="Arial" panose="020B0604020202020204" pitchFamily="34" charset="0"/>
                <a:ea typeface="微软雅黑" panose="020B0503020204020204" pitchFamily="34" charset="-122"/>
                <a:cs typeface="PMingLiU" panose="02020500000000000000" pitchFamily="18" charset="-120"/>
              </a:rPr>
              <a:t>目的</a:t>
            </a:r>
            <a:r>
              <a:rPr lang="zh-TW" altLang="zh-CN" sz="1400" dirty="0">
                <a:solidFill>
                  <a:srgbClr val="002060"/>
                </a:solidFill>
                <a:latin typeface="Arial" panose="020B0604020202020204" pitchFamily="34" charset="0"/>
                <a:ea typeface="微软雅黑" panose="020B0503020204020204" pitchFamily="34" charset="-122"/>
                <a:cs typeface="宋体" panose="02010600030101010101" pitchFamily="2" charset="-122"/>
              </a:rPr>
              <a:t>淨現</a:t>
            </a:r>
            <a:r>
              <a:rPr lang="zh-TW" altLang="zh-CN" sz="1400" dirty="0">
                <a:solidFill>
                  <a:srgbClr val="002060"/>
                </a:solidFill>
                <a:latin typeface="Arial" panose="020B0604020202020204" pitchFamily="34" charset="0"/>
                <a:ea typeface="微软雅黑" panose="020B0503020204020204" pitchFamily="34" charset="-122"/>
                <a:cs typeface="PMingLiU" panose="02020500000000000000" pitchFamily="18" charset="-120"/>
              </a:rPr>
              <a:t>值</a:t>
            </a:r>
            <a:r>
              <a:rPr lang="zh-TW" altLang="zh-CN" sz="1400" dirty="0">
                <a:solidFill>
                  <a:srgbClr val="002060"/>
                </a:solidFill>
                <a:latin typeface="Arial" panose="020B0604020202020204" pitchFamily="34" charset="0"/>
                <a:ea typeface="微软雅黑" panose="020B0503020204020204" pitchFamily="34" charset="-122"/>
                <a:cs typeface="宋体" panose="02010600030101010101" pitchFamily="2" charset="-122"/>
              </a:rPr>
              <a:t>為</a:t>
            </a:r>
            <a:r>
              <a:rPr lang="en-US" altLang="zh-CN" sz="1400" dirty="0">
                <a:solidFill>
                  <a:srgbClr val="002060"/>
                </a:solidFill>
                <a:latin typeface="Arial" panose="020B0604020202020204" pitchFamily="34" charset="0"/>
                <a:ea typeface="微软雅黑" panose="020B0503020204020204" pitchFamily="34" charset="-122"/>
                <a:cs typeface="Times New Roman" panose="02020603050405020304" pitchFamily="18" charset="0"/>
              </a:rPr>
              <a:t>4210.5</a:t>
            </a:r>
            <a:r>
              <a:rPr lang="zh-TW" altLang="zh-CN" sz="1400" dirty="0">
                <a:solidFill>
                  <a:srgbClr val="002060"/>
                </a:solidFill>
                <a:latin typeface="Arial" panose="020B0604020202020204" pitchFamily="34" charset="0"/>
                <a:ea typeface="微软雅黑" panose="020B0503020204020204" pitchFamily="34" charset="-122"/>
                <a:cs typeface="Times New Roman" panose="02020603050405020304" pitchFamily="18" charset="0"/>
              </a:rPr>
              <a:t>萬港元（</a:t>
            </a:r>
            <a:r>
              <a:rPr lang="en-US" altLang="zh-CN" sz="1400" dirty="0">
                <a:solidFill>
                  <a:srgbClr val="002060"/>
                </a:solidFill>
                <a:latin typeface="Arial" panose="020B0604020202020204" pitchFamily="34" charset="0"/>
                <a:ea typeface="微软雅黑" panose="020B0503020204020204" pitchFamily="34" charset="-122"/>
                <a:cs typeface="Times New Roman" panose="02020603050405020304" pitchFamily="18" charset="0"/>
              </a:rPr>
              <a:t>WACC</a:t>
            </a:r>
            <a:r>
              <a:rPr lang="zh-TW" altLang="zh-CN" sz="1400" dirty="0">
                <a:solidFill>
                  <a:srgbClr val="002060"/>
                </a:solidFill>
                <a:latin typeface="Arial" panose="020B0604020202020204" pitchFamily="34" charset="0"/>
                <a:ea typeface="微软雅黑" panose="020B0503020204020204" pitchFamily="34" charset="-122"/>
                <a:cs typeface="Times New Roman" panose="02020603050405020304" pitchFamily="18" charset="0"/>
              </a:rPr>
              <a:t>四捨五入到</a:t>
            </a:r>
            <a:r>
              <a:rPr lang="en-US" altLang="zh-CN" sz="1400" dirty="0">
                <a:solidFill>
                  <a:srgbClr val="002060"/>
                </a:solidFill>
                <a:latin typeface="Arial" panose="020B0604020202020204" pitchFamily="34" charset="0"/>
                <a:ea typeface="微软雅黑" panose="020B0503020204020204" pitchFamily="34" charset="-122"/>
                <a:cs typeface="Times New Roman" panose="02020603050405020304" pitchFamily="18" charset="0"/>
              </a:rPr>
              <a:t>7.6%</a:t>
            </a:r>
            <a:r>
              <a:rPr lang="zh-TW" altLang="zh-CN" sz="1400" dirty="0">
                <a:solidFill>
                  <a:srgbClr val="002060"/>
                </a:solidFill>
                <a:latin typeface="Arial" panose="020B0604020202020204" pitchFamily="34" charset="0"/>
                <a:ea typeface="微软雅黑" panose="020B0503020204020204" pitchFamily="34" charset="-122"/>
                <a:cs typeface="宋体" panose="02010600030101010101" pitchFamily="2" charset="-122"/>
              </a:rPr>
              <a:t>計</a:t>
            </a:r>
            <a:r>
              <a:rPr lang="zh-TW" altLang="zh-CN" sz="1400" dirty="0">
                <a:solidFill>
                  <a:srgbClr val="002060"/>
                </a:solidFill>
                <a:latin typeface="Arial" panose="020B0604020202020204" pitchFamily="34" charset="0"/>
                <a:ea typeface="微软雅黑" panose="020B0503020204020204" pitchFamily="34" charset="-122"/>
                <a:cs typeface="PMingLiU" panose="02020500000000000000" pitchFamily="18" charset="-120"/>
              </a:rPr>
              <a:t>算的</a:t>
            </a:r>
            <a:r>
              <a:rPr lang="zh-TW" altLang="zh-CN" sz="1400" dirty="0">
                <a:solidFill>
                  <a:srgbClr val="002060"/>
                </a:solidFill>
                <a:latin typeface="Arial" panose="020B0604020202020204" pitchFamily="34" charset="0"/>
                <a:ea typeface="微软雅黑" panose="020B0503020204020204" pitchFamily="34" charset="-122"/>
                <a:cs typeface="宋体" panose="02010600030101010101" pitchFamily="2" charset="-122"/>
              </a:rPr>
              <a:t>結</a:t>
            </a:r>
            <a:r>
              <a:rPr lang="zh-TW" altLang="zh-CN" sz="1400" dirty="0">
                <a:solidFill>
                  <a:srgbClr val="002060"/>
                </a:solidFill>
                <a:latin typeface="Arial" panose="020B0604020202020204" pitchFamily="34" charset="0"/>
                <a:ea typeface="微软雅黑" panose="020B0503020204020204" pitchFamily="34" charset="-122"/>
                <a:cs typeface="PMingLiU" panose="02020500000000000000" pitchFamily="18" charset="-120"/>
              </a:rPr>
              <a:t>果</a:t>
            </a:r>
            <a:r>
              <a:rPr lang="zh-TW" altLang="zh-CN" sz="1400" dirty="0">
                <a:solidFill>
                  <a:srgbClr val="002060"/>
                </a:solidFill>
                <a:latin typeface="Arial" panose="020B0604020202020204" pitchFamily="34" charset="0"/>
                <a:ea typeface="微软雅黑" panose="020B0503020204020204" pitchFamily="34" charset="-122"/>
                <a:cs typeface="Times New Roman" panose="02020603050405020304" pitchFamily="18" charset="0"/>
              </a:rPr>
              <a:t>），</a:t>
            </a:r>
            <a:r>
              <a:rPr lang="zh-TW" altLang="zh-CN" sz="1400" dirty="0">
                <a:solidFill>
                  <a:srgbClr val="002060"/>
                </a:solidFill>
                <a:latin typeface="Arial" panose="020B0604020202020204" pitchFamily="34" charset="0"/>
                <a:ea typeface="微软雅黑" panose="020B0503020204020204" pitchFamily="34" charset="-122"/>
                <a:cs typeface="宋体" panose="02010600030101010101" pitchFamily="2" charset="-122"/>
              </a:rPr>
              <a:t>淨現</a:t>
            </a:r>
            <a:r>
              <a:rPr lang="zh-TW" altLang="zh-CN" sz="1400" dirty="0">
                <a:solidFill>
                  <a:srgbClr val="002060"/>
                </a:solidFill>
                <a:latin typeface="Arial" panose="020B0604020202020204" pitchFamily="34" charset="0"/>
                <a:ea typeface="微软雅黑" panose="020B0503020204020204" pitchFamily="34" charset="-122"/>
                <a:cs typeface="PMingLiU" panose="02020500000000000000" pitchFamily="18" charset="-120"/>
              </a:rPr>
              <a:t>值</a:t>
            </a:r>
            <a:r>
              <a:rPr lang="zh-TW" altLang="zh-CN" sz="1400" dirty="0">
                <a:solidFill>
                  <a:srgbClr val="002060"/>
                </a:solidFill>
                <a:latin typeface="Arial" panose="020B0604020202020204" pitchFamily="34" charset="0"/>
                <a:ea typeface="微软雅黑" panose="020B0503020204020204" pitchFamily="34" charset="-122"/>
                <a:cs typeface="宋体" panose="02010600030101010101" pitchFamily="2" charset="-122"/>
              </a:rPr>
              <a:t>為</a:t>
            </a:r>
            <a:r>
              <a:rPr lang="zh-TW" altLang="zh-CN" sz="1400" dirty="0">
                <a:solidFill>
                  <a:srgbClr val="002060"/>
                </a:solidFill>
                <a:latin typeface="Arial" panose="020B0604020202020204" pitchFamily="34" charset="0"/>
                <a:ea typeface="微软雅黑" panose="020B0503020204020204" pitchFamily="34" charset="-122"/>
                <a:cs typeface="PMingLiU" panose="02020500000000000000" pitchFamily="18" charset="-120"/>
              </a:rPr>
              <a:t>正，建</a:t>
            </a:r>
            <a:r>
              <a:rPr lang="zh-TW" altLang="zh-CN" sz="1400" dirty="0">
                <a:solidFill>
                  <a:srgbClr val="002060"/>
                </a:solidFill>
                <a:latin typeface="Arial" panose="020B0604020202020204" pitchFamily="34" charset="0"/>
                <a:ea typeface="微软雅黑" panose="020B0503020204020204" pitchFamily="34" charset="-122"/>
                <a:cs typeface="宋体" panose="02010600030101010101" pitchFamily="2" charset="-122"/>
              </a:rPr>
              <a:t>議</a:t>
            </a:r>
            <a:r>
              <a:rPr lang="zh-TW" altLang="zh-CN" sz="1400" dirty="0">
                <a:solidFill>
                  <a:srgbClr val="002060"/>
                </a:solidFill>
                <a:latin typeface="Arial" panose="020B0604020202020204" pitchFamily="34" charset="0"/>
                <a:ea typeface="微软雅黑" panose="020B0503020204020204" pitchFamily="34" charset="-122"/>
                <a:cs typeface="PMingLiU" panose="02020500000000000000" pitchFamily="18" charset="-120"/>
              </a:rPr>
              <a:t>接受</a:t>
            </a:r>
            <a:r>
              <a:rPr lang="zh-TW" altLang="zh-CN" sz="1400" dirty="0">
                <a:solidFill>
                  <a:srgbClr val="002060"/>
                </a:solidFill>
                <a:latin typeface="Arial" panose="020B0604020202020204" pitchFamily="34" charset="0"/>
                <a:ea typeface="微软雅黑" panose="020B0503020204020204" pitchFamily="34" charset="-122"/>
                <a:cs typeface="宋体" panose="02010600030101010101" pitchFamily="2" charset="-122"/>
              </a:rPr>
              <a:t>這個項</a:t>
            </a:r>
            <a:r>
              <a:rPr lang="zh-TW" altLang="zh-CN" sz="1400" dirty="0">
                <a:solidFill>
                  <a:srgbClr val="002060"/>
                </a:solidFill>
                <a:latin typeface="Arial" panose="020B0604020202020204" pitchFamily="34" charset="0"/>
                <a:ea typeface="微软雅黑" panose="020B0503020204020204" pitchFamily="34" charset="-122"/>
                <a:cs typeface="PMingLiU" panose="02020500000000000000" pitchFamily="18" charset="-120"/>
              </a:rPr>
              <a:t>目。</a:t>
            </a:r>
            <a:endParaRPr lang="zh-CN" altLang="zh-CN" sz="1400" dirty="0">
              <a:solidFill>
                <a:srgbClr val="002060"/>
              </a:solidFill>
              <a:latin typeface="Arial" panose="020B0604020202020204" pitchFamily="34" charset="0"/>
              <a:ea typeface="微软雅黑" panose="020B0503020204020204" pitchFamily="34" charset="-122"/>
              <a:cs typeface="Times New Roman" panose="02020603050405020304" pitchFamily="18" charset="0"/>
            </a:endParaRPr>
          </a:p>
          <a:p>
            <a:pPr marL="0" indent="0">
              <a:buFont typeface="Arial" panose="020B0604020202020204" pitchFamily="34" charset="0"/>
              <a:buNone/>
            </a:pPr>
            <a:endParaRPr lang="zh-CN" altLang="zh-CN" sz="1800" dirty="0">
              <a:solidFill>
                <a:srgbClr val="002060"/>
              </a:solidFill>
              <a:latin typeface="Arial" panose="020B0604020202020204" pitchFamily="34" charset="0"/>
              <a:ea typeface="微软雅黑" panose="020B0503020204020204" pitchFamily="34" charset="-122"/>
              <a:cs typeface="Times New Roman" panose="02020603050405020304" pitchFamily="18" charset="0"/>
            </a:endParaRPr>
          </a:p>
        </p:txBody>
      </p:sp>
      <p:sp>
        <p:nvSpPr>
          <p:cNvPr id="9" name="文字方塊 8">
            <a:extLst>
              <a:ext uri="{FF2B5EF4-FFF2-40B4-BE49-F238E27FC236}">
                <a16:creationId xmlns:a16="http://schemas.microsoft.com/office/drawing/2014/main" id="{FDBC5550-8DED-ECC8-FEFB-EC254A328CBA}"/>
              </a:ext>
            </a:extLst>
          </p:cNvPr>
          <p:cNvSpPr txBox="1"/>
          <p:nvPr/>
        </p:nvSpPr>
        <p:spPr>
          <a:xfrm>
            <a:off x="876300" y="5045247"/>
            <a:ext cx="10515600" cy="461665"/>
          </a:xfrm>
          <a:prstGeom prst="rect">
            <a:avLst/>
          </a:prstGeom>
          <a:noFill/>
        </p:spPr>
        <p:txBody>
          <a:bodyPr wrap="square" rtlCol="0">
            <a:spAutoFit/>
          </a:bodyPr>
          <a:lstStyle/>
          <a:p>
            <a:r>
              <a:rPr lang="en-US" altLang="zh-CN" sz="2400" dirty="0">
                <a:solidFill>
                  <a:srgbClr val="002060"/>
                </a:solidFill>
                <a:latin typeface="Arial" panose="020B0604020202020204" pitchFamily="34" charset="0"/>
                <a:ea typeface="微软雅黑" panose="020B0503020204020204" pitchFamily="34" charset="-122"/>
              </a:rPr>
              <a:t>d)</a:t>
            </a:r>
            <a:r>
              <a:rPr lang="zh-CN" altLang="en-US" sz="2400" dirty="0">
                <a:solidFill>
                  <a:srgbClr val="002060"/>
                </a:solidFill>
                <a:latin typeface="Arial" panose="020B0604020202020204" pitchFamily="34" charset="0"/>
                <a:ea typeface="微软雅黑" panose="020B0503020204020204" pitchFamily="34" charset="-122"/>
              </a:rPr>
              <a:t>等額本息計算</a:t>
            </a:r>
            <a:endParaRPr lang="en-US" altLang="zh-CN" sz="2400" dirty="0">
              <a:solidFill>
                <a:srgbClr val="002060"/>
              </a:solidFill>
              <a:latin typeface="Arial" panose="020B0604020202020204" pitchFamily="34" charset="0"/>
              <a:ea typeface="微软雅黑" panose="020B0503020204020204" pitchFamily="34" charset="-122"/>
            </a:endParaRPr>
          </a:p>
        </p:txBody>
      </p:sp>
      <p:sp>
        <p:nvSpPr>
          <p:cNvPr id="10" name="文字方塊 9">
            <a:extLst>
              <a:ext uri="{FF2B5EF4-FFF2-40B4-BE49-F238E27FC236}">
                <a16:creationId xmlns:a16="http://schemas.microsoft.com/office/drawing/2014/main" id="{FBE9C3F9-9766-F889-B6B5-9EC3DFE7D5C9}"/>
              </a:ext>
            </a:extLst>
          </p:cNvPr>
          <p:cNvSpPr txBox="1"/>
          <p:nvPr/>
        </p:nvSpPr>
        <p:spPr>
          <a:xfrm>
            <a:off x="838199" y="5477214"/>
            <a:ext cx="10515600" cy="646331"/>
          </a:xfrm>
          <a:prstGeom prst="rect">
            <a:avLst/>
          </a:prstGeom>
          <a:noFill/>
        </p:spPr>
        <p:txBody>
          <a:bodyPr wrap="square" rtlCol="0">
            <a:spAutoFit/>
          </a:bodyPr>
          <a:lstStyle/>
          <a:p>
            <a:r>
              <a:rPr lang="zh-CN" altLang="en-US" dirty="0">
                <a:solidFill>
                  <a:srgbClr val="002060"/>
                </a:solidFill>
                <a:latin typeface="Arial" panose="020B0604020202020204" pitchFamily="34" charset="0"/>
                <a:ea typeface="微软雅黑" panose="020B0503020204020204" pitchFamily="34" charset="-122"/>
              </a:rPr>
              <a:t>每期還款額可由</a:t>
            </a:r>
            <a:r>
              <a:rPr lang="en-US" altLang="zh-CN" dirty="0">
                <a:solidFill>
                  <a:srgbClr val="002060"/>
                </a:solidFill>
                <a:latin typeface="Arial" panose="020B0604020202020204" pitchFamily="34" charset="0"/>
                <a:ea typeface="微软雅黑" panose="020B0503020204020204" pitchFamily="34" charset="-122"/>
              </a:rPr>
              <a:t>excel</a:t>
            </a:r>
            <a:r>
              <a:rPr lang="zh-CN" altLang="en-US" dirty="0">
                <a:solidFill>
                  <a:srgbClr val="002060"/>
                </a:solidFill>
                <a:latin typeface="Arial" panose="020B0604020202020204" pitchFamily="34" charset="0"/>
                <a:ea typeface="微软雅黑" panose="020B0503020204020204" pitchFamily="34" charset="-122"/>
              </a:rPr>
              <a:t>公式計算</a:t>
            </a:r>
            <a:r>
              <a:rPr lang="en-US" altLang="zh-CN" dirty="0">
                <a:solidFill>
                  <a:srgbClr val="002060"/>
                </a:solidFill>
                <a:latin typeface="Arial" panose="020B0604020202020204" pitchFamily="34" charset="0"/>
                <a:ea typeface="微软雅黑" panose="020B0503020204020204" pitchFamily="34" charset="-122"/>
              </a:rPr>
              <a:t>:</a:t>
            </a:r>
          </a:p>
          <a:p>
            <a:r>
              <a:rPr lang="en-US" altLang="zh-CN" dirty="0">
                <a:solidFill>
                  <a:srgbClr val="002060"/>
                </a:solidFill>
                <a:latin typeface="Arial" panose="020B0604020202020204" pitchFamily="34" charset="0"/>
                <a:ea typeface="微软雅黑" panose="020B0503020204020204" pitchFamily="34" charset="-122"/>
              </a:rPr>
              <a:t>PMT(rate, </a:t>
            </a:r>
            <a:r>
              <a:rPr lang="en-US" altLang="zh-CN" dirty="0" err="1">
                <a:solidFill>
                  <a:srgbClr val="002060"/>
                </a:solidFill>
                <a:latin typeface="Arial" panose="020B0604020202020204" pitchFamily="34" charset="0"/>
                <a:ea typeface="微软雅黑" panose="020B0503020204020204" pitchFamily="34" charset="-122"/>
              </a:rPr>
              <a:t>nper</a:t>
            </a:r>
            <a:r>
              <a:rPr lang="en-US" altLang="zh-CN" dirty="0">
                <a:solidFill>
                  <a:srgbClr val="002060"/>
                </a:solidFill>
                <a:latin typeface="Arial" panose="020B0604020202020204" pitchFamily="34" charset="0"/>
                <a:ea typeface="微软雅黑" panose="020B0503020204020204" pitchFamily="34" charset="-122"/>
              </a:rPr>
              <a:t>, </a:t>
            </a:r>
            <a:r>
              <a:rPr lang="en-US" altLang="zh-CN" dirty="0" err="1">
                <a:solidFill>
                  <a:srgbClr val="002060"/>
                </a:solidFill>
                <a:latin typeface="Arial" panose="020B0604020202020204" pitchFamily="34" charset="0"/>
                <a:ea typeface="微软雅黑" panose="020B0503020204020204" pitchFamily="34" charset="-122"/>
              </a:rPr>
              <a:t>pv</a:t>
            </a:r>
            <a:r>
              <a:rPr lang="en-US" altLang="zh-CN" dirty="0">
                <a:solidFill>
                  <a:srgbClr val="002060"/>
                </a:solidFill>
                <a:latin typeface="Arial" panose="020B0604020202020204" pitchFamily="34" charset="0"/>
                <a:ea typeface="微软雅黑" panose="020B0503020204020204" pitchFamily="34" charset="-122"/>
              </a:rPr>
              <a:t>, (</a:t>
            </a:r>
            <a:r>
              <a:rPr lang="en-US" altLang="zh-CN" dirty="0" err="1">
                <a:solidFill>
                  <a:srgbClr val="002060"/>
                </a:solidFill>
                <a:latin typeface="Arial" panose="020B0604020202020204" pitchFamily="34" charset="0"/>
                <a:ea typeface="微软雅黑" panose="020B0503020204020204" pitchFamily="34" charset="-122"/>
              </a:rPr>
              <a:t>fv</a:t>
            </a:r>
            <a:r>
              <a:rPr lang="en-US" altLang="zh-CN" dirty="0">
                <a:solidFill>
                  <a:srgbClr val="002060"/>
                </a:solidFill>
                <a:latin typeface="Arial" panose="020B0604020202020204" pitchFamily="34" charset="0"/>
                <a:ea typeface="微软雅黑" panose="020B0503020204020204" pitchFamily="34" charset="-122"/>
              </a:rPr>
              <a:t>, type))</a:t>
            </a:r>
            <a:endParaRPr lang="zh-CN" altLang="en-US" dirty="0">
              <a:solidFill>
                <a:srgbClr val="002060"/>
              </a:solidFill>
              <a:latin typeface="Arial" panose="020B0604020202020204" pitchFamily="34" charset="0"/>
              <a:ea typeface="微软雅黑" panose="020B0503020204020204" pitchFamily="34" charset="-122"/>
            </a:endParaRPr>
          </a:p>
        </p:txBody>
      </p:sp>
      <p:graphicFrame>
        <p:nvGraphicFramePr>
          <p:cNvPr id="12" name="表格 11">
            <a:extLst>
              <a:ext uri="{FF2B5EF4-FFF2-40B4-BE49-F238E27FC236}">
                <a16:creationId xmlns:a16="http://schemas.microsoft.com/office/drawing/2014/main" id="{3B28500C-9D5E-232F-3A1E-B8BF87D6F2E0}"/>
              </a:ext>
            </a:extLst>
          </p:cNvPr>
          <p:cNvGraphicFramePr>
            <a:graphicFrameLocks noGrp="1"/>
          </p:cNvGraphicFramePr>
          <p:nvPr>
            <p:extLst>
              <p:ext uri="{D42A27DB-BD31-4B8C-83A1-F6EECF244321}">
                <p14:modId xmlns:p14="http://schemas.microsoft.com/office/powerpoint/2010/main" val="41391193"/>
              </p:ext>
            </p:extLst>
          </p:nvPr>
        </p:nvGraphicFramePr>
        <p:xfrm>
          <a:off x="5943603" y="5007744"/>
          <a:ext cx="5257797" cy="1333500"/>
        </p:xfrm>
        <a:graphic>
          <a:graphicData uri="http://schemas.openxmlformats.org/drawingml/2006/table">
            <a:tbl>
              <a:tblPr firstRow="1" firstCol="1" bandRow="1">
                <a:tableStyleId>{5C22544A-7EE6-4342-B048-85BDC9FD1C3A}</a:tableStyleId>
              </a:tblPr>
              <a:tblGrid>
                <a:gridCol w="427120">
                  <a:extLst>
                    <a:ext uri="{9D8B030D-6E8A-4147-A177-3AD203B41FA5}">
                      <a16:colId xmlns:a16="http://schemas.microsoft.com/office/drawing/2014/main" val="2289375951"/>
                    </a:ext>
                  </a:extLst>
                </a:gridCol>
                <a:gridCol w="919818">
                  <a:extLst>
                    <a:ext uri="{9D8B030D-6E8A-4147-A177-3AD203B41FA5}">
                      <a16:colId xmlns:a16="http://schemas.microsoft.com/office/drawing/2014/main" val="3204683079"/>
                    </a:ext>
                  </a:extLst>
                </a:gridCol>
                <a:gridCol w="1051560">
                  <a:extLst>
                    <a:ext uri="{9D8B030D-6E8A-4147-A177-3AD203B41FA5}">
                      <a16:colId xmlns:a16="http://schemas.microsoft.com/office/drawing/2014/main" val="4112940966"/>
                    </a:ext>
                  </a:extLst>
                </a:gridCol>
                <a:gridCol w="897963">
                  <a:extLst>
                    <a:ext uri="{9D8B030D-6E8A-4147-A177-3AD203B41FA5}">
                      <a16:colId xmlns:a16="http://schemas.microsoft.com/office/drawing/2014/main" val="3775216933"/>
                    </a:ext>
                  </a:extLst>
                </a:gridCol>
                <a:gridCol w="980668">
                  <a:extLst>
                    <a:ext uri="{9D8B030D-6E8A-4147-A177-3AD203B41FA5}">
                      <a16:colId xmlns:a16="http://schemas.microsoft.com/office/drawing/2014/main" val="1668244895"/>
                    </a:ext>
                  </a:extLst>
                </a:gridCol>
                <a:gridCol w="980668">
                  <a:extLst>
                    <a:ext uri="{9D8B030D-6E8A-4147-A177-3AD203B41FA5}">
                      <a16:colId xmlns:a16="http://schemas.microsoft.com/office/drawing/2014/main" val="2274560813"/>
                    </a:ext>
                  </a:extLst>
                </a:gridCol>
              </a:tblGrid>
              <a:tr h="190500">
                <a:tc>
                  <a:txBody>
                    <a:bodyPr/>
                    <a:lstStyle/>
                    <a:p>
                      <a:pPr algn="ctr">
                        <a:lnSpc>
                          <a:spcPct val="115000"/>
                        </a:lnSpc>
                      </a:pPr>
                      <a:r>
                        <a:rPr lang="zh-TW" sz="900" b="0" kern="100" dirty="0">
                          <a:effectLst/>
                          <a:latin typeface="Arial" panose="020B0604020202020204" pitchFamily="34" charset="0"/>
                          <a:ea typeface="微软雅黑" panose="020B0503020204020204" pitchFamily="34" charset="-122"/>
                        </a:rPr>
                        <a:t>年期</a:t>
                      </a:r>
                      <a:endParaRPr lang="zh-CN" sz="900" b="0" kern="100" dirty="0">
                        <a:effectLst/>
                        <a:latin typeface="Arial" panose="020B0604020202020204" pitchFamily="34" charset="0"/>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pPr>
                      <a:r>
                        <a:rPr lang="zh-TW" sz="900" b="0" kern="100" dirty="0">
                          <a:effectLst/>
                          <a:latin typeface="Arial" panose="020B0604020202020204" pitchFamily="34" charset="0"/>
                          <a:ea typeface="微软雅黑" panose="020B0503020204020204" pitchFamily="34" charset="-122"/>
                        </a:rPr>
                        <a:t>期初餘額</a:t>
                      </a:r>
                      <a:endParaRPr lang="zh-CN" sz="900" b="0" kern="100" dirty="0">
                        <a:effectLst/>
                        <a:latin typeface="Arial" panose="020B0604020202020204" pitchFamily="34" charset="0"/>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pPr>
                      <a:r>
                        <a:rPr lang="zh-TW" sz="900" b="0" kern="100" dirty="0">
                          <a:effectLst/>
                          <a:latin typeface="Arial" panose="020B0604020202020204" pitchFamily="34" charset="0"/>
                          <a:ea typeface="微软雅黑" panose="020B0503020204020204" pitchFamily="34" charset="-122"/>
                        </a:rPr>
                        <a:t>還款金額</a:t>
                      </a:r>
                      <a:endParaRPr lang="zh-CN" sz="900" b="0" kern="100" dirty="0">
                        <a:effectLst/>
                        <a:latin typeface="Arial" panose="020B0604020202020204" pitchFamily="34" charset="0"/>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pPr>
                      <a:r>
                        <a:rPr lang="zh-TW" sz="900" b="0" kern="100" dirty="0">
                          <a:effectLst/>
                          <a:latin typeface="Arial" panose="020B0604020202020204" pitchFamily="34" charset="0"/>
                          <a:ea typeface="微软雅黑" panose="020B0503020204020204" pitchFamily="34" charset="-122"/>
                        </a:rPr>
                        <a:t>支付利息</a:t>
                      </a:r>
                      <a:endParaRPr lang="zh-CN" sz="900" b="0" kern="100" dirty="0">
                        <a:effectLst/>
                        <a:latin typeface="Arial" panose="020B0604020202020204" pitchFamily="34" charset="0"/>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pPr>
                      <a:r>
                        <a:rPr lang="zh-TW" sz="900" b="0" kern="100" dirty="0">
                          <a:effectLst/>
                          <a:latin typeface="Arial" panose="020B0604020202020204" pitchFamily="34" charset="0"/>
                          <a:ea typeface="微软雅黑" panose="020B0503020204020204" pitchFamily="34" charset="-122"/>
                        </a:rPr>
                        <a:t>支付本金</a:t>
                      </a:r>
                      <a:endParaRPr lang="zh-CN" sz="900" b="0" kern="100" dirty="0">
                        <a:effectLst/>
                        <a:latin typeface="Arial" panose="020B0604020202020204" pitchFamily="34" charset="0"/>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pPr>
                      <a:r>
                        <a:rPr lang="zh-TW" sz="900" b="0" kern="100" dirty="0">
                          <a:effectLst/>
                          <a:latin typeface="Arial" panose="020B0604020202020204" pitchFamily="34" charset="0"/>
                          <a:ea typeface="微软雅黑" panose="020B0503020204020204" pitchFamily="34" charset="-122"/>
                        </a:rPr>
                        <a:t>期末餘額</a:t>
                      </a:r>
                      <a:endParaRPr lang="zh-CN" sz="900" b="0" kern="100" dirty="0">
                        <a:effectLst/>
                        <a:latin typeface="Arial" panose="020B0604020202020204" pitchFamily="34" charset="0"/>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077939636"/>
                  </a:ext>
                </a:extLst>
              </a:tr>
              <a:tr h="190500">
                <a:tc>
                  <a:txBody>
                    <a:bodyPr/>
                    <a:lstStyle/>
                    <a:p>
                      <a:pPr algn="ctr">
                        <a:lnSpc>
                          <a:spcPct val="115000"/>
                        </a:lnSpc>
                      </a:pPr>
                      <a:r>
                        <a:rPr lang="en-US" sz="900" b="0" kern="100" dirty="0">
                          <a:effectLst/>
                          <a:latin typeface="Arial" panose="020B0604020202020204" pitchFamily="34" charset="0"/>
                          <a:ea typeface="微软雅黑" panose="020B0503020204020204" pitchFamily="34" charset="-122"/>
                        </a:rPr>
                        <a:t>1</a:t>
                      </a:r>
                      <a:endParaRPr lang="zh-CN" sz="900" b="0" kern="100" dirty="0">
                        <a:effectLst/>
                        <a:latin typeface="Arial" panose="020B0604020202020204" pitchFamily="34" charset="0"/>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pPr>
                      <a:r>
                        <a:rPr lang="en-US" sz="900" b="0" kern="100" dirty="0">
                          <a:effectLst/>
                          <a:latin typeface="Arial" panose="020B0604020202020204" pitchFamily="34" charset="0"/>
                          <a:ea typeface="微软雅黑" panose="020B0503020204020204" pitchFamily="34" charset="-122"/>
                        </a:rPr>
                        <a:t>50,000,000.00</a:t>
                      </a:r>
                      <a:endParaRPr lang="zh-CN" sz="900" b="0" kern="100" dirty="0">
                        <a:effectLst/>
                        <a:latin typeface="Arial" panose="020B0604020202020204" pitchFamily="34" charset="0"/>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pPr>
                      <a:r>
                        <a:rPr lang="en-US" sz="900" b="0" kern="100" dirty="0">
                          <a:effectLst/>
                          <a:latin typeface="Arial" panose="020B0604020202020204" pitchFamily="34" charset="0"/>
                          <a:ea typeface="微软雅黑" panose="020B0503020204020204" pitchFamily="34" charset="-122"/>
                        </a:rPr>
                        <a:t>11,869,820.02</a:t>
                      </a:r>
                      <a:endParaRPr lang="zh-CN" sz="900" b="0" kern="100" dirty="0">
                        <a:effectLst/>
                        <a:latin typeface="Arial" panose="020B0604020202020204" pitchFamily="34" charset="0"/>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pPr>
                      <a:r>
                        <a:rPr lang="en-US" sz="900" b="0" kern="100" dirty="0">
                          <a:effectLst/>
                          <a:latin typeface="Arial" panose="020B0604020202020204" pitchFamily="34" charset="0"/>
                          <a:ea typeface="微软雅黑" panose="020B0503020204020204" pitchFamily="34" charset="-122"/>
                        </a:rPr>
                        <a:t>3,000,000.00</a:t>
                      </a:r>
                      <a:endParaRPr lang="zh-CN" sz="900" b="0" kern="100" dirty="0">
                        <a:effectLst/>
                        <a:latin typeface="Arial" panose="020B0604020202020204" pitchFamily="34" charset="0"/>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pPr>
                      <a:r>
                        <a:rPr lang="en-US" sz="900" b="0" kern="100" dirty="0">
                          <a:effectLst/>
                          <a:latin typeface="Arial" panose="020B0604020202020204" pitchFamily="34" charset="0"/>
                          <a:ea typeface="微软雅黑" panose="020B0503020204020204" pitchFamily="34" charset="-122"/>
                        </a:rPr>
                        <a:t>8,869,820.02</a:t>
                      </a:r>
                      <a:endParaRPr lang="zh-CN" sz="900" b="0" kern="100" dirty="0">
                        <a:effectLst/>
                        <a:latin typeface="Arial" panose="020B0604020202020204" pitchFamily="34" charset="0"/>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pPr>
                      <a:r>
                        <a:rPr lang="en-US" sz="900" b="0" kern="100" dirty="0">
                          <a:effectLst/>
                          <a:latin typeface="Arial" panose="020B0604020202020204" pitchFamily="34" charset="0"/>
                          <a:ea typeface="微软雅黑" panose="020B0503020204020204" pitchFamily="34" charset="-122"/>
                        </a:rPr>
                        <a:t>41,130,179.98</a:t>
                      </a:r>
                      <a:endParaRPr lang="zh-CN" sz="900" b="0" kern="100" dirty="0">
                        <a:effectLst/>
                        <a:latin typeface="Arial" panose="020B0604020202020204" pitchFamily="34" charset="0"/>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633215388"/>
                  </a:ext>
                </a:extLst>
              </a:tr>
              <a:tr h="190500">
                <a:tc>
                  <a:txBody>
                    <a:bodyPr/>
                    <a:lstStyle/>
                    <a:p>
                      <a:pPr algn="ctr">
                        <a:lnSpc>
                          <a:spcPct val="115000"/>
                        </a:lnSpc>
                      </a:pPr>
                      <a:r>
                        <a:rPr lang="en-US" sz="900" b="0" kern="100" dirty="0">
                          <a:effectLst/>
                          <a:latin typeface="Arial" panose="020B0604020202020204" pitchFamily="34" charset="0"/>
                          <a:ea typeface="微软雅黑" panose="020B0503020204020204" pitchFamily="34" charset="-122"/>
                        </a:rPr>
                        <a:t>2</a:t>
                      </a:r>
                      <a:endParaRPr lang="zh-CN" sz="900" b="0" kern="100" dirty="0">
                        <a:effectLst/>
                        <a:latin typeface="Arial" panose="020B0604020202020204" pitchFamily="34" charset="0"/>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pPr>
                      <a:r>
                        <a:rPr lang="en-US" sz="900" b="0" kern="100" dirty="0">
                          <a:effectLst/>
                          <a:latin typeface="Arial" panose="020B0604020202020204" pitchFamily="34" charset="0"/>
                          <a:ea typeface="微软雅黑" panose="020B0503020204020204" pitchFamily="34" charset="-122"/>
                        </a:rPr>
                        <a:t>41,130,179.98</a:t>
                      </a:r>
                      <a:endParaRPr lang="zh-CN" sz="900" b="0" kern="100" dirty="0">
                        <a:effectLst/>
                        <a:latin typeface="Arial" panose="020B0604020202020204" pitchFamily="34" charset="0"/>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pPr>
                      <a:r>
                        <a:rPr lang="en-US" sz="900" b="0" kern="100" dirty="0">
                          <a:effectLst/>
                          <a:latin typeface="Arial" panose="020B0604020202020204" pitchFamily="34" charset="0"/>
                          <a:ea typeface="微软雅黑" panose="020B0503020204020204" pitchFamily="34" charset="-122"/>
                        </a:rPr>
                        <a:t>11,869,820.02</a:t>
                      </a:r>
                      <a:endParaRPr lang="zh-CN" sz="900" b="0" kern="100" dirty="0">
                        <a:effectLst/>
                        <a:latin typeface="Arial" panose="020B0604020202020204" pitchFamily="34" charset="0"/>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pPr>
                      <a:r>
                        <a:rPr lang="en-US" sz="900" b="0" kern="100" dirty="0">
                          <a:effectLst/>
                          <a:latin typeface="Arial" panose="020B0604020202020204" pitchFamily="34" charset="0"/>
                          <a:ea typeface="微软雅黑" panose="020B0503020204020204" pitchFamily="34" charset="-122"/>
                        </a:rPr>
                        <a:t>2,467,810.80</a:t>
                      </a:r>
                      <a:endParaRPr lang="zh-CN" sz="900" b="0" kern="100" dirty="0">
                        <a:effectLst/>
                        <a:latin typeface="Arial" panose="020B0604020202020204" pitchFamily="34" charset="0"/>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pPr>
                      <a:r>
                        <a:rPr lang="en-US" sz="900" b="0" kern="100" dirty="0">
                          <a:effectLst/>
                          <a:latin typeface="Arial" panose="020B0604020202020204" pitchFamily="34" charset="0"/>
                          <a:ea typeface="微软雅黑" panose="020B0503020204020204" pitchFamily="34" charset="-122"/>
                        </a:rPr>
                        <a:t>9,402,009.22</a:t>
                      </a:r>
                      <a:endParaRPr lang="zh-CN" sz="900" b="0" kern="100" dirty="0">
                        <a:effectLst/>
                        <a:latin typeface="Arial" panose="020B0604020202020204" pitchFamily="34" charset="0"/>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pPr>
                      <a:r>
                        <a:rPr lang="en-US" sz="900" b="0" kern="100" dirty="0">
                          <a:effectLst/>
                          <a:latin typeface="Arial" panose="020B0604020202020204" pitchFamily="34" charset="0"/>
                          <a:ea typeface="微软雅黑" panose="020B0503020204020204" pitchFamily="34" charset="-122"/>
                        </a:rPr>
                        <a:t>31,728,170.76</a:t>
                      </a:r>
                      <a:endParaRPr lang="zh-CN" sz="900" b="0" kern="100" dirty="0">
                        <a:effectLst/>
                        <a:latin typeface="Arial" panose="020B0604020202020204" pitchFamily="34" charset="0"/>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79644363"/>
                  </a:ext>
                </a:extLst>
              </a:tr>
              <a:tr h="190500">
                <a:tc>
                  <a:txBody>
                    <a:bodyPr/>
                    <a:lstStyle/>
                    <a:p>
                      <a:pPr algn="ctr">
                        <a:lnSpc>
                          <a:spcPct val="115000"/>
                        </a:lnSpc>
                      </a:pPr>
                      <a:r>
                        <a:rPr lang="en-US" sz="900" b="0" kern="100" dirty="0">
                          <a:effectLst/>
                          <a:latin typeface="Arial" panose="020B0604020202020204" pitchFamily="34" charset="0"/>
                          <a:ea typeface="微软雅黑" panose="020B0503020204020204" pitchFamily="34" charset="-122"/>
                        </a:rPr>
                        <a:t>3</a:t>
                      </a:r>
                      <a:endParaRPr lang="zh-CN" sz="900" b="0" kern="100" dirty="0">
                        <a:effectLst/>
                        <a:latin typeface="Arial" panose="020B0604020202020204" pitchFamily="34" charset="0"/>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pPr>
                      <a:r>
                        <a:rPr lang="en-US" sz="900" b="0" kern="100" dirty="0">
                          <a:effectLst/>
                          <a:latin typeface="Arial" panose="020B0604020202020204" pitchFamily="34" charset="0"/>
                          <a:ea typeface="微软雅黑" panose="020B0503020204020204" pitchFamily="34" charset="-122"/>
                        </a:rPr>
                        <a:t>31,728,170.76</a:t>
                      </a:r>
                      <a:endParaRPr lang="zh-CN" sz="900" b="0" kern="100" dirty="0">
                        <a:effectLst/>
                        <a:latin typeface="Arial" panose="020B0604020202020204" pitchFamily="34" charset="0"/>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pPr>
                      <a:r>
                        <a:rPr lang="en-US" sz="900" b="0" kern="100" dirty="0">
                          <a:effectLst/>
                          <a:latin typeface="Arial" panose="020B0604020202020204" pitchFamily="34" charset="0"/>
                          <a:ea typeface="微软雅黑" panose="020B0503020204020204" pitchFamily="34" charset="-122"/>
                        </a:rPr>
                        <a:t>11,869,820.02</a:t>
                      </a:r>
                      <a:endParaRPr lang="zh-CN" sz="900" b="0" kern="100" dirty="0">
                        <a:effectLst/>
                        <a:latin typeface="Arial" panose="020B0604020202020204" pitchFamily="34" charset="0"/>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pPr>
                      <a:r>
                        <a:rPr lang="en-US" sz="900" b="0" kern="100" dirty="0">
                          <a:effectLst/>
                          <a:latin typeface="Arial" panose="020B0604020202020204" pitchFamily="34" charset="0"/>
                          <a:ea typeface="微软雅黑" panose="020B0503020204020204" pitchFamily="34" charset="-122"/>
                        </a:rPr>
                        <a:t>1,903,690.25</a:t>
                      </a:r>
                      <a:endParaRPr lang="zh-CN" sz="900" b="0" kern="100" dirty="0">
                        <a:effectLst/>
                        <a:latin typeface="Arial" panose="020B0604020202020204" pitchFamily="34" charset="0"/>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pPr>
                      <a:r>
                        <a:rPr lang="en-US" sz="900" b="0" kern="100" dirty="0">
                          <a:effectLst/>
                          <a:latin typeface="Arial" panose="020B0604020202020204" pitchFamily="34" charset="0"/>
                          <a:ea typeface="微软雅黑" panose="020B0503020204020204" pitchFamily="34" charset="-122"/>
                        </a:rPr>
                        <a:t>9,966,129.78</a:t>
                      </a:r>
                      <a:endParaRPr lang="zh-CN" sz="900" b="0" kern="100" dirty="0">
                        <a:effectLst/>
                        <a:latin typeface="Arial" panose="020B0604020202020204" pitchFamily="34" charset="0"/>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pPr>
                      <a:r>
                        <a:rPr lang="en-US" sz="900" b="0" kern="100" dirty="0">
                          <a:effectLst/>
                          <a:latin typeface="Arial" panose="020B0604020202020204" pitchFamily="34" charset="0"/>
                          <a:ea typeface="微软雅黑" panose="020B0503020204020204" pitchFamily="34" charset="-122"/>
                        </a:rPr>
                        <a:t>21,762,040.98</a:t>
                      </a:r>
                      <a:endParaRPr lang="zh-CN" sz="900" b="0" kern="100" dirty="0">
                        <a:effectLst/>
                        <a:latin typeface="Arial" panose="020B0604020202020204" pitchFamily="34" charset="0"/>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064449653"/>
                  </a:ext>
                </a:extLst>
              </a:tr>
              <a:tr h="190500">
                <a:tc>
                  <a:txBody>
                    <a:bodyPr/>
                    <a:lstStyle/>
                    <a:p>
                      <a:pPr algn="ctr">
                        <a:lnSpc>
                          <a:spcPct val="115000"/>
                        </a:lnSpc>
                      </a:pPr>
                      <a:r>
                        <a:rPr lang="en-US" sz="900" b="0" kern="100" dirty="0">
                          <a:effectLst/>
                          <a:latin typeface="Arial" panose="020B0604020202020204" pitchFamily="34" charset="0"/>
                          <a:ea typeface="微软雅黑" panose="020B0503020204020204" pitchFamily="34" charset="-122"/>
                        </a:rPr>
                        <a:t>4</a:t>
                      </a:r>
                      <a:endParaRPr lang="zh-CN" sz="900" b="0" kern="100" dirty="0">
                        <a:effectLst/>
                        <a:latin typeface="Arial" panose="020B0604020202020204" pitchFamily="34" charset="0"/>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pPr>
                      <a:r>
                        <a:rPr lang="en-US" sz="900" b="0" kern="100" dirty="0">
                          <a:effectLst/>
                          <a:latin typeface="Arial" panose="020B0604020202020204" pitchFamily="34" charset="0"/>
                          <a:ea typeface="微软雅黑" panose="020B0503020204020204" pitchFamily="34" charset="-122"/>
                        </a:rPr>
                        <a:t>21,762,040.98</a:t>
                      </a:r>
                      <a:endParaRPr lang="zh-CN" sz="900" b="0" kern="100" dirty="0">
                        <a:effectLst/>
                        <a:latin typeface="Arial" panose="020B0604020202020204" pitchFamily="34" charset="0"/>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pPr>
                      <a:r>
                        <a:rPr lang="en-US" sz="900" b="0" kern="100" dirty="0">
                          <a:effectLst/>
                          <a:latin typeface="Arial" panose="020B0604020202020204" pitchFamily="34" charset="0"/>
                          <a:ea typeface="微软雅黑" panose="020B0503020204020204" pitchFamily="34" charset="-122"/>
                        </a:rPr>
                        <a:t>11,869,820.02</a:t>
                      </a:r>
                      <a:endParaRPr lang="zh-CN" sz="900" b="0" kern="100" dirty="0">
                        <a:effectLst/>
                        <a:latin typeface="Arial" panose="020B0604020202020204" pitchFamily="34" charset="0"/>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pPr>
                      <a:r>
                        <a:rPr lang="en-US" sz="900" b="0" kern="100" dirty="0">
                          <a:effectLst/>
                          <a:latin typeface="Arial" panose="020B0604020202020204" pitchFamily="34" charset="0"/>
                          <a:ea typeface="微软雅黑" panose="020B0503020204020204" pitchFamily="34" charset="-122"/>
                        </a:rPr>
                        <a:t>1,305,722.46</a:t>
                      </a:r>
                      <a:endParaRPr lang="zh-CN" sz="900" b="0" kern="100" dirty="0">
                        <a:effectLst/>
                        <a:latin typeface="Arial" panose="020B0604020202020204" pitchFamily="34" charset="0"/>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pPr>
                      <a:r>
                        <a:rPr lang="en-US" sz="900" b="0" kern="100" dirty="0">
                          <a:effectLst/>
                          <a:latin typeface="Arial" panose="020B0604020202020204" pitchFamily="34" charset="0"/>
                          <a:ea typeface="微软雅黑" panose="020B0503020204020204" pitchFamily="34" charset="-122"/>
                        </a:rPr>
                        <a:t>10,564,097.56</a:t>
                      </a:r>
                      <a:endParaRPr lang="zh-CN" sz="900" b="0" kern="100" dirty="0">
                        <a:effectLst/>
                        <a:latin typeface="Arial" panose="020B0604020202020204" pitchFamily="34" charset="0"/>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pPr>
                      <a:r>
                        <a:rPr lang="en-US" sz="900" b="0" kern="100" dirty="0">
                          <a:effectLst/>
                          <a:latin typeface="Arial" panose="020B0604020202020204" pitchFamily="34" charset="0"/>
                          <a:ea typeface="微软雅黑" panose="020B0503020204020204" pitchFamily="34" charset="-122"/>
                        </a:rPr>
                        <a:t>11,197,943.42</a:t>
                      </a:r>
                      <a:endParaRPr lang="zh-CN" sz="900" b="0" kern="100" dirty="0">
                        <a:effectLst/>
                        <a:latin typeface="Arial" panose="020B0604020202020204" pitchFamily="34" charset="0"/>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605622570"/>
                  </a:ext>
                </a:extLst>
              </a:tr>
              <a:tr h="190500">
                <a:tc>
                  <a:txBody>
                    <a:bodyPr/>
                    <a:lstStyle/>
                    <a:p>
                      <a:pPr algn="ctr">
                        <a:lnSpc>
                          <a:spcPct val="115000"/>
                        </a:lnSpc>
                      </a:pPr>
                      <a:r>
                        <a:rPr lang="en-US" sz="900" b="0" kern="100" dirty="0">
                          <a:effectLst/>
                          <a:latin typeface="Arial" panose="020B0604020202020204" pitchFamily="34" charset="0"/>
                          <a:ea typeface="微软雅黑" panose="020B0503020204020204" pitchFamily="34" charset="-122"/>
                        </a:rPr>
                        <a:t>5</a:t>
                      </a:r>
                      <a:endParaRPr lang="zh-CN" sz="900" b="0" kern="100" dirty="0">
                        <a:effectLst/>
                        <a:latin typeface="Arial" panose="020B0604020202020204" pitchFamily="34" charset="0"/>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pPr>
                      <a:r>
                        <a:rPr lang="en-US" sz="900" b="0" kern="100" dirty="0">
                          <a:effectLst/>
                          <a:latin typeface="Arial" panose="020B0604020202020204" pitchFamily="34" charset="0"/>
                          <a:ea typeface="微软雅黑" panose="020B0503020204020204" pitchFamily="34" charset="-122"/>
                        </a:rPr>
                        <a:t>11,197,943.42</a:t>
                      </a:r>
                      <a:endParaRPr lang="zh-CN" sz="900" b="0" kern="100" dirty="0">
                        <a:effectLst/>
                        <a:latin typeface="Arial" panose="020B0604020202020204" pitchFamily="34" charset="0"/>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pPr>
                      <a:r>
                        <a:rPr lang="en-US" sz="900" b="0" kern="100" dirty="0">
                          <a:effectLst/>
                          <a:latin typeface="Arial" panose="020B0604020202020204" pitchFamily="34" charset="0"/>
                          <a:ea typeface="微软雅黑" panose="020B0503020204020204" pitchFamily="34" charset="-122"/>
                        </a:rPr>
                        <a:t>11,869,820.02</a:t>
                      </a:r>
                      <a:endParaRPr lang="zh-CN" sz="900" b="0" kern="100" dirty="0">
                        <a:effectLst/>
                        <a:latin typeface="Arial" panose="020B0604020202020204" pitchFamily="34" charset="0"/>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pPr>
                      <a:r>
                        <a:rPr lang="en-US" sz="900" b="0" kern="100" dirty="0">
                          <a:effectLst/>
                          <a:latin typeface="Arial" panose="020B0604020202020204" pitchFamily="34" charset="0"/>
                          <a:ea typeface="微软雅黑" panose="020B0503020204020204" pitchFamily="34" charset="-122"/>
                        </a:rPr>
                        <a:t>671,876.60</a:t>
                      </a:r>
                      <a:endParaRPr lang="zh-CN" sz="900" b="0" kern="100" dirty="0">
                        <a:effectLst/>
                        <a:latin typeface="Arial" panose="020B0604020202020204" pitchFamily="34" charset="0"/>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pPr>
                      <a:r>
                        <a:rPr lang="en-US" sz="900" b="0" kern="100" dirty="0">
                          <a:effectLst/>
                          <a:latin typeface="Arial" panose="020B0604020202020204" pitchFamily="34" charset="0"/>
                          <a:ea typeface="微软雅黑" panose="020B0503020204020204" pitchFamily="34" charset="-122"/>
                        </a:rPr>
                        <a:t>11,197,943.42</a:t>
                      </a:r>
                      <a:endParaRPr lang="zh-CN" sz="900" b="0" kern="100" dirty="0">
                        <a:effectLst/>
                        <a:latin typeface="Arial" panose="020B0604020202020204" pitchFamily="34" charset="0"/>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pPr>
                      <a:r>
                        <a:rPr lang="en-US" sz="900" b="0" kern="100" dirty="0">
                          <a:effectLst/>
                          <a:latin typeface="Arial" panose="020B0604020202020204" pitchFamily="34" charset="0"/>
                          <a:ea typeface="微软雅黑" panose="020B0503020204020204" pitchFamily="34" charset="-122"/>
                        </a:rPr>
                        <a:t>0.00</a:t>
                      </a:r>
                      <a:endParaRPr lang="zh-CN" sz="900" b="0" kern="100" dirty="0">
                        <a:effectLst/>
                        <a:latin typeface="Arial" panose="020B0604020202020204" pitchFamily="34" charset="0"/>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883646408"/>
                  </a:ext>
                </a:extLst>
              </a:tr>
              <a:tr h="190500">
                <a:tc>
                  <a:txBody>
                    <a:bodyPr/>
                    <a:lstStyle/>
                    <a:p>
                      <a:pPr algn="ctr">
                        <a:lnSpc>
                          <a:spcPct val="115000"/>
                        </a:lnSpc>
                      </a:pPr>
                      <a:r>
                        <a:rPr lang="zh-TW" sz="900" b="0" kern="100" dirty="0">
                          <a:effectLst/>
                          <a:latin typeface="Arial" panose="020B0604020202020204" pitchFamily="34" charset="0"/>
                          <a:ea typeface="微软雅黑" panose="020B0503020204020204" pitchFamily="34" charset="-122"/>
                        </a:rPr>
                        <a:t>總計</a:t>
                      </a:r>
                      <a:endParaRPr lang="zh-CN" sz="900" b="0" kern="100" dirty="0">
                        <a:effectLst/>
                        <a:latin typeface="Arial" panose="020B0604020202020204" pitchFamily="34" charset="0"/>
                        <a:ea typeface="微软雅黑" panose="020B0503020204020204" pitchFamily="34" charset="-122"/>
                        <a:cs typeface="Times New Roman" panose="02020603050405020304" pitchFamily="18" charset="0"/>
                      </a:endParaRPr>
                    </a:p>
                  </a:txBody>
                  <a:tcPr marL="68580" marR="68580" marT="0" marB="0" anchor="ctr"/>
                </a:tc>
                <a:tc>
                  <a:txBody>
                    <a:bodyPr/>
                    <a:lstStyle/>
                    <a:p>
                      <a:pPr algn="ctr"/>
                      <a:endParaRPr lang="zh-CN" sz="900" b="0" kern="100">
                        <a:effectLst/>
                        <a:latin typeface="Arial" panose="020B0604020202020204" pitchFamily="34" charset="0"/>
                        <a:ea typeface="微软雅黑" panose="020B0503020204020204" pitchFamily="34" charset="-122"/>
                      </a:endParaRPr>
                    </a:p>
                  </a:txBody>
                  <a:tcPr marL="68580" marR="68580" marT="0" marB="0" anchor="ctr"/>
                </a:tc>
                <a:tc>
                  <a:txBody>
                    <a:bodyPr/>
                    <a:lstStyle/>
                    <a:p>
                      <a:pPr algn="ctr">
                        <a:lnSpc>
                          <a:spcPct val="115000"/>
                        </a:lnSpc>
                      </a:pPr>
                      <a:r>
                        <a:rPr lang="en-US" sz="900" b="0" kern="100" dirty="0">
                          <a:effectLst/>
                          <a:latin typeface="Arial" panose="020B0604020202020204" pitchFamily="34" charset="0"/>
                          <a:ea typeface="微软雅黑" panose="020B0503020204020204" pitchFamily="34" charset="-122"/>
                        </a:rPr>
                        <a:t>59,349,100.11</a:t>
                      </a:r>
                      <a:endParaRPr lang="zh-CN" sz="900" b="0" kern="100" dirty="0">
                        <a:effectLst/>
                        <a:latin typeface="Arial" panose="020B0604020202020204" pitchFamily="34" charset="0"/>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pPr>
                      <a:r>
                        <a:rPr lang="en-US" sz="900" b="0" kern="100" dirty="0">
                          <a:effectLst/>
                          <a:latin typeface="Arial" panose="020B0604020202020204" pitchFamily="34" charset="0"/>
                          <a:ea typeface="微软雅黑" panose="020B0503020204020204" pitchFamily="34" charset="-122"/>
                        </a:rPr>
                        <a:t>9,349,100.11</a:t>
                      </a:r>
                      <a:endParaRPr lang="zh-CN" sz="900" b="0" kern="100" dirty="0">
                        <a:effectLst/>
                        <a:latin typeface="Arial" panose="020B0604020202020204" pitchFamily="34" charset="0"/>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pPr>
                      <a:r>
                        <a:rPr lang="en-US" sz="900" b="0" kern="100" dirty="0">
                          <a:effectLst/>
                          <a:latin typeface="Arial" panose="020B0604020202020204" pitchFamily="34" charset="0"/>
                          <a:ea typeface="微软雅黑" panose="020B0503020204020204" pitchFamily="34" charset="-122"/>
                        </a:rPr>
                        <a:t>50,000,000.00</a:t>
                      </a:r>
                      <a:endParaRPr lang="zh-CN" sz="900" b="0" kern="100" dirty="0">
                        <a:effectLst/>
                        <a:latin typeface="Arial" panose="020B0604020202020204" pitchFamily="34" charset="0"/>
                        <a:ea typeface="微软雅黑" panose="020B0503020204020204" pitchFamily="34" charset="-122"/>
                        <a:cs typeface="Times New Roman" panose="02020603050405020304" pitchFamily="18" charset="0"/>
                      </a:endParaRPr>
                    </a:p>
                  </a:txBody>
                  <a:tcPr marL="68580" marR="68580" marT="0" marB="0" anchor="ctr"/>
                </a:tc>
                <a:tc>
                  <a:txBody>
                    <a:bodyPr/>
                    <a:lstStyle/>
                    <a:p>
                      <a:pPr algn="ctr"/>
                      <a:endParaRPr lang="zh-CN" sz="900" b="0" kern="100" dirty="0">
                        <a:effectLst/>
                        <a:latin typeface="Arial" panose="020B0604020202020204" pitchFamily="34" charset="0"/>
                        <a:ea typeface="微软雅黑" panose="020B0503020204020204" pitchFamily="34" charset="-122"/>
                      </a:endParaRPr>
                    </a:p>
                  </a:txBody>
                  <a:tcPr marL="68580" marR="68580" marT="0" marB="0" anchor="ctr"/>
                </a:tc>
                <a:extLst>
                  <a:ext uri="{0D108BD9-81ED-4DB2-BD59-A6C34878D82A}">
                    <a16:rowId xmlns:a16="http://schemas.microsoft.com/office/drawing/2014/main" val="3681655356"/>
                  </a:ext>
                </a:extLst>
              </a:tr>
            </a:tbl>
          </a:graphicData>
        </a:graphic>
      </p:graphicFrame>
    </p:spTree>
    <p:extLst>
      <p:ext uri="{BB962C8B-B14F-4D97-AF65-F5344CB8AC3E}">
        <p14:creationId xmlns:p14="http://schemas.microsoft.com/office/powerpoint/2010/main" val="1104637184"/>
      </p:ext>
    </p:extLst>
  </p:cSld>
  <p:clrMapOvr>
    <a:masterClrMapping/>
  </p:clrMapOvr>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DA88C6D-A524-D659-FE15-3D99C93E55B1}"/>
              </a:ext>
            </a:extLst>
          </p:cNvPr>
          <p:cNvSpPr>
            <a:spLocks noGrp="1"/>
          </p:cNvSpPr>
          <p:nvPr>
            <p:ph type="title"/>
          </p:nvPr>
        </p:nvSpPr>
        <p:spPr>
          <a:xfrm>
            <a:off x="838200" y="753052"/>
            <a:ext cx="10515600" cy="1325563"/>
          </a:xfrm>
        </p:spPr>
        <p:txBody>
          <a:bodyPr>
            <a:normAutofit/>
          </a:bodyPr>
          <a:lstStyle/>
          <a:p>
            <a:r>
              <a:rPr lang="en-US" altLang="zh-CN" sz="2400" dirty="0">
                <a:solidFill>
                  <a:srgbClr val="002060"/>
                </a:solidFill>
                <a:latin typeface="Arial" panose="020B0604020202020204" pitchFamily="34" charset="0"/>
                <a:ea typeface="微软雅黑" panose="020B0503020204020204" pitchFamily="34" charset="-122"/>
              </a:rPr>
              <a:t>1)</a:t>
            </a:r>
            <a:r>
              <a:rPr lang="zh-CN" altLang="en-US" sz="2400" dirty="0">
                <a:solidFill>
                  <a:srgbClr val="002060"/>
                </a:solidFill>
                <a:latin typeface="Arial" panose="020B0604020202020204" pitchFamily="34" charset="0"/>
                <a:ea typeface="微软雅黑" panose="020B0503020204020204" pitchFamily="34" charset="-122"/>
              </a:rPr>
              <a:t>我設計的投資方案</a:t>
            </a:r>
          </a:p>
        </p:txBody>
      </p:sp>
      <p:sp>
        <p:nvSpPr>
          <p:cNvPr id="4" name="文字方塊 3">
            <a:extLst>
              <a:ext uri="{FF2B5EF4-FFF2-40B4-BE49-F238E27FC236}">
                <a16:creationId xmlns:a16="http://schemas.microsoft.com/office/drawing/2014/main" id="{BD5ACB8E-2F9C-C747-7F50-9A5E3CC88CFD}"/>
              </a:ext>
            </a:extLst>
          </p:cNvPr>
          <p:cNvSpPr txBox="1"/>
          <p:nvPr/>
        </p:nvSpPr>
        <p:spPr>
          <a:xfrm>
            <a:off x="360000" y="56909"/>
            <a:ext cx="8358593" cy="523220"/>
          </a:xfrm>
          <a:prstGeom prst="rect">
            <a:avLst/>
          </a:prstGeom>
          <a:noFill/>
        </p:spPr>
        <p:txBody>
          <a:bodyPr wrap="square" rtlCol="0">
            <a:spAutoFit/>
          </a:bodyPr>
          <a:lstStyle/>
          <a:p>
            <a:r>
              <a:rPr lang="zh-CN" altLang="en-US" sz="2800" b="1" dirty="0">
                <a:solidFill>
                  <a:srgbClr val="002060"/>
                </a:solidFill>
                <a:latin typeface="Arial" panose="020B0604020202020204" pitchFamily="34" charset="0"/>
                <a:ea typeface="微软雅黑" panose="020B0503020204020204" pitchFamily="34" charset="-122"/>
              </a:rPr>
              <a:t>作業一</a:t>
            </a:r>
            <a:r>
              <a:rPr lang="en-US" altLang="zh-CN" sz="2800" b="1" dirty="0">
                <a:solidFill>
                  <a:srgbClr val="002060"/>
                </a:solidFill>
                <a:latin typeface="Arial" panose="020B0604020202020204" pitchFamily="34" charset="0"/>
                <a:ea typeface="微软雅黑" panose="020B0503020204020204" pitchFamily="34" charset="-122"/>
              </a:rPr>
              <a:t> </a:t>
            </a:r>
            <a:r>
              <a:rPr lang="zh-CN" altLang="en-US" sz="2800" b="1" dirty="0">
                <a:solidFill>
                  <a:srgbClr val="002060"/>
                </a:solidFill>
                <a:latin typeface="Arial" panose="020B0604020202020204" pitchFamily="34" charset="0"/>
                <a:ea typeface="微软雅黑" panose="020B0503020204020204" pitchFamily="34" charset="-122"/>
              </a:rPr>
              <a:t>投資方案設計</a:t>
            </a:r>
          </a:p>
        </p:txBody>
      </p:sp>
      <p:sp>
        <p:nvSpPr>
          <p:cNvPr id="7" name="文字方塊 6">
            <a:extLst>
              <a:ext uri="{FF2B5EF4-FFF2-40B4-BE49-F238E27FC236}">
                <a16:creationId xmlns:a16="http://schemas.microsoft.com/office/drawing/2014/main" id="{16AB2C7B-6ED4-8921-382A-DE89EB9233FF}"/>
              </a:ext>
            </a:extLst>
          </p:cNvPr>
          <p:cNvSpPr txBox="1"/>
          <p:nvPr/>
        </p:nvSpPr>
        <p:spPr>
          <a:xfrm>
            <a:off x="790831" y="5447821"/>
            <a:ext cx="1051560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TW" altLang="zh-CN" sz="1200" i="1" dirty="0">
                <a:effectLst/>
                <a:latin typeface="Arial" panose="020B0604020202020204" pitchFamily="34" charset="0"/>
                <a:ea typeface="微软雅黑" panose="020B0503020204020204" pitchFamily="34" charset="-122"/>
                <a:cs typeface="宋体" panose="02010600030101010101" pitchFamily="2" charset="-122"/>
              </a:rPr>
              <a:t>說</a:t>
            </a:r>
            <a:r>
              <a:rPr lang="zh-TW" altLang="zh-CN" sz="1200" i="1" dirty="0">
                <a:effectLst/>
                <a:latin typeface="Arial" panose="020B0604020202020204" pitchFamily="34" charset="0"/>
                <a:ea typeface="微软雅黑" panose="020B0503020204020204" pitchFamily="34" charset="-122"/>
                <a:cs typeface="PMingLiU" panose="02020500000000000000" pitchFamily="18" charset="-120"/>
              </a:rPr>
              <a:t>明</a:t>
            </a:r>
            <a:r>
              <a:rPr lang="en-US" altLang="zh-CN" sz="1200" i="1" dirty="0">
                <a:effectLst/>
                <a:latin typeface="Arial" panose="020B0604020202020204" pitchFamily="34" charset="0"/>
                <a:ea typeface="微软雅黑" panose="020B0503020204020204" pitchFamily="34" charset="-122"/>
                <a:cs typeface="Times New Roman" panose="02020603050405020304" pitchFamily="18" charset="0"/>
              </a:rPr>
              <a:t>1</a:t>
            </a:r>
            <a:r>
              <a:rPr lang="zh-TW" altLang="zh-CN" sz="1200" i="1" dirty="0">
                <a:effectLst/>
                <a:latin typeface="Arial" panose="020B0604020202020204" pitchFamily="34" charset="0"/>
                <a:ea typeface="微软雅黑" panose="020B0503020204020204" pitchFamily="34" charset="-122"/>
                <a:cs typeface="Times New Roman" panose="02020603050405020304" pitchFamily="18" charset="0"/>
              </a:rPr>
              <a:t>：</a:t>
            </a:r>
            <a:r>
              <a:rPr lang="zh-TW" altLang="en-US" sz="1200" i="1" dirty="0">
                <a:latin typeface="Arial" panose="020B0604020202020204" pitchFamily="34" charset="0"/>
                <a:ea typeface="微软雅黑" panose="020B0503020204020204" pitchFamily="34" charset="-122"/>
              </a:rPr>
              <a:t>因投資期限為</a:t>
            </a:r>
            <a:r>
              <a:rPr lang="en-US" altLang="zh-TW" sz="1200" i="1" dirty="0">
                <a:latin typeface="Arial" panose="020B0604020202020204" pitchFamily="34" charset="0"/>
                <a:ea typeface="微软雅黑" panose="020B0503020204020204" pitchFamily="34" charset="-122"/>
              </a:rPr>
              <a:t>5</a:t>
            </a:r>
            <a:r>
              <a:rPr lang="zh-TW" altLang="en-US" sz="1200" i="1" dirty="0">
                <a:latin typeface="Arial" panose="020B0604020202020204" pitchFamily="34" charset="0"/>
                <a:ea typeface="微软雅黑" panose="020B0503020204020204" pitchFamily="34" charset="-122"/>
              </a:rPr>
              <a:t>年，</a:t>
            </a:r>
            <a:r>
              <a:rPr lang="en-US" altLang="zh-TW" sz="1200" i="1" dirty="0">
                <a:latin typeface="Arial" panose="020B0604020202020204" pitchFamily="34" charset="0"/>
                <a:ea typeface="微软雅黑" panose="020B0503020204020204" pitchFamily="34" charset="-122"/>
              </a:rPr>
              <a:t>5</a:t>
            </a:r>
            <a:r>
              <a:rPr lang="zh-TW" altLang="en-US" sz="1200" i="1" dirty="0">
                <a:latin typeface="Arial" panose="020B0604020202020204" pitchFamily="34" charset="0"/>
                <a:ea typeface="微软雅黑" panose="020B0503020204020204" pitchFamily="34" charset="-122"/>
              </a:rPr>
              <a:t>年期美國國債在計算淨值時沒有採用市場價格，而是按照攤余成本法計算淨值。計算時每個月均將應收利息計入資產，每個月</a:t>
            </a:r>
            <a:r>
              <a:rPr lang="zh-TW" altLang="zh-CN" sz="1200" i="1" dirty="0">
                <a:effectLst/>
                <a:latin typeface="Arial" panose="020B0604020202020204" pitchFamily="34" charset="0"/>
                <a:ea typeface="微软雅黑" panose="020B0503020204020204" pitchFamily="34" charset="-122"/>
                <a:cs typeface="宋体" panose="02010600030101010101" pitchFamily="2" charset="-122"/>
              </a:rPr>
              <a:t>說</a:t>
            </a:r>
            <a:r>
              <a:rPr lang="zh-TW" altLang="zh-CN" sz="1200" i="1" dirty="0">
                <a:effectLst/>
                <a:latin typeface="Arial" panose="020B0604020202020204" pitchFamily="34" charset="0"/>
                <a:ea typeface="微软雅黑" panose="020B0503020204020204" pitchFamily="34" charset="-122"/>
                <a:cs typeface="PMingLiU" panose="02020500000000000000" pitchFamily="18" charset="-120"/>
              </a:rPr>
              <a:t>明</a:t>
            </a:r>
            <a:r>
              <a:rPr lang="en-US" altLang="zh-CN" sz="1200" i="1" dirty="0">
                <a:effectLst/>
                <a:latin typeface="Arial" panose="020B0604020202020204" pitchFamily="34" charset="0"/>
                <a:ea typeface="微软雅黑" panose="020B0503020204020204" pitchFamily="34" charset="-122"/>
                <a:cs typeface="Times New Roman" panose="02020603050405020304" pitchFamily="18" charset="0"/>
              </a:rPr>
              <a:t>2</a:t>
            </a:r>
            <a:r>
              <a:rPr lang="zh-TW" altLang="zh-CN" sz="1200" i="1" dirty="0">
                <a:effectLst/>
                <a:latin typeface="Arial" panose="020B0604020202020204" pitchFamily="34" charset="0"/>
                <a:ea typeface="微软雅黑" panose="020B0503020204020204" pitchFamily="34" charset="-122"/>
                <a:cs typeface="Times New Roman" panose="02020603050405020304" pitchFamily="18" charset="0"/>
              </a:rPr>
              <a:t>：表中的</a:t>
            </a:r>
            <a:r>
              <a:rPr lang="zh-TW" altLang="zh-CN" sz="1200" i="1" dirty="0">
                <a:effectLst/>
                <a:latin typeface="Arial" panose="020B0604020202020204" pitchFamily="34" charset="0"/>
                <a:ea typeface="微软雅黑" panose="020B0503020204020204" pitchFamily="34" charset="-122"/>
                <a:cs typeface="宋体" panose="02010600030101010101" pitchFamily="2" charset="-122"/>
              </a:rPr>
              <a:t>納</a:t>
            </a:r>
            <a:r>
              <a:rPr lang="zh-TW" altLang="zh-CN" sz="1200" i="1" dirty="0">
                <a:effectLst/>
                <a:latin typeface="Arial" panose="020B0604020202020204" pitchFamily="34" charset="0"/>
                <a:ea typeface="微软雅黑" panose="020B0503020204020204" pitchFamily="34" charset="-122"/>
                <a:cs typeface="PMingLiU" panose="02020500000000000000" pitchFamily="18" charset="-120"/>
              </a:rPr>
              <a:t>斯</a:t>
            </a:r>
            <a:r>
              <a:rPr lang="zh-TW" altLang="zh-CN" sz="1200" i="1" dirty="0">
                <a:effectLst/>
                <a:latin typeface="Arial" panose="020B0604020202020204" pitchFamily="34" charset="0"/>
                <a:ea typeface="微软雅黑" panose="020B0503020204020204" pitchFamily="34" charset="-122"/>
                <a:cs typeface="宋体" panose="02010600030101010101" pitchFamily="2" charset="-122"/>
              </a:rPr>
              <a:t>達</a:t>
            </a:r>
            <a:r>
              <a:rPr lang="zh-TW" altLang="zh-CN" sz="1200" i="1" dirty="0">
                <a:effectLst/>
                <a:latin typeface="Arial" panose="020B0604020202020204" pitchFamily="34" charset="0"/>
                <a:ea typeface="微软雅黑" panose="020B0503020204020204" pitchFamily="34" charset="-122"/>
                <a:cs typeface="PMingLiU" panose="02020500000000000000" pitchFamily="18" charset="-120"/>
              </a:rPr>
              <a:t>克</a:t>
            </a:r>
            <a:r>
              <a:rPr lang="en-US" altLang="zh-CN" sz="1200" i="1" dirty="0">
                <a:effectLst/>
                <a:latin typeface="Arial" panose="020B0604020202020204" pitchFamily="34" charset="0"/>
                <a:ea typeface="微软雅黑" panose="020B0503020204020204" pitchFamily="34" charset="-122"/>
                <a:cs typeface="Times New Roman" panose="02020603050405020304" pitchFamily="18" charset="0"/>
              </a:rPr>
              <a:t>100</a:t>
            </a:r>
            <a:r>
              <a:rPr lang="zh-TW" altLang="zh-CN" sz="1200" i="1" dirty="0">
                <a:effectLst/>
                <a:latin typeface="Arial" panose="020B0604020202020204" pitchFamily="34" charset="0"/>
                <a:ea typeface="微软雅黑" panose="020B0503020204020204" pitchFamily="34" charset="-122"/>
                <a:cs typeface="Times New Roman" panose="02020603050405020304" pitchFamily="18" charset="0"/>
              </a:rPr>
              <a:t>指</a:t>
            </a:r>
            <a:r>
              <a:rPr lang="zh-TW" altLang="zh-CN" sz="1200" i="1" dirty="0">
                <a:effectLst/>
                <a:latin typeface="Arial" panose="020B0604020202020204" pitchFamily="34" charset="0"/>
                <a:ea typeface="微软雅黑" panose="020B0503020204020204" pitchFamily="34" charset="-122"/>
                <a:cs typeface="宋体" panose="02010600030101010101" pitchFamily="2" charset="-122"/>
              </a:rPr>
              <a:t>數為計</a:t>
            </a:r>
            <a:r>
              <a:rPr lang="zh-TW" altLang="zh-CN" sz="1200" i="1" dirty="0">
                <a:effectLst/>
                <a:latin typeface="Arial" panose="020B0604020202020204" pitchFamily="34" charset="0"/>
                <a:ea typeface="微软雅黑" panose="020B0503020204020204" pitchFamily="34" charset="-122"/>
                <a:cs typeface="PMingLiU" panose="02020500000000000000" pitchFamily="18" charset="-120"/>
              </a:rPr>
              <a:t>算收益率及</a:t>
            </a:r>
            <a:r>
              <a:rPr lang="zh-TW" altLang="zh-CN" sz="1200" i="1" dirty="0">
                <a:effectLst/>
                <a:latin typeface="Arial" panose="020B0604020202020204" pitchFamily="34" charset="0"/>
                <a:ea typeface="微软雅黑" panose="020B0503020204020204" pitchFamily="34" charset="-122"/>
                <a:cs typeface="宋体" panose="02010600030101010101" pitchFamily="2" charset="-122"/>
              </a:rPr>
              <a:t>風險</a:t>
            </a:r>
            <a:r>
              <a:rPr lang="zh-TW" altLang="zh-CN" sz="1200" i="1" dirty="0">
                <a:effectLst/>
                <a:latin typeface="Arial" panose="020B0604020202020204" pitchFamily="34" charset="0"/>
                <a:ea typeface="微软雅黑" panose="020B0503020204020204" pitchFamily="34" charset="-122"/>
                <a:cs typeface="PMingLiU" panose="02020500000000000000" pitchFamily="18" charset="-120"/>
              </a:rPr>
              <a:t>使用（指數具有較長時間的有效數據），</a:t>
            </a:r>
            <a:r>
              <a:rPr lang="zh-TW" altLang="zh-CN" sz="1200" i="1" dirty="0">
                <a:effectLst/>
                <a:latin typeface="Arial" panose="020B0604020202020204" pitchFamily="34" charset="0"/>
                <a:ea typeface="微软雅黑" panose="020B0503020204020204" pitchFamily="34" charset="-122"/>
                <a:cs typeface="宋体" panose="02010600030101010101" pitchFamily="2" charset="-122"/>
              </a:rPr>
              <a:t>實際</a:t>
            </a:r>
            <a:r>
              <a:rPr lang="zh-TW" altLang="zh-CN" sz="1200" i="1" dirty="0">
                <a:effectLst/>
                <a:latin typeface="Arial" panose="020B0604020202020204" pitchFamily="34" charset="0"/>
                <a:ea typeface="微软雅黑" panose="020B0503020204020204" pitchFamily="34" charset="-122"/>
                <a:cs typeface="PMingLiU" panose="02020500000000000000" pitchFamily="18" charset="-120"/>
              </a:rPr>
              <a:t>投</a:t>
            </a:r>
            <a:r>
              <a:rPr lang="zh-TW" altLang="zh-CN" sz="1200" i="1" dirty="0">
                <a:effectLst/>
                <a:latin typeface="Arial" panose="020B0604020202020204" pitchFamily="34" charset="0"/>
                <a:ea typeface="微软雅黑" panose="020B0503020204020204" pitchFamily="34" charset="-122"/>
                <a:cs typeface="宋体" panose="02010600030101010101" pitchFamily="2" charset="-122"/>
              </a:rPr>
              <a:t>資時</a:t>
            </a:r>
            <a:r>
              <a:rPr lang="zh-TW" altLang="zh-CN" sz="1200" i="1" dirty="0">
                <a:effectLst/>
                <a:latin typeface="Arial" panose="020B0604020202020204" pitchFamily="34" charset="0"/>
                <a:ea typeface="微软雅黑" panose="020B0503020204020204" pitchFamily="34" charset="-122"/>
                <a:cs typeface="PMingLiU" panose="02020500000000000000" pitchFamily="18" charset="-120"/>
              </a:rPr>
              <a:t>可投</a:t>
            </a:r>
            <a:r>
              <a:rPr lang="zh-TW" altLang="zh-CN" sz="1200" i="1" dirty="0">
                <a:effectLst/>
                <a:latin typeface="Arial" panose="020B0604020202020204" pitchFamily="34" charset="0"/>
                <a:ea typeface="微软雅黑" panose="020B0503020204020204" pitchFamily="34" charset="-122"/>
                <a:cs typeface="宋体" panose="02010600030101010101" pitchFamily="2" charset="-122"/>
              </a:rPr>
              <a:t>資</a:t>
            </a:r>
            <a:r>
              <a:rPr lang="zh-TW" altLang="zh-CN" sz="1200" i="1" dirty="0">
                <a:effectLst/>
                <a:latin typeface="Arial" panose="020B0604020202020204" pitchFamily="34" charset="0"/>
                <a:ea typeface="微软雅黑" panose="020B0503020204020204" pitchFamily="34" charset="-122"/>
                <a:cs typeface="PMingLiU" panose="02020500000000000000" pitchFamily="18" charset="-120"/>
              </a:rPr>
              <a:t>相</a:t>
            </a:r>
            <a:r>
              <a:rPr lang="zh-TW" altLang="zh-CN" sz="1200" i="1" dirty="0">
                <a:effectLst/>
                <a:latin typeface="Arial" panose="020B0604020202020204" pitchFamily="34" charset="0"/>
                <a:ea typeface="微软雅黑" panose="020B0503020204020204" pitchFamily="34" charset="-122"/>
                <a:cs typeface="宋体" panose="02010600030101010101" pitchFamily="2" charset="-122"/>
              </a:rPr>
              <a:t>應</a:t>
            </a:r>
            <a:r>
              <a:rPr lang="zh-TW" altLang="zh-CN" sz="1200" i="1" dirty="0">
                <a:effectLst/>
                <a:latin typeface="Arial" panose="020B0604020202020204" pitchFamily="34" charset="0"/>
                <a:ea typeface="微软雅黑" panose="020B0503020204020204" pitchFamily="34" charset="-122"/>
                <a:cs typeface="PMingLiU" panose="02020500000000000000" pitchFamily="18" charset="-120"/>
              </a:rPr>
              <a:t>基金或直接投</a:t>
            </a:r>
            <a:r>
              <a:rPr lang="zh-TW" altLang="zh-CN" sz="1200" i="1" dirty="0">
                <a:effectLst/>
                <a:latin typeface="Arial" panose="020B0604020202020204" pitchFamily="34" charset="0"/>
                <a:ea typeface="微软雅黑" panose="020B0503020204020204" pitchFamily="34" charset="-122"/>
                <a:cs typeface="宋体" panose="02010600030101010101" pitchFamily="2" charset="-122"/>
              </a:rPr>
              <a:t>資</a:t>
            </a:r>
            <a:r>
              <a:rPr lang="zh-TW" altLang="zh-CN" sz="1200" i="1" dirty="0">
                <a:effectLst/>
                <a:latin typeface="Arial" panose="020B0604020202020204" pitchFamily="34" charset="0"/>
                <a:ea typeface="微软雅黑" panose="020B0503020204020204" pitchFamily="34" charset="-122"/>
                <a:cs typeface="Times New Roman" panose="02020603050405020304" pitchFamily="18" charset="0"/>
              </a:rPr>
              <a:t>指</a:t>
            </a:r>
            <a:r>
              <a:rPr lang="zh-TW" altLang="zh-CN" sz="1200" i="1" dirty="0">
                <a:effectLst/>
                <a:latin typeface="Arial" panose="020B0604020202020204" pitchFamily="34" charset="0"/>
                <a:ea typeface="微软雅黑" panose="020B0503020204020204" pitchFamily="34" charset="-122"/>
                <a:cs typeface="宋体" panose="02010600030101010101" pitchFamily="2" charset="-122"/>
              </a:rPr>
              <a:t>數</a:t>
            </a:r>
            <a:r>
              <a:rPr lang="zh-TW" altLang="zh-CN" sz="1200" i="1" dirty="0">
                <a:effectLst/>
                <a:latin typeface="Arial" panose="020B0604020202020204" pitchFamily="34" charset="0"/>
                <a:ea typeface="微软雅黑" panose="020B0503020204020204" pitchFamily="34" charset="-122"/>
                <a:cs typeface="Times New Roman" panose="02020603050405020304" pitchFamily="18" charset="0"/>
              </a:rPr>
              <a:t>中的</a:t>
            </a:r>
            <a:r>
              <a:rPr lang="zh-TW" altLang="zh-CN" sz="1200" i="1" dirty="0">
                <a:effectLst/>
                <a:latin typeface="Arial" panose="020B0604020202020204" pitchFamily="34" charset="0"/>
                <a:ea typeface="微软雅黑" panose="020B0503020204020204" pitchFamily="34" charset="-122"/>
                <a:cs typeface="宋体" panose="02010600030101010101" pitchFamily="2" charset="-122"/>
              </a:rPr>
              <a:t>權</a:t>
            </a:r>
            <a:r>
              <a:rPr lang="zh-TW" altLang="zh-CN" sz="1200" i="1" dirty="0">
                <a:effectLst/>
                <a:latin typeface="Arial" panose="020B0604020202020204" pitchFamily="34" charset="0"/>
                <a:ea typeface="微软雅黑" panose="020B0503020204020204" pitchFamily="34" charset="-122"/>
                <a:cs typeface="PMingLiU" panose="02020500000000000000" pitchFamily="18" charset="-120"/>
              </a:rPr>
              <a:t>重股。</a:t>
            </a:r>
            <a:endParaRPr lang="en-US" altLang="zh-TW" sz="1200" i="1" dirty="0">
              <a:latin typeface="Arial" panose="020B0604020202020204" pitchFamily="34" charset="0"/>
              <a:ea typeface="微软雅黑" panose="020B0503020204020204" pitchFamily="34" charset="-122"/>
              <a:cs typeface="Times New Roman" panose="02020603050405020304" pitchFamily="18" charset="0"/>
            </a:endParaRPr>
          </a:p>
          <a:p>
            <a:r>
              <a:rPr lang="zh-CN" altLang="zh-CN" sz="1200" i="1" dirty="0">
                <a:effectLst/>
                <a:latin typeface="Arial" panose="020B0604020202020204" pitchFamily="34" charset="0"/>
                <a:ea typeface="微软雅黑" panose="020B0503020204020204" pitchFamily="34" charset="-122"/>
                <a:cs typeface="PMingLiU" panose="02020500000000000000" pitchFamily="18" charset="-120"/>
              </a:rPr>
              <a:t>說明</a:t>
            </a:r>
            <a:r>
              <a:rPr lang="en-US" altLang="zh-CN" sz="1200" i="1" dirty="0">
                <a:effectLst/>
                <a:latin typeface="Arial" panose="020B0604020202020204" pitchFamily="34" charset="0"/>
                <a:ea typeface="微软雅黑" panose="020B0503020204020204" pitchFamily="34" charset="-122"/>
                <a:cs typeface="PMingLiU" panose="02020500000000000000" pitchFamily="18" charset="-120"/>
              </a:rPr>
              <a:t>3:</a:t>
            </a:r>
            <a:r>
              <a:rPr lang="zh-CN" altLang="zh-CN" sz="1200" i="1" dirty="0">
                <a:effectLst/>
                <a:latin typeface="Arial" panose="020B0604020202020204" pitchFamily="34" charset="0"/>
                <a:ea typeface="微软雅黑" panose="020B0503020204020204" pitchFamily="34" charset="-122"/>
                <a:cs typeface="PMingLiU" panose="02020500000000000000" pitchFamily="18" charset="-120"/>
              </a:rPr>
              <a:t>具體計算過程詳見</a:t>
            </a:r>
            <a:r>
              <a:rPr lang="en-US" altLang="zh-CN" sz="1200" i="1" u="sng" dirty="0">
                <a:solidFill>
                  <a:srgbClr val="467886"/>
                </a:solidFill>
                <a:effectLst/>
                <a:latin typeface="Arial" panose="020B0604020202020204" pitchFamily="34" charset="0"/>
                <a:ea typeface="微软雅黑" panose="020B0503020204020204" pitchFamily="34" charset="-122"/>
                <a:cs typeface="PMingLiU" panose="02020500000000000000" pitchFamily="18" charset="-120"/>
                <a:hlinkClick r:id="rId2"/>
              </a:rPr>
              <a:t>https://github.com/cyb80/FIN-8033BCF-</a:t>
            </a:r>
            <a:endParaRPr lang="zh-CN" altLang="zh-CN" sz="1200" i="1" dirty="0">
              <a:effectLst/>
              <a:latin typeface="Arial" panose="020B0604020202020204" pitchFamily="34" charset="0"/>
              <a:ea typeface="微软雅黑" panose="020B0503020204020204" pitchFamily="34" charset="-122"/>
              <a:cs typeface="Times New Roman" panose="02020603050405020304" pitchFamily="18" charset="0"/>
            </a:endParaRPr>
          </a:p>
        </p:txBody>
      </p:sp>
      <p:graphicFrame>
        <p:nvGraphicFramePr>
          <p:cNvPr id="9" name="表格 8">
            <a:extLst>
              <a:ext uri="{FF2B5EF4-FFF2-40B4-BE49-F238E27FC236}">
                <a16:creationId xmlns:a16="http://schemas.microsoft.com/office/drawing/2014/main" id="{3749FA60-5E3F-783C-440A-B3D8D13215C5}"/>
              </a:ext>
            </a:extLst>
          </p:cNvPr>
          <p:cNvGraphicFramePr>
            <a:graphicFrameLocks noGrp="1"/>
          </p:cNvGraphicFramePr>
          <p:nvPr>
            <p:extLst>
              <p:ext uri="{D42A27DB-BD31-4B8C-83A1-F6EECF244321}">
                <p14:modId xmlns:p14="http://schemas.microsoft.com/office/powerpoint/2010/main" val="1741573694"/>
              </p:ext>
            </p:extLst>
          </p:nvPr>
        </p:nvGraphicFramePr>
        <p:xfrm>
          <a:off x="308917" y="1943100"/>
          <a:ext cx="11479427" cy="2836285"/>
        </p:xfrm>
        <a:graphic>
          <a:graphicData uri="http://schemas.openxmlformats.org/drawingml/2006/table">
            <a:tbl>
              <a:tblPr firstRow="1" firstCol="1" bandRow="1">
                <a:tableStyleId>{5C22544A-7EE6-4342-B048-85BDC9FD1C3A}</a:tableStyleId>
              </a:tblPr>
              <a:tblGrid>
                <a:gridCol w="1996423">
                  <a:extLst>
                    <a:ext uri="{9D8B030D-6E8A-4147-A177-3AD203B41FA5}">
                      <a16:colId xmlns:a16="http://schemas.microsoft.com/office/drawing/2014/main" val="1954852517"/>
                    </a:ext>
                  </a:extLst>
                </a:gridCol>
                <a:gridCol w="2594269">
                  <a:extLst>
                    <a:ext uri="{9D8B030D-6E8A-4147-A177-3AD203B41FA5}">
                      <a16:colId xmlns:a16="http://schemas.microsoft.com/office/drawing/2014/main" val="3486011267"/>
                    </a:ext>
                  </a:extLst>
                </a:gridCol>
                <a:gridCol w="2646340">
                  <a:extLst>
                    <a:ext uri="{9D8B030D-6E8A-4147-A177-3AD203B41FA5}">
                      <a16:colId xmlns:a16="http://schemas.microsoft.com/office/drawing/2014/main" val="4276981582"/>
                    </a:ext>
                  </a:extLst>
                </a:gridCol>
                <a:gridCol w="1945701">
                  <a:extLst>
                    <a:ext uri="{9D8B030D-6E8A-4147-A177-3AD203B41FA5}">
                      <a16:colId xmlns:a16="http://schemas.microsoft.com/office/drawing/2014/main" val="798602365"/>
                    </a:ext>
                  </a:extLst>
                </a:gridCol>
                <a:gridCol w="2296694">
                  <a:extLst>
                    <a:ext uri="{9D8B030D-6E8A-4147-A177-3AD203B41FA5}">
                      <a16:colId xmlns:a16="http://schemas.microsoft.com/office/drawing/2014/main" val="2358338007"/>
                    </a:ext>
                  </a:extLst>
                </a:gridCol>
              </a:tblGrid>
              <a:tr h="228348">
                <a:tc>
                  <a:txBody>
                    <a:bodyPr/>
                    <a:lstStyle/>
                    <a:p>
                      <a:pPr algn="just">
                        <a:lnSpc>
                          <a:spcPct val="115000"/>
                        </a:lnSpc>
                        <a:spcBef>
                          <a:spcPts val="780"/>
                        </a:spcBef>
                      </a:pPr>
                      <a:r>
                        <a:rPr lang="en-US" sz="1400" b="0" kern="100" dirty="0">
                          <a:effectLst/>
                          <a:latin typeface="Arial" panose="020B0604020202020204" pitchFamily="34" charset="0"/>
                          <a:ea typeface="微软雅黑" panose="020B0503020204020204" pitchFamily="34" charset="-122"/>
                        </a:rPr>
                        <a:t> </a:t>
                      </a:r>
                      <a:endParaRPr lang="zh-CN" sz="1400" b="0" kern="100" dirty="0">
                        <a:effectLst/>
                        <a:latin typeface="Arial" panose="020B0604020202020204" pitchFamily="34" charset="0"/>
                        <a:ea typeface="微软雅黑" panose="020B0503020204020204" pitchFamily="34" charset="-122"/>
                        <a:cs typeface="Times New Roman" panose="02020603050405020304" pitchFamily="18" charset="0"/>
                      </a:endParaRPr>
                    </a:p>
                  </a:txBody>
                  <a:tcPr marL="68580" marR="68580" marT="0" marB="0"/>
                </a:tc>
                <a:tc>
                  <a:txBody>
                    <a:bodyPr/>
                    <a:lstStyle/>
                    <a:p>
                      <a:pPr algn="just">
                        <a:lnSpc>
                          <a:spcPct val="115000"/>
                        </a:lnSpc>
                        <a:spcBef>
                          <a:spcPts val="780"/>
                        </a:spcBef>
                      </a:pPr>
                      <a:r>
                        <a:rPr lang="zh-TW" sz="1400" b="0" kern="100" dirty="0">
                          <a:effectLst/>
                          <a:latin typeface="Arial" panose="020B0604020202020204" pitchFamily="34" charset="0"/>
                          <a:ea typeface="微软雅黑" panose="020B0503020204020204" pitchFamily="34" charset="-122"/>
                        </a:rPr>
                        <a:t>富達基金</a:t>
                      </a:r>
                      <a:r>
                        <a:rPr lang="en-US" sz="1400" b="0" kern="100" dirty="0">
                          <a:effectLst/>
                          <a:latin typeface="Arial" panose="020B0604020202020204" pitchFamily="34" charset="0"/>
                          <a:ea typeface="微软雅黑" panose="020B0503020204020204" pitchFamily="34" charset="-122"/>
                        </a:rPr>
                        <a:t>-</a:t>
                      </a:r>
                      <a:r>
                        <a:rPr lang="zh-TW" sz="1400" b="0" kern="100" dirty="0">
                          <a:effectLst/>
                          <a:latin typeface="Arial" panose="020B0604020202020204" pitchFamily="34" charset="0"/>
                          <a:ea typeface="微软雅黑" panose="020B0503020204020204" pitchFamily="34" charset="-122"/>
                        </a:rPr>
                        <a:t>環球科技基金</a:t>
                      </a:r>
                      <a:endParaRPr lang="zh-CN" sz="1400" b="0" kern="100" dirty="0">
                        <a:effectLst/>
                        <a:latin typeface="Arial" panose="020B0604020202020204" pitchFamily="34" charset="0"/>
                        <a:ea typeface="微软雅黑" panose="020B0503020204020204" pitchFamily="34" charset="-122"/>
                        <a:cs typeface="Times New Roman" panose="02020603050405020304" pitchFamily="18" charset="0"/>
                      </a:endParaRPr>
                    </a:p>
                  </a:txBody>
                  <a:tcPr marL="68580" marR="68580" marT="0" marB="0"/>
                </a:tc>
                <a:tc>
                  <a:txBody>
                    <a:bodyPr/>
                    <a:lstStyle/>
                    <a:p>
                      <a:pPr algn="just">
                        <a:lnSpc>
                          <a:spcPct val="115000"/>
                        </a:lnSpc>
                        <a:spcBef>
                          <a:spcPts val="780"/>
                        </a:spcBef>
                      </a:pPr>
                      <a:r>
                        <a:rPr lang="zh-TW" sz="1400" b="0" kern="100" dirty="0">
                          <a:effectLst/>
                          <a:latin typeface="Arial" panose="020B0604020202020204" pitchFamily="34" charset="0"/>
                          <a:ea typeface="微软雅黑" panose="020B0503020204020204" pitchFamily="34" charset="-122"/>
                        </a:rPr>
                        <a:t>納斯達克</a:t>
                      </a:r>
                      <a:r>
                        <a:rPr lang="en-US" sz="1400" b="0" kern="100" dirty="0">
                          <a:effectLst/>
                          <a:latin typeface="Arial" panose="020B0604020202020204" pitchFamily="34" charset="0"/>
                          <a:ea typeface="微软雅黑" panose="020B0503020204020204" pitchFamily="34" charset="-122"/>
                        </a:rPr>
                        <a:t>100</a:t>
                      </a:r>
                      <a:r>
                        <a:rPr lang="zh-TW" sz="1400" b="0" kern="100" dirty="0">
                          <a:effectLst/>
                          <a:latin typeface="Arial" panose="020B0604020202020204" pitchFamily="34" charset="0"/>
                          <a:ea typeface="微软雅黑" panose="020B0503020204020204" pitchFamily="34" charset="-122"/>
                        </a:rPr>
                        <a:t>指數</a:t>
                      </a:r>
                      <a:endParaRPr lang="zh-CN" sz="1400" b="0" kern="100" dirty="0">
                        <a:effectLst/>
                        <a:latin typeface="Arial" panose="020B0604020202020204" pitchFamily="34" charset="0"/>
                        <a:ea typeface="微软雅黑" panose="020B0503020204020204" pitchFamily="34" charset="-122"/>
                        <a:cs typeface="Times New Roman" panose="02020603050405020304" pitchFamily="18" charset="0"/>
                      </a:endParaRPr>
                    </a:p>
                  </a:txBody>
                  <a:tcPr marL="68580" marR="68580" marT="0" marB="0"/>
                </a:tc>
                <a:tc>
                  <a:txBody>
                    <a:bodyPr/>
                    <a:lstStyle/>
                    <a:p>
                      <a:pPr algn="just">
                        <a:lnSpc>
                          <a:spcPct val="115000"/>
                        </a:lnSpc>
                        <a:spcBef>
                          <a:spcPts val="780"/>
                        </a:spcBef>
                      </a:pPr>
                      <a:r>
                        <a:rPr lang="en-US" sz="1400" b="0" kern="100" dirty="0">
                          <a:effectLst/>
                          <a:latin typeface="Arial" panose="020B0604020202020204" pitchFamily="34" charset="0"/>
                          <a:ea typeface="微软雅黑" panose="020B0503020204020204" pitchFamily="34" charset="-122"/>
                        </a:rPr>
                        <a:t>5</a:t>
                      </a:r>
                      <a:r>
                        <a:rPr lang="zh-TW" sz="1400" b="0" kern="100" dirty="0">
                          <a:effectLst/>
                          <a:latin typeface="Arial" panose="020B0604020202020204" pitchFamily="34" charset="0"/>
                          <a:ea typeface="微软雅黑" panose="020B0503020204020204" pitchFamily="34" charset="-122"/>
                        </a:rPr>
                        <a:t>年期美國國債</a:t>
                      </a:r>
                      <a:endParaRPr lang="zh-CN" sz="1400" b="0" kern="100" dirty="0">
                        <a:effectLst/>
                        <a:latin typeface="Arial" panose="020B0604020202020204" pitchFamily="34" charset="0"/>
                        <a:ea typeface="微软雅黑" panose="020B0503020204020204" pitchFamily="34" charset="-122"/>
                        <a:cs typeface="Times New Roman" panose="02020603050405020304" pitchFamily="18" charset="0"/>
                      </a:endParaRPr>
                    </a:p>
                  </a:txBody>
                  <a:tcPr marL="68580" marR="68580" marT="0" marB="0"/>
                </a:tc>
                <a:tc>
                  <a:txBody>
                    <a:bodyPr/>
                    <a:lstStyle/>
                    <a:p>
                      <a:pPr algn="just">
                        <a:lnSpc>
                          <a:spcPct val="115000"/>
                        </a:lnSpc>
                        <a:spcBef>
                          <a:spcPts val="780"/>
                        </a:spcBef>
                      </a:pPr>
                      <a:r>
                        <a:rPr lang="zh-TW" sz="1400" b="0" kern="100" dirty="0">
                          <a:effectLst/>
                          <a:latin typeface="Arial" panose="020B0604020202020204" pitchFamily="34" charset="0"/>
                          <a:ea typeface="微软雅黑" panose="020B0503020204020204" pitchFamily="34" charset="-122"/>
                        </a:rPr>
                        <a:t>價值黃金基金</a:t>
                      </a:r>
                      <a:r>
                        <a:rPr lang="en-US" sz="1400" b="0" kern="100" dirty="0">
                          <a:effectLst/>
                          <a:latin typeface="Arial" panose="020B0604020202020204" pitchFamily="34" charset="0"/>
                          <a:ea typeface="微软雅黑" panose="020B0503020204020204" pitchFamily="34" charset="-122"/>
                        </a:rPr>
                        <a:t>(3081.HK)</a:t>
                      </a:r>
                      <a:endParaRPr lang="zh-CN" sz="1400" b="0" kern="100" dirty="0">
                        <a:effectLst/>
                        <a:latin typeface="Arial" panose="020B0604020202020204" pitchFamily="34" charset="0"/>
                        <a:ea typeface="微软雅黑" panose="020B0503020204020204" pitchFamily="34" charset="-122"/>
                        <a:cs typeface="Times New Roman" panose="02020603050405020304" pitchFamily="18" charset="0"/>
                      </a:endParaRPr>
                    </a:p>
                  </a:txBody>
                  <a:tcPr marL="68580" marR="68580" marT="0" marB="0"/>
                </a:tc>
                <a:extLst>
                  <a:ext uri="{0D108BD9-81ED-4DB2-BD59-A6C34878D82A}">
                    <a16:rowId xmlns:a16="http://schemas.microsoft.com/office/drawing/2014/main" val="2775043670"/>
                  </a:ext>
                </a:extLst>
              </a:tr>
              <a:tr h="228348">
                <a:tc>
                  <a:txBody>
                    <a:bodyPr/>
                    <a:lstStyle/>
                    <a:p>
                      <a:pPr algn="just">
                        <a:lnSpc>
                          <a:spcPct val="115000"/>
                        </a:lnSpc>
                        <a:spcBef>
                          <a:spcPts val="780"/>
                        </a:spcBef>
                      </a:pPr>
                      <a:r>
                        <a:rPr lang="zh-TW" sz="1400" b="0" kern="100" dirty="0">
                          <a:effectLst/>
                          <a:latin typeface="Arial" panose="020B0604020202020204" pitchFamily="34" charset="0"/>
                          <a:ea typeface="微软雅黑" panose="020B0503020204020204" pitchFamily="34" charset="-122"/>
                        </a:rPr>
                        <a:t>權重</a:t>
                      </a:r>
                      <a:endParaRPr lang="zh-CN" sz="1400" b="0" kern="100" dirty="0">
                        <a:effectLst/>
                        <a:latin typeface="Arial" panose="020B0604020202020204" pitchFamily="34" charset="0"/>
                        <a:ea typeface="微软雅黑" panose="020B0503020204020204" pitchFamily="34" charset="-122"/>
                        <a:cs typeface="Times New Roman" panose="02020603050405020304" pitchFamily="18" charset="0"/>
                      </a:endParaRPr>
                    </a:p>
                  </a:txBody>
                  <a:tcPr marL="68580" marR="68580" marT="0" marB="0"/>
                </a:tc>
                <a:tc>
                  <a:txBody>
                    <a:bodyPr/>
                    <a:lstStyle/>
                    <a:p>
                      <a:pPr algn="just">
                        <a:lnSpc>
                          <a:spcPct val="115000"/>
                        </a:lnSpc>
                        <a:spcBef>
                          <a:spcPts val="780"/>
                        </a:spcBef>
                      </a:pPr>
                      <a:r>
                        <a:rPr lang="en-US" sz="1400" kern="100" dirty="0">
                          <a:solidFill>
                            <a:schemeClr val="tx1"/>
                          </a:solidFill>
                          <a:effectLst/>
                          <a:latin typeface="Arial" panose="020B0604020202020204" pitchFamily="34" charset="0"/>
                          <a:ea typeface="微软雅黑" panose="020B0503020204020204" pitchFamily="34" charset="-122"/>
                        </a:rPr>
                        <a:t>32.09%</a:t>
                      </a:r>
                      <a:endParaRPr lang="zh-CN" sz="1400" kern="100" dirty="0">
                        <a:solidFill>
                          <a:schemeClr val="tx1"/>
                        </a:solidFill>
                        <a:effectLst/>
                        <a:latin typeface="Arial" panose="020B0604020202020204" pitchFamily="34" charset="0"/>
                        <a:ea typeface="微软雅黑" panose="020B0503020204020204" pitchFamily="34" charset="-122"/>
                        <a:cs typeface="Times New Roman" panose="02020603050405020304" pitchFamily="18" charset="0"/>
                      </a:endParaRPr>
                    </a:p>
                  </a:txBody>
                  <a:tcPr marL="68580" marR="68580" marT="0" marB="0"/>
                </a:tc>
                <a:tc>
                  <a:txBody>
                    <a:bodyPr/>
                    <a:lstStyle/>
                    <a:p>
                      <a:pPr algn="just">
                        <a:lnSpc>
                          <a:spcPct val="115000"/>
                        </a:lnSpc>
                        <a:spcBef>
                          <a:spcPts val="780"/>
                        </a:spcBef>
                      </a:pPr>
                      <a:r>
                        <a:rPr lang="en-US" sz="1400" kern="100" dirty="0">
                          <a:solidFill>
                            <a:schemeClr val="tx1"/>
                          </a:solidFill>
                          <a:effectLst/>
                          <a:latin typeface="Arial" panose="020B0604020202020204" pitchFamily="34" charset="0"/>
                          <a:ea typeface="微软雅黑" panose="020B0503020204020204" pitchFamily="34" charset="-122"/>
                        </a:rPr>
                        <a:t>0.34%</a:t>
                      </a:r>
                      <a:endParaRPr lang="zh-CN" sz="1400" kern="100" dirty="0">
                        <a:solidFill>
                          <a:schemeClr val="tx1"/>
                        </a:solidFill>
                        <a:effectLst/>
                        <a:latin typeface="Arial" panose="020B0604020202020204" pitchFamily="34" charset="0"/>
                        <a:ea typeface="微软雅黑" panose="020B0503020204020204" pitchFamily="34" charset="-122"/>
                        <a:cs typeface="Times New Roman" panose="02020603050405020304" pitchFamily="18" charset="0"/>
                      </a:endParaRPr>
                    </a:p>
                  </a:txBody>
                  <a:tcPr marL="68580" marR="68580" marT="0" marB="0"/>
                </a:tc>
                <a:tc>
                  <a:txBody>
                    <a:bodyPr/>
                    <a:lstStyle/>
                    <a:p>
                      <a:pPr algn="just">
                        <a:lnSpc>
                          <a:spcPct val="115000"/>
                        </a:lnSpc>
                        <a:spcBef>
                          <a:spcPts val="780"/>
                        </a:spcBef>
                      </a:pPr>
                      <a:r>
                        <a:rPr lang="en-US" sz="1400" kern="100" dirty="0">
                          <a:solidFill>
                            <a:schemeClr val="tx1"/>
                          </a:solidFill>
                          <a:effectLst/>
                          <a:latin typeface="Arial" panose="020B0604020202020204" pitchFamily="34" charset="0"/>
                          <a:ea typeface="微软雅黑" panose="020B0503020204020204" pitchFamily="34" charset="-122"/>
                        </a:rPr>
                        <a:t>53.80%</a:t>
                      </a:r>
                      <a:endParaRPr lang="zh-CN" sz="1400" kern="100" dirty="0">
                        <a:solidFill>
                          <a:schemeClr val="tx1"/>
                        </a:solidFill>
                        <a:effectLst/>
                        <a:latin typeface="Arial" panose="020B0604020202020204" pitchFamily="34" charset="0"/>
                        <a:ea typeface="微软雅黑" panose="020B0503020204020204" pitchFamily="34" charset="-122"/>
                        <a:cs typeface="Times New Roman" panose="02020603050405020304" pitchFamily="18" charset="0"/>
                      </a:endParaRPr>
                    </a:p>
                  </a:txBody>
                  <a:tcPr marL="68580" marR="68580" marT="0" marB="0"/>
                </a:tc>
                <a:tc>
                  <a:txBody>
                    <a:bodyPr/>
                    <a:lstStyle/>
                    <a:p>
                      <a:pPr algn="just">
                        <a:lnSpc>
                          <a:spcPct val="115000"/>
                        </a:lnSpc>
                        <a:spcBef>
                          <a:spcPts val="780"/>
                        </a:spcBef>
                      </a:pPr>
                      <a:r>
                        <a:rPr lang="en-US" sz="1400" kern="100" dirty="0">
                          <a:solidFill>
                            <a:schemeClr val="tx1"/>
                          </a:solidFill>
                          <a:effectLst/>
                          <a:latin typeface="Arial" panose="020B0604020202020204" pitchFamily="34" charset="0"/>
                          <a:ea typeface="微软雅黑" panose="020B0503020204020204" pitchFamily="34" charset="-122"/>
                        </a:rPr>
                        <a:t>13.78%</a:t>
                      </a:r>
                      <a:endParaRPr lang="zh-CN" sz="1400" kern="100" dirty="0">
                        <a:solidFill>
                          <a:schemeClr val="tx1"/>
                        </a:solidFill>
                        <a:effectLst/>
                        <a:latin typeface="Arial" panose="020B0604020202020204" pitchFamily="34" charset="0"/>
                        <a:ea typeface="微软雅黑" panose="020B0503020204020204" pitchFamily="34" charset="-122"/>
                        <a:cs typeface="Times New Roman" panose="02020603050405020304" pitchFamily="18" charset="0"/>
                      </a:endParaRPr>
                    </a:p>
                  </a:txBody>
                  <a:tcPr marL="68580" marR="68580" marT="0" marB="0"/>
                </a:tc>
                <a:extLst>
                  <a:ext uri="{0D108BD9-81ED-4DB2-BD59-A6C34878D82A}">
                    <a16:rowId xmlns:a16="http://schemas.microsoft.com/office/drawing/2014/main" val="24022822"/>
                  </a:ext>
                </a:extLst>
              </a:tr>
              <a:tr h="228348">
                <a:tc>
                  <a:txBody>
                    <a:bodyPr/>
                    <a:lstStyle/>
                    <a:p>
                      <a:pPr algn="just">
                        <a:lnSpc>
                          <a:spcPct val="115000"/>
                        </a:lnSpc>
                        <a:spcBef>
                          <a:spcPts val="780"/>
                        </a:spcBef>
                      </a:pPr>
                      <a:r>
                        <a:rPr lang="en-US" sz="1400" b="0" kern="100" dirty="0">
                          <a:effectLst/>
                          <a:latin typeface="Arial" panose="020B0604020202020204" pitchFamily="34" charset="0"/>
                          <a:ea typeface="微软雅黑" panose="020B0503020204020204" pitchFamily="34" charset="-122"/>
                        </a:rPr>
                        <a:t>ISIN</a:t>
                      </a:r>
                      <a:r>
                        <a:rPr lang="zh-TW" sz="1400" b="0" kern="100" dirty="0">
                          <a:effectLst/>
                          <a:latin typeface="Arial" panose="020B0604020202020204" pitchFamily="34" charset="0"/>
                          <a:ea typeface="微软雅黑" panose="020B0503020204020204" pitchFamily="34" charset="-122"/>
                        </a:rPr>
                        <a:t>代碼</a:t>
                      </a:r>
                      <a:r>
                        <a:rPr lang="en-US" sz="1400" b="0" kern="100" dirty="0">
                          <a:effectLst/>
                          <a:latin typeface="Arial" panose="020B0604020202020204" pitchFamily="34" charset="0"/>
                          <a:ea typeface="微软雅黑" panose="020B0503020204020204" pitchFamily="34" charset="-122"/>
                        </a:rPr>
                        <a:t>/</a:t>
                      </a:r>
                      <a:r>
                        <a:rPr lang="zh-TW" sz="1400" b="0" kern="100" dirty="0">
                          <a:effectLst/>
                          <a:latin typeface="Arial" panose="020B0604020202020204" pitchFamily="34" charset="0"/>
                          <a:ea typeface="微软雅黑" panose="020B0503020204020204" pitchFamily="34" charset="-122"/>
                        </a:rPr>
                        <a:t>指數代碼</a:t>
                      </a:r>
                      <a:endParaRPr lang="zh-CN" sz="1400" b="0" kern="100" dirty="0">
                        <a:effectLst/>
                        <a:latin typeface="Arial" panose="020B0604020202020204" pitchFamily="34" charset="0"/>
                        <a:ea typeface="微软雅黑" panose="020B0503020204020204" pitchFamily="34" charset="-122"/>
                        <a:cs typeface="Times New Roman" panose="02020603050405020304" pitchFamily="18" charset="0"/>
                      </a:endParaRPr>
                    </a:p>
                  </a:txBody>
                  <a:tcPr marL="68580" marR="68580" marT="0" marB="0"/>
                </a:tc>
                <a:tc>
                  <a:txBody>
                    <a:bodyPr/>
                    <a:lstStyle/>
                    <a:p>
                      <a:pPr algn="just">
                        <a:lnSpc>
                          <a:spcPct val="115000"/>
                        </a:lnSpc>
                        <a:spcBef>
                          <a:spcPts val="780"/>
                        </a:spcBef>
                      </a:pPr>
                      <a:r>
                        <a:rPr lang="en-US" sz="1400" kern="100" dirty="0">
                          <a:solidFill>
                            <a:schemeClr val="tx1"/>
                          </a:solidFill>
                          <a:effectLst/>
                          <a:latin typeface="Arial" panose="020B0604020202020204" pitchFamily="34" charset="0"/>
                          <a:ea typeface="微软雅黑" panose="020B0503020204020204" pitchFamily="34" charset="-122"/>
                        </a:rPr>
                        <a:t>LU0099574567</a:t>
                      </a:r>
                      <a:endParaRPr lang="zh-CN" sz="1400" kern="100" dirty="0">
                        <a:solidFill>
                          <a:schemeClr val="tx1"/>
                        </a:solidFill>
                        <a:effectLst/>
                        <a:latin typeface="Arial" panose="020B0604020202020204" pitchFamily="34" charset="0"/>
                        <a:ea typeface="微软雅黑" panose="020B0503020204020204" pitchFamily="34" charset="-122"/>
                        <a:cs typeface="Times New Roman" panose="02020603050405020304" pitchFamily="18" charset="0"/>
                      </a:endParaRPr>
                    </a:p>
                  </a:txBody>
                  <a:tcPr marL="68580" marR="68580" marT="0" marB="0"/>
                </a:tc>
                <a:tc>
                  <a:txBody>
                    <a:bodyPr/>
                    <a:lstStyle/>
                    <a:p>
                      <a:pPr algn="just">
                        <a:lnSpc>
                          <a:spcPct val="115000"/>
                        </a:lnSpc>
                        <a:spcBef>
                          <a:spcPts val="780"/>
                        </a:spcBef>
                      </a:pPr>
                      <a:r>
                        <a:rPr lang="en-US" sz="1400" kern="100" dirty="0">
                          <a:solidFill>
                            <a:schemeClr val="tx1"/>
                          </a:solidFill>
                          <a:effectLst/>
                          <a:latin typeface="Arial" panose="020B0604020202020204" pitchFamily="34" charset="0"/>
                          <a:ea typeface="微软雅黑" panose="020B0503020204020204" pitchFamily="34" charset="-122"/>
                        </a:rPr>
                        <a:t>NDX</a:t>
                      </a:r>
                      <a:endParaRPr lang="zh-CN" sz="1400" kern="100" dirty="0">
                        <a:solidFill>
                          <a:schemeClr val="tx1"/>
                        </a:solidFill>
                        <a:effectLst/>
                        <a:latin typeface="Arial" panose="020B0604020202020204" pitchFamily="34" charset="0"/>
                        <a:ea typeface="微软雅黑" panose="020B0503020204020204" pitchFamily="34" charset="-122"/>
                        <a:cs typeface="Times New Roman" panose="02020603050405020304" pitchFamily="18" charset="0"/>
                      </a:endParaRPr>
                    </a:p>
                  </a:txBody>
                  <a:tcPr marL="68580" marR="68580" marT="0" marB="0"/>
                </a:tc>
                <a:tc>
                  <a:txBody>
                    <a:bodyPr/>
                    <a:lstStyle/>
                    <a:p>
                      <a:pPr algn="just">
                        <a:lnSpc>
                          <a:spcPct val="115000"/>
                        </a:lnSpc>
                        <a:spcBef>
                          <a:spcPts val="780"/>
                        </a:spcBef>
                      </a:pPr>
                      <a:r>
                        <a:rPr lang="en-US" sz="1400" kern="100" dirty="0">
                          <a:solidFill>
                            <a:schemeClr val="tx1"/>
                          </a:solidFill>
                          <a:effectLst/>
                          <a:latin typeface="Arial" panose="020B0604020202020204" pitchFamily="34" charset="0"/>
                          <a:ea typeface="微软雅黑" panose="020B0503020204020204" pitchFamily="34" charset="-122"/>
                        </a:rPr>
                        <a:t> </a:t>
                      </a:r>
                      <a:endParaRPr lang="zh-CN" sz="1400" kern="100" dirty="0">
                        <a:solidFill>
                          <a:schemeClr val="tx1"/>
                        </a:solidFill>
                        <a:effectLst/>
                        <a:latin typeface="Arial" panose="020B0604020202020204" pitchFamily="34" charset="0"/>
                        <a:ea typeface="微软雅黑" panose="020B0503020204020204" pitchFamily="34" charset="-122"/>
                        <a:cs typeface="Times New Roman" panose="02020603050405020304" pitchFamily="18" charset="0"/>
                      </a:endParaRPr>
                    </a:p>
                  </a:txBody>
                  <a:tcPr marL="68580" marR="68580" marT="0" marB="0"/>
                </a:tc>
                <a:tc>
                  <a:txBody>
                    <a:bodyPr/>
                    <a:lstStyle/>
                    <a:p>
                      <a:pPr algn="just">
                        <a:lnSpc>
                          <a:spcPct val="115000"/>
                        </a:lnSpc>
                        <a:spcBef>
                          <a:spcPts val="780"/>
                        </a:spcBef>
                      </a:pPr>
                      <a:r>
                        <a:rPr lang="en-US" sz="1400" kern="100" dirty="0">
                          <a:solidFill>
                            <a:schemeClr val="tx1"/>
                          </a:solidFill>
                          <a:effectLst/>
                          <a:latin typeface="Arial" panose="020B0604020202020204" pitchFamily="34" charset="0"/>
                          <a:ea typeface="微软雅黑" panose="020B0503020204020204" pitchFamily="34" charset="-122"/>
                        </a:rPr>
                        <a:t>HK0000071313</a:t>
                      </a:r>
                      <a:endParaRPr lang="zh-CN" sz="1400" kern="100" dirty="0">
                        <a:solidFill>
                          <a:schemeClr val="tx1"/>
                        </a:solidFill>
                        <a:effectLst/>
                        <a:latin typeface="Arial" panose="020B0604020202020204" pitchFamily="34" charset="0"/>
                        <a:ea typeface="微软雅黑" panose="020B0503020204020204" pitchFamily="34" charset="-122"/>
                        <a:cs typeface="Times New Roman" panose="02020603050405020304" pitchFamily="18" charset="0"/>
                      </a:endParaRPr>
                    </a:p>
                  </a:txBody>
                  <a:tcPr marL="68580" marR="68580" marT="0" marB="0"/>
                </a:tc>
                <a:extLst>
                  <a:ext uri="{0D108BD9-81ED-4DB2-BD59-A6C34878D82A}">
                    <a16:rowId xmlns:a16="http://schemas.microsoft.com/office/drawing/2014/main" val="3973183173"/>
                  </a:ext>
                </a:extLst>
              </a:tr>
              <a:tr h="475918">
                <a:tc>
                  <a:txBody>
                    <a:bodyPr/>
                    <a:lstStyle/>
                    <a:p>
                      <a:pPr algn="just">
                        <a:lnSpc>
                          <a:spcPct val="115000"/>
                        </a:lnSpc>
                        <a:spcBef>
                          <a:spcPts val="780"/>
                        </a:spcBef>
                      </a:pPr>
                      <a:r>
                        <a:rPr lang="zh-TW" sz="1400" b="0" kern="100" dirty="0">
                          <a:effectLst/>
                          <a:latin typeface="Arial" panose="020B0604020202020204" pitchFamily="34" charset="0"/>
                          <a:ea typeface="微软雅黑" panose="020B0503020204020204" pitchFamily="34" charset="-122"/>
                        </a:rPr>
                        <a:t>年化收益率（</a:t>
                      </a:r>
                      <a:r>
                        <a:rPr lang="en-US" sz="1400" b="0" kern="100" dirty="0">
                          <a:effectLst/>
                          <a:latin typeface="Arial" panose="020B0604020202020204" pitchFamily="34" charset="0"/>
                          <a:ea typeface="微软雅黑" panose="020B0503020204020204" pitchFamily="34" charset="-122"/>
                        </a:rPr>
                        <a:t>2014</a:t>
                      </a:r>
                      <a:r>
                        <a:rPr lang="zh-TW" sz="1400" b="0" kern="100" dirty="0">
                          <a:effectLst/>
                          <a:latin typeface="Arial" panose="020B0604020202020204" pitchFamily="34" charset="0"/>
                          <a:ea typeface="微软雅黑" panose="020B0503020204020204" pitchFamily="34" charset="-122"/>
                        </a:rPr>
                        <a:t>年初至</a:t>
                      </a:r>
                      <a:r>
                        <a:rPr lang="en-US" sz="1400" b="0" kern="100" dirty="0">
                          <a:effectLst/>
                          <a:latin typeface="Arial" panose="020B0604020202020204" pitchFamily="34" charset="0"/>
                          <a:ea typeface="微软雅黑" panose="020B0503020204020204" pitchFamily="34" charset="-122"/>
                        </a:rPr>
                        <a:t>2024</a:t>
                      </a:r>
                      <a:r>
                        <a:rPr lang="zh-TW" sz="1400" b="0" kern="100" dirty="0">
                          <a:effectLst/>
                          <a:latin typeface="Arial" panose="020B0604020202020204" pitchFamily="34" charset="0"/>
                          <a:ea typeface="微软雅黑" panose="020B0503020204020204" pitchFamily="34" charset="-122"/>
                        </a:rPr>
                        <a:t>年</a:t>
                      </a:r>
                      <a:r>
                        <a:rPr lang="en-US" sz="1400" b="0" kern="100" dirty="0">
                          <a:effectLst/>
                          <a:latin typeface="Arial" panose="020B0604020202020204" pitchFamily="34" charset="0"/>
                          <a:ea typeface="微软雅黑" panose="020B0503020204020204" pitchFamily="34" charset="-122"/>
                        </a:rPr>
                        <a:t>9</a:t>
                      </a:r>
                      <a:r>
                        <a:rPr lang="zh-TW" sz="1400" b="0" kern="100" dirty="0">
                          <a:effectLst/>
                          <a:latin typeface="Arial" panose="020B0604020202020204" pitchFamily="34" charset="0"/>
                          <a:ea typeface="微软雅黑" panose="020B0503020204020204" pitchFamily="34" charset="-122"/>
                        </a:rPr>
                        <a:t>月底）</a:t>
                      </a:r>
                      <a:endParaRPr lang="zh-CN" sz="1400" b="0" kern="100" dirty="0">
                        <a:effectLst/>
                        <a:latin typeface="Arial" panose="020B0604020202020204" pitchFamily="34" charset="0"/>
                        <a:ea typeface="微软雅黑" panose="020B0503020204020204" pitchFamily="34" charset="-122"/>
                        <a:cs typeface="Times New Roman" panose="02020603050405020304" pitchFamily="18" charset="0"/>
                      </a:endParaRPr>
                    </a:p>
                  </a:txBody>
                  <a:tcPr marL="68580" marR="68580" marT="0" marB="0"/>
                </a:tc>
                <a:tc>
                  <a:txBody>
                    <a:bodyPr/>
                    <a:lstStyle/>
                    <a:p>
                      <a:pPr algn="just">
                        <a:lnSpc>
                          <a:spcPct val="115000"/>
                        </a:lnSpc>
                        <a:spcBef>
                          <a:spcPts val="780"/>
                        </a:spcBef>
                      </a:pPr>
                      <a:r>
                        <a:rPr lang="en-US" sz="1400" kern="100" dirty="0">
                          <a:solidFill>
                            <a:schemeClr val="tx1"/>
                          </a:solidFill>
                          <a:effectLst/>
                          <a:latin typeface="Arial" panose="020B0604020202020204" pitchFamily="34" charset="0"/>
                          <a:ea typeface="微软雅黑" panose="020B0503020204020204" pitchFamily="34" charset="-122"/>
                        </a:rPr>
                        <a:t>21.94%</a:t>
                      </a:r>
                      <a:endParaRPr lang="zh-CN" sz="1400" kern="100" dirty="0">
                        <a:solidFill>
                          <a:schemeClr val="tx1"/>
                        </a:solidFill>
                        <a:effectLst/>
                        <a:latin typeface="Arial" panose="020B0604020202020204" pitchFamily="34" charset="0"/>
                        <a:ea typeface="微软雅黑" panose="020B0503020204020204" pitchFamily="34" charset="-122"/>
                        <a:cs typeface="Times New Roman" panose="02020603050405020304" pitchFamily="18" charset="0"/>
                      </a:endParaRPr>
                    </a:p>
                  </a:txBody>
                  <a:tcPr marL="68580" marR="68580" marT="0" marB="0"/>
                </a:tc>
                <a:tc>
                  <a:txBody>
                    <a:bodyPr/>
                    <a:lstStyle/>
                    <a:p>
                      <a:pPr algn="just">
                        <a:lnSpc>
                          <a:spcPct val="115000"/>
                        </a:lnSpc>
                        <a:spcBef>
                          <a:spcPts val="780"/>
                        </a:spcBef>
                      </a:pPr>
                      <a:r>
                        <a:rPr lang="en-US" sz="1400" kern="100" dirty="0">
                          <a:solidFill>
                            <a:schemeClr val="tx1"/>
                          </a:solidFill>
                          <a:effectLst/>
                          <a:latin typeface="Arial" panose="020B0604020202020204" pitchFamily="34" charset="0"/>
                          <a:ea typeface="微软雅黑" panose="020B0503020204020204" pitchFamily="34" charset="-122"/>
                        </a:rPr>
                        <a:t>17.35%</a:t>
                      </a:r>
                      <a:endParaRPr lang="zh-CN" sz="1400" kern="100" dirty="0">
                        <a:solidFill>
                          <a:schemeClr val="tx1"/>
                        </a:solidFill>
                        <a:effectLst/>
                        <a:latin typeface="Arial" panose="020B0604020202020204" pitchFamily="34" charset="0"/>
                        <a:ea typeface="微软雅黑" panose="020B0503020204020204" pitchFamily="34" charset="-122"/>
                        <a:cs typeface="Times New Roman" panose="02020603050405020304" pitchFamily="18" charset="0"/>
                      </a:endParaRPr>
                    </a:p>
                  </a:txBody>
                  <a:tcPr marL="68580" marR="68580" marT="0" marB="0"/>
                </a:tc>
                <a:tc>
                  <a:txBody>
                    <a:bodyPr/>
                    <a:lstStyle/>
                    <a:p>
                      <a:pPr algn="just">
                        <a:lnSpc>
                          <a:spcPct val="115000"/>
                        </a:lnSpc>
                        <a:spcBef>
                          <a:spcPts val="780"/>
                        </a:spcBef>
                      </a:pPr>
                      <a:r>
                        <a:rPr lang="en-US" sz="1400" kern="100" dirty="0">
                          <a:solidFill>
                            <a:schemeClr val="tx1"/>
                          </a:solidFill>
                          <a:effectLst/>
                          <a:latin typeface="Arial" panose="020B0604020202020204" pitchFamily="34" charset="0"/>
                          <a:ea typeface="微软雅黑" panose="020B0503020204020204" pitchFamily="34" charset="-122"/>
                        </a:rPr>
                        <a:t>3.54%</a:t>
                      </a:r>
                      <a:endParaRPr lang="zh-CN" sz="1400" kern="100" dirty="0">
                        <a:solidFill>
                          <a:schemeClr val="tx1"/>
                        </a:solidFill>
                        <a:effectLst/>
                        <a:latin typeface="Arial" panose="020B0604020202020204" pitchFamily="34" charset="0"/>
                        <a:ea typeface="微软雅黑" panose="020B0503020204020204" pitchFamily="34" charset="-122"/>
                        <a:cs typeface="Times New Roman" panose="02020603050405020304" pitchFamily="18" charset="0"/>
                      </a:endParaRPr>
                    </a:p>
                  </a:txBody>
                  <a:tcPr marL="68580" marR="68580" marT="0" marB="0"/>
                </a:tc>
                <a:tc>
                  <a:txBody>
                    <a:bodyPr/>
                    <a:lstStyle/>
                    <a:p>
                      <a:pPr algn="just">
                        <a:lnSpc>
                          <a:spcPct val="115000"/>
                        </a:lnSpc>
                        <a:spcBef>
                          <a:spcPts val="780"/>
                        </a:spcBef>
                      </a:pPr>
                      <a:r>
                        <a:rPr lang="en-US" sz="1400" kern="100" dirty="0">
                          <a:solidFill>
                            <a:schemeClr val="tx1"/>
                          </a:solidFill>
                          <a:effectLst/>
                          <a:latin typeface="Arial" panose="020B0604020202020204" pitchFamily="34" charset="0"/>
                          <a:ea typeface="微软雅黑" panose="020B0503020204020204" pitchFamily="34" charset="-122"/>
                        </a:rPr>
                        <a:t>7.26%</a:t>
                      </a:r>
                      <a:endParaRPr lang="zh-CN" sz="1400" kern="100" dirty="0">
                        <a:solidFill>
                          <a:schemeClr val="tx1"/>
                        </a:solidFill>
                        <a:effectLst/>
                        <a:latin typeface="Arial" panose="020B0604020202020204" pitchFamily="34" charset="0"/>
                        <a:ea typeface="微软雅黑" panose="020B0503020204020204" pitchFamily="34" charset="-122"/>
                        <a:cs typeface="Times New Roman" panose="02020603050405020304" pitchFamily="18" charset="0"/>
                      </a:endParaRPr>
                    </a:p>
                  </a:txBody>
                  <a:tcPr marL="68580" marR="68580" marT="0" marB="0"/>
                </a:tc>
                <a:extLst>
                  <a:ext uri="{0D108BD9-81ED-4DB2-BD59-A6C34878D82A}">
                    <a16:rowId xmlns:a16="http://schemas.microsoft.com/office/drawing/2014/main" val="548357831"/>
                  </a:ext>
                </a:extLst>
              </a:tr>
              <a:tr h="228348">
                <a:tc>
                  <a:txBody>
                    <a:bodyPr/>
                    <a:lstStyle/>
                    <a:p>
                      <a:pPr algn="just">
                        <a:lnSpc>
                          <a:spcPct val="115000"/>
                        </a:lnSpc>
                        <a:spcBef>
                          <a:spcPts val="780"/>
                        </a:spcBef>
                      </a:pPr>
                      <a:r>
                        <a:rPr lang="zh-TW" sz="1400" b="0" kern="100" dirty="0">
                          <a:effectLst/>
                          <a:latin typeface="Arial" panose="020B0604020202020204" pitchFamily="34" charset="0"/>
                          <a:ea typeface="微软雅黑" panose="020B0503020204020204" pitchFamily="34" charset="-122"/>
                        </a:rPr>
                        <a:t>年化波動率</a:t>
                      </a:r>
                      <a:endParaRPr lang="zh-CN" sz="1400" b="0" kern="100" dirty="0">
                        <a:effectLst/>
                        <a:latin typeface="Arial" panose="020B0604020202020204" pitchFamily="34" charset="0"/>
                        <a:ea typeface="微软雅黑" panose="020B0503020204020204" pitchFamily="34" charset="-122"/>
                        <a:cs typeface="Times New Roman" panose="02020603050405020304" pitchFamily="18" charset="0"/>
                      </a:endParaRPr>
                    </a:p>
                  </a:txBody>
                  <a:tcPr marL="68580" marR="68580" marT="0" marB="0"/>
                </a:tc>
                <a:tc>
                  <a:txBody>
                    <a:bodyPr/>
                    <a:lstStyle/>
                    <a:p>
                      <a:pPr algn="just">
                        <a:lnSpc>
                          <a:spcPct val="115000"/>
                        </a:lnSpc>
                        <a:spcBef>
                          <a:spcPts val="780"/>
                        </a:spcBef>
                      </a:pPr>
                      <a:r>
                        <a:rPr lang="en-US" sz="1400" kern="100" dirty="0">
                          <a:solidFill>
                            <a:schemeClr val="tx1"/>
                          </a:solidFill>
                          <a:effectLst/>
                          <a:latin typeface="Arial" panose="020B0604020202020204" pitchFamily="34" charset="0"/>
                          <a:ea typeface="微软雅黑" panose="020B0503020204020204" pitchFamily="34" charset="-122"/>
                        </a:rPr>
                        <a:t>16.57%</a:t>
                      </a:r>
                      <a:endParaRPr lang="zh-CN" sz="1400" kern="100" dirty="0">
                        <a:solidFill>
                          <a:schemeClr val="tx1"/>
                        </a:solidFill>
                        <a:effectLst/>
                        <a:latin typeface="Arial" panose="020B0604020202020204" pitchFamily="34" charset="0"/>
                        <a:ea typeface="微软雅黑" panose="020B0503020204020204" pitchFamily="34" charset="-122"/>
                        <a:cs typeface="Times New Roman" panose="02020603050405020304" pitchFamily="18" charset="0"/>
                      </a:endParaRPr>
                    </a:p>
                  </a:txBody>
                  <a:tcPr marL="68580" marR="68580" marT="0" marB="0"/>
                </a:tc>
                <a:tc>
                  <a:txBody>
                    <a:bodyPr/>
                    <a:lstStyle/>
                    <a:p>
                      <a:pPr algn="just">
                        <a:lnSpc>
                          <a:spcPct val="115000"/>
                        </a:lnSpc>
                        <a:spcBef>
                          <a:spcPts val="780"/>
                        </a:spcBef>
                      </a:pPr>
                      <a:r>
                        <a:rPr lang="en-US" sz="1400" kern="100" dirty="0">
                          <a:solidFill>
                            <a:schemeClr val="tx1"/>
                          </a:solidFill>
                          <a:effectLst/>
                          <a:latin typeface="Arial" panose="020B0604020202020204" pitchFamily="34" charset="0"/>
                          <a:ea typeface="微软雅黑" panose="020B0503020204020204" pitchFamily="34" charset="-122"/>
                        </a:rPr>
                        <a:t>17.99%</a:t>
                      </a:r>
                      <a:endParaRPr lang="zh-CN" sz="1400" kern="100" dirty="0">
                        <a:solidFill>
                          <a:schemeClr val="tx1"/>
                        </a:solidFill>
                        <a:effectLst/>
                        <a:latin typeface="Arial" panose="020B0604020202020204" pitchFamily="34" charset="0"/>
                        <a:ea typeface="微软雅黑" panose="020B0503020204020204" pitchFamily="34" charset="-122"/>
                        <a:cs typeface="Times New Roman" panose="02020603050405020304" pitchFamily="18" charset="0"/>
                      </a:endParaRPr>
                    </a:p>
                  </a:txBody>
                  <a:tcPr marL="68580" marR="68580" marT="0" marB="0"/>
                </a:tc>
                <a:tc>
                  <a:txBody>
                    <a:bodyPr/>
                    <a:lstStyle/>
                    <a:p>
                      <a:pPr algn="just">
                        <a:lnSpc>
                          <a:spcPct val="115000"/>
                        </a:lnSpc>
                        <a:spcBef>
                          <a:spcPts val="780"/>
                        </a:spcBef>
                      </a:pPr>
                      <a:r>
                        <a:rPr lang="en-US" sz="1400" kern="100" dirty="0">
                          <a:solidFill>
                            <a:schemeClr val="tx1"/>
                          </a:solidFill>
                          <a:effectLst/>
                          <a:latin typeface="Arial" panose="020B0604020202020204" pitchFamily="34" charset="0"/>
                          <a:ea typeface="微软雅黑" panose="020B0503020204020204" pitchFamily="34" charset="-122"/>
                        </a:rPr>
                        <a:t>0.05%</a:t>
                      </a:r>
                      <a:endParaRPr lang="zh-CN" sz="1400" kern="100" dirty="0">
                        <a:solidFill>
                          <a:schemeClr val="tx1"/>
                        </a:solidFill>
                        <a:effectLst/>
                        <a:latin typeface="Arial" panose="020B0604020202020204" pitchFamily="34" charset="0"/>
                        <a:ea typeface="微软雅黑" panose="020B0503020204020204" pitchFamily="34" charset="-122"/>
                        <a:cs typeface="Times New Roman" panose="02020603050405020304" pitchFamily="18" charset="0"/>
                      </a:endParaRPr>
                    </a:p>
                  </a:txBody>
                  <a:tcPr marL="68580" marR="68580" marT="0" marB="0"/>
                </a:tc>
                <a:tc>
                  <a:txBody>
                    <a:bodyPr/>
                    <a:lstStyle/>
                    <a:p>
                      <a:pPr algn="just">
                        <a:lnSpc>
                          <a:spcPct val="115000"/>
                        </a:lnSpc>
                        <a:spcBef>
                          <a:spcPts val="780"/>
                        </a:spcBef>
                      </a:pPr>
                      <a:r>
                        <a:rPr lang="en-US" sz="1400" kern="100" dirty="0">
                          <a:solidFill>
                            <a:schemeClr val="tx1"/>
                          </a:solidFill>
                          <a:effectLst/>
                          <a:latin typeface="Arial" panose="020B0604020202020204" pitchFamily="34" charset="0"/>
                          <a:ea typeface="微软雅黑" panose="020B0503020204020204" pitchFamily="34" charset="-122"/>
                        </a:rPr>
                        <a:t>13.56%</a:t>
                      </a:r>
                      <a:endParaRPr lang="zh-CN" sz="1400" kern="100" dirty="0">
                        <a:solidFill>
                          <a:schemeClr val="tx1"/>
                        </a:solidFill>
                        <a:effectLst/>
                        <a:latin typeface="Arial" panose="020B0604020202020204" pitchFamily="34" charset="0"/>
                        <a:ea typeface="微软雅黑" panose="020B0503020204020204" pitchFamily="34" charset="-122"/>
                        <a:cs typeface="Times New Roman" panose="02020603050405020304" pitchFamily="18" charset="0"/>
                      </a:endParaRPr>
                    </a:p>
                  </a:txBody>
                  <a:tcPr marL="68580" marR="68580" marT="0" marB="0"/>
                </a:tc>
                <a:extLst>
                  <a:ext uri="{0D108BD9-81ED-4DB2-BD59-A6C34878D82A}">
                    <a16:rowId xmlns:a16="http://schemas.microsoft.com/office/drawing/2014/main" val="3400885195"/>
                  </a:ext>
                </a:extLst>
              </a:tr>
              <a:tr h="228348">
                <a:tc>
                  <a:txBody>
                    <a:bodyPr/>
                    <a:lstStyle/>
                    <a:p>
                      <a:pPr algn="just">
                        <a:lnSpc>
                          <a:spcPct val="115000"/>
                        </a:lnSpc>
                        <a:spcBef>
                          <a:spcPts val="780"/>
                        </a:spcBef>
                      </a:pPr>
                      <a:r>
                        <a:rPr lang="zh-TW" sz="1400" b="0" kern="100" dirty="0">
                          <a:effectLst/>
                          <a:latin typeface="Arial" panose="020B0604020202020204" pitchFamily="34" charset="0"/>
                          <a:ea typeface="微软雅黑" panose="020B0503020204020204" pitchFamily="34" charset="-122"/>
                        </a:rPr>
                        <a:t>原始數據來源</a:t>
                      </a:r>
                      <a:endParaRPr lang="zh-CN" sz="1400" b="0" kern="100" dirty="0">
                        <a:effectLst/>
                        <a:latin typeface="Arial" panose="020B0604020202020204" pitchFamily="34" charset="0"/>
                        <a:ea typeface="微软雅黑" panose="020B0503020204020204" pitchFamily="34" charset="-122"/>
                        <a:cs typeface="Times New Roman" panose="02020603050405020304" pitchFamily="18" charset="0"/>
                      </a:endParaRPr>
                    </a:p>
                  </a:txBody>
                  <a:tcPr marL="68580" marR="68580" marT="0" marB="0"/>
                </a:tc>
                <a:tc>
                  <a:txBody>
                    <a:bodyPr/>
                    <a:lstStyle/>
                    <a:p>
                      <a:pPr algn="just">
                        <a:lnSpc>
                          <a:spcPct val="115000"/>
                        </a:lnSpc>
                        <a:spcBef>
                          <a:spcPts val="780"/>
                        </a:spcBef>
                      </a:pPr>
                      <a:r>
                        <a:rPr lang="en-US" sz="1400" kern="100" dirty="0">
                          <a:solidFill>
                            <a:schemeClr val="tx1"/>
                          </a:solidFill>
                          <a:effectLst/>
                          <a:latin typeface="Arial" panose="020B0604020202020204" pitchFamily="34" charset="0"/>
                          <a:ea typeface="微软雅黑" panose="020B0503020204020204" pitchFamily="34" charset="-122"/>
                        </a:rPr>
                        <a:t>Bloomberg</a:t>
                      </a:r>
                      <a:endParaRPr lang="zh-CN" sz="1400" kern="100" dirty="0">
                        <a:solidFill>
                          <a:schemeClr val="tx1"/>
                        </a:solidFill>
                        <a:effectLst/>
                        <a:latin typeface="Arial" panose="020B0604020202020204" pitchFamily="34" charset="0"/>
                        <a:ea typeface="微软雅黑" panose="020B0503020204020204" pitchFamily="34" charset="-122"/>
                        <a:cs typeface="Times New Roman" panose="02020603050405020304" pitchFamily="18" charset="0"/>
                      </a:endParaRPr>
                    </a:p>
                  </a:txBody>
                  <a:tcPr marL="68580" marR="68580" marT="0" marB="0"/>
                </a:tc>
                <a:tc>
                  <a:txBody>
                    <a:bodyPr/>
                    <a:lstStyle/>
                    <a:p>
                      <a:pPr algn="just">
                        <a:lnSpc>
                          <a:spcPct val="115000"/>
                        </a:lnSpc>
                        <a:spcBef>
                          <a:spcPts val="780"/>
                        </a:spcBef>
                      </a:pPr>
                      <a:r>
                        <a:rPr lang="en-US" sz="1400" kern="100" dirty="0">
                          <a:solidFill>
                            <a:schemeClr val="tx1"/>
                          </a:solidFill>
                          <a:effectLst/>
                          <a:latin typeface="Arial" panose="020B0604020202020204" pitchFamily="34" charset="0"/>
                          <a:ea typeface="微软雅黑" panose="020B0503020204020204" pitchFamily="34" charset="-122"/>
                        </a:rPr>
                        <a:t>Bloomberg</a:t>
                      </a:r>
                      <a:endParaRPr lang="zh-CN" sz="1400" kern="100" dirty="0">
                        <a:solidFill>
                          <a:schemeClr val="tx1"/>
                        </a:solidFill>
                        <a:effectLst/>
                        <a:latin typeface="Arial" panose="020B0604020202020204" pitchFamily="34" charset="0"/>
                        <a:ea typeface="微软雅黑" panose="020B0503020204020204" pitchFamily="34" charset="-122"/>
                        <a:cs typeface="Times New Roman" panose="02020603050405020304" pitchFamily="18" charset="0"/>
                      </a:endParaRPr>
                    </a:p>
                  </a:txBody>
                  <a:tcPr marL="68580" marR="68580" marT="0" marB="0"/>
                </a:tc>
                <a:tc>
                  <a:txBody>
                    <a:bodyPr/>
                    <a:lstStyle/>
                    <a:p>
                      <a:pPr algn="just">
                        <a:lnSpc>
                          <a:spcPct val="115000"/>
                        </a:lnSpc>
                        <a:spcBef>
                          <a:spcPts val="780"/>
                        </a:spcBef>
                      </a:pPr>
                      <a:r>
                        <a:rPr lang="zh-TW" sz="1400" kern="100" dirty="0">
                          <a:solidFill>
                            <a:schemeClr val="tx1"/>
                          </a:solidFill>
                          <a:effectLst/>
                          <a:latin typeface="Arial" panose="020B0604020202020204" pitchFamily="34" charset="0"/>
                          <a:ea typeface="微软雅黑" panose="020B0503020204020204" pitchFamily="34" charset="-122"/>
                        </a:rPr>
                        <a:t>新浪財經</a:t>
                      </a:r>
                      <a:endParaRPr lang="zh-CN" sz="1400" kern="100" dirty="0">
                        <a:solidFill>
                          <a:schemeClr val="tx1"/>
                        </a:solidFill>
                        <a:effectLst/>
                        <a:latin typeface="Arial" panose="020B0604020202020204" pitchFamily="34" charset="0"/>
                        <a:ea typeface="微软雅黑" panose="020B0503020204020204" pitchFamily="34" charset="-122"/>
                        <a:cs typeface="Times New Roman" panose="02020603050405020304" pitchFamily="18" charset="0"/>
                      </a:endParaRPr>
                    </a:p>
                  </a:txBody>
                  <a:tcPr marL="68580" marR="68580" marT="0" marB="0"/>
                </a:tc>
                <a:tc>
                  <a:txBody>
                    <a:bodyPr/>
                    <a:lstStyle/>
                    <a:p>
                      <a:pPr algn="just">
                        <a:lnSpc>
                          <a:spcPct val="115000"/>
                        </a:lnSpc>
                        <a:spcBef>
                          <a:spcPts val="780"/>
                        </a:spcBef>
                      </a:pPr>
                      <a:r>
                        <a:rPr lang="en-US" sz="1400" kern="100" dirty="0">
                          <a:solidFill>
                            <a:schemeClr val="tx1"/>
                          </a:solidFill>
                          <a:effectLst/>
                          <a:latin typeface="Arial" panose="020B0604020202020204" pitchFamily="34" charset="0"/>
                          <a:ea typeface="微软雅黑" panose="020B0503020204020204" pitchFamily="34" charset="-122"/>
                        </a:rPr>
                        <a:t>WIND</a:t>
                      </a:r>
                      <a:endParaRPr lang="zh-CN" sz="1400" kern="100" dirty="0">
                        <a:solidFill>
                          <a:schemeClr val="tx1"/>
                        </a:solidFill>
                        <a:effectLst/>
                        <a:latin typeface="Arial" panose="020B0604020202020204" pitchFamily="34" charset="0"/>
                        <a:ea typeface="微软雅黑" panose="020B0503020204020204" pitchFamily="34" charset="-122"/>
                        <a:cs typeface="Times New Roman" panose="02020603050405020304" pitchFamily="18" charset="0"/>
                      </a:endParaRPr>
                    </a:p>
                  </a:txBody>
                  <a:tcPr marL="68580" marR="68580" marT="0" marB="0"/>
                </a:tc>
                <a:extLst>
                  <a:ext uri="{0D108BD9-81ED-4DB2-BD59-A6C34878D82A}">
                    <a16:rowId xmlns:a16="http://schemas.microsoft.com/office/drawing/2014/main" val="456160165"/>
                  </a:ext>
                </a:extLst>
              </a:tr>
              <a:tr h="1218627">
                <a:tc>
                  <a:txBody>
                    <a:bodyPr/>
                    <a:lstStyle/>
                    <a:p>
                      <a:pPr algn="just">
                        <a:lnSpc>
                          <a:spcPct val="115000"/>
                        </a:lnSpc>
                        <a:spcBef>
                          <a:spcPts val="780"/>
                        </a:spcBef>
                      </a:pPr>
                      <a:r>
                        <a:rPr lang="zh-TW" sz="1400" b="0" kern="100" dirty="0">
                          <a:effectLst/>
                          <a:latin typeface="Arial" panose="020B0604020202020204" pitchFamily="34" charset="0"/>
                          <a:ea typeface="微软雅黑" panose="020B0503020204020204" pitchFamily="34" charset="-122"/>
                        </a:rPr>
                        <a:t>資產介紹</a:t>
                      </a:r>
                      <a:endParaRPr lang="zh-CN" sz="1400" b="0" kern="100" dirty="0">
                        <a:effectLst/>
                        <a:latin typeface="Arial" panose="020B0604020202020204" pitchFamily="34" charset="0"/>
                        <a:ea typeface="微软雅黑" panose="020B0503020204020204" pitchFamily="34" charset="-122"/>
                        <a:cs typeface="Times New Roman" panose="02020603050405020304" pitchFamily="18" charset="0"/>
                      </a:endParaRPr>
                    </a:p>
                  </a:txBody>
                  <a:tcPr marL="68580" marR="68580" marT="0" marB="0"/>
                </a:tc>
                <a:tc>
                  <a:txBody>
                    <a:bodyPr/>
                    <a:lstStyle/>
                    <a:p>
                      <a:pPr algn="just">
                        <a:lnSpc>
                          <a:spcPct val="115000"/>
                        </a:lnSpc>
                        <a:spcBef>
                          <a:spcPts val="780"/>
                        </a:spcBef>
                      </a:pPr>
                      <a:r>
                        <a:rPr lang="zh-TW" sz="1400" kern="100" dirty="0">
                          <a:solidFill>
                            <a:schemeClr val="tx1"/>
                          </a:solidFill>
                          <a:effectLst/>
                          <a:latin typeface="Arial" panose="020B0604020202020204" pitchFamily="34" charset="0"/>
                          <a:ea typeface="微软雅黑" panose="020B0503020204020204" pitchFamily="34" charset="-122"/>
                        </a:rPr>
                        <a:t>投資於世界各地已經或將會發展各類推動及改進科技的產品，程式或服務，或將因此而顯著受惠的公司的股票證券</a:t>
                      </a:r>
                      <a:endParaRPr lang="zh-CN" sz="1400" kern="100" dirty="0">
                        <a:solidFill>
                          <a:schemeClr val="tx1"/>
                        </a:solidFill>
                        <a:effectLst/>
                        <a:latin typeface="Arial" panose="020B0604020202020204" pitchFamily="34" charset="0"/>
                        <a:ea typeface="微软雅黑" panose="020B0503020204020204" pitchFamily="34" charset="-122"/>
                        <a:cs typeface="Times New Roman" panose="02020603050405020304" pitchFamily="18" charset="0"/>
                      </a:endParaRPr>
                    </a:p>
                  </a:txBody>
                  <a:tcPr marL="68580" marR="68580" marT="0" marB="0"/>
                </a:tc>
                <a:tc>
                  <a:txBody>
                    <a:bodyPr/>
                    <a:lstStyle/>
                    <a:p>
                      <a:pPr algn="just">
                        <a:lnSpc>
                          <a:spcPct val="115000"/>
                        </a:lnSpc>
                        <a:spcBef>
                          <a:spcPts val="780"/>
                        </a:spcBef>
                      </a:pPr>
                      <a:r>
                        <a:rPr lang="zh-TW" sz="1400" kern="100" dirty="0">
                          <a:solidFill>
                            <a:schemeClr val="tx1"/>
                          </a:solidFill>
                          <a:effectLst/>
                          <a:latin typeface="Arial" panose="020B0604020202020204" pitchFamily="34" charset="0"/>
                          <a:ea typeface="微软雅黑" panose="020B0503020204020204" pitchFamily="34" charset="-122"/>
                        </a:rPr>
                        <a:t>包括</a:t>
                      </a:r>
                      <a:r>
                        <a:rPr lang="en-US" sz="1400" kern="100" dirty="0">
                          <a:solidFill>
                            <a:schemeClr val="tx1"/>
                          </a:solidFill>
                          <a:effectLst/>
                          <a:latin typeface="Arial" panose="020B0604020202020204" pitchFamily="34" charset="0"/>
                          <a:ea typeface="微软雅黑" panose="020B0503020204020204" pitchFamily="34" charset="-122"/>
                        </a:rPr>
                        <a:t>100</a:t>
                      </a:r>
                      <a:r>
                        <a:rPr lang="zh-TW" sz="1400" kern="100" dirty="0">
                          <a:solidFill>
                            <a:schemeClr val="tx1"/>
                          </a:solidFill>
                          <a:effectLst/>
                          <a:latin typeface="Arial" panose="020B0604020202020204" pitchFamily="34" charset="0"/>
                          <a:ea typeface="微软雅黑" panose="020B0503020204020204" pitchFamily="34" charset="-122"/>
                        </a:rPr>
                        <a:t>家在納斯達克上市的最大非金融公司。該指數反映了包括電腦硬體和軟體、電信、零售</a:t>
                      </a:r>
                      <a:r>
                        <a:rPr lang="en-US" sz="1400" kern="100" dirty="0">
                          <a:solidFill>
                            <a:schemeClr val="tx1"/>
                          </a:solidFill>
                          <a:effectLst/>
                          <a:latin typeface="Arial" panose="020B0604020202020204" pitchFamily="34" charset="0"/>
                          <a:ea typeface="微软雅黑" panose="020B0503020204020204" pitchFamily="34" charset="-122"/>
                        </a:rPr>
                        <a:t>/</a:t>
                      </a:r>
                      <a:r>
                        <a:rPr lang="zh-TW" sz="1400" kern="100" dirty="0">
                          <a:solidFill>
                            <a:schemeClr val="tx1"/>
                          </a:solidFill>
                          <a:effectLst/>
                          <a:latin typeface="Arial" panose="020B0604020202020204" pitchFamily="34" charset="0"/>
                          <a:ea typeface="微软雅黑" panose="020B0503020204020204" pitchFamily="34" charset="-122"/>
                        </a:rPr>
                        <a:t>批發貿易和生物技術在內的主要行業的公司。</a:t>
                      </a:r>
                      <a:endParaRPr lang="zh-CN" sz="1400" kern="100" dirty="0">
                        <a:solidFill>
                          <a:schemeClr val="tx1"/>
                        </a:solidFill>
                        <a:effectLst/>
                        <a:latin typeface="Arial" panose="020B0604020202020204" pitchFamily="34" charset="0"/>
                        <a:ea typeface="微软雅黑" panose="020B0503020204020204" pitchFamily="34" charset="-122"/>
                        <a:cs typeface="Times New Roman" panose="02020603050405020304" pitchFamily="18" charset="0"/>
                      </a:endParaRPr>
                    </a:p>
                  </a:txBody>
                  <a:tcPr marL="68580" marR="68580" marT="0" marB="0"/>
                </a:tc>
                <a:tc>
                  <a:txBody>
                    <a:bodyPr/>
                    <a:lstStyle/>
                    <a:p>
                      <a:pPr algn="just">
                        <a:lnSpc>
                          <a:spcPct val="115000"/>
                        </a:lnSpc>
                        <a:spcBef>
                          <a:spcPts val="780"/>
                        </a:spcBef>
                      </a:pPr>
                      <a:r>
                        <a:rPr lang="en-US" sz="1400" kern="100" dirty="0">
                          <a:solidFill>
                            <a:schemeClr val="tx1"/>
                          </a:solidFill>
                          <a:effectLst/>
                          <a:latin typeface="Arial" panose="020B0604020202020204" pitchFamily="34" charset="0"/>
                          <a:ea typeface="微软雅黑" panose="020B0503020204020204" pitchFamily="34" charset="-122"/>
                        </a:rPr>
                        <a:t>5</a:t>
                      </a:r>
                      <a:r>
                        <a:rPr lang="zh-TW" sz="1400" kern="100" dirty="0">
                          <a:solidFill>
                            <a:schemeClr val="tx1"/>
                          </a:solidFill>
                          <a:effectLst/>
                          <a:latin typeface="Arial" panose="020B0604020202020204" pitchFamily="34" charset="0"/>
                          <a:ea typeface="微软雅黑" panose="020B0503020204020204" pitchFamily="34" charset="-122"/>
                        </a:rPr>
                        <a:t>年期美國國債</a:t>
                      </a:r>
                      <a:r>
                        <a:rPr lang="en-US" sz="1400" kern="100" dirty="0">
                          <a:solidFill>
                            <a:schemeClr val="tx1"/>
                          </a:solidFill>
                          <a:effectLst/>
                          <a:latin typeface="Arial" panose="020B0604020202020204" pitchFamily="34" charset="0"/>
                          <a:ea typeface="微软雅黑" panose="020B0503020204020204" pitchFamily="34" charset="-122"/>
                        </a:rPr>
                        <a:t>,</a:t>
                      </a:r>
                      <a:r>
                        <a:rPr lang="zh-TW" sz="1400" kern="100" dirty="0">
                          <a:solidFill>
                            <a:schemeClr val="tx1"/>
                          </a:solidFill>
                          <a:effectLst/>
                          <a:latin typeface="Arial" panose="020B0604020202020204" pitchFamily="34" charset="0"/>
                          <a:ea typeface="微软雅黑" panose="020B0503020204020204" pitchFamily="34" charset="-122"/>
                        </a:rPr>
                        <a:t>因採用持有至到期策略，淨值計算使用了攤余成本法而非市場價。</a:t>
                      </a:r>
                      <a:endParaRPr lang="zh-CN" sz="1400" kern="100" dirty="0">
                        <a:solidFill>
                          <a:schemeClr val="tx1"/>
                        </a:solidFill>
                        <a:effectLst/>
                        <a:latin typeface="Arial" panose="020B0604020202020204" pitchFamily="34" charset="0"/>
                        <a:ea typeface="微软雅黑" panose="020B0503020204020204" pitchFamily="34" charset="-122"/>
                        <a:cs typeface="Times New Roman" panose="02020603050405020304" pitchFamily="18" charset="0"/>
                      </a:endParaRPr>
                    </a:p>
                  </a:txBody>
                  <a:tcPr marL="68580" marR="68580" marT="0" marB="0"/>
                </a:tc>
                <a:tc>
                  <a:txBody>
                    <a:bodyPr/>
                    <a:lstStyle/>
                    <a:p>
                      <a:pPr algn="just">
                        <a:lnSpc>
                          <a:spcPct val="115000"/>
                        </a:lnSpc>
                        <a:spcBef>
                          <a:spcPts val="780"/>
                        </a:spcBef>
                      </a:pPr>
                      <a:r>
                        <a:rPr lang="zh-TW" sz="1400" kern="100" dirty="0">
                          <a:solidFill>
                            <a:schemeClr val="tx1"/>
                          </a:solidFill>
                          <a:effectLst/>
                          <a:latin typeface="Arial" panose="020B0604020202020204" pitchFamily="34" charset="0"/>
                          <a:ea typeface="微软雅黑" panose="020B0503020204020204" pitchFamily="34" charset="-122"/>
                        </a:rPr>
                        <a:t>提供與倫敦黃金定盤價表現非常接近的投資回報</a:t>
                      </a:r>
                      <a:endParaRPr lang="zh-CN" sz="1400" kern="100" dirty="0">
                        <a:solidFill>
                          <a:schemeClr val="tx1"/>
                        </a:solidFill>
                        <a:effectLst/>
                        <a:latin typeface="Arial" panose="020B0604020202020204" pitchFamily="34" charset="0"/>
                        <a:ea typeface="微软雅黑" panose="020B0503020204020204" pitchFamily="34" charset="-122"/>
                        <a:cs typeface="Times New Roman" panose="02020603050405020304" pitchFamily="18" charset="0"/>
                      </a:endParaRPr>
                    </a:p>
                  </a:txBody>
                  <a:tcPr marL="68580" marR="68580" marT="0" marB="0"/>
                </a:tc>
                <a:extLst>
                  <a:ext uri="{0D108BD9-81ED-4DB2-BD59-A6C34878D82A}">
                    <a16:rowId xmlns:a16="http://schemas.microsoft.com/office/drawing/2014/main" val="441842399"/>
                  </a:ext>
                </a:extLst>
              </a:tr>
            </a:tbl>
          </a:graphicData>
        </a:graphic>
      </p:graphicFrame>
    </p:spTree>
    <p:extLst>
      <p:ext uri="{BB962C8B-B14F-4D97-AF65-F5344CB8AC3E}">
        <p14:creationId xmlns:p14="http://schemas.microsoft.com/office/powerpoint/2010/main" val="3733887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DA88C6D-A524-D659-FE15-3D99C93E55B1}"/>
              </a:ext>
            </a:extLst>
          </p:cNvPr>
          <p:cNvSpPr>
            <a:spLocks noGrp="1"/>
          </p:cNvSpPr>
          <p:nvPr>
            <p:ph type="title"/>
          </p:nvPr>
        </p:nvSpPr>
        <p:spPr>
          <a:xfrm>
            <a:off x="838199" y="697058"/>
            <a:ext cx="10515600" cy="689759"/>
          </a:xfrm>
        </p:spPr>
        <p:txBody>
          <a:bodyPr>
            <a:normAutofit/>
          </a:bodyPr>
          <a:lstStyle/>
          <a:p>
            <a:r>
              <a:rPr lang="zh-CN" altLang="en-US" sz="2400" b="1" kern="0" dirty="0">
                <a:solidFill>
                  <a:srgbClr val="002060"/>
                </a:solidFill>
                <a:latin typeface="Arial" panose="020B0604020202020204" pitchFamily="34" charset="0"/>
                <a:ea typeface="微软雅黑" panose="020B0503020204020204" pitchFamily="34" charset="-122"/>
                <a:cs typeface="Times New Roman" panose="02020603050405020304" pitchFamily="18" charset="0"/>
              </a:rPr>
              <a:t>組合的設計方法</a:t>
            </a:r>
            <a:endParaRPr lang="zh-CN" altLang="en-US" sz="2400" b="1" dirty="0">
              <a:solidFill>
                <a:srgbClr val="002060"/>
              </a:solidFill>
              <a:latin typeface="Arial" panose="020B0604020202020204" pitchFamily="34" charset="0"/>
              <a:ea typeface="微软雅黑" panose="020B0503020204020204" pitchFamily="34" charset="-122"/>
            </a:endParaRPr>
          </a:p>
        </p:txBody>
      </p:sp>
      <p:sp>
        <p:nvSpPr>
          <p:cNvPr id="4" name="文字方塊 3">
            <a:extLst>
              <a:ext uri="{FF2B5EF4-FFF2-40B4-BE49-F238E27FC236}">
                <a16:creationId xmlns:a16="http://schemas.microsoft.com/office/drawing/2014/main" id="{BD5ACB8E-2F9C-C747-7F50-9A5E3CC88CFD}"/>
              </a:ext>
            </a:extLst>
          </p:cNvPr>
          <p:cNvSpPr txBox="1"/>
          <p:nvPr/>
        </p:nvSpPr>
        <p:spPr>
          <a:xfrm>
            <a:off x="360000" y="57301"/>
            <a:ext cx="8358593" cy="523220"/>
          </a:xfrm>
          <a:prstGeom prst="rect">
            <a:avLst/>
          </a:prstGeom>
          <a:noFill/>
        </p:spPr>
        <p:txBody>
          <a:bodyPr wrap="square" rtlCol="0">
            <a:spAutoFit/>
          </a:bodyPr>
          <a:lstStyle/>
          <a:p>
            <a:r>
              <a:rPr lang="zh-CN" altLang="en-US" sz="2800" b="1" dirty="0">
                <a:solidFill>
                  <a:srgbClr val="002060"/>
                </a:solidFill>
                <a:latin typeface="Arial" panose="020B0604020202020204" pitchFamily="34" charset="0"/>
                <a:ea typeface="微软雅黑" panose="020B0503020204020204" pitchFamily="34" charset="-122"/>
              </a:rPr>
              <a:t>作業一</a:t>
            </a:r>
            <a:r>
              <a:rPr lang="en-US" altLang="zh-CN" sz="2800" b="1" dirty="0">
                <a:solidFill>
                  <a:srgbClr val="002060"/>
                </a:solidFill>
                <a:latin typeface="Arial" panose="020B0604020202020204" pitchFamily="34" charset="0"/>
                <a:ea typeface="微软雅黑" panose="020B0503020204020204" pitchFamily="34" charset="-122"/>
              </a:rPr>
              <a:t> </a:t>
            </a:r>
            <a:r>
              <a:rPr lang="zh-CN" altLang="en-US" sz="2800" b="1" dirty="0">
                <a:solidFill>
                  <a:srgbClr val="002060"/>
                </a:solidFill>
                <a:latin typeface="Arial" panose="020B0604020202020204" pitchFamily="34" charset="0"/>
                <a:ea typeface="微软雅黑" panose="020B0503020204020204" pitchFamily="34" charset="-122"/>
              </a:rPr>
              <a:t>投資方案設計</a:t>
            </a:r>
          </a:p>
        </p:txBody>
      </p:sp>
      <p:sp>
        <p:nvSpPr>
          <p:cNvPr id="5" name="標題 1">
            <a:extLst>
              <a:ext uri="{FF2B5EF4-FFF2-40B4-BE49-F238E27FC236}">
                <a16:creationId xmlns:a16="http://schemas.microsoft.com/office/drawing/2014/main" id="{C1550BA6-3937-7749-55F7-275217A85831}"/>
              </a:ext>
            </a:extLst>
          </p:cNvPr>
          <p:cNvSpPr txBox="1">
            <a:spLocks/>
          </p:cNvSpPr>
          <p:nvPr/>
        </p:nvSpPr>
        <p:spPr>
          <a:xfrm>
            <a:off x="432484" y="1276407"/>
            <a:ext cx="11071654" cy="110038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zh-CN" sz="1400" kern="0" dirty="0">
                <a:solidFill>
                  <a:srgbClr val="002060"/>
                </a:solidFill>
                <a:latin typeface="Arial" panose="020B0604020202020204" pitchFamily="34" charset="0"/>
                <a:ea typeface="微软雅黑" panose="020B0503020204020204" pitchFamily="34" charset="-122"/>
                <a:cs typeface="Times New Roman" panose="02020603050405020304" pitchFamily="18" charset="0"/>
              </a:rPr>
              <a:t>1.</a:t>
            </a:r>
            <a:r>
              <a:rPr lang="zh-CN" altLang="en-US" sz="1400" kern="0" dirty="0">
                <a:solidFill>
                  <a:srgbClr val="002060"/>
                </a:solidFill>
                <a:latin typeface="Arial" panose="020B0604020202020204" pitchFamily="34" charset="0"/>
                <a:ea typeface="微软雅黑" panose="020B0503020204020204" pitchFamily="34" charset="-122"/>
                <a:cs typeface="Times New Roman" panose="02020603050405020304" pitchFamily="18" charset="0"/>
              </a:rPr>
              <a:t>選擇相關係數較低的大類資產降低組合收益率                  </a:t>
            </a:r>
            <a:r>
              <a:rPr lang="en-US" altLang="zh-CN" sz="1400" kern="0" dirty="0">
                <a:solidFill>
                  <a:srgbClr val="002060"/>
                </a:solidFill>
                <a:latin typeface="Arial" panose="020B0604020202020204" pitchFamily="34" charset="0"/>
                <a:ea typeface="微软雅黑" panose="020B0503020204020204" pitchFamily="34" charset="-122"/>
                <a:cs typeface="Times New Roman" panose="02020603050405020304" pitchFamily="18" charset="0"/>
              </a:rPr>
              <a:t>2.</a:t>
            </a:r>
            <a:r>
              <a:rPr lang="zh-CN" altLang="en-US" sz="1400" kern="0" dirty="0">
                <a:solidFill>
                  <a:srgbClr val="002060"/>
                </a:solidFill>
                <a:latin typeface="Arial" panose="020B0604020202020204" pitchFamily="34" charset="0"/>
                <a:ea typeface="微软雅黑" panose="020B0503020204020204" pitchFamily="34" charset="-122"/>
                <a:cs typeface="Times New Roman" panose="02020603050405020304" pitchFamily="18" charset="0"/>
              </a:rPr>
              <a:t>窮舉法找到最優權重                                  </a:t>
            </a:r>
            <a:r>
              <a:rPr lang="en-US" altLang="zh-CN" sz="1400" kern="0" dirty="0">
                <a:solidFill>
                  <a:srgbClr val="002060"/>
                </a:solidFill>
                <a:latin typeface="Arial" panose="020B0604020202020204" pitchFamily="34" charset="0"/>
                <a:ea typeface="微软雅黑" panose="020B0503020204020204" pitchFamily="34" charset="-122"/>
                <a:cs typeface="Times New Roman" panose="02020603050405020304" pitchFamily="18" charset="0"/>
              </a:rPr>
              <a:t>3.</a:t>
            </a:r>
            <a:r>
              <a:rPr lang="zh-CN" altLang="en-US" sz="1400" kern="0" dirty="0">
                <a:solidFill>
                  <a:srgbClr val="002060"/>
                </a:solidFill>
                <a:latin typeface="Arial" panose="020B0604020202020204" pitchFamily="34" charset="0"/>
                <a:ea typeface="微软雅黑" panose="020B0503020204020204" pitchFamily="34" charset="-122"/>
                <a:cs typeface="Times New Roman" panose="02020603050405020304" pitchFamily="18" charset="0"/>
              </a:rPr>
              <a:t>用曆史數據對組合進行回測評估</a:t>
            </a:r>
            <a:endParaRPr lang="en-US" altLang="zh-CN" sz="1400" kern="0" dirty="0">
              <a:solidFill>
                <a:srgbClr val="002060"/>
              </a:solidFill>
              <a:latin typeface="Arial" panose="020B0604020202020204" pitchFamily="34" charset="0"/>
              <a:ea typeface="微软雅黑" panose="020B0503020204020204" pitchFamily="34" charset="-122"/>
              <a:cs typeface="Times New Roman" panose="02020603050405020304" pitchFamily="18" charset="0"/>
            </a:endParaRPr>
          </a:p>
          <a:p>
            <a:pPr>
              <a:lnSpc>
                <a:spcPct val="120000"/>
              </a:lnSpc>
            </a:pPr>
            <a:endParaRPr lang="en-US" altLang="zh-CN" sz="1400" kern="0" dirty="0">
              <a:solidFill>
                <a:srgbClr val="002060"/>
              </a:solidFill>
              <a:latin typeface="Arial" panose="020B0604020202020204" pitchFamily="34" charset="0"/>
              <a:ea typeface="微软雅黑" panose="020B0503020204020204" pitchFamily="34" charset="-122"/>
              <a:cs typeface="Times New Roman" panose="02020603050405020304" pitchFamily="18" charset="0"/>
            </a:endParaRPr>
          </a:p>
          <a:p>
            <a:pPr>
              <a:lnSpc>
                <a:spcPct val="120000"/>
              </a:lnSpc>
            </a:pPr>
            <a:endParaRPr lang="zh-CN" altLang="en-US" sz="1400" dirty="0">
              <a:solidFill>
                <a:srgbClr val="002060"/>
              </a:solidFill>
              <a:latin typeface="Arial" panose="020B0604020202020204" pitchFamily="34" charset="0"/>
              <a:ea typeface="微软雅黑" panose="020B0503020204020204" pitchFamily="34" charset="-122"/>
            </a:endParaRPr>
          </a:p>
        </p:txBody>
      </p:sp>
      <p:sp>
        <p:nvSpPr>
          <p:cNvPr id="14" name="等腰三角形 10">
            <a:extLst>
              <a:ext uri="{FF2B5EF4-FFF2-40B4-BE49-F238E27FC236}">
                <a16:creationId xmlns:a16="http://schemas.microsoft.com/office/drawing/2014/main" id="{0AF40A19-849A-3BBE-8625-E6A5C2F1B6A9}"/>
              </a:ext>
            </a:extLst>
          </p:cNvPr>
          <p:cNvSpPr/>
          <p:nvPr/>
        </p:nvSpPr>
        <p:spPr>
          <a:xfrm rot="10800000">
            <a:off x="4203796" y="2427023"/>
            <a:ext cx="77343" cy="66675"/>
          </a:xfrm>
          <a:prstGeom prst="triangle">
            <a:avLst/>
          </a:prstGeom>
          <a:solidFill>
            <a:schemeClr val="tx2">
              <a:alpha val="30000"/>
            </a:schemeClr>
          </a:solidFill>
          <a:ln w="6055" cap="flat">
            <a:noFill/>
            <a:prstDash val="solid"/>
            <a:miter/>
          </a:ln>
        </p:spPr>
        <p:txBody>
          <a:bodyPr rtlCol="0" anchor="ctr"/>
          <a:lstStyle/>
          <a:p>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8" name="圖片 17">
            <a:extLst>
              <a:ext uri="{FF2B5EF4-FFF2-40B4-BE49-F238E27FC236}">
                <a16:creationId xmlns:a16="http://schemas.microsoft.com/office/drawing/2014/main" id="{F0A61C45-A87E-2060-5B14-59ABBE9BD36A}"/>
              </a:ext>
            </a:extLst>
          </p:cNvPr>
          <p:cNvPicPr>
            <a:picLocks noChangeAspect="1"/>
          </p:cNvPicPr>
          <p:nvPr/>
        </p:nvPicPr>
        <p:blipFill>
          <a:blip r:embed="rId2"/>
          <a:stretch>
            <a:fillRect/>
          </a:stretch>
        </p:blipFill>
        <p:spPr>
          <a:xfrm>
            <a:off x="298402" y="1899212"/>
            <a:ext cx="3394338" cy="3178471"/>
          </a:xfrm>
          <a:prstGeom prst="rect">
            <a:avLst/>
          </a:prstGeom>
        </p:spPr>
      </p:pic>
      <p:pic>
        <p:nvPicPr>
          <p:cNvPr id="19" name="圖片 18">
            <a:extLst>
              <a:ext uri="{FF2B5EF4-FFF2-40B4-BE49-F238E27FC236}">
                <a16:creationId xmlns:a16="http://schemas.microsoft.com/office/drawing/2014/main" id="{D7142E1B-092F-8846-3BF1-C64E0CFD16D6}"/>
              </a:ext>
            </a:extLst>
          </p:cNvPr>
          <p:cNvPicPr>
            <a:picLocks noChangeAspect="1"/>
          </p:cNvPicPr>
          <p:nvPr/>
        </p:nvPicPr>
        <p:blipFill>
          <a:blip r:embed="rId3"/>
          <a:stretch>
            <a:fillRect/>
          </a:stretch>
        </p:blipFill>
        <p:spPr>
          <a:xfrm>
            <a:off x="3817961" y="2282240"/>
            <a:ext cx="3780173" cy="2956084"/>
          </a:xfrm>
          <a:prstGeom prst="rect">
            <a:avLst/>
          </a:prstGeom>
        </p:spPr>
      </p:pic>
      <p:sp>
        <p:nvSpPr>
          <p:cNvPr id="21" name="文字方塊 20">
            <a:extLst>
              <a:ext uri="{FF2B5EF4-FFF2-40B4-BE49-F238E27FC236}">
                <a16:creationId xmlns:a16="http://schemas.microsoft.com/office/drawing/2014/main" id="{7A0B8C97-57DE-7FEE-AC29-003DAF931388}"/>
              </a:ext>
            </a:extLst>
          </p:cNvPr>
          <p:cNvSpPr txBox="1"/>
          <p:nvPr/>
        </p:nvSpPr>
        <p:spPr>
          <a:xfrm>
            <a:off x="331600" y="5335398"/>
            <a:ext cx="11528797" cy="1169551"/>
          </a:xfrm>
          <a:prstGeom prst="rect">
            <a:avLst/>
          </a:prstGeom>
          <a:noFill/>
        </p:spPr>
        <p:txBody>
          <a:bodyPr wrap="square" rtlCol="0">
            <a:spAutoFit/>
          </a:bodyPr>
          <a:lstStyle/>
          <a:p>
            <a:pPr algn="just"/>
            <a:r>
              <a:rPr lang="zh-CN" altLang="en-US" sz="1400" b="1" dirty="0">
                <a:solidFill>
                  <a:srgbClr val="002060"/>
                </a:solidFill>
                <a:latin typeface="Arial" panose="020B0604020202020204" pitchFamily="34" charset="0"/>
                <a:ea typeface="微软雅黑" panose="020B0503020204020204" pitchFamily="34" charset="-122"/>
              </a:rPr>
              <a:t>通過回測得到組合（</a:t>
            </a:r>
            <a:r>
              <a:rPr lang="zh-CN" altLang="en-US" sz="1400" b="1" i="1" dirty="0">
                <a:solidFill>
                  <a:srgbClr val="002060"/>
                </a:solidFill>
                <a:latin typeface="Arial" panose="020B0604020202020204" pitchFamily="34" charset="0"/>
                <a:ea typeface="微软雅黑" panose="020B0503020204020204" pitchFamily="34" charset="-122"/>
              </a:rPr>
              <a:t>每月再平衡</a:t>
            </a:r>
            <a:r>
              <a:rPr lang="zh-CN" altLang="en-US" sz="1400" b="1" dirty="0">
                <a:solidFill>
                  <a:srgbClr val="002060"/>
                </a:solidFill>
                <a:latin typeface="Arial" panose="020B0604020202020204" pitchFamily="34" charset="0"/>
                <a:ea typeface="微软雅黑" panose="020B0503020204020204" pitchFamily="34" charset="-122"/>
              </a:rPr>
              <a:t>）的歷史（</a:t>
            </a:r>
            <a:r>
              <a:rPr lang="en-US" altLang="zh-CN" sz="1400" b="1" dirty="0">
                <a:solidFill>
                  <a:srgbClr val="002060"/>
                </a:solidFill>
                <a:latin typeface="Arial" panose="020B0604020202020204" pitchFamily="34" charset="0"/>
                <a:ea typeface="微软雅黑" panose="020B0503020204020204" pitchFamily="34" charset="-122"/>
              </a:rPr>
              <a:t>2014</a:t>
            </a:r>
            <a:r>
              <a:rPr lang="zh-CN" altLang="en-US" sz="1400" b="1" dirty="0">
                <a:solidFill>
                  <a:srgbClr val="002060"/>
                </a:solidFill>
                <a:latin typeface="Arial" panose="020B0604020202020204" pitchFamily="34" charset="0"/>
                <a:ea typeface="微软雅黑" panose="020B0503020204020204" pitchFamily="34" charset="-122"/>
              </a:rPr>
              <a:t>年初至</a:t>
            </a:r>
            <a:r>
              <a:rPr lang="en-US" altLang="zh-CN" sz="1400" b="1" dirty="0">
                <a:solidFill>
                  <a:srgbClr val="002060"/>
                </a:solidFill>
                <a:latin typeface="Arial" panose="020B0604020202020204" pitchFamily="34" charset="0"/>
                <a:ea typeface="微软雅黑" panose="020B0503020204020204" pitchFamily="34" charset="-122"/>
              </a:rPr>
              <a:t>2024</a:t>
            </a:r>
            <a:r>
              <a:rPr lang="zh-CN" altLang="en-US" sz="1400" b="1" dirty="0">
                <a:solidFill>
                  <a:srgbClr val="002060"/>
                </a:solidFill>
                <a:latin typeface="Arial" panose="020B0604020202020204" pitchFamily="34" charset="0"/>
                <a:ea typeface="微软雅黑" panose="020B0503020204020204" pitchFamily="34" charset="-122"/>
              </a:rPr>
              <a:t>年</a:t>
            </a:r>
            <a:r>
              <a:rPr lang="en-US" altLang="zh-CN" sz="1400" b="1" dirty="0">
                <a:solidFill>
                  <a:srgbClr val="002060"/>
                </a:solidFill>
                <a:latin typeface="Arial" panose="020B0604020202020204" pitchFamily="34" charset="0"/>
                <a:ea typeface="微软雅黑" panose="020B0503020204020204" pitchFamily="34" charset="-122"/>
              </a:rPr>
              <a:t>9</a:t>
            </a:r>
            <a:r>
              <a:rPr lang="zh-CN" altLang="en-US" sz="1400" b="1" dirty="0">
                <a:solidFill>
                  <a:srgbClr val="002060"/>
                </a:solidFill>
                <a:latin typeface="Arial" panose="020B0604020202020204" pitchFamily="34" charset="0"/>
                <a:ea typeface="微软雅黑" panose="020B0503020204020204" pitchFamily="34" charset="-122"/>
              </a:rPr>
              <a:t>月</a:t>
            </a:r>
            <a:r>
              <a:rPr lang="en-US" altLang="zh-CN" sz="1400" b="1" dirty="0">
                <a:solidFill>
                  <a:srgbClr val="002060"/>
                </a:solidFill>
                <a:latin typeface="Arial" panose="020B0604020202020204" pitchFamily="34" charset="0"/>
                <a:ea typeface="微软雅黑" panose="020B0503020204020204" pitchFamily="34" charset="-122"/>
              </a:rPr>
              <a:t>30</a:t>
            </a:r>
            <a:r>
              <a:rPr lang="zh-CN" altLang="en-US" sz="1400" b="1" dirty="0">
                <a:solidFill>
                  <a:srgbClr val="002060"/>
                </a:solidFill>
                <a:latin typeface="Arial" panose="020B0604020202020204" pitchFamily="34" charset="0"/>
                <a:ea typeface="微软雅黑" panose="020B0503020204020204" pitchFamily="34" charset="-122"/>
              </a:rPr>
              <a:t>日）復合年化收益率為</a:t>
            </a:r>
            <a:r>
              <a:rPr lang="en-US" altLang="zh-CN" sz="1400" b="1" dirty="0">
                <a:solidFill>
                  <a:srgbClr val="002060"/>
                </a:solidFill>
                <a:latin typeface="Arial" panose="020B0604020202020204" pitchFamily="34" charset="0"/>
                <a:ea typeface="微软雅黑" panose="020B0503020204020204" pitchFamily="34" charset="-122"/>
              </a:rPr>
              <a:t>10.18%</a:t>
            </a:r>
            <a:r>
              <a:rPr lang="zh-CN" altLang="en-US" sz="1400" b="1" dirty="0">
                <a:solidFill>
                  <a:srgbClr val="002060"/>
                </a:solidFill>
                <a:latin typeface="Arial" panose="020B0604020202020204" pitchFamily="34" charset="0"/>
                <a:ea typeface="微软雅黑" panose="020B0503020204020204" pitchFamily="34" charset="-122"/>
              </a:rPr>
              <a:t>，最大回撤不足</a:t>
            </a:r>
            <a:r>
              <a:rPr lang="en-US" altLang="zh-CN" sz="1400" b="1" dirty="0">
                <a:solidFill>
                  <a:srgbClr val="002060"/>
                </a:solidFill>
                <a:latin typeface="Arial" panose="020B0604020202020204" pitchFamily="34" charset="0"/>
                <a:ea typeface="微软雅黑" panose="020B0503020204020204" pitchFamily="34" charset="-122"/>
              </a:rPr>
              <a:t>5%</a:t>
            </a:r>
            <a:r>
              <a:rPr lang="zh-CN" altLang="en-US" sz="1400" b="1" dirty="0">
                <a:solidFill>
                  <a:srgbClr val="002060"/>
                </a:solidFill>
                <a:latin typeface="Arial" panose="020B0604020202020204" pitchFamily="34" charset="0"/>
                <a:ea typeface="微软雅黑" panose="020B0503020204020204" pitchFamily="34" charset="-122"/>
              </a:rPr>
              <a:t>，夏普率為</a:t>
            </a:r>
            <a:r>
              <a:rPr lang="en-US" altLang="zh-CN" sz="1400" b="1" dirty="0">
                <a:solidFill>
                  <a:srgbClr val="002060"/>
                </a:solidFill>
                <a:latin typeface="Arial" panose="020B0604020202020204" pitchFamily="34" charset="0"/>
                <a:ea typeface="微软雅黑" panose="020B0503020204020204" pitchFamily="34" charset="-122"/>
              </a:rPr>
              <a:t>1.21</a:t>
            </a:r>
            <a:r>
              <a:rPr lang="zh-CN" altLang="en-US" sz="1400" b="1" dirty="0">
                <a:solidFill>
                  <a:srgbClr val="002060"/>
                </a:solidFill>
                <a:latin typeface="Arial" panose="020B0604020202020204" pitchFamily="34" charset="0"/>
                <a:ea typeface="微软雅黑" panose="020B0503020204020204" pitchFamily="34" charset="-122"/>
              </a:rPr>
              <a:t>（無風險收益率按</a:t>
            </a:r>
            <a:r>
              <a:rPr lang="en-US" altLang="zh-CN" sz="1400" b="1" dirty="0">
                <a:solidFill>
                  <a:srgbClr val="002060"/>
                </a:solidFill>
                <a:latin typeface="Arial" panose="020B0604020202020204" pitchFamily="34" charset="0"/>
                <a:ea typeface="微软雅黑" panose="020B0503020204020204" pitchFamily="34" charset="-122"/>
              </a:rPr>
              <a:t>3.5%</a:t>
            </a:r>
            <a:r>
              <a:rPr lang="zh-CN" altLang="en-US" sz="1400" b="1" dirty="0">
                <a:solidFill>
                  <a:srgbClr val="002060"/>
                </a:solidFill>
                <a:latin typeface="Arial" panose="020B0604020202020204" pitchFamily="34" charset="0"/>
                <a:ea typeface="微软雅黑" panose="020B0503020204020204" pitchFamily="34" charset="-122"/>
              </a:rPr>
              <a:t>計算）。</a:t>
            </a:r>
            <a:endParaRPr lang="en-US" altLang="zh-CN" sz="1400" b="1" dirty="0">
              <a:solidFill>
                <a:srgbClr val="002060"/>
              </a:solidFill>
              <a:latin typeface="Arial" panose="020B0604020202020204" pitchFamily="34" charset="0"/>
              <a:ea typeface="微软雅黑" panose="020B0503020204020204" pitchFamily="34" charset="-122"/>
            </a:endParaRPr>
          </a:p>
          <a:p>
            <a:pPr algn="just"/>
            <a:r>
              <a:rPr lang="zh-CN" altLang="en-US" sz="1400" b="1" dirty="0">
                <a:solidFill>
                  <a:srgbClr val="002060"/>
                </a:solidFill>
                <a:latin typeface="Arial" panose="020B0604020202020204" pitchFamily="34" charset="0"/>
                <a:ea typeface="微软雅黑" panose="020B0503020204020204" pitchFamily="34" charset="-122"/>
              </a:rPr>
              <a:t>這種方式存在的問題：①歷史並不總是能夠重現；②年的時間可能會僅僅處於經濟週期、貨幣週期、政策週期的某些階段。這些都將導致組合的實際收益率及波動率與回測結果有偏差。</a:t>
            </a:r>
            <a:endParaRPr lang="en-US" altLang="zh-CN" sz="1400" b="1" dirty="0">
              <a:solidFill>
                <a:srgbClr val="002060"/>
              </a:solidFill>
              <a:latin typeface="Arial" panose="020B0604020202020204" pitchFamily="34" charset="0"/>
              <a:ea typeface="微软雅黑" panose="020B0503020204020204" pitchFamily="34" charset="-122"/>
            </a:endParaRPr>
          </a:p>
          <a:p>
            <a:pPr algn="just"/>
            <a:r>
              <a:rPr lang="zh-CN" altLang="en-US" sz="1400" b="1" i="1" dirty="0">
                <a:solidFill>
                  <a:srgbClr val="002060"/>
                </a:solidFill>
                <a:latin typeface="Arial" panose="020B0604020202020204" pitchFamily="34" charset="0"/>
                <a:ea typeface="微软雅黑" panose="020B0503020204020204" pitchFamily="34" charset="-122"/>
                <a:hlinkClick r:id="rId4"/>
              </a:rPr>
              <a:t>具體方法請按住</a:t>
            </a:r>
            <a:r>
              <a:rPr lang="en-US" altLang="zh-CN" sz="1400" b="1" i="1" dirty="0">
                <a:solidFill>
                  <a:srgbClr val="002060"/>
                </a:solidFill>
                <a:latin typeface="Arial" panose="020B0604020202020204" pitchFamily="34" charset="0"/>
                <a:ea typeface="微软雅黑" panose="020B0503020204020204" pitchFamily="34" charset="-122"/>
                <a:hlinkClick r:id="rId4"/>
              </a:rPr>
              <a:t>Ctrl</a:t>
            </a:r>
            <a:r>
              <a:rPr lang="zh-CN" altLang="en-US" sz="1400" b="1" i="1" dirty="0">
                <a:solidFill>
                  <a:srgbClr val="002060"/>
                </a:solidFill>
                <a:latin typeface="Arial" panose="020B0604020202020204" pitchFamily="34" charset="0"/>
                <a:ea typeface="微软雅黑" panose="020B0503020204020204" pitchFamily="34" charset="-122"/>
                <a:hlinkClick r:id="rId4"/>
              </a:rPr>
              <a:t>再點擊滑鼠查看我的</a:t>
            </a:r>
            <a:r>
              <a:rPr lang="en-US" altLang="zh-CN" sz="1400" b="1" i="1" dirty="0">
                <a:solidFill>
                  <a:srgbClr val="002060"/>
                </a:solidFill>
                <a:latin typeface="Arial" panose="020B0604020202020204" pitchFamily="34" charset="0"/>
                <a:ea typeface="微软雅黑" panose="020B0503020204020204" pitchFamily="34" charset="-122"/>
                <a:hlinkClick r:id="rId4"/>
              </a:rPr>
              <a:t>GITHUB</a:t>
            </a:r>
            <a:endParaRPr lang="zh-CN" altLang="en-US" sz="1400" b="1" i="1" dirty="0">
              <a:solidFill>
                <a:srgbClr val="002060"/>
              </a:solidFill>
              <a:latin typeface="Arial" panose="020B0604020202020204" pitchFamily="34" charset="0"/>
              <a:ea typeface="微软雅黑" panose="020B0503020204020204" pitchFamily="34" charset="-122"/>
            </a:endParaRPr>
          </a:p>
        </p:txBody>
      </p:sp>
      <p:pic>
        <p:nvPicPr>
          <p:cNvPr id="1026" name="Picture 2">
            <a:extLst>
              <a:ext uri="{FF2B5EF4-FFF2-40B4-BE49-F238E27FC236}">
                <a16:creationId xmlns:a16="http://schemas.microsoft.com/office/drawing/2014/main" id="{6C7737EB-45D0-8299-68BB-4116AD45B2A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23354" y="1947631"/>
            <a:ext cx="4237927" cy="33040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5241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DA88C6D-A524-D659-FE15-3D99C93E55B1}"/>
              </a:ext>
            </a:extLst>
          </p:cNvPr>
          <p:cNvSpPr>
            <a:spLocks noGrp="1"/>
          </p:cNvSpPr>
          <p:nvPr>
            <p:ph type="title"/>
          </p:nvPr>
        </p:nvSpPr>
        <p:spPr>
          <a:xfrm>
            <a:off x="838199" y="744683"/>
            <a:ext cx="10515600" cy="689759"/>
          </a:xfrm>
        </p:spPr>
        <p:txBody>
          <a:bodyPr>
            <a:normAutofit/>
          </a:bodyPr>
          <a:lstStyle/>
          <a:p>
            <a:r>
              <a:rPr lang="en-US" altLang="zh-CN" sz="2400" b="1" kern="0" dirty="0">
                <a:solidFill>
                  <a:srgbClr val="002060"/>
                </a:solidFill>
                <a:latin typeface="Arial" panose="020B0604020202020204" pitchFamily="34" charset="0"/>
                <a:ea typeface="微软雅黑" panose="020B0503020204020204" pitchFamily="34" charset="-122"/>
                <a:cs typeface="Times New Roman" panose="02020603050405020304" pitchFamily="18" charset="0"/>
              </a:rPr>
              <a:t>a)</a:t>
            </a:r>
            <a:r>
              <a:rPr lang="zh-CN" altLang="en-US" sz="2400" b="1" kern="0" dirty="0">
                <a:solidFill>
                  <a:srgbClr val="002060"/>
                </a:solidFill>
                <a:latin typeface="Arial" panose="020B0604020202020204" pitchFamily="34" charset="0"/>
                <a:ea typeface="微软雅黑" panose="020B0503020204020204" pitchFamily="34" charset="-122"/>
                <a:cs typeface="Times New Roman" panose="02020603050405020304" pitchFamily="18" charset="0"/>
              </a:rPr>
              <a:t>計算</a:t>
            </a:r>
            <a:r>
              <a:rPr lang="zh-TW" altLang="en-US" sz="2400" b="1" kern="0" dirty="0">
                <a:solidFill>
                  <a:srgbClr val="002060"/>
                </a:solidFill>
                <a:latin typeface="Arial" panose="020B0604020202020204" pitchFamily="34" charset="0"/>
                <a:ea typeface="微软雅黑" panose="020B0503020204020204" pitchFamily="34" charset="-122"/>
                <a:cs typeface="Times New Roman" panose="02020603050405020304" pitchFamily="18" charset="0"/>
              </a:rPr>
              <a:t>需要沽出的期貨數量</a:t>
            </a:r>
            <a:endParaRPr lang="zh-CN" altLang="en-US" sz="2400" b="1" dirty="0">
              <a:solidFill>
                <a:srgbClr val="002060"/>
              </a:solidFill>
              <a:latin typeface="Arial" panose="020B0604020202020204" pitchFamily="34" charset="0"/>
              <a:ea typeface="微软雅黑" panose="020B0503020204020204" pitchFamily="34" charset="-122"/>
            </a:endParaRPr>
          </a:p>
        </p:txBody>
      </p:sp>
      <p:sp>
        <p:nvSpPr>
          <p:cNvPr id="4" name="文字方塊 3">
            <a:extLst>
              <a:ext uri="{FF2B5EF4-FFF2-40B4-BE49-F238E27FC236}">
                <a16:creationId xmlns:a16="http://schemas.microsoft.com/office/drawing/2014/main" id="{BD5ACB8E-2F9C-C747-7F50-9A5E3CC88CFD}"/>
              </a:ext>
            </a:extLst>
          </p:cNvPr>
          <p:cNvSpPr txBox="1"/>
          <p:nvPr/>
        </p:nvSpPr>
        <p:spPr>
          <a:xfrm>
            <a:off x="360000" y="57600"/>
            <a:ext cx="8358593" cy="523220"/>
          </a:xfrm>
          <a:prstGeom prst="rect">
            <a:avLst/>
          </a:prstGeom>
          <a:noFill/>
        </p:spPr>
        <p:txBody>
          <a:bodyPr wrap="square" rtlCol="0">
            <a:spAutoFit/>
          </a:bodyPr>
          <a:lstStyle/>
          <a:p>
            <a:r>
              <a:rPr lang="zh-CN" altLang="en-US" sz="2800" b="1" dirty="0">
                <a:solidFill>
                  <a:srgbClr val="002060"/>
                </a:solidFill>
                <a:latin typeface="Arial" panose="020B0604020202020204" pitchFamily="34" charset="0"/>
                <a:ea typeface="微软雅黑" panose="020B0503020204020204" pitchFamily="34" charset="-122"/>
              </a:rPr>
              <a:t>作業一</a:t>
            </a:r>
            <a:r>
              <a:rPr lang="en-US" altLang="zh-CN" sz="2800" b="1" dirty="0">
                <a:solidFill>
                  <a:srgbClr val="002060"/>
                </a:solidFill>
                <a:latin typeface="Arial" panose="020B0604020202020204" pitchFamily="34" charset="0"/>
                <a:ea typeface="微软雅黑" panose="020B0503020204020204" pitchFamily="34" charset="-122"/>
              </a:rPr>
              <a:t> </a:t>
            </a:r>
            <a:r>
              <a:rPr lang="zh-CN" altLang="en-US" sz="2800" b="1" dirty="0">
                <a:solidFill>
                  <a:srgbClr val="002060"/>
                </a:solidFill>
                <a:latin typeface="Arial" panose="020B0604020202020204" pitchFamily="34" charset="0"/>
                <a:ea typeface="微软雅黑" panose="020B0503020204020204" pitchFamily="34" charset="-122"/>
              </a:rPr>
              <a:t>對衝方式</a:t>
            </a:r>
          </a:p>
        </p:txBody>
      </p:sp>
      <p:sp>
        <p:nvSpPr>
          <p:cNvPr id="3" name="文字方塊 2">
            <a:extLst>
              <a:ext uri="{FF2B5EF4-FFF2-40B4-BE49-F238E27FC236}">
                <a16:creationId xmlns:a16="http://schemas.microsoft.com/office/drawing/2014/main" id="{C8EC6D7C-8341-7E19-E898-C5BE2B4105B1}"/>
              </a:ext>
            </a:extLst>
          </p:cNvPr>
          <p:cNvSpPr txBox="1"/>
          <p:nvPr/>
        </p:nvSpPr>
        <p:spPr>
          <a:xfrm>
            <a:off x="511775" y="1363196"/>
            <a:ext cx="5478160" cy="1269322"/>
          </a:xfrm>
          <a:prstGeom prst="rect">
            <a:avLst/>
          </a:prstGeom>
          <a:noFill/>
        </p:spPr>
        <p:txBody>
          <a:bodyPr wrap="square" rtlCol="0">
            <a:spAutoFit/>
          </a:bodyPr>
          <a:lstStyle/>
          <a:p>
            <a:pPr algn="just">
              <a:lnSpc>
                <a:spcPct val="115000"/>
              </a:lnSpc>
              <a:spcBef>
                <a:spcPts val="780"/>
              </a:spcBef>
            </a:pPr>
            <a:r>
              <a:rPr lang="zh-TW" altLang="zh-CN"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期指大期合</a:t>
            </a:r>
            <a:r>
              <a:rPr lang="zh-TW" altLang="zh-CN" sz="1400" dirty="0">
                <a:solidFill>
                  <a:srgbClr val="002060"/>
                </a:solidFill>
                <a:effectLst/>
                <a:latin typeface="Arial" panose="020B0604020202020204" pitchFamily="34" charset="0"/>
                <a:ea typeface="微软雅黑" panose="020B0503020204020204" pitchFamily="34" charset="-122"/>
                <a:cs typeface="宋体" panose="02010600030101010101" pitchFamily="2" charset="-122"/>
              </a:rPr>
              <a:t>約</a:t>
            </a:r>
            <a:r>
              <a:rPr lang="zh-TW" altLang="zh-CN" sz="1400" dirty="0">
                <a:solidFill>
                  <a:srgbClr val="002060"/>
                </a:solidFill>
                <a:effectLst/>
                <a:latin typeface="Arial" panose="020B0604020202020204" pitchFamily="34" charset="0"/>
                <a:ea typeface="微软雅黑" panose="020B0503020204020204" pitchFamily="34" charset="-122"/>
                <a:cs typeface="PMingLiU" panose="02020500000000000000" pitchFamily="18" charset="-120"/>
              </a:rPr>
              <a:t>價值</a:t>
            </a:r>
            <a:r>
              <a:rPr lang="en-US" altLang="zh-CN"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 = 17500</a:t>
            </a:r>
            <a:r>
              <a:rPr lang="zh-TW" altLang="zh-CN" sz="1400" dirty="0">
                <a:solidFill>
                  <a:srgbClr val="002060"/>
                </a:solidFill>
                <a:effectLst/>
                <a:latin typeface="Arial" panose="020B0604020202020204" pitchFamily="34" charset="0"/>
                <a:ea typeface="微软雅黑" panose="020B0503020204020204" pitchFamily="34" charset="-122"/>
                <a:cs typeface="宋体" panose="02010600030101010101" pitchFamily="2" charset="-122"/>
              </a:rPr>
              <a:t>點</a:t>
            </a:r>
            <a:r>
              <a:rPr lang="en-US" altLang="zh-CN"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 * 50</a:t>
            </a:r>
            <a:r>
              <a:rPr lang="zh-TW" altLang="zh-CN"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元</a:t>
            </a:r>
            <a:r>
              <a:rPr lang="en-US" altLang="zh-CN"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a:t>
            </a:r>
            <a:r>
              <a:rPr lang="zh-TW" altLang="zh-CN" sz="1400" dirty="0">
                <a:solidFill>
                  <a:srgbClr val="002060"/>
                </a:solidFill>
                <a:effectLst/>
                <a:latin typeface="Arial" panose="020B0604020202020204" pitchFamily="34" charset="0"/>
                <a:ea typeface="微软雅黑" panose="020B0503020204020204" pitchFamily="34" charset="-122"/>
                <a:cs typeface="宋体" panose="02010600030101010101" pitchFamily="2" charset="-122"/>
              </a:rPr>
              <a:t>點</a:t>
            </a:r>
            <a:r>
              <a:rPr lang="en-US" altLang="zh-CN"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 = 875000</a:t>
            </a:r>
            <a:r>
              <a:rPr lang="zh-TW" altLang="zh-CN"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元</a:t>
            </a:r>
            <a:endParaRPr lang="zh-CN" altLang="zh-CN"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endParaRPr>
          </a:p>
          <a:p>
            <a:pPr algn="just">
              <a:lnSpc>
                <a:spcPct val="115000"/>
              </a:lnSpc>
              <a:spcBef>
                <a:spcPts val="780"/>
              </a:spcBef>
            </a:pPr>
            <a:r>
              <a:rPr lang="zh-TW" altLang="zh-CN" sz="1400" dirty="0">
                <a:solidFill>
                  <a:srgbClr val="002060"/>
                </a:solidFill>
                <a:effectLst/>
                <a:latin typeface="Arial" panose="020B0604020202020204" pitchFamily="34" charset="0"/>
                <a:ea typeface="微软雅黑" panose="020B0503020204020204" pitchFamily="34" charset="-122"/>
                <a:cs typeface="宋体" panose="02010600030101010101" pitchFamily="2" charset="-122"/>
              </a:rPr>
              <a:t>對沖</a:t>
            </a:r>
            <a:r>
              <a:rPr lang="zh-TW" altLang="zh-CN" sz="1400" dirty="0">
                <a:solidFill>
                  <a:srgbClr val="002060"/>
                </a:solidFill>
                <a:effectLst/>
                <a:latin typeface="Arial" panose="020B0604020202020204" pitchFamily="34" charset="0"/>
                <a:ea typeface="微软雅黑" panose="020B0503020204020204" pitchFamily="34" charset="-122"/>
                <a:cs typeface="PMingLiU" panose="02020500000000000000" pitchFamily="18" charset="-120"/>
              </a:rPr>
              <a:t>期</a:t>
            </a:r>
            <a:r>
              <a:rPr lang="zh-TW" altLang="zh-CN" sz="1400" dirty="0">
                <a:solidFill>
                  <a:srgbClr val="002060"/>
                </a:solidFill>
                <a:effectLst/>
                <a:latin typeface="Arial" panose="020B0604020202020204" pitchFamily="34" charset="0"/>
                <a:ea typeface="微软雅黑" panose="020B0503020204020204" pitchFamily="34" charset="-122"/>
                <a:cs typeface="宋体" panose="02010600030101010101" pitchFamily="2" charset="-122"/>
              </a:rPr>
              <a:t>貨</a:t>
            </a:r>
            <a:r>
              <a:rPr lang="zh-TW" altLang="zh-CN"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大期合</a:t>
            </a:r>
            <a:r>
              <a:rPr lang="zh-TW" altLang="zh-CN" sz="1400" dirty="0">
                <a:solidFill>
                  <a:srgbClr val="002060"/>
                </a:solidFill>
                <a:effectLst/>
                <a:latin typeface="Arial" panose="020B0604020202020204" pitchFamily="34" charset="0"/>
                <a:ea typeface="微软雅黑" panose="020B0503020204020204" pitchFamily="34" charset="-122"/>
                <a:cs typeface="宋体" panose="02010600030101010101" pitchFamily="2" charset="-122"/>
              </a:rPr>
              <a:t>約數</a:t>
            </a:r>
            <a:r>
              <a:rPr lang="zh-TW" altLang="zh-CN" sz="1400" dirty="0">
                <a:solidFill>
                  <a:srgbClr val="002060"/>
                </a:solidFill>
                <a:effectLst/>
                <a:latin typeface="Arial" panose="020B0604020202020204" pitchFamily="34" charset="0"/>
                <a:ea typeface="微软雅黑" panose="020B0503020204020204" pitchFamily="34" charset="-122"/>
                <a:cs typeface="PMingLiU" panose="02020500000000000000" pitchFamily="18" charset="-120"/>
              </a:rPr>
              <a:t>量</a:t>
            </a:r>
            <a:r>
              <a:rPr lang="en-US" altLang="zh-CN"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 = </a:t>
            </a:r>
            <a:r>
              <a:rPr lang="zh-TW" altLang="zh-CN"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股票</a:t>
            </a:r>
            <a:r>
              <a:rPr lang="zh-TW" altLang="zh-CN" sz="1400" dirty="0">
                <a:solidFill>
                  <a:srgbClr val="002060"/>
                </a:solidFill>
                <a:effectLst/>
                <a:latin typeface="Arial" panose="020B0604020202020204" pitchFamily="34" charset="0"/>
                <a:ea typeface="微软雅黑" panose="020B0503020204020204" pitchFamily="34" charset="-122"/>
                <a:cs typeface="宋体" panose="02010600030101010101" pitchFamily="2" charset="-122"/>
              </a:rPr>
              <a:t>組</a:t>
            </a:r>
            <a:r>
              <a:rPr lang="zh-TW" altLang="zh-CN" sz="1400" dirty="0">
                <a:solidFill>
                  <a:srgbClr val="002060"/>
                </a:solidFill>
                <a:effectLst/>
                <a:latin typeface="Arial" panose="020B0604020202020204" pitchFamily="34" charset="0"/>
                <a:ea typeface="微软雅黑" panose="020B0503020204020204" pitchFamily="34" charset="-122"/>
                <a:cs typeface="PMingLiU" panose="02020500000000000000" pitchFamily="18" charset="-120"/>
              </a:rPr>
              <a:t>合價值</a:t>
            </a:r>
            <a:r>
              <a:rPr lang="en-US" altLang="zh-CN"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 * </a:t>
            </a:r>
            <a:r>
              <a:rPr lang="zh-TW" altLang="zh-CN" sz="1400" dirty="0">
                <a:solidFill>
                  <a:srgbClr val="002060"/>
                </a:solidFill>
                <a:effectLst/>
                <a:latin typeface="Arial" panose="020B0604020202020204" pitchFamily="34" charset="0"/>
                <a:ea typeface="微软雅黑" panose="020B0503020204020204" pitchFamily="34" charset="-122"/>
                <a:cs typeface="宋体" panose="02010600030101010101" pitchFamily="2" charset="-122"/>
              </a:rPr>
              <a:t>組</a:t>
            </a:r>
            <a:r>
              <a:rPr lang="zh-TW" altLang="zh-CN" sz="1400" dirty="0">
                <a:solidFill>
                  <a:srgbClr val="002060"/>
                </a:solidFill>
                <a:effectLst/>
                <a:latin typeface="Arial" panose="020B0604020202020204" pitchFamily="34" charset="0"/>
                <a:ea typeface="微软雅黑" panose="020B0503020204020204" pitchFamily="34" charset="-122"/>
                <a:cs typeface="PMingLiU" panose="02020500000000000000" pitchFamily="18" charset="-120"/>
              </a:rPr>
              <a:t>合</a:t>
            </a:r>
            <a:r>
              <a:rPr lang="en-US" altLang="zh-CN"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Beta / </a:t>
            </a:r>
            <a:r>
              <a:rPr lang="zh-TW" altLang="zh-CN"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期指合</a:t>
            </a:r>
            <a:r>
              <a:rPr lang="zh-TW" altLang="zh-CN" sz="1400" dirty="0">
                <a:solidFill>
                  <a:srgbClr val="002060"/>
                </a:solidFill>
                <a:effectLst/>
                <a:latin typeface="Arial" panose="020B0604020202020204" pitchFamily="34" charset="0"/>
                <a:ea typeface="微软雅黑" panose="020B0503020204020204" pitchFamily="34" charset="-122"/>
                <a:cs typeface="宋体" panose="02010600030101010101" pitchFamily="2" charset="-122"/>
              </a:rPr>
              <a:t>約</a:t>
            </a:r>
            <a:r>
              <a:rPr lang="zh-TW" altLang="zh-CN" sz="1400" dirty="0">
                <a:solidFill>
                  <a:srgbClr val="002060"/>
                </a:solidFill>
                <a:effectLst/>
                <a:latin typeface="Arial" panose="020B0604020202020204" pitchFamily="34" charset="0"/>
                <a:ea typeface="微软雅黑" panose="020B0503020204020204" pitchFamily="34" charset="-122"/>
                <a:cs typeface="PMingLiU" panose="02020500000000000000" pitchFamily="18" charset="-120"/>
              </a:rPr>
              <a:t>價值</a:t>
            </a:r>
            <a:r>
              <a:rPr lang="en-US" altLang="zh-CN"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 = 18000000 * 1.36 / 875000 = 27.97 </a:t>
            </a:r>
            <a:r>
              <a:rPr lang="zh-TW" altLang="zh-CN"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a:t>
            </a:r>
            <a:r>
              <a:rPr lang="en-US" altLang="zh-CN"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 28</a:t>
            </a:r>
            <a:r>
              <a:rPr lang="zh-TW" altLang="zh-CN" sz="1400" dirty="0">
                <a:solidFill>
                  <a:srgbClr val="002060"/>
                </a:solidFill>
                <a:effectLst/>
                <a:latin typeface="Arial" panose="020B0604020202020204" pitchFamily="34" charset="0"/>
                <a:ea typeface="微软雅黑" panose="020B0503020204020204" pitchFamily="34" charset="-122"/>
                <a:cs typeface="宋体" panose="02010600030101010101" pitchFamily="2" charset="-122"/>
              </a:rPr>
              <a:t>張</a:t>
            </a:r>
            <a:endParaRPr lang="zh-CN" altLang="zh-CN"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endParaRPr>
          </a:p>
          <a:p>
            <a:pPr algn="just">
              <a:lnSpc>
                <a:spcPct val="115000"/>
              </a:lnSpc>
              <a:spcBef>
                <a:spcPts val="780"/>
              </a:spcBef>
            </a:pPr>
            <a:r>
              <a:rPr lang="zh-TW" altLang="zh-CN" sz="1400" dirty="0">
                <a:solidFill>
                  <a:srgbClr val="002060"/>
                </a:solidFill>
                <a:effectLst/>
                <a:latin typeface="Arial" panose="020B0604020202020204" pitchFamily="34" charset="0"/>
                <a:ea typeface="微软雅黑" panose="020B0503020204020204" pitchFamily="34" charset="-122"/>
                <a:cs typeface="宋体" panose="02010600030101010101" pitchFamily="2" charset="-122"/>
              </a:rPr>
              <a:t>綜</a:t>
            </a:r>
            <a:r>
              <a:rPr lang="zh-TW" altLang="zh-CN" sz="1400" dirty="0">
                <a:solidFill>
                  <a:srgbClr val="002060"/>
                </a:solidFill>
                <a:effectLst/>
                <a:latin typeface="Arial" panose="020B0604020202020204" pitchFamily="34" charset="0"/>
                <a:ea typeface="微软雅黑" panose="020B0503020204020204" pitchFamily="34" charset="-122"/>
                <a:cs typeface="PMingLiU" panose="02020500000000000000" pitchFamily="18" charset="-120"/>
              </a:rPr>
              <a:t>上，需要沽出</a:t>
            </a:r>
            <a:r>
              <a:rPr lang="en-US" altLang="zh-CN"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28</a:t>
            </a:r>
            <a:r>
              <a:rPr lang="zh-TW" altLang="zh-CN" sz="1400" dirty="0">
                <a:solidFill>
                  <a:srgbClr val="002060"/>
                </a:solidFill>
                <a:effectLst/>
                <a:latin typeface="Arial" panose="020B0604020202020204" pitchFamily="34" charset="0"/>
                <a:ea typeface="微软雅黑" panose="020B0503020204020204" pitchFamily="34" charset="-122"/>
                <a:cs typeface="宋体" panose="02010600030101010101" pitchFamily="2" charset="-122"/>
              </a:rPr>
              <a:t>張</a:t>
            </a:r>
            <a:r>
              <a:rPr lang="zh-TW" altLang="zh-CN" sz="1400" dirty="0">
                <a:solidFill>
                  <a:srgbClr val="002060"/>
                </a:solidFill>
                <a:effectLst/>
                <a:latin typeface="Arial" panose="020B0604020202020204" pitchFamily="34" charset="0"/>
                <a:ea typeface="微软雅黑" panose="020B0503020204020204" pitchFamily="34" charset="-122"/>
                <a:cs typeface="PMingLiU" panose="02020500000000000000" pitchFamily="18" charset="-120"/>
              </a:rPr>
              <a:t>恒生指</a:t>
            </a:r>
            <a:r>
              <a:rPr lang="zh-TW" altLang="zh-CN" sz="1400" dirty="0">
                <a:solidFill>
                  <a:srgbClr val="002060"/>
                </a:solidFill>
                <a:effectLst/>
                <a:latin typeface="Arial" panose="020B0604020202020204" pitchFamily="34" charset="0"/>
                <a:ea typeface="微软雅黑" panose="020B0503020204020204" pitchFamily="34" charset="-122"/>
                <a:cs typeface="宋体" panose="02010600030101010101" pitchFamily="2" charset="-122"/>
              </a:rPr>
              <a:t>數</a:t>
            </a:r>
            <a:r>
              <a:rPr lang="zh-TW" altLang="zh-CN"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大期合</a:t>
            </a:r>
            <a:r>
              <a:rPr lang="zh-TW" altLang="zh-CN" sz="1400" dirty="0">
                <a:solidFill>
                  <a:srgbClr val="002060"/>
                </a:solidFill>
                <a:effectLst/>
                <a:latin typeface="Arial" panose="020B0604020202020204" pitchFamily="34" charset="0"/>
                <a:ea typeface="微软雅黑" panose="020B0503020204020204" pitchFamily="34" charset="-122"/>
                <a:cs typeface="宋体" panose="02010600030101010101" pitchFamily="2" charset="-122"/>
              </a:rPr>
              <a:t>約</a:t>
            </a:r>
            <a:r>
              <a:rPr lang="zh-TW" altLang="zh-CN" sz="1400" dirty="0">
                <a:solidFill>
                  <a:srgbClr val="002060"/>
                </a:solidFill>
                <a:effectLst/>
                <a:latin typeface="Arial" panose="020B0604020202020204" pitchFamily="34" charset="0"/>
                <a:ea typeface="微软雅黑" panose="020B0503020204020204" pitchFamily="34" charset="-122"/>
                <a:cs typeface="PMingLiU" panose="02020500000000000000" pitchFamily="18" charset="-120"/>
              </a:rPr>
              <a:t>。</a:t>
            </a:r>
            <a:endParaRPr lang="zh-CN" altLang="zh-CN"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endParaRPr>
          </a:p>
        </p:txBody>
      </p:sp>
      <p:sp>
        <p:nvSpPr>
          <p:cNvPr id="6" name="標題 1">
            <a:extLst>
              <a:ext uri="{FF2B5EF4-FFF2-40B4-BE49-F238E27FC236}">
                <a16:creationId xmlns:a16="http://schemas.microsoft.com/office/drawing/2014/main" id="{A4C7C630-54FE-38CB-6B89-D7B59D94FC35}"/>
              </a:ext>
            </a:extLst>
          </p:cNvPr>
          <p:cNvSpPr txBox="1">
            <a:spLocks/>
          </p:cNvSpPr>
          <p:nvPr/>
        </p:nvSpPr>
        <p:spPr>
          <a:xfrm>
            <a:off x="829958" y="2474635"/>
            <a:ext cx="4970767" cy="6897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b="1" kern="0" dirty="0">
                <a:solidFill>
                  <a:srgbClr val="002060"/>
                </a:solidFill>
                <a:latin typeface="Arial" panose="020B0604020202020204" pitchFamily="34" charset="0"/>
                <a:ea typeface="微软雅黑" panose="020B0503020204020204" pitchFamily="34" charset="-122"/>
                <a:cs typeface="Times New Roman" panose="02020603050405020304" pitchFamily="18" charset="0"/>
              </a:rPr>
              <a:t>b)</a:t>
            </a:r>
            <a:r>
              <a:rPr lang="zh-CN" altLang="en-US" sz="2400" b="1" kern="0" dirty="0">
                <a:solidFill>
                  <a:srgbClr val="002060"/>
                </a:solidFill>
                <a:latin typeface="Arial" panose="020B0604020202020204" pitchFamily="34" charset="0"/>
                <a:ea typeface="微软雅黑" panose="020B0503020204020204" pitchFamily="34" charset="-122"/>
                <a:cs typeface="Times New Roman" panose="02020603050405020304" pitchFamily="18" charset="0"/>
              </a:rPr>
              <a:t>基本按金</a:t>
            </a:r>
            <a:endParaRPr lang="zh-CN" altLang="en-US" sz="2400" b="1" dirty="0">
              <a:solidFill>
                <a:srgbClr val="002060"/>
              </a:solidFill>
              <a:latin typeface="Arial" panose="020B0604020202020204" pitchFamily="34" charset="0"/>
              <a:ea typeface="微软雅黑" panose="020B0503020204020204" pitchFamily="34" charset="-122"/>
            </a:endParaRPr>
          </a:p>
        </p:txBody>
      </p:sp>
      <p:sp>
        <p:nvSpPr>
          <p:cNvPr id="8" name="文字方塊 7">
            <a:extLst>
              <a:ext uri="{FF2B5EF4-FFF2-40B4-BE49-F238E27FC236}">
                <a16:creationId xmlns:a16="http://schemas.microsoft.com/office/drawing/2014/main" id="{900DE96C-5FDA-5BD8-4DEA-237A2970C6E5}"/>
              </a:ext>
            </a:extLst>
          </p:cNvPr>
          <p:cNvSpPr txBox="1"/>
          <p:nvPr/>
        </p:nvSpPr>
        <p:spPr>
          <a:xfrm>
            <a:off x="503534" y="3093148"/>
            <a:ext cx="5592466" cy="816377"/>
          </a:xfrm>
          <a:prstGeom prst="rect">
            <a:avLst/>
          </a:prstGeom>
          <a:noFill/>
        </p:spPr>
        <p:txBody>
          <a:bodyPr wrap="square" rtlCol="0">
            <a:spAutoFit/>
          </a:bodyPr>
          <a:lstStyle/>
          <a:p>
            <a:pPr algn="just">
              <a:lnSpc>
                <a:spcPct val="115000"/>
              </a:lnSpc>
            </a:pPr>
            <a:r>
              <a:rPr lang="zh-TW" altLang="zh-CN"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根據</a:t>
            </a:r>
            <a:r>
              <a:rPr lang="zh-TW" altLang="zh-CN" sz="1400" dirty="0">
                <a:solidFill>
                  <a:srgbClr val="002060"/>
                </a:solidFill>
                <a:effectLst/>
                <a:latin typeface="Arial" panose="020B0604020202020204" pitchFamily="34" charset="0"/>
                <a:ea typeface="微软雅黑" panose="020B0503020204020204" pitchFamily="34" charset="-122"/>
                <a:cs typeface="宋体" panose="02010600030101010101" pitchFamily="2" charset="-122"/>
              </a:rPr>
              <a:t>聯</a:t>
            </a:r>
            <a:r>
              <a:rPr lang="zh-TW" altLang="zh-CN" sz="1400" dirty="0">
                <a:solidFill>
                  <a:srgbClr val="002060"/>
                </a:solidFill>
                <a:effectLst/>
                <a:latin typeface="Arial" panose="020B0604020202020204" pitchFamily="34" charset="0"/>
                <a:ea typeface="微软雅黑" panose="020B0503020204020204" pitchFamily="34" charset="-122"/>
                <a:cs typeface="PMingLiU" panose="02020500000000000000" pitchFamily="18" charset="-120"/>
              </a:rPr>
              <a:t>交所網站查</a:t>
            </a:r>
            <a:r>
              <a:rPr lang="zh-TW" altLang="zh-CN" sz="1400" dirty="0">
                <a:solidFill>
                  <a:srgbClr val="002060"/>
                </a:solidFill>
                <a:effectLst/>
                <a:latin typeface="Arial" panose="020B0604020202020204" pitchFamily="34" charset="0"/>
                <a:ea typeface="微软雅黑" panose="020B0503020204020204" pitchFamily="34" charset="-122"/>
                <a:cs typeface="宋体" panose="02010600030101010101" pitchFamily="2" charset="-122"/>
              </a:rPr>
              <a:t>詢</a:t>
            </a:r>
            <a:r>
              <a:rPr lang="zh-TW" altLang="zh-CN" sz="1400" dirty="0">
                <a:solidFill>
                  <a:srgbClr val="002060"/>
                </a:solidFill>
                <a:effectLst/>
                <a:latin typeface="Arial" panose="020B0604020202020204" pitchFamily="34" charset="0"/>
                <a:ea typeface="微软雅黑" panose="020B0503020204020204" pitchFamily="34" charset="-122"/>
                <a:cs typeface="PMingLiU" panose="02020500000000000000" pitchFamily="18" charset="-120"/>
              </a:rPr>
              <a:t>，</a:t>
            </a:r>
            <a:r>
              <a:rPr lang="en-US" altLang="zh-CN"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2024</a:t>
            </a:r>
            <a:r>
              <a:rPr lang="zh-TW" altLang="zh-CN"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年</a:t>
            </a:r>
            <a:r>
              <a:rPr lang="en-US" altLang="zh-CN"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9</a:t>
            </a:r>
            <a:r>
              <a:rPr lang="zh-TW" altLang="zh-CN"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月</a:t>
            </a:r>
            <a:r>
              <a:rPr lang="en-US" altLang="zh-CN"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2</a:t>
            </a:r>
            <a:r>
              <a:rPr lang="zh-TW" altLang="zh-CN"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日生效的恒生指</a:t>
            </a:r>
            <a:r>
              <a:rPr lang="zh-TW" altLang="zh-CN" sz="1400" dirty="0">
                <a:solidFill>
                  <a:srgbClr val="002060"/>
                </a:solidFill>
                <a:effectLst/>
                <a:latin typeface="Arial" panose="020B0604020202020204" pitchFamily="34" charset="0"/>
                <a:ea typeface="微软雅黑" panose="020B0503020204020204" pitchFamily="34" charset="-122"/>
                <a:cs typeface="宋体" panose="02010600030101010101" pitchFamily="2" charset="-122"/>
              </a:rPr>
              <a:t>數</a:t>
            </a:r>
            <a:r>
              <a:rPr lang="zh-TW" altLang="zh-CN"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大期基本按金</a:t>
            </a:r>
            <a:r>
              <a:rPr lang="zh-TW" altLang="zh-CN" sz="1400" dirty="0">
                <a:solidFill>
                  <a:srgbClr val="002060"/>
                </a:solidFill>
                <a:effectLst/>
                <a:latin typeface="Arial" panose="020B0604020202020204" pitchFamily="34" charset="0"/>
                <a:ea typeface="微软雅黑" panose="020B0503020204020204" pitchFamily="34" charset="-122"/>
                <a:cs typeface="宋体" panose="02010600030101010101" pitchFamily="2" charset="-122"/>
              </a:rPr>
              <a:t>為</a:t>
            </a:r>
            <a:r>
              <a:rPr lang="en-US" altLang="zh-CN"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69226</a:t>
            </a:r>
            <a:r>
              <a:rPr lang="zh-TW" altLang="zh-CN"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港</a:t>
            </a:r>
            <a:r>
              <a:rPr lang="zh-TW" altLang="zh-CN" sz="1400" dirty="0">
                <a:solidFill>
                  <a:srgbClr val="002060"/>
                </a:solidFill>
                <a:effectLst/>
                <a:latin typeface="Arial" panose="020B0604020202020204" pitchFamily="34" charset="0"/>
                <a:ea typeface="微软雅黑" panose="020B0503020204020204" pitchFamily="34" charset="-122"/>
                <a:cs typeface="宋体" panose="02010600030101010101" pitchFamily="2" charset="-122"/>
              </a:rPr>
              <a:t>幣</a:t>
            </a:r>
            <a:r>
              <a:rPr lang="en-US" altLang="zh-CN"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a:t>
            </a:r>
            <a:r>
              <a:rPr lang="zh-TW" altLang="zh-CN" sz="1400" dirty="0">
                <a:solidFill>
                  <a:srgbClr val="002060"/>
                </a:solidFill>
                <a:effectLst/>
                <a:latin typeface="Arial" panose="020B0604020202020204" pitchFamily="34" charset="0"/>
                <a:ea typeface="微软雅黑" panose="020B0503020204020204" pitchFamily="34" charset="-122"/>
                <a:cs typeface="宋体" panose="02010600030101010101" pitchFamily="2" charset="-122"/>
              </a:rPr>
              <a:t>張</a:t>
            </a:r>
            <a:r>
              <a:rPr lang="zh-TW" altLang="zh-CN"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a:t>
            </a:r>
            <a:endParaRPr lang="en-US" altLang="zh-TW"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endParaRPr>
          </a:p>
          <a:p>
            <a:pPr algn="just">
              <a:lnSpc>
                <a:spcPct val="115000"/>
              </a:lnSpc>
            </a:pPr>
            <a:r>
              <a:rPr lang="zh-TW" altLang="zh-CN"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所需基本按金</a:t>
            </a:r>
            <a:r>
              <a:rPr lang="en-US" altLang="zh-CN"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 = 69226 * 28 = 1938328</a:t>
            </a:r>
            <a:r>
              <a:rPr lang="zh-TW" altLang="zh-CN"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港</a:t>
            </a:r>
            <a:r>
              <a:rPr lang="zh-TW" altLang="zh-CN" sz="1400" dirty="0">
                <a:solidFill>
                  <a:srgbClr val="002060"/>
                </a:solidFill>
                <a:effectLst/>
                <a:latin typeface="Arial" panose="020B0604020202020204" pitchFamily="34" charset="0"/>
                <a:ea typeface="微软雅黑" panose="020B0503020204020204" pitchFamily="34" charset="-122"/>
                <a:cs typeface="宋体" panose="02010600030101010101" pitchFamily="2" charset="-122"/>
              </a:rPr>
              <a:t>幣</a:t>
            </a:r>
            <a:endParaRPr lang="zh-CN" altLang="zh-CN"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endParaRPr>
          </a:p>
        </p:txBody>
      </p:sp>
      <p:sp>
        <p:nvSpPr>
          <p:cNvPr id="10" name="標題 1">
            <a:extLst>
              <a:ext uri="{FF2B5EF4-FFF2-40B4-BE49-F238E27FC236}">
                <a16:creationId xmlns:a16="http://schemas.microsoft.com/office/drawing/2014/main" id="{5F9442AD-A0CA-8399-F4B2-9DC2939DF40E}"/>
              </a:ext>
            </a:extLst>
          </p:cNvPr>
          <p:cNvSpPr txBox="1">
            <a:spLocks/>
          </p:cNvSpPr>
          <p:nvPr/>
        </p:nvSpPr>
        <p:spPr>
          <a:xfrm>
            <a:off x="829958" y="3987692"/>
            <a:ext cx="10515600" cy="6897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b="1" kern="0" dirty="0">
                <a:solidFill>
                  <a:srgbClr val="002060"/>
                </a:solidFill>
                <a:latin typeface="Arial" panose="020B0604020202020204" pitchFamily="34" charset="0"/>
                <a:ea typeface="微软雅黑" panose="020B0503020204020204" pitchFamily="34" charset="-122"/>
                <a:cs typeface="Times New Roman" panose="02020603050405020304" pitchFamily="18" charset="0"/>
              </a:rPr>
              <a:t>c)</a:t>
            </a:r>
            <a:r>
              <a:rPr lang="zh-TW" altLang="en-US" sz="2400" b="1" kern="0" dirty="0">
                <a:solidFill>
                  <a:srgbClr val="002060"/>
                </a:solidFill>
                <a:latin typeface="Arial" panose="020B0604020202020204" pitchFamily="34" charset="0"/>
                <a:ea typeface="微软雅黑" panose="020B0503020204020204" pitchFamily="34" charset="-122"/>
                <a:cs typeface="Times New Roman" panose="02020603050405020304" pitchFamily="18" charset="0"/>
              </a:rPr>
              <a:t>需補充按金時恆指期貨水準</a:t>
            </a:r>
            <a:endParaRPr lang="zh-CN" altLang="en-US" sz="2400" b="1" dirty="0">
              <a:solidFill>
                <a:srgbClr val="002060"/>
              </a:solidFill>
              <a:latin typeface="Arial" panose="020B0604020202020204" pitchFamily="34" charset="0"/>
              <a:ea typeface="微软雅黑" panose="020B0503020204020204" pitchFamily="34" charset="-122"/>
            </a:endParaRPr>
          </a:p>
        </p:txBody>
      </p:sp>
      <p:sp>
        <p:nvSpPr>
          <p:cNvPr id="11" name="文字方塊 10">
            <a:extLst>
              <a:ext uri="{FF2B5EF4-FFF2-40B4-BE49-F238E27FC236}">
                <a16:creationId xmlns:a16="http://schemas.microsoft.com/office/drawing/2014/main" id="{351C1AA6-7E1D-807B-5117-C789C5E4E20D}"/>
              </a:ext>
            </a:extLst>
          </p:cNvPr>
          <p:cNvSpPr txBox="1"/>
          <p:nvPr/>
        </p:nvSpPr>
        <p:spPr>
          <a:xfrm>
            <a:off x="511775" y="4604419"/>
            <a:ext cx="5486401" cy="1559658"/>
          </a:xfrm>
          <a:prstGeom prst="rect">
            <a:avLst/>
          </a:prstGeom>
          <a:noFill/>
        </p:spPr>
        <p:txBody>
          <a:bodyPr wrap="square" rtlCol="0">
            <a:spAutoFit/>
          </a:bodyPr>
          <a:lstStyle/>
          <a:p>
            <a:pPr algn="just">
              <a:lnSpc>
                <a:spcPct val="115000"/>
              </a:lnSpc>
            </a:pPr>
            <a:r>
              <a:rPr lang="zh-TW" altLang="en-US"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根據聯交所網站查詢，</a:t>
            </a:r>
            <a:r>
              <a:rPr lang="en-US" altLang="zh-TW"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2024</a:t>
            </a:r>
            <a:r>
              <a:rPr lang="zh-TW" altLang="en-US"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年</a:t>
            </a:r>
            <a:r>
              <a:rPr lang="en-US" altLang="zh-TW"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9</a:t>
            </a:r>
            <a:r>
              <a:rPr lang="zh-TW" altLang="en-US"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月</a:t>
            </a:r>
            <a:r>
              <a:rPr lang="en-US" altLang="zh-TW"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2</a:t>
            </a:r>
            <a:r>
              <a:rPr lang="zh-TW" altLang="en-US"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日生效的恆指大期維持按金為</a:t>
            </a:r>
            <a:r>
              <a:rPr lang="en-US" altLang="zh-TW"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55380</a:t>
            </a:r>
            <a:r>
              <a:rPr lang="zh-TW" altLang="en-US"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港幣</a:t>
            </a:r>
            <a:r>
              <a:rPr lang="en-US" altLang="zh-TW"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a:t>
            </a:r>
            <a:r>
              <a:rPr lang="zh-TW" altLang="en-US"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張。</a:t>
            </a:r>
          </a:p>
          <a:p>
            <a:pPr algn="just">
              <a:lnSpc>
                <a:spcPct val="115000"/>
              </a:lnSpc>
            </a:pPr>
            <a:r>
              <a:rPr lang="zh-TW" altLang="en-US"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當每張大期合約虧損多於</a:t>
            </a:r>
            <a:r>
              <a:rPr lang="en-US" altLang="zh-TW"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69226 – 55380 = 13846</a:t>
            </a:r>
            <a:r>
              <a:rPr lang="zh-TW" altLang="en-US"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港幣時需要補充按金，即恒生指數大期上升 </a:t>
            </a:r>
            <a:r>
              <a:rPr lang="en-US" altLang="zh-TW"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13846 / 50 = 276.92 </a:t>
            </a:r>
            <a:r>
              <a:rPr lang="zh-TW" altLang="en-US"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點時需要補充按金。此時恒生指數期貨為 </a:t>
            </a:r>
            <a:r>
              <a:rPr lang="en-US" altLang="zh-TW"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17500 + 276.92 = 17776.92</a:t>
            </a:r>
            <a:r>
              <a:rPr lang="zh-TW" altLang="en-US"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點。</a:t>
            </a:r>
          </a:p>
          <a:p>
            <a:pPr algn="just">
              <a:lnSpc>
                <a:spcPct val="115000"/>
              </a:lnSpc>
            </a:pPr>
            <a:r>
              <a:rPr lang="zh-TW" altLang="en-US"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綜上，當恒生指數大期跌至</a:t>
            </a:r>
            <a:r>
              <a:rPr lang="en-US" altLang="zh-TW"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17776.92</a:t>
            </a:r>
            <a:r>
              <a:rPr lang="zh-TW" altLang="en-US"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點以下時，需要補充按金。</a:t>
            </a:r>
          </a:p>
        </p:txBody>
      </p:sp>
      <p:graphicFrame>
        <p:nvGraphicFramePr>
          <p:cNvPr id="12" name="表格 11">
            <a:extLst>
              <a:ext uri="{FF2B5EF4-FFF2-40B4-BE49-F238E27FC236}">
                <a16:creationId xmlns:a16="http://schemas.microsoft.com/office/drawing/2014/main" id="{2AA34415-FAC9-EDC3-F44F-167FC253BEF7}"/>
              </a:ext>
            </a:extLst>
          </p:cNvPr>
          <p:cNvGraphicFramePr>
            <a:graphicFrameLocks noGrp="1"/>
          </p:cNvGraphicFramePr>
          <p:nvPr>
            <p:extLst>
              <p:ext uri="{D42A27DB-BD31-4B8C-83A1-F6EECF244321}">
                <p14:modId xmlns:p14="http://schemas.microsoft.com/office/powerpoint/2010/main" val="3988938019"/>
              </p:ext>
            </p:extLst>
          </p:nvPr>
        </p:nvGraphicFramePr>
        <p:xfrm>
          <a:off x="6391277" y="3112997"/>
          <a:ext cx="5486400" cy="3059430"/>
        </p:xfrm>
        <a:graphic>
          <a:graphicData uri="http://schemas.openxmlformats.org/drawingml/2006/table">
            <a:tbl>
              <a:tblPr>
                <a:tableStyleId>{5940675A-B579-460E-94D1-54222C63F5DA}</a:tableStyleId>
              </a:tblPr>
              <a:tblGrid>
                <a:gridCol w="1038225">
                  <a:extLst>
                    <a:ext uri="{9D8B030D-6E8A-4147-A177-3AD203B41FA5}">
                      <a16:colId xmlns:a16="http://schemas.microsoft.com/office/drawing/2014/main" val="3642817702"/>
                    </a:ext>
                  </a:extLst>
                </a:gridCol>
                <a:gridCol w="962025">
                  <a:extLst>
                    <a:ext uri="{9D8B030D-6E8A-4147-A177-3AD203B41FA5}">
                      <a16:colId xmlns:a16="http://schemas.microsoft.com/office/drawing/2014/main" val="1671568411"/>
                    </a:ext>
                  </a:extLst>
                </a:gridCol>
                <a:gridCol w="3486150">
                  <a:extLst>
                    <a:ext uri="{9D8B030D-6E8A-4147-A177-3AD203B41FA5}">
                      <a16:colId xmlns:a16="http://schemas.microsoft.com/office/drawing/2014/main" val="2520012584"/>
                    </a:ext>
                  </a:extLst>
                </a:gridCol>
              </a:tblGrid>
              <a:tr h="200025">
                <a:tc>
                  <a:txBody>
                    <a:bodyPr/>
                    <a:lstStyle/>
                    <a:p>
                      <a:pPr algn="l" fontAlgn="ctr"/>
                      <a:r>
                        <a:rPr lang="zh-TW" altLang="en-US" sz="1400" u="none" strike="noStrike" dirty="0">
                          <a:effectLst/>
                          <a:latin typeface="Arial" panose="020B0604020202020204" pitchFamily="34" charset="0"/>
                          <a:ea typeface="微软雅黑" panose="020B0503020204020204" pitchFamily="34" charset="-122"/>
                        </a:rPr>
                        <a:t>對未來的預期</a:t>
                      </a:r>
                      <a:endParaRPr lang="zh-TW" altLang="en-US" sz="1400" b="0" i="0" u="none" strike="noStrike" dirty="0">
                        <a:solidFill>
                          <a:srgbClr val="000000"/>
                        </a:solidFill>
                        <a:effectLst/>
                        <a:latin typeface="Arial" panose="020B0604020202020204" pitchFamily="34" charset="0"/>
                        <a:ea typeface="微软雅黑" panose="020B0503020204020204" pitchFamily="34" charset="-122"/>
                      </a:endParaRPr>
                    </a:p>
                  </a:txBody>
                  <a:tcPr marL="9525" marR="9525" marT="9525" marB="0" anchor="ctr"/>
                </a:tc>
                <a:tc>
                  <a:txBody>
                    <a:bodyPr/>
                    <a:lstStyle/>
                    <a:p>
                      <a:pPr algn="l" fontAlgn="ctr"/>
                      <a:r>
                        <a:rPr lang="zh-CN" altLang="en-US" sz="1400" u="none" strike="noStrike" dirty="0">
                          <a:effectLst/>
                          <a:latin typeface="Arial" panose="020B0604020202020204" pitchFamily="34" charset="0"/>
                          <a:ea typeface="微软雅黑" panose="020B0503020204020204" pitchFamily="34" charset="-122"/>
                        </a:rPr>
                        <a:t>對沖方式</a:t>
                      </a:r>
                      <a:endParaRPr lang="zh-CN" altLang="en-US" sz="1400" b="0" i="0" u="none" strike="noStrike" dirty="0">
                        <a:solidFill>
                          <a:srgbClr val="000000"/>
                        </a:solidFill>
                        <a:effectLst/>
                        <a:latin typeface="Arial" panose="020B0604020202020204" pitchFamily="34" charset="0"/>
                        <a:ea typeface="微软雅黑" panose="020B0503020204020204" pitchFamily="34" charset="-122"/>
                      </a:endParaRPr>
                    </a:p>
                  </a:txBody>
                  <a:tcPr marL="9525" marR="9525" marT="9525" marB="0" anchor="ctr"/>
                </a:tc>
                <a:tc>
                  <a:txBody>
                    <a:bodyPr/>
                    <a:lstStyle/>
                    <a:p>
                      <a:pPr algn="l" fontAlgn="ctr"/>
                      <a:r>
                        <a:rPr lang="zh-CN" altLang="en-US" sz="1400" u="none" strike="noStrike" dirty="0">
                          <a:effectLst/>
                          <a:latin typeface="Arial" panose="020B0604020202020204" pitchFamily="34" charset="0"/>
                          <a:ea typeface="微软雅黑" panose="020B0503020204020204" pitchFamily="34" charset="-122"/>
                        </a:rPr>
                        <a:t>原因</a:t>
                      </a:r>
                      <a:endParaRPr lang="zh-CN" altLang="en-US" sz="1400" b="0" i="0" u="none" strike="noStrike" dirty="0">
                        <a:solidFill>
                          <a:srgbClr val="000000"/>
                        </a:solidFill>
                        <a:effectLst/>
                        <a:latin typeface="Arial" panose="020B0604020202020204" pitchFamily="34" charset="0"/>
                        <a:ea typeface="微软雅黑" panose="020B0503020204020204" pitchFamily="34" charset="-122"/>
                      </a:endParaRPr>
                    </a:p>
                  </a:txBody>
                  <a:tcPr marL="9525" marR="9525" marT="9525" marB="0" anchor="ctr"/>
                </a:tc>
                <a:extLst>
                  <a:ext uri="{0D108BD9-81ED-4DB2-BD59-A6C34878D82A}">
                    <a16:rowId xmlns:a16="http://schemas.microsoft.com/office/drawing/2014/main" val="2021593462"/>
                  </a:ext>
                </a:extLst>
              </a:tr>
              <a:tr h="800100">
                <a:tc>
                  <a:txBody>
                    <a:bodyPr/>
                    <a:lstStyle/>
                    <a:p>
                      <a:pPr algn="l" fontAlgn="ctr"/>
                      <a:r>
                        <a:rPr lang="zh-TW" altLang="en-US" sz="1400" u="none" strike="noStrike" dirty="0">
                          <a:effectLst/>
                          <a:latin typeface="Arial" panose="020B0604020202020204" pitchFamily="34" charset="0"/>
                          <a:ea typeface="微软雅黑" panose="020B0503020204020204" pitchFamily="34" charset="-122"/>
                        </a:rPr>
                        <a:t>恒指及股票組合大跌</a:t>
                      </a:r>
                      <a:endParaRPr lang="zh-TW" altLang="en-US" sz="1400" b="0" i="0" u="none" strike="noStrike" dirty="0">
                        <a:solidFill>
                          <a:srgbClr val="000000"/>
                        </a:solidFill>
                        <a:effectLst/>
                        <a:latin typeface="Arial" panose="020B0604020202020204" pitchFamily="34" charset="0"/>
                        <a:ea typeface="微软雅黑" panose="020B0503020204020204" pitchFamily="34" charset="-122"/>
                      </a:endParaRPr>
                    </a:p>
                  </a:txBody>
                  <a:tcPr marL="9525" marR="9525" marT="9525" marB="0" anchor="ctr"/>
                </a:tc>
                <a:tc>
                  <a:txBody>
                    <a:bodyPr/>
                    <a:lstStyle/>
                    <a:p>
                      <a:pPr algn="l" fontAlgn="ctr"/>
                      <a:r>
                        <a:rPr lang="en-US" sz="1400" u="none" strike="noStrike" dirty="0">
                          <a:effectLst/>
                          <a:latin typeface="Arial" panose="020B0604020202020204" pitchFamily="34" charset="0"/>
                          <a:ea typeface="微软雅黑" panose="020B0503020204020204" pitchFamily="34" charset="-122"/>
                        </a:rPr>
                        <a:t>Long Put </a:t>
                      </a:r>
                      <a:r>
                        <a:rPr lang="zh-CN" altLang="en-US" sz="1400" u="none" strike="noStrike" dirty="0">
                          <a:effectLst/>
                          <a:latin typeface="Arial" panose="020B0604020202020204" pitchFamily="34" charset="0"/>
                          <a:ea typeface="微软雅黑" panose="020B0503020204020204" pitchFamily="34" charset="-122"/>
                        </a:rPr>
                        <a:t>期權</a:t>
                      </a:r>
                      <a:endParaRPr lang="zh-CN" altLang="en-US" sz="1400" b="0" i="0" u="none" strike="noStrike" dirty="0">
                        <a:solidFill>
                          <a:srgbClr val="000000"/>
                        </a:solidFill>
                        <a:effectLst/>
                        <a:latin typeface="Arial" panose="020B0604020202020204" pitchFamily="34" charset="0"/>
                        <a:ea typeface="微软雅黑" panose="020B0503020204020204" pitchFamily="34" charset="-122"/>
                      </a:endParaRPr>
                    </a:p>
                  </a:txBody>
                  <a:tcPr marL="9525" marR="9525" marT="9525" marB="0" anchor="ctr"/>
                </a:tc>
                <a:tc>
                  <a:txBody>
                    <a:bodyPr/>
                    <a:lstStyle/>
                    <a:p>
                      <a:pPr algn="l" fontAlgn="ctr"/>
                      <a:r>
                        <a:rPr lang="zh-TW" altLang="en-US" sz="1400" u="none" strike="noStrike" dirty="0">
                          <a:effectLst/>
                          <a:latin typeface="Arial" panose="020B0604020202020204" pitchFamily="34" charset="0"/>
                          <a:ea typeface="微软雅黑" panose="020B0503020204020204" pitchFamily="34" charset="-122"/>
                        </a:rPr>
                        <a:t>預測失誤時損失可控</a:t>
                      </a:r>
                      <a:br>
                        <a:rPr lang="zh-TW" altLang="en-US" sz="1400" u="none" strike="noStrike" dirty="0">
                          <a:effectLst/>
                          <a:latin typeface="Arial" panose="020B0604020202020204" pitchFamily="34" charset="0"/>
                          <a:ea typeface="微软雅黑" panose="020B0503020204020204" pitchFamily="34" charset="-122"/>
                        </a:rPr>
                      </a:br>
                      <a:r>
                        <a:rPr lang="zh-TW" altLang="en-US" sz="1400" u="none" strike="noStrike" dirty="0">
                          <a:effectLst/>
                          <a:latin typeface="Arial" panose="020B0604020202020204" pitchFamily="34" charset="0"/>
                          <a:ea typeface="微软雅黑" panose="020B0503020204020204" pitchFamily="34" charset="-122"/>
                        </a:rPr>
                        <a:t>不受期貨升貼水波動影響</a:t>
                      </a:r>
                      <a:endParaRPr lang="zh-TW" altLang="en-US" sz="1400" b="0" i="0" u="none" strike="noStrike" dirty="0">
                        <a:solidFill>
                          <a:srgbClr val="000000"/>
                        </a:solidFill>
                        <a:effectLst/>
                        <a:latin typeface="Arial" panose="020B0604020202020204" pitchFamily="34" charset="0"/>
                        <a:ea typeface="微软雅黑" panose="020B0503020204020204" pitchFamily="34" charset="-122"/>
                      </a:endParaRPr>
                    </a:p>
                  </a:txBody>
                  <a:tcPr marL="9525" marR="9525" marT="9525" marB="0" anchor="ctr"/>
                </a:tc>
                <a:extLst>
                  <a:ext uri="{0D108BD9-81ED-4DB2-BD59-A6C34878D82A}">
                    <a16:rowId xmlns:a16="http://schemas.microsoft.com/office/drawing/2014/main" val="465338680"/>
                  </a:ext>
                </a:extLst>
              </a:tr>
              <a:tr h="1173480">
                <a:tc>
                  <a:txBody>
                    <a:bodyPr/>
                    <a:lstStyle/>
                    <a:p>
                      <a:pPr algn="l" fontAlgn="ctr"/>
                      <a:r>
                        <a:rPr lang="zh-TW" altLang="en-US" sz="1400" u="none" strike="noStrike" dirty="0">
                          <a:effectLst/>
                          <a:latin typeface="Arial" panose="020B0604020202020204" pitchFamily="34" charset="0"/>
                          <a:ea typeface="微软雅黑" panose="020B0503020204020204" pitchFamily="34" charset="-122"/>
                        </a:rPr>
                        <a:t>恒指及股票組合大升</a:t>
                      </a:r>
                      <a:endParaRPr lang="zh-TW" altLang="en-US" sz="1400" b="0" i="0" u="none" strike="noStrike" dirty="0">
                        <a:solidFill>
                          <a:srgbClr val="000000"/>
                        </a:solidFill>
                        <a:effectLst/>
                        <a:latin typeface="Arial" panose="020B0604020202020204" pitchFamily="34" charset="0"/>
                        <a:ea typeface="微软雅黑" panose="020B0503020204020204" pitchFamily="34" charset="-122"/>
                      </a:endParaRPr>
                    </a:p>
                  </a:txBody>
                  <a:tcPr marL="9525" marR="9525" marT="9525" marB="0" anchor="ctr"/>
                </a:tc>
                <a:tc>
                  <a:txBody>
                    <a:bodyPr/>
                    <a:lstStyle/>
                    <a:p>
                      <a:pPr algn="l" fontAlgn="ctr"/>
                      <a:r>
                        <a:rPr lang="zh-CN" altLang="en-US" sz="1400" u="none" strike="noStrike" dirty="0">
                          <a:effectLst/>
                          <a:latin typeface="Arial" panose="020B0604020202020204" pitchFamily="34" charset="0"/>
                          <a:ea typeface="微软雅黑" panose="020B0503020204020204" pitchFamily="34" charset="-122"/>
                        </a:rPr>
                        <a:t>不對衝或</a:t>
                      </a:r>
                      <a:r>
                        <a:rPr lang="en-US" sz="1400" u="none" strike="noStrike" dirty="0">
                          <a:effectLst/>
                          <a:latin typeface="Arial" panose="020B0604020202020204" pitchFamily="34" charset="0"/>
                          <a:ea typeface="微软雅黑" panose="020B0503020204020204" pitchFamily="34" charset="-122"/>
                        </a:rPr>
                        <a:t>Long Put </a:t>
                      </a:r>
                      <a:r>
                        <a:rPr lang="zh-CN" altLang="en-US" sz="1400" u="none" strike="noStrike" dirty="0">
                          <a:effectLst/>
                          <a:latin typeface="Arial" panose="020B0604020202020204" pitchFamily="34" charset="0"/>
                          <a:ea typeface="微软雅黑" panose="020B0503020204020204" pitchFamily="34" charset="-122"/>
                        </a:rPr>
                        <a:t>期權</a:t>
                      </a:r>
                      <a:endParaRPr lang="zh-CN" altLang="en-US" sz="1400" b="0" i="0" u="none" strike="noStrike" dirty="0">
                        <a:solidFill>
                          <a:srgbClr val="000000"/>
                        </a:solidFill>
                        <a:effectLst/>
                        <a:latin typeface="Arial" panose="020B0604020202020204" pitchFamily="34" charset="0"/>
                        <a:ea typeface="微软雅黑" panose="020B0503020204020204" pitchFamily="34" charset="-122"/>
                      </a:endParaRPr>
                    </a:p>
                  </a:txBody>
                  <a:tcPr marL="9525" marR="9525" marT="9525" marB="0" anchor="ctr"/>
                </a:tc>
                <a:tc>
                  <a:txBody>
                    <a:bodyPr/>
                    <a:lstStyle/>
                    <a:p>
                      <a:pPr algn="l" fontAlgn="ctr"/>
                      <a:r>
                        <a:rPr lang="zh-TW" altLang="en-US" sz="1400" u="none" strike="noStrike" dirty="0">
                          <a:effectLst/>
                          <a:latin typeface="Arial" panose="020B0604020202020204" pitchFamily="34" charset="0"/>
                          <a:ea typeface="微软雅黑" panose="020B0503020204020204" pitchFamily="34" charset="-122"/>
                        </a:rPr>
                        <a:t>持有多頭頭寸</a:t>
                      </a:r>
                      <a:r>
                        <a:rPr lang="en-US" altLang="zh-TW" sz="1400" u="none" strike="noStrike" dirty="0">
                          <a:effectLst/>
                          <a:latin typeface="Arial" panose="020B0604020202020204" pitchFamily="34" charset="0"/>
                          <a:ea typeface="微软雅黑" panose="020B0503020204020204" pitchFamily="34" charset="-122"/>
                        </a:rPr>
                        <a:t>,</a:t>
                      </a:r>
                      <a:r>
                        <a:rPr lang="zh-TW" altLang="en-US" sz="1400" u="none" strike="noStrike" dirty="0">
                          <a:effectLst/>
                          <a:latin typeface="Arial" panose="020B0604020202020204" pitchFamily="34" charset="0"/>
                          <a:ea typeface="微软雅黑" panose="020B0503020204020204" pitchFamily="34" charset="-122"/>
                        </a:rPr>
                        <a:t>在預期市場大漲時可不做對沖從而獲得</a:t>
                      </a:r>
                      <a:r>
                        <a:rPr lang="en-US" altLang="zh-TW" sz="1400" u="none" strike="noStrike" dirty="0">
                          <a:effectLst/>
                          <a:latin typeface="Arial" panose="020B0604020202020204" pitchFamily="34" charset="0"/>
                          <a:ea typeface="微软雅黑" panose="020B0503020204020204" pitchFamily="34" charset="-122"/>
                        </a:rPr>
                        <a:t>BETA</a:t>
                      </a:r>
                      <a:r>
                        <a:rPr lang="zh-TW" altLang="en-US" sz="1400" u="none" strike="noStrike" dirty="0">
                          <a:effectLst/>
                          <a:latin typeface="Arial" panose="020B0604020202020204" pitchFamily="34" charset="0"/>
                          <a:ea typeface="微软雅黑" panose="020B0503020204020204" pitchFamily="34" charset="-122"/>
                        </a:rPr>
                        <a:t>收益</a:t>
                      </a:r>
                      <a:br>
                        <a:rPr lang="zh-TW" altLang="en-US" sz="1400" u="none" strike="noStrike" dirty="0">
                          <a:effectLst/>
                          <a:latin typeface="Arial" panose="020B0604020202020204" pitchFamily="34" charset="0"/>
                          <a:ea typeface="微软雅黑" panose="020B0503020204020204" pitchFamily="34" charset="-122"/>
                        </a:rPr>
                      </a:br>
                      <a:r>
                        <a:rPr lang="zh-TW" altLang="en-US" sz="1400" u="none" strike="noStrike" dirty="0">
                          <a:effectLst/>
                          <a:latin typeface="Arial" panose="020B0604020202020204" pitchFamily="34" charset="0"/>
                          <a:ea typeface="微软雅黑" panose="020B0503020204020204" pitchFamily="34" charset="-122"/>
                        </a:rPr>
                        <a:t>如需應對可能得預測失敗，可使用</a:t>
                      </a:r>
                      <a:r>
                        <a:rPr lang="en-US" altLang="zh-TW" sz="1400" u="none" strike="noStrike" dirty="0">
                          <a:effectLst/>
                          <a:latin typeface="Arial" panose="020B0604020202020204" pitchFamily="34" charset="0"/>
                          <a:ea typeface="微软雅黑" panose="020B0503020204020204" pitchFamily="34" charset="-122"/>
                        </a:rPr>
                        <a:t>Long Put</a:t>
                      </a:r>
                      <a:r>
                        <a:rPr lang="zh-TW" altLang="en-US" sz="1400" u="none" strike="noStrike" dirty="0">
                          <a:effectLst/>
                          <a:latin typeface="Arial" panose="020B0604020202020204" pitchFamily="34" charset="0"/>
                          <a:ea typeface="微软雅黑" panose="020B0503020204020204" pitchFamily="34" charset="-122"/>
                        </a:rPr>
                        <a:t>期權進行對衝</a:t>
                      </a:r>
                      <a:endParaRPr lang="zh-TW" altLang="en-US" sz="1400" b="0" i="0" u="none" strike="noStrike" dirty="0">
                        <a:solidFill>
                          <a:srgbClr val="000000"/>
                        </a:solidFill>
                        <a:effectLst/>
                        <a:latin typeface="Arial" panose="020B0604020202020204" pitchFamily="34" charset="0"/>
                        <a:ea typeface="微软雅黑" panose="020B0503020204020204" pitchFamily="34" charset="-122"/>
                      </a:endParaRPr>
                    </a:p>
                  </a:txBody>
                  <a:tcPr marL="9525" marR="9525" marT="9525" marB="0" anchor="ctr"/>
                </a:tc>
                <a:extLst>
                  <a:ext uri="{0D108BD9-81ED-4DB2-BD59-A6C34878D82A}">
                    <a16:rowId xmlns:a16="http://schemas.microsoft.com/office/drawing/2014/main" val="1025635630"/>
                  </a:ext>
                </a:extLst>
              </a:tr>
              <a:tr h="600075">
                <a:tc>
                  <a:txBody>
                    <a:bodyPr/>
                    <a:lstStyle/>
                    <a:p>
                      <a:pPr algn="l" fontAlgn="ctr"/>
                      <a:r>
                        <a:rPr lang="zh-TW" altLang="en-US" sz="1400" u="none" strike="noStrike" dirty="0">
                          <a:effectLst/>
                          <a:latin typeface="Arial" panose="020B0604020202020204" pitchFamily="34" charset="0"/>
                          <a:ea typeface="微软雅黑" panose="020B0503020204020204" pitchFamily="34" charset="-122"/>
                        </a:rPr>
                        <a:t>恒指及股票組合窄幅上落</a:t>
                      </a:r>
                      <a:endParaRPr lang="zh-TW" altLang="en-US" sz="1400" b="0" i="0" u="none" strike="noStrike" dirty="0">
                        <a:solidFill>
                          <a:srgbClr val="000000"/>
                        </a:solidFill>
                        <a:effectLst/>
                        <a:latin typeface="Arial" panose="020B0604020202020204" pitchFamily="34" charset="0"/>
                        <a:ea typeface="微软雅黑" panose="020B0503020204020204" pitchFamily="34" charset="-122"/>
                      </a:endParaRPr>
                    </a:p>
                  </a:txBody>
                  <a:tcPr marL="9525" marR="9525" marT="9525" marB="0" anchor="ctr"/>
                </a:tc>
                <a:tc>
                  <a:txBody>
                    <a:bodyPr/>
                    <a:lstStyle/>
                    <a:p>
                      <a:pPr algn="l" fontAlgn="ctr"/>
                      <a:r>
                        <a:rPr lang="zh-TW" altLang="en-US" sz="1400" u="none" strike="noStrike" dirty="0">
                          <a:effectLst/>
                          <a:latin typeface="Arial" panose="020B0604020202020204" pitchFamily="34" charset="0"/>
                          <a:ea typeface="微软雅黑" panose="020B0503020204020204" pitchFamily="34" charset="-122"/>
                        </a:rPr>
                        <a:t>不對衝或沽空恆指期貨</a:t>
                      </a:r>
                      <a:endParaRPr lang="zh-TW" altLang="en-US" sz="1400" b="0" i="0" u="none" strike="noStrike" dirty="0">
                        <a:solidFill>
                          <a:srgbClr val="000000"/>
                        </a:solidFill>
                        <a:effectLst/>
                        <a:latin typeface="Arial" panose="020B0604020202020204" pitchFamily="34" charset="0"/>
                        <a:ea typeface="微软雅黑" panose="020B0503020204020204" pitchFamily="34" charset="-122"/>
                      </a:endParaRPr>
                    </a:p>
                  </a:txBody>
                  <a:tcPr marL="9525" marR="9525" marT="9525" marB="0" anchor="ctr"/>
                </a:tc>
                <a:tc>
                  <a:txBody>
                    <a:bodyPr/>
                    <a:lstStyle/>
                    <a:p>
                      <a:pPr algn="l" fontAlgn="ctr"/>
                      <a:r>
                        <a:rPr lang="zh-TW" altLang="en-US" sz="1400" u="none" strike="noStrike" dirty="0">
                          <a:effectLst/>
                          <a:latin typeface="Arial" panose="020B0604020202020204" pitchFamily="34" charset="0"/>
                          <a:ea typeface="微软雅黑" panose="020B0503020204020204" pitchFamily="34" charset="-122"/>
                        </a:rPr>
                        <a:t>無需承擔期權時間價值的衰減</a:t>
                      </a:r>
                      <a:endParaRPr lang="zh-TW" altLang="en-US" sz="1400" b="0" i="0" u="none" strike="noStrike" dirty="0">
                        <a:solidFill>
                          <a:srgbClr val="000000"/>
                        </a:solidFill>
                        <a:effectLst/>
                        <a:latin typeface="Arial" panose="020B0604020202020204" pitchFamily="34" charset="0"/>
                        <a:ea typeface="微软雅黑" panose="020B0503020204020204" pitchFamily="34" charset="-122"/>
                      </a:endParaRPr>
                    </a:p>
                  </a:txBody>
                  <a:tcPr marL="9525" marR="9525" marT="9525" marB="0" anchor="ctr"/>
                </a:tc>
                <a:extLst>
                  <a:ext uri="{0D108BD9-81ED-4DB2-BD59-A6C34878D82A}">
                    <a16:rowId xmlns:a16="http://schemas.microsoft.com/office/drawing/2014/main" val="303796563"/>
                  </a:ext>
                </a:extLst>
              </a:tr>
            </a:tbl>
          </a:graphicData>
        </a:graphic>
      </p:graphicFrame>
      <p:sp>
        <p:nvSpPr>
          <p:cNvPr id="13" name="標題 1">
            <a:extLst>
              <a:ext uri="{FF2B5EF4-FFF2-40B4-BE49-F238E27FC236}">
                <a16:creationId xmlns:a16="http://schemas.microsoft.com/office/drawing/2014/main" id="{2F405C6B-52B7-35C6-BC69-0B99017D9E47}"/>
              </a:ext>
            </a:extLst>
          </p:cNvPr>
          <p:cNvSpPr txBox="1">
            <a:spLocks/>
          </p:cNvSpPr>
          <p:nvPr/>
        </p:nvSpPr>
        <p:spPr>
          <a:xfrm>
            <a:off x="6391277" y="2261579"/>
            <a:ext cx="4970767" cy="6897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b="1" kern="0" dirty="0">
                <a:solidFill>
                  <a:srgbClr val="002060"/>
                </a:solidFill>
                <a:latin typeface="Arial" panose="020B0604020202020204" pitchFamily="34" charset="0"/>
                <a:ea typeface="微软雅黑" panose="020B0503020204020204" pitchFamily="34" charset="-122"/>
                <a:cs typeface="Times New Roman" panose="02020603050405020304" pitchFamily="18" charset="0"/>
              </a:rPr>
              <a:t>d)</a:t>
            </a:r>
            <a:r>
              <a:rPr lang="zh-CN" altLang="en-US" sz="2400" b="1" kern="0" dirty="0">
                <a:solidFill>
                  <a:srgbClr val="002060"/>
                </a:solidFill>
                <a:latin typeface="Arial" panose="020B0604020202020204" pitchFamily="34" charset="0"/>
                <a:ea typeface="微软雅黑" panose="020B0503020204020204" pitchFamily="34" charset="-122"/>
                <a:cs typeface="Times New Roman" panose="02020603050405020304" pitchFamily="18" charset="0"/>
              </a:rPr>
              <a:t>對沖方式的選擇</a:t>
            </a:r>
            <a:endParaRPr lang="zh-CN" altLang="en-US" sz="2400" b="1" dirty="0">
              <a:solidFill>
                <a:srgbClr val="002060"/>
              </a:solidFill>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842686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DA88C6D-A524-D659-FE15-3D99C93E55B1}"/>
              </a:ext>
            </a:extLst>
          </p:cNvPr>
          <p:cNvSpPr>
            <a:spLocks noGrp="1"/>
          </p:cNvSpPr>
          <p:nvPr>
            <p:ph type="title"/>
          </p:nvPr>
        </p:nvSpPr>
        <p:spPr>
          <a:xfrm>
            <a:off x="838199" y="1193620"/>
            <a:ext cx="5257801" cy="689759"/>
          </a:xfrm>
        </p:spPr>
        <p:txBody>
          <a:bodyPr>
            <a:normAutofit fontScale="90000"/>
          </a:bodyPr>
          <a:lstStyle/>
          <a:p>
            <a:r>
              <a:rPr lang="en-US" altLang="zh-TW" sz="2400" b="1" dirty="0">
                <a:solidFill>
                  <a:srgbClr val="002060"/>
                </a:solidFill>
                <a:latin typeface="Arial" panose="020B0604020202020204" pitchFamily="34" charset="0"/>
                <a:ea typeface="微软雅黑" panose="020B0503020204020204" pitchFamily="34" charset="-122"/>
              </a:rPr>
              <a:t>1</a:t>
            </a:r>
            <a:r>
              <a:rPr lang="zh-TW" altLang="en-US" sz="2400" b="1" dirty="0">
                <a:solidFill>
                  <a:srgbClr val="002060"/>
                </a:solidFill>
                <a:latin typeface="Arial" panose="020B0604020202020204" pitchFamily="34" charset="0"/>
                <a:ea typeface="微软雅黑" panose="020B0503020204020204" pitchFamily="34" charset="-122"/>
              </a:rPr>
              <a:t>）流動比率、速動比率表明償債能力不佳及存貨占比過高</a:t>
            </a:r>
            <a:endParaRPr lang="zh-CN" altLang="en-US" sz="2400" b="1" dirty="0">
              <a:solidFill>
                <a:srgbClr val="002060"/>
              </a:solidFill>
              <a:latin typeface="Arial" panose="020B0604020202020204" pitchFamily="34" charset="0"/>
              <a:ea typeface="微软雅黑" panose="020B0503020204020204" pitchFamily="34" charset="-122"/>
            </a:endParaRPr>
          </a:p>
        </p:txBody>
      </p:sp>
      <p:sp>
        <p:nvSpPr>
          <p:cNvPr id="4" name="文字方塊 3">
            <a:extLst>
              <a:ext uri="{FF2B5EF4-FFF2-40B4-BE49-F238E27FC236}">
                <a16:creationId xmlns:a16="http://schemas.microsoft.com/office/drawing/2014/main" id="{BD5ACB8E-2F9C-C747-7F50-9A5E3CC88CFD}"/>
              </a:ext>
            </a:extLst>
          </p:cNvPr>
          <p:cNvSpPr txBox="1"/>
          <p:nvPr/>
        </p:nvSpPr>
        <p:spPr>
          <a:xfrm>
            <a:off x="360000" y="57600"/>
            <a:ext cx="8358593" cy="523220"/>
          </a:xfrm>
          <a:prstGeom prst="rect">
            <a:avLst/>
          </a:prstGeom>
          <a:noFill/>
        </p:spPr>
        <p:txBody>
          <a:bodyPr wrap="square" rtlCol="0">
            <a:spAutoFit/>
          </a:bodyPr>
          <a:lstStyle/>
          <a:p>
            <a:r>
              <a:rPr lang="zh-CN" altLang="en-US" sz="2800" b="1" dirty="0">
                <a:solidFill>
                  <a:srgbClr val="002060"/>
                </a:solidFill>
                <a:latin typeface="Arial" panose="020B0604020202020204" pitchFamily="34" charset="0"/>
                <a:ea typeface="微软雅黑" panose="020B0503020204020204" pitchFamily="34" charset="-122"/>
              </a:rPr>
              <a:t>作業一 勛龍</a:t>
            </a:r>
            <a:r>
              <a:rPr lang="en-US" altLang="zh-CN" sz="2800" b="1" dirty="0">
                <a:solidFill>
                  <a:srgbClr val="002060"/>
                </a:solidFill>
                <a:latin typeface="Arial" panose="020B0604020202020204" pitchFamily="34" charset="0"/>
                <a:ea typeface="微软雅黑" panose="020B0503020204020204" pitchFamily="34" charset="-122"/>
              </a:rPr>
              <a:t>(1930)</a:t>
            </a:r>
            <a:r>
              <a:rPr lang="zh-CN" altLang="en-US" sz="2800" b="1" dirty="0">
                <a:solidFill>
                  <a:srgbClr val="002060"/>
                </a:solidFill>
                <a:latin typeface="Arial" panose="020B0604020202020204" pitchFamily="34" charset="0"/>
                <a:ea typeface="微软雅黑" panose="020B0503020204020204" pitchFamily="34" charset="-122"/>
              </a:rPr>
              <a:t>財務分析</a:t>
            </a:r>
          </a:p>
        </p:txBody>
      </p:sp>
      <p:sp>
        <p:nvSpPr>
          <p:cNvPr id="3" name="文字方塊 2">
            <a:extLst>
              <a:ext uri="{FF2B5EF4-FFF2-40B4-BE49-F238E27FC236}">
                <a16:creationId xmlns:a16="http://schemas.microsoft.com/office/drawing/2014/main" id="{36A1CDEC-2A4B-C549-3654-F83CED1E837B}"/>
              </a:ext>
            </a:extLst>
          </p:cNvPr>
          <p:cNvSpPr txBox="1"/>
          <p:nvPr/>
        </p:nvSpPr>
        <p:spPr>
          <a:xfrm>
            <a:off x="466725" y="2064474"/>
            <a:ext cx="5629275" cy="1449628"/>
          </a:xfrm>
          <a:prstGeom prst="rect">
            <a:avLst/>
          </a:prstGeom>
          <a:noFill/>
        </p:spPr>
        <p:txBody>
          <a:bodyPr wrap="square" rtlCol="0">
            <a:spAutoFit/>
          </a:bodyPr>
          <a:lstStyle/>
          <a:p>
            <a:pPr>
              <a:lnSpc>
                <a:spcPct val="115000"/>
              </a:lnSpc>
            </a:pPr>
            <a:r>
              <a:rPr lang="zh-TW" altLang="zh-CN"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流</a:t>
            </a:r>
            <a:r>
              <a:rPr lang="zh-TW" altLang="zh-CN" sz="1400" dirty="0">
                <a:solidFill>
                  <a:srgbClr val="002060"/>
                </a:solidFill>
                <a:effectLst/>
                <a:latin typeface="Arial" panose="020B0604020202020204" pitchFamily="34" charset="0"/>
                <a:ea typeface="微软雅黑" panose="020B0503020204020204" pitchFamily="34" charset="-122"/>
                <a:cs typeface="宋体" panose="02010600030101010101" pitchFamily="2" charset="-122"/>
              </a:rPr>
              <a:t>動</a:t>
            </a:r>
            <a:r>
              <a:rPr lang="zh-TW" altLang="zh-CN" sz="1400" dirty="0">
                <a:solidFill>
                  <a:srgbClr val="002060"/>
                </a:solidFill>
                <a:effectLst/>
                <a:latin typeface="Arial" panose="020B0604020202020204" pitchFamily="34" charset="0"/>
                <a:ea typeface="微软雅黑" panose="020B0503020204020204" pitchFamily="34" charset="-122"/>
                <a:cs typeface="PMingLiU" panose="02020500000000000000" pitchFamily="18" charset="-120"/>
              </a:rPr>
              <a:t>比率</a:t>
            </a:r>
            <a:r>
              <a:rPr lang="en-US" altLang="zh-CN"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 = </a:t>
            </a:r>
            <a:r>
              <a:rPr lang="zh-TW" altLang="zh-CN"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流</a:t>
            </a:r>
            <a:r>
              <a:rPr lang="zh-TW" altLang="zh-CN" sz="1400" dirty="0">
                <a:solidFill>
                  <a:srgbClr val="002060"/>
                </a:solidFill>
                <a:effectLst/>
                <a:latin typeface="Arial" panose="020B0604020202020204" pitchFamily="34" charset="0"/>
                <a:ea typeface="微软雅黑" panose="020B0503020204020204" pitchFamily="34" charset="-122"/>
                <a:cs typeface="宋体" panose="02010600030101010101" pitchFamily="2" charset="-122"/>
              </a:rPr>
              <a:t>動資產</a:t>
            </a:r>
            <a:r>
              <a:rPr lang="en-US" altLang="zh-CN"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 / </a:t>
            </a:r>
            <a:r>
              <a:rPr lang="zh-TW" altLang="zh-CN"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流</a:t>
            </a:r>
            <a:r>
              <a:rPr lang="zh-TW" altLang="zh-CN" sz="1400" dirty="0">
                <a:solidFill>
                  <a:srgbClr val="002060"/>
                </a:solidFill>
                <a:effectLst/>
                <a:latin typeface="Arial" panose="020B0604020202020204" pitchFamily="34" charset="0"/>
                <a:ea typeface="微软雅黑" panose="020B0503020204020204" pitchFamily="34" charset="-122"/>
                <a:cs typeface="宋体" panose="02010600030101010101" pitchFamily="2" charset="-122"/>
              </a:rPr>
              <a:t>動負債</a:t>
            </a:r>
            <a:r>
              <a:rPr lang="en-US" altLang="zh-CN"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 = 1.58</a:t>
            </a:r>
            <a:endParaRPr lang="zh-CN" altLang="zh-CN"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endParaRPr>
          </a:p>
          <a:p>
            <a:pPr>
              <a:lnSpc>
                <a:spcPct val="115000"/>
              </a:lnSpc>
            </a:pPr>
            <a:r>
              <a:rPr lang="zh-TW" altLang="zh-CN"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速</a:t>
            </a:r>
            <a:r>
              <a:rPr lang="zh-TW" altLang="zh-CN" sz="1400" dirty="0">
                <a:solidFill>
                  <a:srgbClr val="002060"/>
                </a:solidFill>
                <a:effectLst/>
                <a:latin typeface="Arial" panose="020B0604020202020204" pitchFamily="34" charset="0"/>
                <a:ea typeface="微软雅黑" panose="020B0503020204020204" pitchFamily="34" charset="-122"/>
                <a:cs typeface="宋体" panose="02010600030101010101" pitchFamily="2" charset="-122"/>
              </a:rPr>
              <a:t>動</a:t>
            </a:r>
            <a:r>
              <a:rPr lang="zh-TW" altLang="zh-CN" sz="1400" dirty="0">
                <a:solidFill>
                  <a:srgbClr val="002060"/>
                </a:solidFill>
                <a:effectLst/>
                <a:latin typeface="Arial" panose="020B0604020202020204" pitchFamily="34" charset="0"/>
                <a:ea typeface="微软雅黑" panose="020B0503020204020204" pitchFamily="34" charset="-122"/>
                <a:cs typeface="PMingLiU" panose="02020500000000000000" pitchFamily="18" charset="-120"/>
              </a:rPr>
              <a:t>比率</a:t>
            </a:r>
            <a:r>
              <a:rPr lang="en-US" altLang="zh-CN"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 = (</a:t>
            </a:r>
            <a:r>
              <a:rPr lang="zh-TW" altLang="zh-CN"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流</a:t>
            </a:r>
            <a:r>
              <a:rPr lang="zh-TW" altLang="zh-CN" sz="1400" dirty="0">
                <a:solidFill>
                  <a:srgbClr val="002060"/>
                </a:solidFill>
                <a:effectLst/>
                <a:latin typeface="Arial" panose="020B0604020202020204" pitchFamily="34" charset="0"/>
                <a:ea typeface="微软雅黑" panose="020B0503020204020204" pitchFamily="34" charset="-122"/>
                <a:cs typeface="宋体" panose="02010600030101010101" pitchFamily="2" charset="-122"/>
              </a:rPr>
              <a:t>動資產</a:t>
            </a:r>
            <a:r>
              <a:rPr lang="en-US" altLang="zh-CN"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 – </a:t>
            </a:r>
            <a:r>
              <a:rPr lang="zh-TW" altLang="zh-CN"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存</a:t>
            </a:r>
            <a:r>
              <a:rPr lang="zh-TW" altLang="zh-CN" sz="1400" dirty="0">
                <a:solidFill>
                  <a:srgbClr val="002060"/>
                </a:solidFill>
                <a:effectLst/>
                <a:latin typeface="Arial" panose="020B0604020202020204" pitchFamily="34" charset="0"/>
                <a:ea typeface="微软雅黑" panose="020B0503020204020204" pitchFamily="34" charset="-122"/>
                <a:cs typeface="宋体" panose="02010600030101010101" pitchFamily="2" charset="-122"/>
              </a:rPr>
              <a:t>貨</a:t>
            </a:r>
            <a:r>
              <a:rPr lang="en-US" altLang="zh-CN"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 / </a:t>
            </a:r>
            <a:r>
              <a:rPr lang="zh-TW" altLang="zh-CN"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流</a:t>
            </a:r>
            <a:r>
              <a:rPr lang="zh-TW" altLang="zh-CN" sz="1400" dirty="0">
                <a:solidFill>
                  <a:srgbClr val="002060"/>
                </a:solidFill>
                <a:effectLst/>
                <a:latin typeface="Arial" panose="020B0604020202020204" pitchFamily="34" charset="0"/>
                <a:ea typeface="微软雅黑" panose="020B0503020204020204" pitchFamily="34" charset="-122"/>
                <a:cs typeface="宋体" panose="02010600030101010101" pitchFamily="2" charset="-122"/>
              </a:rPr>
              <a:t>動負債</a:t>
            </a:r>
            <a:r>
              <a:rPr lang="en-US" altLang="zh-CN"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 = 0.52</a:t>
            </a:r>
            <a:endParaRPr lang="zh-CN" altLang="zh-CN"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endParaRPr>
          </a:p>
          <a:p>
            <a:r>
              <a:rPr lang="zh-TW" altLang="en-US" sz="1400" dirty="0">
                <a:solidFill>
                  <a:srgbClr val="002060"/>
                </a:solidFill>
                <a:latin typeface="Arial" panose="020B0604020202020204" pitchFamily="34" charset="0"/>
                <a:ea typeface="微软雅黑" panose="020B0503020204020204" pitchFamily="34" charset="-122"/>
              </a:rPr>
              <a:t>流動比率與速動比率差值較大，反映存貨過高</a:t>
            </a:r>
            <a:endParaRPr lang="en-US" altLang="zh-TW" sz="1400" dirty="0">
              <a:solidFill>
                <a:srgbClr val="002060"/>
              </a:solidFill>
              <a:latin typeface="Arial" panose="020B0604020202020204" pitchFamily="34" charset="0"/>
              <a:ea typeface="微软雅黑" panose="020B0503020204020204" pitchFamily="34" charset="-122"/>
            </a:endParaRPr>
          </a:p>
          <a:p>
            <a:r>
              <a:rPr lang="en-US" altLang="zh-TW" sz="1400" dirty="0">
                <a:solidFill>
                  <a:srgbClr val="002060"/>
                </a:solidFill>
                <a:latin typeface="Arial" panose="020B0604020202020204" pitchFamily="34" charset="0"/>
                <a:ea typeface="微软雅黑" panose="020B0503020204020204" pitchFamily="34" charset="-122"/>
              </a:rPr>
              <a:t>2024H1</a:t>
            </a:r>
            <a:r>
              <a:rPr lang="zh-TW" altLang="en-US" sz="1400" dirty="0">
                <a:solidFill>
                  <a:srgbClr val="002060"/>
                </a:solidFill>
                <a:latin typeface="Arial" panose="020B0604020202020204" pitchFamily="34" charset="0"/>
                <a:ea typeface="微软雅黑" panose="020B0503020204020204" pitchFamily="34" charset="-122"/>
              </a:rPr>
              <a:t>存貨</a:t>
            </a:r>
            <a:r>
              <a:rPr lang="en-US" altLang="zh-TW" sz="1400" dirty="0">
                <a:solidFill>
                  <a:srgbClr val="002060"/>
                </a:solidFill>
                <a:latin typeface="Arial" panose="020B0604020202020204" pitchFamily="34" charset="0"/>
                <a:ea typeface="微软雅黑" panose="020B0503020204020204" pitchFamily="34" charset="-122"/>
              </a:rPr>
              <a:t>3.22</a:t>
            </a:r>
            <a:r>
              <a:rPr lang="zh-TW" altLang="en-US" sz="1400" dirty="0">
                <a:solidFill>
                  <a:srgbClr val="002060"/>
                </a:solidFill>
                <a:latin typeface="Arial" panose="020B0604020202020204" pitchFamily="34" charset="0"/>
                <a:ea typeface="微软雅黑" panose="020B0503020204020204" pitchFamily="34" charset="-122"/>
              </a:rPr>
              <a:t>億，占總資產</a:t>
            </a:r>
            <a:r>
              <a:rPr lang="en-US" altLang="zh-TW" sz="1400" dirty="0">
                <a:solidFill>
                  <a:srgbClr val="002060"/>
                </a:solidFill>
                <a:latin typeface="Arial" panose="020B0604020202020204" pitchFamily="34" charset="0"/>
                <a:ea typeface="微软雅黑" panose="020B0503020204020204" pitchFamily="34" charset="-122"/>
              </a:rPr>
              <a:t>45.52%</a:t>
            </a:r>
            <a:r>
              <a:rPr lang="zh-TW" altLang="en-US" sz="1400" dirty="0">
                <a:solidFill>
                  <a:srgbClr val="002060"/>
                </a:solidFill>
                <a:latin typeface="Arial" panose="020B0604020202020204" pitchFamily="34" charset="0"/>
                <a:ea typeface="微软雅黑" panose="020B0503020204020204" pitchFamily="34" charset="-122"/>
              </a:rPr>
              <a:t>，占淨資產</a:t>
            </a:r>
            <a:r>
              <a:rPr lang="en-US" altLang="zh-TW" sz="1400" dirty="0">
                <a:solidFill>
                  <a:srgbClr val="002060"/>
                </a:solidFill>
                <a:latin typeface="Arial" panose="020B0604020202020204" pitchFamily="34" charset="0"/>
                <a:ea typeface="微软雅黑" panose="020B0503020204020204" pitchFamily="34" charset="-122"/>
              </a:rPr>
              <a:t>84.30%</a:t>
            </a:r>
          </a:p>
          <a:p>
            <a:r>
              <a:rPr lang="zh-TW" altLang="en-US" sz="1400" dirty="0">
                <a:solidFill>
                  <a:srgbClr val="002060"/>
                </a:solidFill>
                <a:latin typeface="Arial" panose="020B0604020202020204" pitchFamily="34" charset="0"/>
                <a:ea typeface="微软雅黑" panose="020B0503020204020204" pitchFamily="34" charset="-122"/>
              </a:rPr>
              <a:t>存貨周轉率</a:t>
            </a:r>
            <a:r>
              <a:rPr lang="en-US" altLang="zh-TW" sz="1400" dirty="0">
                <a:solidFill>
                  <a:srgbClr val="002060"/>
                </a:solidFill>
                <a:latin typeface="Arial" panose="020B0604020202020204" pitchFamily="34" charset="0"/>
                <a:ea typeface="微软雅黑" panose="020B0503020204020204" pitchFamily="34" charset="-122"/>
              </a:rPr>
              <a:t>= </a:t>
            </a:r>
            <a:r>
              <a:rPr lang="zh-TW" altLang="en-US" sz="1400" dirty="0">
                <a:solidFill>
                  <a:srgbClr val="002060"/>
                </a:solidFill>
                <a:latin typeface="Arial" panose="020B0604020202020204" pitchFamily="34" charset="0"/>
                <a:ea typeface="微软雅黑" panose="020B0503020204020204" pitchFamily="34" charset="-122"/>
              </a:rPr>
              <a:t>營業成本 </a:t>
            </a:r>
            <a:r>
              <a:rPr lang="en-US" altLang="zh-TW" sz="1400" dirty="0">
                <a:solidFill>
                  <a:srgbClr val="002060"/>
                </a:solidFill>
                <a:latin typeface="Arial" panose="020B0604020202020204" pitchFamily="34" charset="0"/>
                <a:ea typeface="微软雅黑" panose="020B0503020204020204" pitchFamily="34" charset="-122"/>
              </a:rPr>
              <a:t>÷ </a:t>
            </a:r>
            <a:r>
              <a:rPr lang="zh-TW" altLang="en-US" sz="1400" dirty="0">
                <a:solidFill>
                  <a:srgbClr val="002060"/>
                </a:solidFill>
                <a:latin typeface="Arial" panose="020B0604020202020204" pitchFamily="34" charset="0"/>
                <a:ea typeface="微软雅黑" panose="020B0503020204020204" pitchFamily="34" charset="-122"/>
              </a:rPr>
              <a:t>平均存貨 </a:t>
            </a:r>
            <a:r>
              <a:rPr lang="en-US" altLang="zh-TW" sz="1400" dirty="0">
                <a:solidFill>
                  <a:srgbClr val="002060"/>
                </a:solidFill>
                <a:latin typeface="Arial" panose="020B0604020202020204" pitchFamily="34" charset="0"/>
                <a:ea typeface="微软雅黑" panose="020B0503020204020204" pitchFamily="34" charset="-122"/>
              </a:rPr>
              <a:t>= 0.34   </a:t>
            </a:r>
          </a:p>
          <a:p>
            <a:r>
              <a:rPr lang="zh-CN" altLang="en-US" sz="1400" dirty="0">
                <a:solidFill>
                  <a:srgbClr val="002060"/>
                </a:solidFill>
                <a:latin typeface="Arial" panose="020B0604020202020204" pitchFamily="34" charset="0"/>
                <a:ea typeface="微软雅黑" panose="020B0503020204020204" pitchFamily="34" charset="-122"/>
              </a:rPr>
              <a:t>且勛龍存貨周轉率自</a:t>
            </a:r>
            <a:r>
              <a:rPr lang="en-US" altLang="zh-CN" sz="1400" dirty="0">
                <a:solidFill>
                  <a:srgbClr val="002060"/>
                </a:solidFill>
                <a:latin typeface="Arial" panose="020B0604020202020204" pitchFamily="34" charset="0"/>
                <a:ea typeface="微软雅黑" panose="020B0503020204020204" pitchFamily="34" charset="-122"/>
              </a:rPr>
              <a:t>2021</a:t>
            </a:r>
            <a:r>
              <a:rPr lang="zh-CN" altLang="en-US" sz="1400" dirty="0">
                <a:solidFill>
                  <a:srgbClr val="002060"/>
                </a:solidFill>
                <a:latin typeface="Arial" panose="020B0604020202020204" pitchFamily="34" charset="0"/>
                <a:ea typeface="微软雅黑" panose="020B0503020204020204" pitchFamily="34" charset="-122"/>
              </a:rPr>
              <a:t>年報至</a:t>
            </a:r>
            <a:r>
              <a:rPr lang="en-US" altLang="zh-CN" sz="1400" dirty="0">
                <a:solidFill>
                  <a:srgbClr val="002060"/>
                </a:solidFill>
                <a:latin typeface="Arial" panose="020B0604020202020204" pitchFamily="34" charset="0"/>
                <a:ea typeface="微软雅黑" panose="020B0503020204020204" pitchFamily="34" charset="-122"/>
              </a:rPr>
              <a:t>24H1</a:t>
            </a:r>
            <a:r>
              <a:rPr lang="zh-CN" altLang="en-US" sz="1400" dirty="0">
                <a:solidFill>
                  <a:srgbClr val="002060"/>
                </a:solidFill>
                <a:latin typeface="Arial" panose="020B0604020202020204" pitchFamily="34" charset="0"/>
                <a:ea typeface="微软雅黑" panose="020B0503020204020204" pitchFamily="34" charset="-122"/>
              </a:rPr>
              <a:t>行業墊底</a:t>
            </a:r>
          </a:p>
        </p:txBody>
      </p:sp>
      <p:sp>
        <p:nvSpPr>
          <p:cNvPr id="6" name="標題 1">
            <a:extLst>
              <a:ext uri="{FF2B5EF4-FFF2-40B4-BE49-F238E27FC236}">
                <a16:creationId xmlns:a16="http://schemas.microsoft.com/office/drawing/2014/main" id="{AF26F129-9BF7-229A-61C8-B73EC02766C2}"/>
              </a:ext>
            </a:extLst>
          </p:cNvPr>
          <p:cNvSpPr txBox="1">
            <a:spLocks/>
          </p:cNvSpPr>
          <p:nvPr/>
        </p:nvSpPr>
        <p:spPr>
          <a:xfrm>
            <a:off x="838199" y="3695197"/>
            <a:ext cx="5257801" cy="6897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2400" b="1" dirty="0">
                <a:solidFill>
                  <a:srgbClr val="002060"/>
                </a:solidFill>
                <a:latin typeface="Arial" panose="020B0604020202020204" pitchFamily="34" charset="0"/>
                <a:ea typeface="微软雅黑" panose="020B0503020204020204" pitchFamily="34" charset="-122"/>
              </a:rPr>
              <a:t>2</a:t>
            </a:r>
            <a:r>
              <a:rPr lang="zh-TW" altLang="en-US" sz="2400" b="1" dirty="0">
                <a:solidFill>
                  <a:srgbClr val="002060"/>
                </a:solidFill>
                <a:latin typeface="Arial" panose="020B0604020202020204" pitchFamily="34" charset="0"/>
                <a:ea typeface="微软雅黑" panose="020B0503020204020204" pitchFamily="34" charset="-122"/>
              </a:rPr>
              <a:t>）應收款項及應收票據占比較高</a:t>
            </a:r>
            <a:endParaRPr lang="zh-CN" altLang="en-US" sz="2400" b="1" dirty="0">
              <a:solidFill>
                <a:srgbClr val="002060"/>
              </a:solidFill>
              <a:latin typeface="Arial" panose="020B0604020202020204" pitchFamily="34" charset="0"/>
              <a:ea typeface="微软雅黑" panose="020B0503020204020204" pitchFamily="34" charset="-122"/>
            </a:endParaRPr>
          </a:p>
        </p:txBody>
      </p:sp>
      <p:sp>
        <p:nvSpPr>
          <p:cNvPr id="8" name="文字方塊 7">
            <a:extLst>
              <a:ext uri="{FF2B5EF4-FFF2-40B4-BE49-F238E27FC236}">
                <a16:creationId xmlns:a16="http://schemas.microsoft.com/office/drawing/2014/main" id="{844E0A0E-7A7D-DDE1-3B88-F2C27F161423}"/>
              </a:ext>
            </a:extLst>
          </p:cNvPr>
          <p:cNvSpPr txBox="1"/>
          <p:nvPr/>
        </p:nvSpPr>
        <p:spPr>
          <a:xfrm>
            <a:off x="466724" y="4566051"/>
            <a:ext cx="5629275" cy="1064137"/>
          </a:xfrm>
          <a:prstGeom prst="rect">
            <a:avLst/>
          </a:prstGeom>
          <a:noFill/>
        </p:spPr>
        <p:txBody>
          <a:bodyPr wrap="square" rtlCol="0">
            <a:spAutoFit/>
          </a:bodyPr>
          <a:lstStyle/>
          <a:p>
            <a:pPr>
              <a:lnSpc>
                <a:spcPct val="115000"/>
              </a:lnSpc>
            </a:pPr>
            <a:r>
              <a:rPr lang="en-US" altLang="zh-TW"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2024H1</a:t>
            </a:r>
            <a:r>
              <a:rPr lang="zh-TW" altLang="en-US"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應收賬款及應收票據為</a:t>
            </a:r>
            <a:r>
              <a:rPr lang="en-US" altLang="zh-TW"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1.17</a:t>
            </a:r>
            <a:r>
              <a:rPr lang="zh-TW" altLang="en-US"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億，佔總資產</a:t>
            </a:r>
            <a:r>
              <a:rPr lang="en-US" altLang="zh-TW"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16.59%</a:t>
            </a:r>
            <a:r>
              <a:rPr lang="zh-TW" altLang="en-US"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，佔股東權益</a:t>
            </a:r>
            <a:r>
              <a:rPr lang="en-US" altLang="zh-TW"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30.72%</a:t>
            </a:r>
            <a:r>
              <a:rPr lang="zh-TW" altLang="en-US"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，需觀察是否存在減值風險。</a:t>
            </a:r>
            <a:endParaRPr lang="en-US" altLang="zh-TW"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endParaRPr>
          </a:p>
          <a:p>
            <a:pPr>
              <a:lnSpc>
                <a:spcPct val="115000"/>
              </a:lnSpc>
            </a:pPr>
            <a:r>
              <a:rPr lang="zh-TW" altLang="en-US" sz="1400" dirty="0">
                <a:solidFill>
                  <a:srgbClr val="002060"/>
                </a:solidFill>
                <a:latin typeface="Arial" panose="020B0604020202020204" pitchFamily="34" charset="0"/>
                <a:ea typeface="微软雅黑" panose="020B0503020204020204" pitchFamily="34" charset="-122"/>
              </a:rPr>
              <a:t>觀察</a:t>
            </a:r>
            <a:r>
              <a:rPr lang="en-US" altLang="zh-TW" sz="1400" dirty="0">
                <a:solidFill>
                  <a:srgbClr val="002060"/>
                </a:solidFill>
                <a:latin typeface="Arial" panose="020B0604020202020204" pitchFamily="34" charset="0"/>
                <a:ea typeface="微软雅黑" panose="020B0503020204020204" pitchFamily="34" charset="-122"/>
              </a:rPr>
              <a:t>24H1</a:t>
            </a:r>
            <a:r>
              <a:rPr lang="zh-TW" altLang="en-US" sz="1400" dirty="0">
                <a:solidFill>
                  <a:srgbClr val="002060"/>
                </a:solidFill>
                <a:latin typeface="Arial" panose="020B0604020202020204" pitchFamily="34" charset="0"/>
                <a:ea typeface="微软雅黑" panose="020B0503020204020204" pitchFamily="34" charset="-122"/>
              </a:rPr>
              <a:t>應收款項及票據的賬齡，整體賬齡有所縮短，但超過</a:t>
            </a:r>
            <a:r>
              <a:rPr lang="en-US" altLang="zh-TW" sz="1400" dirty="0">
                <a:solidFill>
                  <a:srgbClr val="002060"/>
                </a:solidFill>
                <a:latin typeface="Arial" panose="020B0604020202020204" pitchFamily="34" charset="0"/>
                <a:ea typeface="微软雅黑" panose="020B0503020204020204" pitchFamily="34" charset="-122"/>
              </a:rPr>
              <a:t>3</a:t>
            </a:r>
            <a:r>
              <a:rPr lang="zh-TW" altLang="en-US" sz="1400" dirty="0">
                <a:solidFill>
                  <a:srgbClr val="002060"/>
                </a:solidFill>
                <a:latin typeface="Arial" panose="020B0604020202020204" pitchFamily="34" charset="0"/>
                <a:ea typeface="微软雅黑" panose="020B0503020204020204" pitchFamily="34" charset="-122"/>
              </a:rPr>
              <a:t>個月賬齡的比例仍較高，需持續跟蹤賬齡變化。</a:t>
            </a:r>
            <a:endParaRPr lang="zh-CN" altLang="en-US" sz="1400" dirty="0">
              <a:solidFill>
                <a:srgbClr val="002060"/>
              </a:solidFill>
              <a:latin typeface="Arial" panose="020B0604020202020204" pitchFamily="34" charset="0"/>
              <a:ea typeface="微软雅黑" panose="020B0503020204020204" pitchFamily="34" charset="-122"/>
            </a:endParaRPr>
          </a:p>
        </p:txBody>
      </p:sp>
      <p:graphicFrame>
        <p:nvGraphicFramePr>
          <p:cNvPr id="5" name="圖表 4">
            <a:extLst>
              <a:ext uri="{FF2B5EF4-FFF2-40B4-BE49-F238E27FC236}">
                <a16:creationId xmlns:a16="http://schemas.microsoft.com/office/drawing/2014/main" id="{77A1AC37-CA8F-722F-DA3B-9090B3ECB5FB}"/>
              </a:ext>
            </a:extLst>
          </p:cNvPr>
          <p:cNvGraphicFramePr/>
          <p:nvPr>
            <p:extLst>
              <p:ext uri="{D42A27DB-BD31-4B8C-83A1-F6EECF244321}">
                <p14:modId xmlns:p14="http://schemas.microsoft.com/office/powerpoint/2010/main" val="2987562748"/>
              </p:ext>
            </p:extLst>
          </p:nvPr>
        </p:nvGraphicFramePr>
        <p:xfrm>
          <a:off x="5935134" y="871251"/>
          <a:ext cx="3006471" cy="253687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圖表 12">
            <a:extLst>
              <a:ext uri="{FF2B5EF4-FFF2-40B4-BE49-F238E27FC236}">
                <a16:creationId xmlns:a16="http://schemas.microsoft.com/office/drawing/2014/main" id="{65E1405F-FF6F-6149-4EFC-A5E36AED2648}"/>
              </a:ext>
            </a:extLst>
          </p:cNvPr>
          <p:cNvGraphicFramePr/>
          <p:nvPr>
            <p:extLst>
              <p:ext uri="{D42A27DB-BD31-4B8C-83A1-F6EECF244321}">
                <p14:modId xmlns:p14="http://schemas.microsoft.com/office/powerpoint/2010/main" val="692059722"/>
              </p:ext>
            </p:extLst>
          </p:nvPr>
        </p:nvGraphicFramePr>
        <p:xfrm>
          <a:off x="8780738" y="850171"/>
          <a:ext cx="3314700" cy="2557951"/>
        </p:xfrm>
        <a:graphic>
          <a:graphicData uri="http://schemas.openxmlformats.org/drawingml/2006/chart">
            <c:chart xmlns:c="http://schemas.openxmlformats.org/drawingml/2006/chart" xmlns:r="http://schemas.openxmlformats.org/officeDocument/2006/relationships" r:id="rId3"/>
          </a:graphicData>
        </a:graphic>
      </p:graphicFrame>
      <p:pic>
        <p:nvPicPr>
          <p:cNvPr id="15" name="圖片 14">
            <a:extLst>
              <a:ext uri="{FF2B5EF4-FFF2-40B4-BE49-F238E27FC236}">
                <a16:creationId xmlns:a16="http://schemas.microsoft.com/office/drawing/2014/main" id="{0AFF3A6B-178C-0076-07E3-AD3C1EA7F5D4}"/>
              </a:ext>
            </a:extLst>
          </p:cNvPr>
          <p:cNvPicPr>
            <a:picLocks noChangeAspect="1"/>
          </p:cNvPicPr>
          <p:nvPr/>
        </p:nvPicPr>
        <p:blipFill>
          <a:blip r:embed="rId4"/>
          <a:stretch>
            <a:fillRect/>
          </a:stretch>
        </p:blipFill>
        <p:spPr>
          <a:xfrm>
            <a:off x="6258790" y="3479536"/>
            <a:ext cx="5380759" cy="2831604"/>
          </a:xfrm>
          <a:prstGeom prst="rect">
            <a:avLst/>
          </a:prstGeom>
        </p:spPr>
      </p:pic>
    </p:spTree>
    <p:extLst>
      <p:ext uri="{BB962C8B-B14F-4D97-AF65-F5344CB8AC3E}">
        <p14:creationId xmlns:p14="http://schemas.microsoft.com/office/powerpoint/2010/main" val="3521093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DA88C6D-A524-D659-FE15-3D99C93E55B1}"/>
              </a:ext>
            </a:extLst>
          </p:cNvPr>
          <p:cNvSpPr>
            <a:spLocks noGrp="1"/>
          </p:cNvSpPr>
          <p:nvPr>
            <p:ph type="title"/>
          </p:nvPr>
        </p:nvSpPr>
        <p:spPr>
          <a:xfrm>
            <a:off x="838199" y="792308"/>
            <a:ext cx="10515600" cy="689759"/>
          </a:xfrm>
        </p:spPr>
        <p:txBody>
          <a:bodyPr>
            <a:normAutofit/>
          </a:bodyPr>
          <a:lstStyle/>
          <a:p>
            <a:r>
              <a:rPr lang="en-US" altLang="zh-TW" sz="2400" b="1" dirty="0">
                <a:solidFill>
                  <a:srgbClr val="002060"/>
                </a:solidFill>
                <a:latin typeface="Arial" panose="020B0604020202020204" pitchFamily="34" charset="0"/>
                <a:ea typeface="微软雅黑" panose="020B0503020204020204" pitchFamily="34" charset="-122"/>
              </a:rPr>
              <a:t>3</a:t>
            </a:r>
            <a:r>
              <a:rPr lang="zh-TW" altLang="en-US" sz="2400" b="1" dirty="0">
                <a:solidFill>
                  <a:srgbClr val="002060"/>
                </a:solidFill>
                <a:latin typeface="Arial" panose="020B0604020202020204" pitchFamily="34" charset="0"/>
                <a:ea typeface="微软雅黑" panose="020B0503020204020204" pitchFamily="34" charset="-122"/>
              </a:rPr>
              <a:t>）</a:t>
            </a:r>
            <a:r>
              <a:rPr lang="en-US" altLang="zh-TW" sz="2400" b="1" dirty="0">
                <a:solidFill>
                  <a:srgbClr val="002060"/>
                </a:solidFill>
                <a:latin typeface="Arial" panose="020B0604020202020204" pitchFamily="34" charset="0"/>
                <a:ea typeface="微软雅黑" panose="020B0503020204020204" pitchFamily="34" charset="-122"/>
              </a:rPr>
              <a:t>ROE</a:t>
            </a:r>
            <a:r>
              <a:rPr lang="zh-TW" altLang="en-US" sz="2400" b="1" dirty="0">
                <a:solidFill>
                  <a:srgbClr val="002060"/>
                </a:solidFill>
                <a:latin typeface="Arial" panose="020B0604020202020204" pitchFamily="34" charset="0"/>
                <a:ea typeface="微软雅黑" panose="020B0503020204020204" pitchFamily="34" charset="-122"/>
              </a:rPr>
              <a:t>較低反應公司盈利能力及營運能力不佳</a:t>
            </a:r>
            <a:endParaRPr lang="zh-CN" altLang="en-US" sz="2400" b="1" dirty="0">
              <a:solidFill>
                <a:srgbClr val="002060"/>
              </a:solidFill>
              <a:latin typeface="Arial" panose="020B0604020202020204" pitchFamily="34" charset="0"/>
              <a:ea typeface="微软雅黑" panose="020B0503020204020204" pitchFamily="34" charset="-122"/>
            </a:endParaRPr>
          </a:p>
        </p:txBody>
      </p:sp>
      <p:sp>
        <p:nvSpPr>
          <p:cNvPr id="4" name="文字方塊 3">
            <a:extLst>
              <a:ext uri="{FF2B5EF4-FFF2-40B4-BE49-F238E27FC236}">
                <a16:creationId xmlns:a16="http://schemas.microsoft.com/office/drawing/2014/main" id="{BD5ACB8E-2F9C-C747-7F50-9A5E3CC88CFD}"/>
              </a:ext>
            </a:extLst>
          </p:cNvPr>
          <p:cNvSpPr txBox="1"/>
          <p:nvPr/>
        </p:nvSpPr>
        <p:spPr>
          <a:xfrm>
            <a:off x="360000" y="57600"/>
            <a:ext cx="8358593" cy="523220"/>
          </a:xfrm>
          <a:prstGeom prst="rect">
            <a:avLst/>
          </a:prstGeom>
          <a:noFill/>
        </p:spPr>
        <p:txBody>
          <a:bodyPr wrap="square" rtlCol="0">
            <a:spAutoFit/>
          </a:bodyPr>
          <a:lstStyle/>
          <a:p>
            <a:r>
              <a:rPr lang="zh-CN" altLang="en-US" sz="2800" b="1" dirty="0">
                <a:solidFill>
                  <a:srgbClr val="002060"/>
                </a:solidFill>
                <a:latin typeface="Arial" panose="020B0604020202020204" pitchFamily="34" charset="0"/>
                <a:ea typeface="微软雅黑" panose="020B0503020204020204" pitchFamily="34" charset="-122"/>
              </a:rPr>
              <a:t>作業一</a:t>
            </a:r>
            <a:r>
              <a:rPr lang="en-US" altLang="zh-CN" sz="2800" b="1" dirty="0">
                <a:solidFill>
                  <a:srgbClr val="002060"/>
                </a:solidFill>
                <a:latin typeface="Arial" panose="020B0604020202020204" pitchFamily="34" charset="0"/>
                <a:ea typeface="微软雅黑" panose="020B0503020204020204" pitchFamily="34" charset="-122"/>
              </a:rPr>
              <a:t> </a:t>
            </a:r>
            <a:r>
              <a:rPr lang="zh-CN" altLang="en-US" sz="2800" b="1" dirty="0">
                <a:solidFill>
                  <a:srgbClr val="002060"/>
                </a:solidFill>
                <a:latin typeface="Arial" panose="020B0604020202020204" pitchFamily="34" charset="0"/>
                <a:ea typeface="微软雅黑" panose="020B0503020204020204" pitchFamily="34" charset="-122"/>
              </a:rPr>
              <a:t>勛龍</a:t>
            </a:r>
            <a:r>
              <a:rPr lang="en-US" altLang="zh-CN" sz="2800" b="1" dirty="0">
                <a:solidFill>
                  <a:srgbClr val="002060"/>
                </a:solidFill>
                <a:latin typeface="Arial" panose="020B0604020202020204" pitchFamily="34" charset="0"/>
                <a:ea typeface="微软雅黑" panose="020B0503020204020204" pitchFamily="34" charset="-122"/>
              </a:rPr>
              <a:t>(1930)</a:t>
            </a:r>
            <a:r>
              <a:rPr lang="zh-CN" altLang="en-US" sz="2800" b="1" dirty="0">
                <a:solidFill>
                  <a:srgbClr val="002060"/>
                </a:solidFill>
                <a:latin typeface="Arial" panose="020B0604020202020204" pitchFamily="34" charset="0"/>
                <a:ea typeface="微软雅黑" panose="020B0503020204020204" pitchFamily="34" charset="-122"/>
              </a:rPr>
              <a:t>財務分析</a:t>
            </a:r>
          </a:p>
        </p:txBody>
      </p:sp>
      <p:sp>
        <p:nvSpPr>
          <p:cNvPr id="14" name="等腰三角形 10">
            <a:extLst>
              <a:ext uri="{FF2B5EF4-FFF2-40B4-BE49-F238E27FC236}">
                <a16:creationId xmlns:a16="http://schemas.microsoft.com/office/drawing/2014/main" id="{0AF40A19-849A-3BBE-8625-E6A5C2F1B6A9}"/>
              </a:ext>
            </a:extLst>
          </p:cNvPr>
          <p:cNvSpPr/>
          <p:nvPr/>
        </p:nvSpPr>
        <p:spPr>
          <a:xfrm rot="10800000">
            <a:off x="4203796" y="2522273"/>
            <a:ext cx="77343" cy="66675"/>
          </a:xfrm>
          <a:prstGeom prst="triangle">
            <a:avLst/>
          </a:prstGeom>
          <a:solidFill>
            <a:schemeClr val="tx2">
              <a:alpha val="30000"/>
            </a:schemeClr>
          </a:solidFill>
          <a:ln w="6055" cap="flat">
            <a:noFill/>
            <a:prstDash val="solid"/>
            <a:miter/>
          </a:ln>
        </p:spPr>
        <p:txBody>
          <a:bodyPr rtlCol="0" anchor="ctr"/>
          <a:lstStyle/>
          <a:p>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3" name="文字方塊 2">
            <a:extLst>
              <a:ext uri="{FF2B5EF4-FFF2-40B4-BE49-F238E27FC236}">
                <a16:creationId xmlns:a16="http://schemas.microsoft.com/office/drawing/2014/main" id="{36A1CDEC-2A4B-C549-3654-F83CED1E837B}"/>
              </a:ext>
            </a:extLst>
          </p:cNvPr>
          <p:cNvSpPr txBox="1"/>
          <p:nvPr/>
        </p:nvSpPr>
        <p:spPr>
          <a:xfrm>
            <a:off x="564929" y="5635376"/>
            <a:ext cx="5358417" cy="568617"/>
          </a:xfrm>
          <a:prstGeom prst="rect">
            <a:avLst/>
          </a:prstGeom>
          <a:noFill/>
        </p:spPr>
        <p:txBody>
          <a:bodyPr wrap="square" rtlCol="0">
            <a:spAutoFit/>
          </a:bodyPr>
          <a:lstStyle/>
          <a:p>
            <a:pPr algn="just">
              <a:lnSpc>
                <a:spcPct val="115000"/>
              </a:lnSpc>
            </a:pPr>
            <a:r>
              <a:rPr lang="en-US" altLang="zh-TW"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2024H1</a:t>
            </a:r>
            <a:r>
              <a:rPr lang="zh-CN" altLang="en-US" sz="1400" dirty="0">
                <a:solidFill>
                  <a:srgbClr val="002060"/>
                </a:solidFill>
                <a:effectLst/>
                <a:latin typeface="Arial" panose="020B0604020202020204" pitchFamily="34" charset="0"/>
                <a:ea typeface="微软雅黑" panose="020B0503020204020204" pitchFamily="34" charset="-122"/>
                <a:cs typeface="Times New Roman" panose="02020603050405020304" pitchFamily="18" charset="0"/>
              </a:rPr>
              <a:t>勛龍淨利率及總資產周轉率均處於行業內較低水準</a:t>
            </a:r>
            <a:r>
              <a:rPr lang="zh-CN" altLang="en-US" sz="1400" dirty="0">
                <a:solidFill>
                  <a:srgbClr val="002060"/>
                </a:solidFill>
                <a:latin typeface="Arial" panose="020B0604020202020204" pitchFamily="34" charset="0"/>
                <a:ea typeface="微软雅黑" panose="020B0503020204020204" pitchFamily="34" charset="-122"/>
                <a:cs typeface="Times New Roman" panose="02020603050405020304" pitchFamily="18" charset="0"/>
              </a:rPr>
              <a:t>，權益乘數處於行業內中游水準，說明勛龍在行業競爭中處於弱勢地位。</a:t>
            </a:r>
            <a:endParaRPr lang="zh-CN" altLang="en-US" sz="1400" dirty="0">
              <a:solidFill>
                <a:srgbClr val="002060"/>
              </a:solidFill>
              <a:latin typeface="Arial" panose="020B0604020202020204" pitchFamily="34" charset="0"/>
              <a:ea typeface="微软雅黑" panose="020B0503020204020204" pitchFamily="34" charset="-122"/>
            </a:endParaRPr>
          </a:p>
        </p:txBody>
      </p:sp>
      <p:sp>
        <p:nvSpPr>
          <p:cNvPr id="7" name="等腰三角形 10">
            <a:extLst>
              <a:ext uri="{FF2B5EF4-FFF2-40B4-BE49-F238E27FC236}">
                <a16:creationId xmlns:a16="http://schemas.microsoft.com/office/drawing/2014/main" id="{0C050859-B964-CCE8-66F6-639410D08370}"/>
              </a:ext>
            </a:extLst>
          </p:cNvPr>
          <p:cNvSpPr/>
          <p:nvPr/>
        </p:nvSpPr>
        <p:spPr>
          <a:xfrm rot="10800000">
            <a:off x="4203796" y="4065323"/>
            <a:ext cx="77343" cy="66675"/>
          </a:xfrm>
          <a:prstGeom prst="triangle">
            <a:avLst/>
          </a:prstGeom>
          <a:solidFill>
            <a:schemeClr val="tx2">
              <a:alpha val="30000"/>
            </a:schemeClr>
          </a:solidFill>
          <a:ln w="6055" cap="flat">
            <a:noFill/>
            <a:prstDash val="solid"/>
            <a:miter/>
          </a:ln>
        </p:spPr>
        <p:txBody>
          <a:bodyPr rtlCol="0" anchor="ctr"/>
          <a:lstStyle/>
          <a:p>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等腰三角形 10">
            <a:extLst>
              <a:ext uri="{FF2B5EF4-FFF2-40B4-BE49-F238E27FC236}">
                <a16:creationId xmlns:a16="http://schemas.microsoft.com/office/drawing/2014/main" id="{54C22F0D-715A-B143-474E-015C1735AE52}"/>
              </a:ext>
            </a:extLst>
          </p:cNvPr>
          <p:cNvSpPr/>
          <p:nvPr/>
        </p:nvSpPr>
        <p:spPr>
          <a:xfrm rot="10800000">
            <a:off x="4203796" y="4065323"/>
            <a:ext cx="77343" cy="66675"/>
          </a:xfrm>
          <a:prstGeom prst="triangle">
            <a:avLst/>
          </a:prstGeom>
          <a:solidFill>
            <a:schemeClr val="tx2">
              <a:alpha val="30000"/>
            </a:schemeClr>
          </a:solidFill>
          <a:ln w="6055" cap="flat">
            <a:noFill/>
            <a:prstDash val="solid"/>
            <a:miter/>
          </a:ln>
        </p:spPr>
        <p:txBody>
          <a:bodyPr rtlCol="0" anchor="ctr"/>
          <a:lstStyle/>
          <a:p>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graphicFrame>
        <p:nvGraphicFramePr>
          <p:cNvPr id="13" name="圖表 12">
            <a:extLst>
              <a:ext uri="{FF2B5EF4-FFF2-40B4-BE49-F238E27FC236}">
                <a16:creationId xmlns:a16="http://schemas.microsoft.com/office/drawing/2014/main" id="{C62FB089-454B-1ACA-E445-E3970043E8DE}"/>
              </a:ext>
            </a:extLst>
          </p:cNvPr>
          <p:cNvGraphicFramePr/>
          <p:nvPr>
            <p:extLst>
              <p:ext uri="{D42A27DB-BD31-4B8C-83A1-F6EECF244321}">
                <p14:modId xmlns:p14="http://schemas.microsoft.com/office/powerpoint/2010/main" val="2853904751"/>
              </p:ext>
            </p:extLst>
          </p:nvPr>
        </p:nvGraphicFramePr>
        <p:xfrm>
          <a:off x="6781799" y="1241143"/>
          <a:ext cx="4434342" cy="188305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5" name="圖表 14">
            <a:extLst>
              <a:ext uri="{FF2B5EF4-FFF2-40B4-BE49-F238E27FC236}">
                <a16:creationId xmlns:a16="http://schemas.microsoft.com/office/drawing/2014/main" id="{0CCD667B-2450-CBAC-E8CF-973316F04F3B}"/>
              </a:ext>
            </a:extLst>
          </p:cNvPr>
          <p:cNvGraphicFramePr/>
          <p:nvPr>
            <p:extLst>
              <p:ext uri="{D42A27DB-BD31-4B8C-83A1-F6EECF244321}">
                <p14:modId xmlns:p14="http://schemas.microsoft.com/office/powerpoint/2010/main" val="1217089429"/>
              </p:ext>
            </p:extLst>
          </p:nvPr>
        </p:nvGraphicFramePr>
        <p:xfrm>
          <a:off x="6781799" y="3009761"/>
          <a:ext cx="4572000" cy="174970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6" name="圖表 15">
            <a:extLst>
              <a:ext uri="{FF2B5EF4-FFF2-40B4-BE49-F238E27FC236}">
                <a16:creationId xmlns:a16="http://schemas.microsoft.com/office/drawing/2014/main" id="{84930400-9D5D-3ACF-2587-82C88458324D}"/>
              </a:ext>
            </a:extLst>
          </p:cNvPr>
          <p:cNvGraphicFramePr/>
          <p:nvPr>
            <p:extLst>
              <p:ext uri="{D42A27DB-BD31-4B8C-83A1-F6EECF244321}">
                <p14:modId xmlns:p14="http://schemas.microsoft.com/office/powerpoint/2010/main" val="3125439275"/>
              </p:ext>
            </p:extLst>
          </p:nvPr>
        </p:nvGraphicFramePr>
        <p:xfrm>
          <a:off x="6781799" y="4663240"/>
          <a:ext cx="4572000" cy="1749892"/>
        </p:xfrm>
        <a:graphic>
          <a:graphicData uri="http://schemas.openxmlformats.org/drawingml/2006/chart">
            <c:chart xmlns:c="http://schemas.openxmlformats.org/drawingml/2006/chart" xmlns:r="http://schemas.openxmlformats.org/officeDocument/2006/relationships" r:id="rId4"/>
          </a:graphicData>
        </a:graphic>
      </p:graphicFrame>
      <p:grpSp>
        <p:nvGrpSpPr>
          <p:cNvPr id="8" name="群組 7">
            <a:extLst>
              <a:ext uri="{FF2B5EF4-FFF2-40B4-BE49-F238E27FC236}">
                <a16:creationId xmlns:a16="http://schemas.microsoft.com/office/drawing/2014/main" id="{0FB245A0-73DB-0D55-053C-0AE121FDBBBC}"/>
              </a:ext>
            </a:extLst>
          </p:cNvPr>
          <p:cNvGrpSpPr/>
          <p:nvPr/>
        </p:nvGrpSpPr>
        <p:grpSpPr>
          <a:xfrm>
            <a:off x="1131422" y="1506071"/>
            <a:ext cx="4510829" cy="3756258"/>
            <a:chOff x="1131422" y="1506071"/>
            <a:chExt cx="4510829" cy="3756258"/>
          </a:xfrm>
        </p:grpSpPr>
        <p:pic>
          <p:nvPicPr>
            <p:cNvPr id="5" name="圖片 4">
              <a:extLst>
                <a:ext uri="{FF2B5EF4-FFF2-40B4-BE49-F238E27FC236}">
                  <a16:creationId xmlns:a16="http://schemas.microsoft.com/office/drawing/2014/main" id="{C2448875-5824-BFE5-BB9A-D1E6B4F81665}"/>
                </a:ext>
              </a:extLst>
            </p:cNvPr>
            <p:cNvPicPr>
              <a:picLocks noChangeAspect="1"/>
            </p:cNvPicPr>
            <p:nvPr/>
          </p:nvPicPr>
          <p:blipFill>
            <a:blip r:embed="rId5"/>
            <a:srcRect b="84156"/>
            <a:stretch/>
          </p:blipFill>
          <p:spPr>
            <a:xfrm>
              <a:off x="1131422" y="1506071"/>
              <a:ext cx="4503650" cy="623083"/>
            </a:xfrm>
            <a:prstGeom prst="rect">
              <a:avLst/>
            </a:prstGeom>
          </p:spPr>
        </p:pic>
        <p:pic>
          <p:nvPicPr>
            <p:cNvPr id="6" name="圖片 5">
              <a:extLst>
                <a:ext uri="{FF2B5EF4-FFF2-40B4-BE49-F238E27FC236}">
                  <a16:creationId xmlns:a16="http://schemas.microsoft.com/office/drawing/2014/main" id="{FB88DBAE-FAEB-41E9-289D-666F51042A4B}"/>
                </a:ext>
              </a:extLst>
            </p:cNvPr>
            <p:cNvPicPr>
              <a:picLocks noChangeAspect="1"/>
            </p:cNvPicPr>
            <p:nvPr/>
          </p:nvPicPr>
          <p:blipFill>
            <a:blip r:embed="rId5"/>
            <a:srcRect t="20330"/>
            <a:stretch/>
          </p:blipFill>
          <p:spPr>
            <a:xfrm>
              <a:off x="1138601" y="2129154"/>
              <a:ext cx="4503650" cy="3133175"/>
            </a:xfrm>
            <a:prstGeom prst="rect">
              <a:avLst/>
            </a:prstGeom>
          </p:spPr>
        </p:pic>
      </p:grpSp>
    </p:spTree>
    <p:extLst>
      <p:ext uri="{BB962C8B-B14F-4D97-AF65-F5344CB8AC3E}">
        <p14:creationId xmlns:p14="http://schemas.microsoft.com/office/powerpoint/2010/main" val="894585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BD5ACB8E-2F9C-C747-7F50-9A5E3CC88CFD}"/>
              </a:ext>
            </a:extLst>
          </p:cNvPr>
          <p:cNvSpPr txBox="1"/>
          <p:nvPr/>
        </p:nvSpPr>
        <p:spPr>
          <a:xfrm>
            <a:off x="360000" y="57600"/>
            <a:ext cx="8358593" cy="523220"/>
          </a:xfrm>
          <a:prstGeom prst="rect">
            <a:avLst/>
          </a:prstGeom>
          <a:noFill/>
        </p:spPr>
        <p:txBody>
          <a:bodyPr wrap="square" rtlCol="0">
            <a:spAutoFit/>
          </a:bodyPr>
          <a:lstStyle/>
          <a:p>
            <a:r>
              <a:rPr lang="zh-CN" altLang="en-US" sz="2800" b="1" dirty="0">
                <a:solidFill>
                  <a:srgbClr val="002060"/>
                </a:solidFill>
                <a:latin typeface="Arial" panose="020B0604020202020204" pitchFamily="34" charset="0"/>
                <a:ea typeface="微软雅黑" panose="020B0503020204020204" pitchFamily="34" charset="-122"/>
              </a:rPr>
              <a:t>作業二</a:t>
            </a:r>
            <a:r>
              <a:rPr lang="en-US" altLang="zh-CN" sz="2800" b="1" dirty="0">
                <a:solidFill>
                  <a:srgbClr val="002060"/>
                </a:solidFill>
                <a:latin typeface="Arial" panose="020B0604020202020204" pitchFamily="34" charset="0"/>
                <a:ea typeface="微软雅黑" panose="020B0503020204020204" pitchFamily="34" charset="-122"/>
              </a:rPr>
              <a:t> </a:t>
            </a:r>
            <a:r>
              <a:rPr lang="zh-CN" altLang="en-US" sz="2800" b="1" dirty="0">
                <a:solidFill>
                  <a:srgbClr val="002060"/>
                </a:solidFill>
                <a:latin typeface="Arial" panose="020B0604020202020204" pitchFamily="34" charset="0"/>
                <a:ea typeface="微软雅黑" panose="020B0503020204020204" pitchFamily="34" charset="-122"/>
              </a:rPr>
              <a:t>海底撈</a:t>
            </a:r>
            <a:r>
              <a:rPr lang="en-US" altLang="zh-CN" sz="2800" b="1" dirty="0">
                <a:solidFill>
                  <a:srgbClr val="002060"/>
                </a:solidFill>
                <a:latin typeface="Arial" panose="020B0604020202020204" pitchFamily="34" charset="0"/>
                <a:ea typeface="微软雅黑" panose="020B0503020204020204" pitchFamily="34" charset="-122"/>
              </a:rPr>
              <a:t>——</a:t>
            </a:r>
            <a:r>
              <a:rPr lang="zh-CN" altLang="en-US" sz="2800" b="1" dirty="0">
                <a:solidFill>
                  <a:srgbClr val="002060"/>
                </a:solidFill>
                <a:latin typeface="Arial" panose="020B0604020202020204" pitchFamily="34" charset="0"/>
                <a:ea typeface="微软雅黑" panose="020B0503020204020204" pitchFamily="34" charset="-122"/>
              </a:rPr>
              <a:t>公司摘要及行業概述</a:t>
            </a:r>
          </a:p>
        </p:txBody>
      </p:sp>
      <p:sp>
        <p:nvSpPr>
          <p:cNvPr id="10" name="文字方塊 9">
            <a:extLst>
              <a:ext uri="{FF2B5EF4-FFF2-40B4-BE49-F238E27FC236}">
                <a16:creationId xmlns:a16="http://schemas.microsoft.com/office/drawing/2014/main" id="{EA8D0D30-E10D-1D7E-55F2-E82CD961894F}"/>
              </a:ext>
            </a:extLst>
          </p:cNvPr>
          <p:cNvSpPr txBox="1"/>
          <p:nvPr/>
        </p:nvSpPr>
        <p:spPr>
          <a:xfrm>
            <a:off x="466725" y="1015490"/>
            <a:ext cx="11229975" cy="2400657"/>
          </a:xfrm>
          <a:prstGeom prst="rect">
            <a:avLst/>
          </a:prstGeom>
          <a:noFill/>
        </p:spPr>
        <p:txBody>
          <a:bodyPr wrap="square" rtlCol="0">
            <a:spAutoFit/>
          </a:bodyPr>
          <a:lstStyle/>
          <a:p>
            <a:pPr algn="just"/>
            <a:r>
              <a:rPr lang="zh-CN" altLang="en-US" sz="2400" b="1" dirty="0">
                <a:solidFill>
                  <a:srgbClr val="002060"/>
                </a:solidFill>
                <a:latin typeface="Arial" panose="020B0604020202020204" pitchFamily="34" charset="0"/>
                <a:ea typeface="微软雅黑" panose="020B0503020204020204" pitchFamily="34" charset="-122"/>
              </a:rPr>
              <a:t>公司摘要：</a:t>
            </a:r>
            <a:endParaRPr lang="en-US" altLang="zh-CN" sz="2400" b="1" dirty="0">
              <a:solidFill>
                <a:srgbClr val="002060"/>
              </a:solidFill>
              <a:latin typeface="Arial" panose="020B0604020202020204" pitchFamily="34" charset="0"/>
              <a:ea typeface="微软雅黑" panose="020B0503020204020204" pitchFamily="34" charset="-122"/>
            </a:endParaRPr>
          </a:p>
          <a:p>
            <a:pPr marL="285750" indent="-285750" algn="just">
              <a:buFont typeface="Arial" panose="020B0604020202020204" pitchFamily="34" charset="0"/>
              <a:buChar char="•"/>
            </a:pPr>
            <a:r>
              <a:rPr lang="zh-CN" altLang="en-US" sz="1400" b="1" dirty="0">
                <a:solidFill>
                  <a:srgbClr val="002060"/>
                </a:solidFill>
                <a:latin typeface="Arial" panose="020B0604020202020204" pitchFamily="34" charset="0"/>
                <a:ea typeface="微软雅黑" panose="020B0503020204020204" pitchFamily="34" charset="-122"/>
              </a:rPr>
              <a:t>公司簡介：</a:t>
            </a:r>
            <a:r>
              <a:rPr lang="zh-CN" altLang="en-US" sz="1400" dirty="0">
                <a:solidFill>
                  <a:srgbClr val="002060"/>
                </a:solidFill>
                <a:latin typeface="Arial" panose="020B0604020202020204" pitchFamily="34" charset="0"/>
                <a:ea typeface="微软雅黑" panose="020B0503020204020204" pitchFamily="34" charset="-122"/>
              </a:rPr>
              <a:t>海底撈</a:t>
            </a:r>
            <a:r>
              <a:rPr lang="zh-TW" altLang="en-US" sz="1400" dirty="0">
                <a:solidFill>
                  <a:srgbClr val="002060"/>
                </a:solidFill>
                <a:latin typeface="Arial" panose="020B0604020202020204" pitchFamily="34" charset="0"/>
                <a:ea typeface="微软雅黑" panose="020B0503020204020204" pitchFamily="34" charset="-122"/>
              </a:rPr>
              <a:t>是主打火鍋品類的中式餐飲品牌</a:t>
            </a:r>
            <a:r>
              <a:rPr lang="zh-CN" altLang="en-US" sz="1400" dirty="0">
                <a:solidFill>
                  <a:srgbClr val="002060"/>
                </a:solidFill>
                <a:latin typeface="Arial" panose="020B0604020202020204" pitchFamily="34" charset="0"/>
                <a:ea typeface="微软雅黑" panose="020B0503020204020204" pitchFamily="34" charset="-122"/>
              </a:rPr>
              <a:t>，</a:t>
            </a:r>
            <a:r>
              <a:rPr lang="zh-CN" altLang="en-US" sz="1400" dirty="0">
                <a:solidFill>
                  <a:srgbClr val="002060"/>
                </a:solidFill>
                <a:latin typeface="Arial" panose="020B0604020202020204" pitchFamily="34" charset="0"/>
                <a:ea typeface="微软雅黑" panose="020B0503020204020204" pitchFamily="34" charset="-122"/>
                <a:hlinkClick r:id="rId2"/>
              </a:rPr>
              <a:t>主要業務位於中國大陸</a:t>
            </a:r>
            <a:r>
              <a:rPr lang="zh-CN" altLang="en-US" sz="1400" dirty="0">
                <a:solidFill>
                  <a:srgbClr val="002060"/>
                </a:solidFill>
                <a:latin typeface="Arial" panose="020B0604020202020204" pitchFamily="34" charset="0"/>
                <a:ea typeface="微软雅黑" panose="020B0503020204020204" pitchFamily="34" charset="-122"/>
              </a:rPr>
              <a:t>，“</a:t>
            </a:r>
            <a:r>
              <a:rPr lang="zh-TW" altLang="en-US" sz="1400" dirty="0">
                <a:solidFill>
                  <a:srgbClr val="002060"/>
                </a:solidFill>
                <a:latin typeface="Arial" panose="020B0604020202020204" pitchFamily="34" charset="0"/>
                <a:ea typeface="微软雅黑" panose="020B0503020204020204" pitchFamily="34" charset="-122"/>
              </a:rPr>
              <a:t>極致服務體驗</a:t>
            </a:r>
            <a:r>
              <a:rPr lang="zh-CN" altLang="en-US" sz="1400" dirty="0">
                <a:solidFill>
                  <a:srgbClr val="002060"/>
                </a:solidFill>
                <a:latin typeface="Arial" panose="020B0604020202020204" pitchFamily="34" charset="0"/>
                <a:ea typeface="微软雅黑" panose="020B0503020204020204" pitchFamily="34" charset="-122"/>
              </a:rPr>
              <a:t>”</a:t>
            </a:r>
            <a:r>
              <a:rPr lang="zh-TW" altLang="en-US" sz="1400" dirty="0">
                <a:solidFill>
                  <a:srgbClr val="002060"/>
                </a:solidFill>
                <a:latin typeface="Arial" panose="020B0604020202020204" pitchFamily="34" charset="0"/>
                <a:ea typeface="微软雅黑" panose="020B0503020204020204" pitchFamily="34" charset="-122"/>
              </a:rPr>
              <a:t> </a:t>
            </a:r>
            <a:r>
              <a:rPr lang="zh-CN" altLang="en-US" sz="1400" dirty="0">
                <a:solidFill>
                  <a:srgbClr val="002060"/>
                </a:solidFill>
                <a:latin typeface="Arial" panose="020B0604020202020204" pitchFamily="34" charset="0"/>
                <a:ea typeface="微软雅黑" panose="020B0503020204020204" pitchFamily="34" charset="-122"/>
              </a:rPr>
              <a:t>是海底撈的名片</a:t>
            </a:r>
            <a:r>
              <a:rPr lang="zh-TW" altLang="en-US" sz="1400" dirty="0">
                <a:solidFill>
                  <a:srgbClr val="002060"/>
                </a:solidFill>
                <a:latin typeface="Arial" panose="020B0604020202020204" pitchFamily="34" charset="0"/>
                <a:ea typeface="微软雅黑" panose="020B0503020204020204" pitchFamily="34" charset="-122"/>
              </a:rPr>
              <a:t>。</a:t>
            </a:r>
            <a:endParaRPr lang="en-US" altLang="zh-TW" sz="1400" dirty="0">
              <a:solidFill>
                <a:srgbClr val="002060"/>
              </a:solidFill>
              <a:latin typeface="Arial" panose="020B0604020202020204" pitchFamily="34" charset="0"/>
              <a:ea typeface="微软雅黑" panose="020B0503020204020204" pitchFamily="34" charset="-122"/>
            </a:endParaRPr>
          </a:p>
          <a:p>
            <a:pPr marL="285750" indent="-285750" algn="just">
              <a:buFont typeface="Arial" panose="020B0604020202020204" pitchFamily="34" charset="0"/>
              <a:buChar char="•"/>
            </a:pPr>
            <a:r>
              <a:rPr lang="zh-CN" altLang="en-US" sz="1400" b="1" dirty="0">
                <a:solidFill>
                  <a:srgbClr val="002060"/>
                </a:solidFill>
                <a:latin typeface="Arial" panose="020B0604020202020204" pitchFamily="34" charset="0"/>
                <a:ea typeface="微软雅黑" panose="020B0503020204020204" pitchFamily="34" charset="-122"/>
              </a:rPr>
              <a:t>發展曆程：</a:t>
            </a:r>
            <a:r>
              <a:rPr lang="en-US" altLang="zh-CN" sz="1400" dirty="0">
                <a:solidFill>
                  <a:srgbClr val="002060"/>
                </a:solidFill>
                <a:latin typeface="Arial" panose="020B0604020202020204" pitchFamily="34" charset="0"/>
                <a:ea typeface="微软雅黑" panose="020B0503020204020204" pitchFamily="34" charset="-122"/>
              </a:rPr>
              <a:t>1994</a:t>
            </a:r>
            <a:r>
              <a:rPr lang="zh-CN" altLang="en-US" sz="1400" dirty="0">
                <a:solidFill>
                  <a:srgbClr val="002060"/>
                </a:solidFill>
                <a:latin typeface="Arial" panose="020B0604020202020204" pitchFamily="34" charset="0"/>
                <a:ea typeface="微软雅黑" panose="020B0503020204020204" pitchFamily="34" charset="-122"/>
              </a:rPr>
              <a:t>年海底撈成立於四川簡陽，三十年來業務上經歷了</a:t>
            </a:r>
            <a:r>
              <a:rPr lang="en-US" altLang="zh-CN" sz="1400" dirty="0">
                <a:solidFill>
                  <a:srgbClr val="002060"/>
                </a:solidFill>
                <a:latin typeface="Arial" panose="020B0604020202020204" pitchFamily="34" charset="0"/>
                <a:ea typeface="微软雅黑" panose="020B0503020204020204" pitchFamily="34" charset="-122"/>
              </a:rPr>
              <a:t>1999</a:t>
            </a:r>
            <a:r>
              <a:rPr lang="zh-CN" altLang="en-US" sz="1400" dirty="0">
                <a:solidFill>
                  <a:srgbClr val="002060"/>
                </a:solidFill>
                <a:latin typeface="Arial" panose="020B0604020202020204" pitchFamily="34" charset="0"/>
                <a:ea typeface="微软雅黑" panose="020B0503020204020204" pitchFamily="34" charset="-122"/>
              </a:rPr>
              <a:t>年開始走向全國、</a:t>
            </a:r>
            <a:r>
              <a:rPr lang="en-US" altLang="zh-CN" sz="1400" dirty="0">
                <a:solidFill>
                  <a:srgbClr val="002060"/>
                </a:solidFill>
                <a:latin typeface="Arial" panose="020B0604020202020204" pitchFamily="34" charset="0"/>
                <a:ea typeface="微软雅黑" panose="020B0503020204020204" pitchFamily="34" charset="-122"/>
              </a:rPr>
              <a:t>2012</a:t>
            </a:r>
            <a:r>
              <a:rPr lang="zh-CN" altLang="en-US" sz="1400" dirty="0">
                <a:solidFill>
                  <a:srgbClr val="002060"/>
                </a:solidFill>
                <a:latin typeface="Arial" panose="020B0604020202020204" pitchFamily="34" charset="0"/>
                <a:ea typeface="微软雅黑" panose="020B0503020204020204" pitchFamily="34" charset="-122"/>
              </a:rPr>
              <a:t>年開始走向世界、</a:t>
            </a:r>
            <a:r>
              <a:rPr lang="en-US" altLang="zh-CN" sz="1400" dirty="0">
                <a:solidFill>
                  <a:srgbClr val="002060"/>
                </a:solidFill>
                <a:latin typeface="Arial" panose="020B0604020202020204" pitchFamily="34" charset="0"/>
                <a:ea typeface="微软雅黑" panose="020B0503020204020204" pitchFamily="34" charset="-122"/>
              </a:rPr>
              <a:t>2017</a:t>
            </a:r>
            <a:r>
              <a:rPr lang="zh-CN" altLang="en-US" sz="1400" dirty="0">
                <a:solidFill>
                  <a:srgbClr val="002060"/>
                </a:solidFill>
                <a:latin typeface="Arial" panose="020B0604020202020204" pitchFamily="34" charset="0"/>
                <a:ea typeface="微软雅黑" panose="020B0503020204020204" pitchFamily="34" charset="-122"/>
              </a:rPr>
              <a:t>年開始加速開店擴張、</a:t>
            </a:r>
            <a:r>
              <a:rPr lang="en-US" altLang="zh-CN" sz="1400" dirty="0">
                <a:solidFill>
                  <a:srgbClr val="002060"/>
                </a:solidFill>
                <a:latin typeface="Arial" panose="020B0604020202020204" pitchFamily="34" charset="0"/>
                <a:ea typeface="微软雅黑" panose="020B0503020204020204" pitchFamily="34" charset="-122"/>
              </a:rPr>
              <a:t>2020</a:t>
            </a:r>
            <a:r>
              <a:rPr lang="zh-CN" altLang="en-US" sz="1400" dirty="0">
                <a:solidFill>
                  <a:srgbClr val="002060"/>
                </a:solidFill>
                <a:latin typeface="Arial" panose="020B0604020202020204" pitchFamily="34" charset="0"/>
                <a:ea typeface="微软雅黑" panose="020B0503020204020204" pitchFamily="34" charset="-122"/>
              </a:rPr>
              <a:t>年疫情下繼續逆勢開店擴張、</a:t>
            </a:r>
            <a:r>
              <a:rPr lang="en-US" altLang="zh-CN" sz="1400" dirty="0">
                <a:solidFill>
                  <a:srgbClr val="002060"/>
                </a:solidFill>
                <a:latin typeface="Arial" panose="020B0604020202020204" pitchFamily="34" charset="0"/>
                <a:ea typeface="微软雅黑" panose="020B0503020204020204" pitchFamily="34" charset="-122"/>
              </a:rPr>
              <a:t>2021</a:t>
            </a:r>
            <a:r>
              <a:rPr lang="zh-CN" altLang="en-US" sz="1400" dirty="0">
                <a:solidFill>
                  <a:srgbClr val="002060"/>
                </a:solidFill>
                <a:latin typeface="Arial" panose="020B0604020202020204" pitchFamily="34" charset="0"/>
                <a:ea typeface="微软雅黑" panose="020B0503020204020204" pitchFamily="34" charset="-122"/>
              </a:rPr>
              <a:t>年</a:t>
            </a:r>
            <a:r>
              <a:rPr lang="en-US" altLang="zh-CN" sz="1400" dirty="0">
                <a:solidFill>
                  <a:srgbClr val="002060"/>
                </a:solidFill>
                <a:latin typeface="Arial" panose="020B0604020202020204" pitchFamily="34" charset="0"/>
                <a:ea typeface="微软雅黑" panose="020B0503020204020204" pitchFamily="34" charset="-122"/>
              </a:rPr>
              <a:t>11</a:t>
            </a:r>
            <a:r>
              <a:rPr lang="zh-CN" altLang="en-US" sz="1400" dirty="0">
                <a:solidFill>
                  <a:srgbClr val="002060"/>
                </a:solidFill>
                <a:latin typeface="Arial" panose="020B0604020202020204" pitchFamily="34" charset="0"/>
                <a:ea typeface="微软雅黑" panose="020B0503020204020204" pitchFamily="34" charset="-122"/>
              </a:rPr>
              <a:t>月開始“啄木鳥計劃”減速瘦身、</a:t>
            </a:r>
            <a:r>
              <a:rPr lang="en-US" altLang="zh-CN" sz="1400" dirty="0">
                <a:solidFill>
                  <a:srgbClr val="002060"/>
                </a:solidFill>
                <a:latin typeface="Arial" panose="020B0604020202020204" pitchFamily="34" charset="0"/>
                <a:ea typeface="微软雅黑" panose="020B0503020204020204" pitchFamily="34" charset="-122"/>
              </a:rPr>
              <a:t>2022</a:t>
            </a:r>
            <a:r>
              <a:rPr lang="zh-CN" altLang="en-US" sz="1400" dirty="0">
                <a:solidFill>
                  <a:srgbClr val="002060"/>
                </a:solidFill>
                <a:latin typeface="Arial" panose="020B0604020202020204" pitchFamily="34" charset="0"/>
                <a:ea typeface="微软雅黑" panose="020B0503020204020204" pitchFamily="34" charset="-122"/>
              </a:rPr>
              <a:t>年下半年“硬骨頭計劃”重啟部分先前關停的門店、</a:t>
            </a:r>
            <a:r>
              <a:rPr lang="en-US" altLang="zh-CN" sz="1400" dirty="0">
                <a:solidFill>
                  <a:srgbClr val="002060"/>
                </a:solidFill>
                <a:latin typeface="Arial" panose="020B0604020202020204" pitchFamily="34" charset="0"/>
                <a:ea typeface="微软雅黑" panose="020B0503020204020204" pitchFamily="34" charset="-122"/>
              </a:rPr>
              <a:t>2024</a:t>
            </a:r>
            <a:r>
              <a:rPr lang="zh-CN" altLang="en-US" sz="1400" dirty="0">
                <a:solidFill>
                  <a:srgbClr val="002060"/>
                </a:solidFill>
                <a:latin typeface="Arial" panose="020B0604020202020204" pitchFamily="34" charset="0"/>
                <a:ea typeface="微软雅黑" panose="020B0503020204020204" pitchFamily="34" charset="-122"/>
              </a:rPr>
              <a:t>年引入加盟特許經營模式並開啟“紅石榴計劃”開啟多元化發展等諸多階段；運營上經歷了</a:t>
            </a:r>
            <a:r>
              <a:rPr lang="en-US" altLang="zh-CN" sz="1400" dirty="0">
                <a:solidFill>
                  <a:srgbClr val="002060"/>
                </a:solidFill>
                <a:latin typeface="Arial" panose="020B0604020202020204" pitchFamily="34" charset="0"/>
                <a:ea typeface="微软雅黑" panose="020B0503020204020204" pitchFamily="34" charset="-122"/>
              </a:rPr>
              <a:t>2018</a:t>
            </a:r>
            <a:r>
              <a:rPr lang="zh-CN" altLang="en-US" sz="1400" dirty="0">
                <a:solidFill>
                  <a:srgbClr val="002060"/>
                </a:solidFill>
                <a:latin typeface="Arial" panose="020B0604020202020204" pitchFamily="34" charset="0"/>
                <a:ea typeface="微软雅黑" panose="020B0503020204020204" pitchFamily="34" charset="-122"/>
              </a:rPr>
              <a:t>年港交所上市、</a:t>
            </a:r>
            <a:r>
              <a:rPr lang="en-US" altLang="zh-CN" sz="1400" dirty="0">
                <a:solidFill>
                  <a:srgbClr val="002060"/>
                </a:solidFill>
                <a:latin typeface="Arial" panose="020B0604020202020204" pitchFamily="34" charset="0"/>
                <a:ea typeface="微软雅黑" panose="020B0503020204020204" pitchFamily="34" charset="-122"/>
              </a:rPr>
              <a:t>2022</a:t>
            </a:r>
            <a:r>
              <a:rPr lang="zh-CN" altLang="en-US" sz="1400" dirty="0">
                <a:solidFill>
                  <a:srgbClr val="002060"/>
                </a:solidFill>
                <a:latin typeface="Arial" panose="020B0604020202020204" pitchFamily="34" charset="0"/>
                <a:ea typeface="微软雅黑" panose="020B0503020204020204" pitchFamily="34" charset="-122"/>
              </a:rPr>
              <a:t>年</a:t>
            </a:r>
            <a:r>
              <a:rPr lang="en-US" altLang="zh-CN" sz="1400" dirty="0">
                <a:solidFill>
                  <a:srgbClr val="002060"/>
                </a:solidFill>
                <a:latin typeface="Arial" panose="020B0604020202020204" pitchFamily="34" charset="0"/>
                <a:ea typeface="微软雅黑" panose="020B0503020204020204" pitchFamily="34" charset="-122"/>
              </a:rPr>
              <a:t>12</a:t>
            </a:r>
            <a:r>
              <a:rPr lang="zh-CN" altLang="en-US" sz="1400" dirty="0">
                <a:solidFill>
                  <a:srgbClr val="002060"/>
                </a:solidFill>
                <a:latin typeface="Arial" panose="020B0604020202020204" pitchFamily="34" charset="0"/>
                <a:ea typeface="微软雅黑" panose="020B0503020204020204" pitchFamily="34" charset="-122"/>
              </a:rPr>
              <a:t>月</a:t>
            </a:r>
            <a:r>
              <a:rPr lang="en-US" altLang="zh-CN" sz="1400" dirty="0">
                <a:solidFill>
                  <a:srgbClr val="002060"/>
                </a:solidFill>
                <a:latin typeface="Arial" panose="020B0604020202020204" pitchFamily="34" charset="0"/>
                <a:ea typeface="微软雅黑" panose="020B0503020204020204" pitchFamily="34" charset="-122"/>
              </a:rPr>
              <a:t>30</a:t>
            </a:r>
            <a:r>
              <a:rPr lang="zh-CN" altLang="en-US" sz="1400" dirty="0">
                <a:solidFill>
                  <a:srgbClr val="002060"/>
                </a:solidFill>
                <a:latin typeface="Arial" panose="020B0604020202020204" pitchFamily="34" charset="0"/>
                <a:ea typeface="微软雅黑" panose="020B0503020204020204" pitchFamily="34" charset="-122"/>
              </a:rPr>
              <a:t>日特海國際分拆上市。截至</a:t>
            </a:r>
            <a:r>
              <a:rPr lang="en-US" altLang="zh-CN" sz="1400" dirty="0">
                <a:solidFill>
                  <a:srgbClr val="002060"/>
                </a:solidFill>
                <a:latin typeface="Arial" panose="020B0604020202020204" pitchFamily="34" charset="0"/>
                <a:ea typeface="微软雅黑" panose="020B0503020204020204" pitchFamily="34" charset="-122"/>
              </a:rPr>
              <a:t>2024</a:t>
            </a:r>
            <a:r>
              <a:rPr lang="zh-CN" altLang="en-US" sz="1400" dirty="0">
                <a:solidFill>
                  <a:srgbClr val="002060"/>
                </a:solidFill>
                <a:latin typeface="Arial" panose="020B0604020202020204" pitchFamily="34" charset="0"/>
                <a:ea typeface="微软雅黑" panose="020B0503020204020204" pitchFamily="34" charset="-122"/>
              </a:rPr>
              <a:t>年</a:t>
            </a:r>
            <a:r>
              <a:rPr lang="en-US" altLang="zh-CN" sz="1400" dirty="0">
                <a:solidFill>
                  <a:srgbClr val="002060"/>
                </a:solidFill>
                <a:latin typeface="Arial" panose="020B0604020202020204" pitchFamily="34" charset="0"/>
                <a:ea typeface="微软雅黑" panose="020B0503020204020204" pitchFamily="34" charset="-122"/>
              </a:rPr>
              <a:t>6</a:t>
            </a:r>
            <a:r>
              <a:rPr lang="zh-CN" altLang="en-US" sz="1400" dirty="0">
                <a:solidFill>
                  <a:srgbClr val="002060"/>
                </a:solidFill>
                <a:latin typeface="Arial" panose="020B0604020202020204" pitchFamily="34" charset="0"/>
                <a:ea typeface="微软雅黑" panose="020B0503020204020204" pitchFamily="34" charset="-122"/>
              </a:rPr>
              <a:t>月</a:t>
            </a:r>
            <a:r>
              <a:rPr lang="en-US" altLang="zh-CN" sz="1400" dirty="0">
                <a:solidFill>
                  <a:srgbClr val="002060"/>
                </a:solidFill>
                <a:latin typeface="Arial" panose="020B0604020202020204" pitchFamily="34" charset="0"/>
                <a:ea typeface="微软雅黑" panose="020B0503020204020204" pitchFamily="34" charset="-122"/>
              </a:rPr>
              <a:t>30</a:t>
            </a:r>
            <a:r>
              <a:rPr lang="zh-CN" altLang="en-US" sz="1400" dirty="0">
                <a:solidFill>
                  <a:srgbClr val="002060"/>
                </a:solidFill>
                <a:latin typeface="Arial" panose="020B0604020202020204" pitchFamily="34" charset="0"/>
                <a:ea typeface="微软雅黑" panose="020B0503020204020204" pitchFamily="34" charset="-122"/>
              </a:rPr>
              <a:t>日，海底撈擁有</a:t>
            </a:r>
            <a:r>
              <a:rPr lang="en-US" altLang="zh-CN" sz="1400" dirty="0">
                <a:solidFill>
                  <a:srgbClr val="002060"/>
                </a:solidFill>
                <a:latin typeface="Arial" panose="020B0604020202020204" pitchFamily="34" charset="0"/>
                <a:ea typeface="微软雅黑" panose="020B0503020204020204" pitchFamily="34" charset="-122"/>
              </a:rPr>
              <a:t>1343</a:t>
            </a:r>
            <a:r>
              <a:rPr lang="zh-CN" altLang="en-US" sz="1400" dirty="0">
                <a:solidFill>
                  <a:srgbClr val="002060"/>
                </a:solidFill>
                <a:latin typeface="Arial" panose="020B0604020202020204" pitchFamily="34" charset="0"/>
                <a:ea typeface="微软雅黑" panose="020B0503020204020204" pitchFamily="34" charset="-122"/>
              </a:rPr>
              <a:t>家餐廳，其中大陸</a:t>
            </a:r>
            <a:r>
              <a:rPr lang="en-US" altLang="zh-CN" sz="1400" dirty="0">
                <a:solidFill>
                  <a:srgbClr val="002060"/>
                </a:solidFill>
                <a:latin typeface="Arial" panose="020B0604020202020204" pitchFamily="34" charset="0"/>
                <a:ea typeface="微软雅黑" panose="020B0503020204020204" pitchFamily="34" charset="-122"/>
              </a:rPr>
              <a:t>1320</a:t>
            </a:r>
            <a:r>
              <a:rPr lang="zh-CN" altLang="en-US" sz="1400" dirty="0">
                <a:solidFill>
                  <a:srgbClr val="002060"/>
                </a:solidFill>
                <a:latin typeface="Arial" panose="020B0604020202020204" pitchFamily="34" charset="0"/>
                <a:ea typeface="微软雅黑" panose="020B0503020204020204" pitchFamily="34" charset="-122"/>
              </a:rPr>
              <a:t>家，港澳臺地區</a:t>
            </a:r>
            <a:r>
              <a:rPr lang="en-US" altLang="zh-CN" sz="1400" dirty="0">
                <a:solidFill>
                  <a:srgbClr val="002060"/>
                </a:solidFill>
                <a:latin typeface="Arial" panose="020B0604020202020204" pitchFamily="34" charset="0"/>
                <a:ea typeface="微软雅黑" panose="020B0503020204020204" pitchFamily="34" charset="-122"/>
              </a:rPr>
              <a:t>23</a:t>
            </a:r>
            <a:r>
              <a:rPr lang="zh-CN" altLang="en-US" sz="1400" dirty="0">
                <a:solidFill>
                  <a:srgbClr val="002060"/>
                </a:solidFill>
                <a:latin typeface="Arial" panose="020B0604020202020204" pitchFamily="34" charset="0"/>
                <a:ea typeface="微软雅黑" panose="020B0503020204020204" pitchFamily="34" charset="-122"/>
              </a:rPr>
              <a:t>家。</a:t>
            </a:r>
            <a:endParaRPr lang="en-US" altLang="zh-CN" sz="1400" dirty="0">
              <a:solidFill>
                <a:srgbClr val="002060"/>
              </a:solidFill>
              <a:latin typeface="Arial" panose="020B0604020202020204" pitchFamily="34" charset="0"/>
              <a:ea typeface="微软雅黑" panose="020B0503020204020204" pitchFamily="34" charset="-122"/>
            </a:endParaRPr>
          </a:p>
          <a:p>
            <a:pPr marL="285750" indent="-285750" algn="just">
              <a:buFont typeface="Arial" panose="020B0604020202020204" pitchFamily="34" charset="0"/>
              <a:buChar char="•"/>
            </a:pPr>
            <a:r>
              <a:rPr lang="zh-CN" altLang="en-US" sz="1400" b="1" dirty="0">
                <a:solidFill>
                  <a:srgbClr val="002060"/>
                </a:solidFill>
                <a:latin typeface="Arial" panose="020B0604020202020204" pitchFamily="34" charset="0"/>
                <a:ea typeface="微软雅黑" panose="020B0503020204020204" pitchFamily="34" charset="-122"/>
              </a:rPr>
              <a:t>股權結構：</a:t>
            </a:r>
            <a:r>
              <a:rPr lang="zh-CN" altLang="en-US" sz="1400" dirty="0">
                <a:solidFill>
                  <a:srgbClr val="002060"/>
                </a:solidFill>
                <a:latin typeface="Arial" panose="020B0604020202020204" pitchFamily="34" charset="0"/>
                <a:ea typeface="微软雅黑" panose="020B0503020204020204" pitchFamily="34" charset="-122"/>
              </a:rPr>
              <a:t>成立之初</a:t>
            </a:r>
            <a:r>
              <a:rPr lang="en-US" altLang="zh-CN" sz="1400" dirty="0">
                <a:solidFill>
                  <a:srgbClr val="002060"/>
                </a:solidFill>
                <a:latin typeface="Arial" panose="020B0604020202020204" pitchFamily="34" charset="0"/>
                <a:ea typeface="微软雅黑" panose="020B0503020204020204" pitchFamily="34" charset="-122"/>
              </a:rPr>
              <a:t>4</a:t>
            </a:r>
            <a:r>
              <a:rPr lang="zh-CN" altLang="en-US" sz="1400" dirty="0">
                <a:solidFill>
                  <a:srgbClr val="002060"/>
                </a:solidFill>
                <a:latin typeface="Arial" panose="020B0604020202020204" pitchFamily="34" charset="0"/>
                <a:ea typeface="微软雅黑" panose="020B0503020204020204" pitchFamily="34" charset="-122"/>
              </a:rPr>
              <a:t>名創始人各佔</a:t>
            </a:r>
            <a:r>
              <a:rPr lang="en-US" altLang="zh-CN" sz="1400" dirty="0">
                <a:solidFill>
                  <a:srgbClr val="002060"/>
                </a:solidFill>
                <a:latin typeface="Arial" panose="020B0604020202020204" pitchFamily="34" charset="0"/>
                <a:ea typeface="微软雅黑" panose="020B0503020204020204" pitchFamily="34" charset="-122"/>
              </a:rPr>
              <a:t>25%</a:t>
            </a:r>
            <a:r>
              <a:rPr lang="zh-CN" altLang="en-US" sz="1400" dirty="0">
                <a:solidFill>
                  <a:srgbClr val="002060"/>
                </a:solidFill>
                <a:latin typeface="Arial" panose="020B0604020202020204" pitchFamily="34" charset="0"/>
                <a:ea typeface="微软雅黑" panose="020B0503020204020204" pitchFamily="34" charset="-122"/>
              </a:rPr>
              <a:t>股份，</a:t>
            </a:r>
            <a:r>
              <a:rPr lang="en-US" altLang="zh-CN" sz="1400" dirty="0">
                <a:solidFill>
                  <a:srgbClr val="002060"/>
                </a:solidFill>
                <a:latin typeface="Arial" panose="020B0604020202020204" pitchFamily="34" charset="0"/>
                <a:ea typeface="微软雅黑" panose="020B0503020204020204" pitchFamily="34" charset="-122"/>
              </a:rPr>
              <a:t>2007</a:t>
            </a:r>
            <a:r>
              <a:rPr lang="zh-CN" altLang="en-US" sz="1400" dirty="0">
                <a:solidFill>
                  <a:srgbClr val="002060"/>
                </a:solidFill>
                <a:latin typeface="Arial" panose="020B0604020202020204" pitchFamily="34" charset="0"/>
                <a:ea typeface="微软雅黑" panose="020B0503020204020204" pitchFamily="34" charset="-122"/>
              </a:rPr>
              <a:t>年張勇從施勇宏夫婦以原始出自的價格購買其</a:t>
            </a:r>
            <a:r>
              <a:rPr lang="en-US" altLang="zh-CN" sz="1400" dirty="0">
                <a:solidFill>
                  <a:srgbClr val="002060"/>
                </a:solidFill>
                <a:latin typeface="Arial" panose="020B0604020202020204" pitchFamily="34" charset="0"/>
                <a:ea typeface="微软雅黑" panose="020B0503020204020204" pitchFamily="34" charset="-122"/>
              </a:rPr>
              <a:t>18%</a:t>
            </a:r>
            <a:r>
              <a:rPr lang="zh-CN" altLang="en-US" sz="1400" dirty="0">
                <a:solidFill>
                  <a:srgbClr val="002060"/>
                </a:solidFill>
                <a:latin typeface="Arial" panose="020B0604020202020204" pitchFamily="34" charset="0"/>
                <a:ea typeface="微软雅黑" panose="020B0503020204020204" pitchFamily="34" charset="-122"/>
              </a:rPr>
              <a:t>的股權，張勇夫妻合計持股</a:t>
            </a:r>
            <a:r>
              <a:rPr lang="en-US" altLang="zh-CN" sz="1400" dirty="0">
                <a:solidFill>
                  <a:srgbClr val="002060"/>
                </a:solidFill>
                <a:latin typeface="Arial" panose="020B0604020202020204" pitchFamily="34" charset="0"/>
                <a:ea typeface="微软雅黑" panose="020B0503020204020204" pitchFamily="34" charset="-122"/>
              </a:rPr>
              <a:t>68%</a:t>
            </a:r>
            <a:r>
              <a:rPr lang="zh-CN" altLang="en-US" sz="1400" dirty="0">
                <a:solidFill>
                  <a:srgbClr val="002060"/>
                </a:solidFill>
                <a:latin typeface="Arial" panose="020B0604020202020204" pitchFamily="34" charset="0"/>
                <a:ea typeface="微软雅黑" panose="020B0503020204020204" pitchFamily="34" charset="-122"/>
              </a:rPr>
              <a:t>，對海底撈形成絕對控股。目前，</a:t>
            </a:r>
            <a:r>
              <a:rPr lang="zh-CN" altLang="en-US" sz="1400" dirty="0">
                <a:solidFill>
                  <a:srgbClr val="002060"/>
                </a:solidFill>
                <a:latin typeface="Arial" panose="020B0604020202020204" pitchFamily="34" charset="0"/>
                <a:ea typeface="微软雅黑" panose="020B0503020204020204" pitchFamily="34" charset="-122"/>
                <a:hlinkClick r:id="rId3"/>
              </a:rPr>
              <a:t>海底撈採用</a:t>
            </a:r>
            <a:r>
              <a:rPr lang="en-US" altLang="zh-CN" sz="1400" dirty="0">
                <a:solidFill>
                  <a:srgbClr val="002060"/>
                </a:solidFill>
                <a:latin typeface="Arial" panose="020B0604020202020204" pitchFamily="34" charset="0"/>
                <a:ea typeface="微软雅黑" panose="020B0503020204020204" pitchFamily="34" charset="-122"/>
                <a:hlinkClick r:id="rId3"/>
              </a:rPr>
              <a:t>VIE</a:t>
            </a:r>
            <a:r>
              <a:rPr lang="zh-CN" altLang="en-US" sz="1400" dirty="0">
                <a:solidFill>
                  <a:srgbClr val="002060"/>
                </a:solidFill>
                <a:latin typeface="Arial" panose="020B0604020202020204" pitchFamily="34" charset="0"/>
                <a:ea typeface="微软雅黑" panose="020B0503020204020204" pitchFamily="34" charset="-122"/>
                <a:hlinkClick r:id="rId3"/>
              </a:rPr>
              <a:t>架構，張勇淑萍夫婦及施勇宏李海燕夫婦通過境外實體協議控制海底撈。</a:t>
            </a:r>
            <a:endParaRPr lang="en-US" altLang="zh-CN" sz="1400" dirty="0">
              <a:solidFill>
                <a:srgbClr val="002060"/>
              </a:solidFill>
              <a:latin typeface="Arial" panose="020B0604020202020204" pitchFamily="34" charset="0"/>
              <a:ea typeface="微软雅黑" panose="020B0503020204020204" pitchFamily="34" charset="-122"/>
            </a:endParaRPr>
          </a:p>
          <a:p>
            <a:pPr marL="285750" indent="-285750" algn="just">
              <a:buFont typeface="Arial" panose="020B0604020202020204" pitchFamily="34" charset="0"/>
              <a:buChar char="•"/>
            </a:pPr>
            <a:r>
              <a:rPr lang="zh-CN" altLang="en-US" sz="1400" b="1" dirty="0">
                <a:solidFill>
                  <a:srgbClr val="002060"/>
                </a:solidFill>
                <a:latin typeface="Arial" panose="020B0604020202020204" pitchFamily="34" charset="0"/>
                <a:ea typeface="微软雅黑" panose="020B0503020204020204" pitchFamily="34" charset="-122"/>
              </a:rPr>
              <a:t>管理模式：</a:t>
            </a:r>
            <a:r>
              <a:rPr lang="zh-CN" altLang="en-US" sz="1400" dirty="0">
                <a:solidFill>
                  <a:srgbClr val="002060"/>
                </a:solidFill>
                <a:latin typeface="Arial" panose="020B0604020202020204" pitchFamily="34" charset="0"/>
                <a:ea typeface="微软雅黑" panose="020B0503020204020204" pitchFamily="34" charset="-122"/>
              </a:rPr>
              <a:t>合夥製</a:t>
            </a:r>
            <a:r>
              <a:rPr lang="en-US" altLang="zh-CN" sz="1400" dirty="0">
                <a:solidFill>
                  <a:srgbClr val="002060"/>
                </a:solidFill>
                <a:latin typeface="Arial" panose="020B0604020202020204" pitchFamily="34" charset="0"/>
                <a:ea typeface="微软雅黑" panose="020B0503020204020204" pitchFamily="34" charset="-122"/>
              </a:rPr>
              <a:t>+</a:t>
            </a:r>
            <a:r>
              <a:rPr lang="zh-CN" altLang="en-US" sz="1400" dirty="0">
                <a:solidFill>
                  <a:srgbClr val="002060"/>
                </a:solidFill>
                <a:latin typeface="Arial" panose="020B0604020202020204" pitchFamily="34" charset="0"/>
                <a:ea typeface="微软雅黑" panose="020B0503020204020204" pitchFamily="34" charset="-122"/>
              </a:rPr>
              <a:t>師徒製配合薪酬製度，統一了員工與海底撈的利益。師傅可選擇兩種薪酬方案：</a:t>
            </a:r>
            <a:r>
              <a:rPr lang="en-US" altLang="zh-CN" sz="1400" dirty="0">
                <a:solidFill>
                  <a:srgbClr val="002060"/>
                </a:solidFill>
                <a:latin typeface="Arial" panose="020B0604020202020204" pitchFamily="34" charset="0"/>
                <a:ea typeface="微软雅黑" panose="020B0503020204020204" pitchFamily="34" charset="-122"/>
              </a:rPr>
              <a:t>A.</a:t>
            </a:r>
            <a:r>
              <a:rPr lang="zh-CN" altLang="en-US" sz="1400" dirty="0">
                <a:solidFill>
                  <a:srgbClr val="002060"/>
                </a:solidFill>
                <a:latin typeface="Arial" panose="020B0604020202020204" pitchFamily="34" charset="0"/>
                <a:ea typeface="微软雅黑" panose="020B0503020204020204" pitchFamily="34" charset="-122"/>
              </a:rPr>
              <a:t>其管理餐廳利潤的</a:t>
            </a:r>
            <a:r>
              <a:rPr lang="en-US" altLang="zh-CN" sz="1400" dirty="0">
                <a:solidFill>
                  <a:srgbClr val="002060"/>
                </a:solidFill>
                <a:latin typeface="Arial" panose="020B0604020202020204" pitchFamily="34" charset="0"/>
                <a:ea typeface="微软雅黑" panose="020B0503020204020204" pitchFamily="34" charset="-122"/>
              </a:rPr>
              <a:t>2.8%</a:t>
            </a:r>
            <a:r>
              <a:rPr lang="zh-CN" altLang="en-US" sz="1400" dirty="0">
                <a:solidFill>
                  <a:srgbClr val="002060"/>
                </a:solidFill>
                <a:latin typeface="Arial" panose="020B0604020202020204" pitchFamily="34" charset="0"/>
                <a:ea typeface="微软雅黑" panose="020B0503020204020204" pitchFamily="34" charset="-122"/>
              </a:rPr>
              <a:t>；</a:t>
            </a:r>
            <a:r>
              <a:rPr lang="en-US" altLang="zh-CN" sz="1400" dirty="0">
                <a:solidFill>
                  <a:srgbClr val="002060"/>
                </a:solidFill>
                <a:latin typeface="Arial" panose="020B0604020202020204" pitchFamily="34" charset="0"/>
                <a:ea typeface="微软雅黑" panose="020B0503020204020204" pitchFamily="34" charset="-122"/>
              </a:rPr>
              <a:t>B.</a:t>
            </a:r>
            <a:r>
              <a:rPr lang="zh-CN" altLang="en-US" sz="1400" dirty="0">
                <a:solidFill>
                  <a:srgbClr val="002060"/>
                </a:solidFill>
                <a:latin typeface="Arial" panose="020B0604020202020204" pitchFamily="34" charset="0"/>
                <a:ea typeface="微软雅黑" panose="020B0503020204020204" pitchFamily="34" charset="-122"/>
              </a:rPr>
              <a:t>其管理餐廳利潤的</a:t>
            </a:r>
            <a:r>
              <a:rPr lang="en-US" altLang="zh-CN" sz="1400" dirty="0">
                <a:solidFill>
                  <a:srgbClr val="002060"/>
                </a:solidFill>
                <a:latin typeface="Arial" panose="020B0604020202020204" pitchFamily="34" charset="0"/>
                <a:ea typeface="微软雅黑" panose="020B0503020204020204" pitchFamily="34" charset="-122"/>
              </a:rPr>
              <a:t>0.4%+</a:t>
            </a:r>
            <a:r>
              <a:rPr lang="zh-CN" altLang="en-US" sz="1400" dirty="0">
                <a:solidFill>
                  <a:srgbClr val="002060"/>
                </a:solidFill>
                <a:latin typeface="Arial" panose="020B0604020202020204" pitchFamily="34" charset="0"/>
                <a:ea typeface="微软雅黑" panose="020B0503020204020204" pitchFamily="34" charset="-122"/>
              </a:rPr>
              <a:t>其徒弟管理餐廳利潤的</a:t>
            </a:r>
            <a:r>
              <a:rPr lang="en-US" altLang="zh-CN" sz="1400" dirty="0">
                <a:solidFill>
                  <a:srgbClr val="002060"/>
                </a:solidFill>
                <a:latin typeface="Arial" panose="020B0604020202020204" pitchFamily="34" charset="0"/>
                <a:ea typeface="微软雅黑" panose="020B0503020204020204" pitchFamily="34" charset="-122"/>
              </a:rPr>
              <a:t>3.1%+</a:t>
            </a:r>
            <a:r>
              <a:rPr lang="zh-CN" altLang="en-US" sz="1400" dirty="0">
                <a:solidFill>
                  <a:srgbClr val="002060"/>
                </a:solidFill>
                <a:latin typeface="Arial" panose="020B0604020202020204" pitchFamily="34" charset="0"/>
                <a:ea typeface="微软雅黑" panose="020B0503020204020204" pitchFamily="34" charset="-122"/>
              </a:rPr>
              <a:t>其徒孫管理餐廳利潤的</a:t>
            </a:r>
            <a:r>
              <a:rPr lang="en-US" altLang="zh-CN" sz="1400" dirty="0">
                <a:solidFill>
                  <a:srgbClr val="002060"/>
                </a:solidFill>
                <a:latin typeface="Arial" panose="020B0604020202020204" pitchFamily="34" charset="0"/>
                <a:ea typeface="微软雅黑" panose="020B0503020204020204" pitchFamily="34" charset="-122"/>
              </a:rPr>
              <a:t>1.5%</a:t>
            </a:r>
            <a:r>
              <a:rPr lang="zh-CN" altLang="en-US" sz="1400" dirty="0">
                <a:solidFill>
                  <a:srgbClr val="002060"/>
                </a:solidFill>
                <a:latin typeface="Arial" panose="020B0604020202020204" pitchFamily="34" charset="0"/>
                <a:ea typeface="微软雅黑" panose="020B0503020204020204" pitchFamily="34" charset="-122"/>
              </a:rPr>
              <a:t>。海底撈店長年薪</a:t>
            </a:r>
            <a:r>
              <a:rPr lang="en-US" altLang="zh-CN" sz="1400" dirty="0">
                <a:solidFill>
                  <a:srgbClr val="002060"/>
                </a:solidFill>
                <a:latin typeface="Arial" panose="020B0604020202020204" pitchFamily="34" charset="0"/>
                <a:ea typeface="微软雅黑" panose="020B0503020204020204" pitchFamily="34" charset="-122"/>
              </a:rPr>
              <a:t>600</a:t>
            </a:r>
            <a:r>
              <a:rPr lang="zh-CN" altLang="en-US" sz="1400" dirty="0">
                <a:solidFill>
                  <a:srgbClr val="002060"/>
                </a:solidFill>
                <a:latin typeface="Arial" panose="020B0604020202020204" pitchFamily="34" charset="0"/>
                <a:ea typeface="微软雅黑" panose="020B0503020204020204" pitchFamily="34" charset="-122"/>
              </a:rPr>
              <a:t>萬元的神話就是第二種薪酬方案所造就。</a:t>
            </a:r>
            <a:endParaRPr lang="en-US" altLang="zh-CN" sz="1400" dirty="0">
              <a:solidFill>
                <a:srgbClr val="002060"/>
              </a:solidFill>
              <a:latin typeface="Arial" panose="020B0604020202020204" pitchFamily="34" charset="0"/>
              <a:ea typeface="微软雅黑" panose="020B0503020204020204" pitchFamily="34" charset="-122"/>
            </a:endParaRPr>
          </a:p>
        </p:txBody>
      </p:sp>
      <p:sp>
        <p:nvSpPr>
          <p:cNvPr id="3" name="文字方塊 2">
            <a:extLst>
              <a:ext uri="{FF2B5EF4-FFF2-40B4-BE49-F238E27FC236}">
                <a16:creationId xmlns:a16="http://schemas.microsoft.com/office/drawing/2014/main" id="{A687D2FE-143E-82F4-CB16-CD87510B77C3}"/>
              </a:ext>
            </a:extLst>
          </p:cNvPr>
          <p:cNvSpPr txBox="1"/>
          <p:nvPr/>
        </p:nvSpPr>
        <p:spPr>
          <a:xfrm>
            <a:off x="466725" y="3529619"/>
            <a:ext cx="6759146" cy="3046988"/>
          </a:xfrm>
          <a:prstGeom prst="rect">
            <a:avLst/>
          </a:prstGeom>
          <a:noFill/>
        </p:spPr>
        <p:txBody>
          <a:bodyPr wrap="square" rtlCol="0">
            <a:spAutoFit/>
          </a:bodyPr>
          <a:lstStyle/>
          <a:p>
            <a:pPr algn="just"/>
            <a:r>
              <a:rPr lang="zh-CN" altLang="en-US" sz="2400" b="1" dirty="0">
                <a:solidFill>
                  <a:srgbClr val="002060"/>
                </a:solidFill>
                <a:latin typeface="Arial" panose="020B0604020202020204" pitchFamily="34" charset="0"/>
                <a:ea typeface="微软雅黑" panose="020B0503020204020204" pitchFamily="34" charset="-122"/>
              </a:rPr>
              <a:t>行業概述：</a:t>
            </a:r>
            <a:endParaRPr lang="en-US" altLang="zh-CN" sz="2400" b="1" dirty="0">
              <a:solidFill>
                <a:srgbClr val="002060"/>
              </a:solidFill>
              <a:latin typeface="Arial" panose="020B0604020202020204" pitchFamily="34" charset="0"/>
              <a:ea typeface="微软雅黑" panose="020B0503020204020204" pitchFamily="34" charset="-122"/>
            </a:endParaRPr>
          </a:p>
          <a:p>
            <a:pPr marL="285750" indent="-285750" algn="just">
              <a:buFont typeface="Arial" panose="020B0604020202020204" pitchFamily="34" charset="0"/>
              <a:buChar char="•"/>
            </a:pPr>
            <a:r>
              <a:rPr lang="zh-CN" altLang="en-US" sz="1400" b="1" dirty="0">
                <a:solidFill>
                  <a:srgbClr val="002060"/>
                </a:solidFill>
                <a:latin typeface="Arial" panose="020B0604020202020204" pitchFamily="34" charset="0"/>
                <a:ea typeface="微软雅黑" panose="020B0503020204020204" pitchFamily="34" charset="-122"/>
              </a:rPr>
              <a:t>餐飲業特點：</a:t>
            </a:r>
            <a:r>
              <a:rPr lang="zh-CN" altLang="en-US" sz="1400" dirty="0">
                <a:solidFill>
                  <a:srgbClr val="002060"/>
                </a:solidFill>
                <a:latin typeface="Arial" panose="020B0604020202020204" pitchFamily="34" charset="0"/>
                <a:ea typeface="微软雅黑" panose="020B0503020204020204" pitchFamily="34" charset="-122"/>
              </a:rPr>
              <a:t>門檻低（資金、技術、審批）、規模效應差（標準化難度大、食材鮮度限制運輸距離無法集中采購、單位面積</a:t>
            </a:r>
            <a:r>
              <a:rPr lang="en-US" altLang="zh-CN" sz="1400" dirty="0">
                <a:solidFill>
                  <a:srgbClr val="002060"/>
                </a:solidFill>
                <a:latin typeface="Arial" panose="020B0604020202020204" pitchFamily="34" charset="0"/>
                <a:ea typeface="微软雅黑" panose="020B0503020204020204" pitchFamily="34" charset="-122"/>
              </a:rPr>
              <a:t>/</a:t>
            </a:r>
            <a:r>
              <a:rPr lang="zh-CN" altLang="en-US" sz="1400" dirty="0">
                <a:solidFill>
                  <a:srgbClr val="002060"/>
                </a:solidFill>
                <a:latin typeface="Arial" panose="020B0604020202020204" pitchFamily="34" charset="0"/>
                <a:ea typeface="微软雅黑" panose="020B0503020204020204" pitchFamily="34" charset="-122"/>
              </a:rPr>
              <a:t>人員提供的收入具有明顯上限難、 規模擴大增加管理難度）、業態多元化、集中度低、盈利難度高</a:t>
            </a:r>
            <a:endParaRPr lang="en-US" altLang="zh-CN" sz="1400" b="1" dirty="0">
              <a:solidFill>
                <a:srgbClr val="002060"/>
              </a:solidFill>
              <a:latin typeface="Arial" panose="020B0604020202020204" pitchFamily="34" charset="0"/>
              <a:ea typeface="微软雅黑" panose="020B0503020204020204" pitchFamily="34" charset="-122"/>
            </a:endParaRPr>
          </a:p>
          <a:p>
            <a:pPr marL="285750" indent="-285750" algn="just">
              <a:buFont typeface="Arial" panose="020B0604020202020204" pitchFamily="34" charset="0"/>
              <a:buChar char="•"/>
            </a:pPr>
            <a:r>
              <a:rPr lang="zh-CN" altLang="en-US" sz="1400" b="1" dirty="0">
                <a:solidFill>
                  <a:srgbClr val="002060"/>
                </a:solidFill>
                <a:latin typeface="Arial" panose="020B0604020202020204" pitchFamily="34" charset="0"/>
                <a:ea typeface="微软雅黑" panose="020B0503020204020204" pitchFamily="34" charset="-122"/>
              </a:rPr>
              <a:t>餐飲業收入：</a:t>
            </a:r>
            <a:r>
              <a:rPr lang="zh-CN" altLang="en-US" sz="1400" dirty="0">
                <a:solidFill>
                  <a:srgbClr val="002060"/>
                </a:solidFill>
                <a:latin typeface="Arial" panose="020B0604020202020204" pitchFamily="34" charset="0"/>
                <a:ea typeface="微软雅黑" panose="020B0503020204020204" pitchFamily="34" charset="-122"/>
              </a:rPr>
              <a:t>增速尚未回到疫情前穩定增長階段（見圖）</a:t>
            </a:r>
            <a:endParaRPr lang="en-US" altLang="zh-CN" sz="1400" dirty="0">
              <a:solidFill>
                <a:srgbClr val="002060"/>
              </a:solidFill>
              <a:latin typeface="Arial" panose="020B0604020202020204" pitchFamily="34" charset="0"/>
              <a:ea typeface="微软雅黑" panose="020B0503020204020204" pitchFamily="34" charset="-122"/>
            </a:endParaRPr>
          </a:p>
          <a:p>
            <a:pPr marL="285750" indent="-285750" algn="just">
              <a:buFont typeface="Arial" panose="020B0604020202020204" pitchFamily="34" charset="0"/>
              <a:buChar char="•"/>
            </a:pPr>
            <a:r>
              <a:rPr lang="zh-CN" altLang="en-US" sz="1400" b="1" dirty="0">
                <a:solidFill>
                  <a:srgbClr val="002060"/>
                </a:solidFill>
                <a:latin typeface="Arial" panose="020B0604020202020204" pitchFamily="34" charset="0"/>
                <a:ea typeface="微软雅黑" panose="020B0503020204020204" pitchFamily="34" charset="-122"/>
              </a:rPr>
              <a:t>開店情況：</a:t>
            </a:r>
            <a:r>
              <a:rPr lang="en-US" altLang="zh-CN" sz="1400" dirty="0">
                <a:solidFill>
                  <a:srgbClr val="002060"/>
                </a:solidFill>
                <a:latin typeface="Arial" panose="020B0604020202020204" pitchFamily="34" charset="0"/>
                <a:ea typeface="微软雅黑" panose="020B0503020204020204" pitchFamily="34" charset="-122"/>
              </a:rPr>
              <a:t>2024</a:t>
            </a:r>
            <a:r>
              <a:rPr lang="zh-CN" altLang="en-US" sz="1400" dirty="0">
                <a:solidFill>
                  <a:srgbClr val="002060"/>
                </a:solidFill>
                <a:latin typeface="Arial" panose="020B0604020202020204" pitchFamily="34" charset="0"/>
                <a:ea typeface="微软雅黑" panose="020B0503020204020204" pitchFamily="34" charset="-122"/>
              </a:rPr>
              <a:t>年</a:t>
            </a:r>
            <a:r>
              <a:rPr lang="en-US" altLang="zh-CN" sz="1400" dirty="0">
                <a:solidFill>
                  <a:srgbClr val="002060"/>
                </a:solidFill>
                <a:latin typeface="Arial" panose="020B0604020202020204" pitchFamily="34" charset="0"/>
                <a:ea typeface="微软雅黑" panose="020B0503020204020204" pitchFamily="34" charset="-122"/>
              </a:rPr>
              <a:t>1</a:t>
            </a:r>
            <a:r>
              <a:rPr lang="zh-CN" altLang="en-US" sz="1400" dirty="0">
                <a:solidFill>
                  <a:srgbClr val="002060"/>
                </a:solidFill>
                <a:latin typeface="Arial" panose="020B0604020202020204" pitchFamily="34" charset="0"/>
                <a:ea typeface="微软雅黑" panose="020B0503020204020204" pitchFamily="34" charset="-122"/>
              </a:rPr>
              <a:t>至</a:t>
            </a:r>
            <a:r>
              <a:rPr lang="en-US" altLang="zh-CN" sz="1400" dirty="0">
                <a:solidFill>
                  <a:srgbClr val="002060"/>
                </a:solidFill>
                <a:latin typeface="Arial" panose="020B0604020202020204" pitchFamily="34" charset="0"/>
                <a:ea typeface="微软雅黑" panose="020B0503020204020204" pitchFamily="34" charset="-122"/>
              </a:rPr>
              <a:t>8</a:t>
            </a:r>
            <a:r>
              <a:rPr lang="zh-CN" altLang="en-US" sz="1400" dirty="0">
                <a:solidFill>
                  <a:srgbClr val="002060"/>
                </a:solidFill>
                <a:latin typeface="Arial" panose="020B0604020202020204" pitchFamily="34" charset="0"/>
                <a:ea typeface="微软雅黑" panose="020B0503020204020204" pitchFamily="34" charset="-122"/>
              </a:rPr>
              <a:t>月份，海底撈淨開店</a:t>
            </a:r>
            <a:r>
              <a:rPr lang="en-US" altLang="zh-CN" sz="1400" dirty="0">
                <a:solidFill>
                  <a:srgbClr val="002060"/>
                </a:solidFill>
                <a:latin typeface="Arial" panose="020B0604020202020204" pitchFamily="34" charset="0"/>
                <a:ea typeface="微软雅黑" panose="020B0503020204020204" pitchFamily="34" charset="-122"/>
              </a:rPr>
              <a:t>-2</a:t>
            </a:r>
            <a:r>
              <a:rPr lang="zh-CN" altLang="en-US" sz="1400" dirty="0">
                <a:solidFill>
                  <a:srgbClr val="002060"/>
                </a:solidFill>
                <a:latin typeface="Arial" panose="020B0604020202020204" pitchFamily="34" charset="0"/>
                <a:ea typeface="微软雅黑" panose="020B0503020204020204" pitchFamily="34" charset="-122"/>
              </a:rPr>
              <a:t>家，呷哺呷哺淨開店</a:t>
            </a:r>
            <a:r>
              <a:rPr lang="en-US" altLang="zh-CN" sz="1400" dirty="0">
                <a:solidFill>
                  <a:srgbClr val="002060"/>
                </a:solidFill>
                <a:latin typeface="Arial" panose="020B0604020202020204" pitchFamily="34" charset="0"/>
                <a:ea typeface="微软雅黑" panose="020B0503020204020204" pitchFamily="34" charset="-122"/>
              </a:rPr>
              <a:t>-20</a:t>
            </a:r>
            <a:r>
              <a:rPr lang="zh-CN" altLang="en-US" sz="1400" dirty="0">
                <a:solidFill>
                  <a:srgbClr val="002060"/>
                </a:solidFill>
                <a:latin typeface="Arial" panose="020B0604020202020204" pitchFamily="34" charset="0"/>
                <a:ea typeface="微软雅黑" panose="020B0503020204020204" pitchFamily="34" charset="-122"/>
              </a:rPr>
              <a:t>家，呷哺呷哺旗下高端品牌湊湊淨開店</a:t>
            </a:r>
            <a:r>
              <a:rPr lang="en-US" altLang="zh-CN" sz="1400" dirty="0">
                <a:solidFill>
                  <a:srgbClr val="002060"/>
                </a:solidFill>
                <a:latin typeface="Arial" panose="020B0604020202020204" pitchFamily="34" charset="0"/>
                <a:ea typeface="微软雅黑" panose="020B0503020204020204" pitchFamily="34" charset="-122"/>
              </a:rPr>
              <a:t>-22</a:t>
            </a:r>
            <a:r>
              <a:rPr lang="zh-CN" altLang="en-US" sz="1400" dirty="0">
                <a:solidFill>
                  <a:srgbClr val="002060"/>
                </a:solidFill>
                <a:latin typeface="Arial" panose="020B0604020202020204" pitchFamily="34" charset="0"/>
                <a:ea typeface="微软雅黑" panose="020B0503020204020204" pitchFamily="34" charset="-122"/>
              </a:rPr>
              <a:t>家，九毛九旗下慫火鍋淨開店</a:t>
            </a:r>
            <a:r>
              <a:rPr lang="en-US" altLang="zh-CN" sz="1400" dirty="0">
                <a:solidFill>
                  <a:srgbClr val="002060"/>
                </a:solidFill>
                <a:latin typeface="Arial" panose="020B0604020202020204" pitchFamily="34" charset="0"/>
                <a:ea typeface="微软雅黑" panose="020B0503020204020204" pitchFamily="34" charset="-122"/>
              </a:rPr>
              <a:t>12</a:t>
            </a:r>
            <a:r>
              <a:rPr lang="zh-CN" altLang="en-US" sz="1400" dirty="0">
                <a:solidFill>
                  <a:srgbClr val="002060"/>
                </a:solidFill>
                <a:latin typeface="Arial" panose="020B0604020202020204" pitchFamily="34" charset="0"/>
                <a:ea typeface="微软雅黑" panose="020B0503020204020204" pitchFamily="34" charset="-122"/>
              </a:rPr>
              <a:t>家，巴奴火鍋淨開店</a:t>
            </a:r>
            <a:r>
              <a:rPr lang="en-US" altLang="zh-CN" sz="1400" dirty="0">
                <a:solidFill>
                  <a:srgbClr val="002060"/>
                </a:solidFill>
                <a:latin typeface="Arial" panose="020B0604020202020204" pitchFamily="34" charset="0"/>
                <a:ea typeface="微软雅黑" panose="020B0503020204020204" pitchFamily="34" charset="-122"/>
              </a:rPr>
              <a:t>15</a:t>
            </a:r>
            <a:r>
              <a:rPr lang="zh-CN" altLang="en-US" sz="1400" dirty="0">
                <a:solidFill>
                  <a:srgbClr val="002060"/>
                </a:solidFill>
                <a:latin typeface="Arial" panose="020B0604020202020204" pitchFamily="34" charset="0"/>
                <a:ea typeface="微软雅黑" panose="020B0503020204020204" pitchFamily="34" charset="-122"/>
              </a:rPr>
              <a:t>家。</a:t>
            </a:r>
            <a:r>
              <a:rPr lang="zh-CN" altLang="en-US" sz="1400" dirty="0">
                <a:solidFill>
                  <a:srgbClr val="002060"/>
                </a:solidFill>
                <a:latin typeface="Arial" panose="020B0604020202020204" pitchFamily="34" charset="0"/>
                <a:ea typeface="微软雅黑" panose="020B0503020204020204" pitchFamily="34" charset="-122"/>
                <a:hlinkClick r:id="rId4"/>
              </a:rPr>
              <a:t>不同品牌對擴張表現出不同態度。</a:t>
            </a:r>
            <a:endParaRPr lang="en-US" altLang="zh-CN" sz="1400" dirty="0">
              <a:solidFill>
                <a:srgbClr val="002060"/>
              </a:solidFill>
              <a:latin typeface="Arial" panose="020B0604020202020204" pitchFamily="34" charset="0"/>
              <a:ea typeface="微软雅黑" panose="020B0503020204020204" pitchFamily="34" charset="-122"/>
            </a:endParaRPr>
          </a:p>
          <a:p>
            <a:pPr marL="285750" indent="-285750" algn="just">
              <a:buFont typeface="Arial" panose="020B0604020202020204" pitchFamily="34" charset="0"/>
              <a:buChar char="•"/>
            </a:pPr>
            <a:r>
              <a:rPr lang="zh-CN" altLang="en-US" sz="1400" b="1" dirty="0">
                <a:solidFill>
                  <a:srgbClr val="002060"/>
                </a:solidFill>
                <a:latin typeface="Arial" panose="020B0604020202020204" pitchFamily="34" charset="0"/>
                <a:ea typeface="微软雅黑" panose="020B0503020204020204" pitchFamily="34" charset="-122"/>
              </a:rPr>
              <a:t>客單價：</a:t>
            </a:r>
            <a:r>
              <a:rPr lang="en-US" altLang="zh-CN" sz="1400" dirty="0">
                <a:solidFill>
                  <a:srgbClr val="002060"/>
                </a:solidFill>
                <a:latin typeface="Arial" panose="020B0604020202020204" pitchFamily="34" charset="0"/>
                <a:ea typeface="微软雅黑" panose="020B0503020204020204" pitchFamily="34" charset="-122"/>
              </a:rPr>
              <a:t>2024</a:t>
            </a:r>
            <a:r>
              <a:rPr lang="zh-CN" altLang="en-US" sz="1400" dirty="0">
                <a:solidFill>
                  <a:srgbClr val="002060"/>
                </a:solidFill>
                <a:latin typeface="Arial" panose="020B0604020202020204" pitchFamily="34" charset="0"/>
                <a:ea typeface="微软雅黑" panose="020B0503020204020204" pitchFamily="34" charset="-122"/>
              </a:rPr>
              <a:t>年</a:t>
            </a:r>
            <a:r>
              <a:rPr lang="en-US" altLang="zh-CN" sz="1400" dirty="0">
                <a:solidFill>
                  <a:srgbClr val="002060"/>
                </a:solidFill>
                <a:latin typeface="Arial" panose="020B0604020202020204" pitchFamily="34" charset="0"/>
                <a:ea typeface="微软雅黑" panose="020B0503020204020204" pitchFamily="34" charset="-122"/>
              </a:rPr>
              <a:t>1</a:t>
            </a:r>
            <a:r>
              <a:rPr lang="zh-CN" altLang="en-US" sz="1400" dirty="0">
                <a:solidFill>
                  <a:srgbClr val="002060"/>
                </a:solidFill>
                <a:latin typeface="Arial" panose="020B0604020202020204" pitchFamily="34" charset="0"/>
                <a:ea typeface="微软雅黑" panose="020B0503020204020204" pitchFamily="34" charset="-122"/>
              </a:rPr>
              <a:t>至</a:t>
            </a:r>
            <a:r>
              <a:rPr lang="en-US" altLang="zh-CN" sz="1400" dirty="0">
                <a:solidFill>
                  <a:srgbClr val="002060"/>
                </a:solidFill>
                <a:latin typeface="Arial" panose="020B0604020202020204" pitchFamily="34" charset="0"/>
                <a:ea typeface="微软雅黑" panose="020B0503020204020204" pitchFamily="34" charset="-122"/>
              </a:rPr>
              <a:t>8</a:t>
            </a:r>
            <a:r>
              <a:rPr lang="zh-CN" altLang="en-US" sz="1400" dirty="0">
                <a:solidFill>
                  <a:srgbClr val="002060"/>
                </a:solidFill>
                <a:latin typeface="Arial" panose="020B0604020202020204" pitchFamily="34" charset="0"/>
                <a:ea typeface="微软雅黑" panose="020B0503020204020204" pitchFamily="34" charset="-122"/>
              </a:rPr>
              <a:t>月份，</a:t>
            </a:r>
            <a:r>
              <a:rPr lang="zh-CN" altLang="en-US" sz="1400" dirty="0">
                <a:solidFill>
                  <a:srgbClr val="002060"/>
                </a:solidFill>
                <a:latin typeface="Arial" panose="020B0604020202020204" pitchFamily="34" charset="0"/>
                <a:ea typeface="微软雅黑" panose="020B0503020204020204" pitchFamily="34" charset="-122"/>
                <a:hlinkClick r:id="rId5"/>
              </a:rPr>
              <a:t>餐飲業（包括火鍋以外細分行業）品牌客單價普遍下降。</a:t>
            </a:r>
            <a:endParaRPr lang="en-US" altLang="zh-CN" sz="1400" dirty="0">
              <a:solidFill>
                <a:srgbClr val="002060"/>
              </a:solidFill>
              <a:latin typeface="Arial" panose="020B0604020202020204" pitchFamily="34" charset="0"/>
              <a:ea typeface="微软雅黑" panose="020B0503020204020204" pitchFamily="34" charset="-122"/>
            </a:endParaRPr>
          </a:p>
          <a:p>
            <a:pPr marL="285750" indent="-285750" algn="just">
              <a:buFont typeface="Arial" panose="020B0604020202020204" pitchFamily="34" charset="0"/>
              <a:buChar char="•"/>
            </a:pPr>
            <a:r>
              <a:rPr lang="zh-CN" altLang="en-US" sz="1400" b="1" dirty="0">
                <a:solidFill>
                  <a:srgbClr val="002060"/>
                </a:solidFill>
                <a:latin typeface="Arial" panose="020B0604020202020204" pitchFamily="34" charset="0"/>
                <a:ea typeface="微软雅黑" panose="020B0503020204020204" pitchFamily="34" charset="-122"/>
              </a:rPr>
              <a:t>競爭態勢：</a:t>
            </a:r>
            <a:r>
              <a:rPr lang="en-US" altLang="zh-CN" sz="1400" dirty="0">
                <a:solidFill>
                  <a:srgbClr val="002060"/>
                </a:solidFill>
                <a:latin typeface="Arial" panose="020B0604020202020204" pitchFamily="34" charset="0"/>
                <a:ea typeface="微软雅黑" panose="020B0503020204020204" pitchFamily="34" charset="-122"/>
                <a:hlinkClick r:id="rId6"/>
              </a:rPr>
              <a:t>2024</a:t>
            </a:r>
            <a:r>
              <a:rPr lang="zh-CN" altLang="en-US" sz="1400" dirty="0">
                <a:solidFill>
                  <a:srgbClr val="002060"/>
                </a:solidFill>
                <a:latin typeface="Arial" panose="020B0604020202020204" pitchFamily="34" charset="0"/>
                <a:ea typeface="微软雅黑" panose="020B0503020204020204" pitchFamily="34" charset="-122"/>
                <a:hlinkClick r:id="rId6"/>
              </a:rPr>
              <a:t>年</a:t>
            </a:r>
            <a:r>
              <a:rPr lang="en-US" altLang="zh-CN" sz="1400" dirty="0">
                <a:solidFill>
                  <a:srgbClr val="002060"/>
                </a:solidFill>
                <a:latin typeface="Arial" panose="020B0604020202020204" pitchFamily="34" charset="0"/>
                <a:ea typeface="微软雅黑" panose="020B0503020204020204" pitchFamily="34" charset="-122"/>
                <a:hlinkClick r:id="rId6"/>
              </a:rPr>
              <a:t>1</a:t>
            </a:r>
            <a:r>
              <a:rPr lang="zh-CN" altLang="en-US" sz="1400" dirty="0">
                <a:solidFill>
                  <a:srgbClr val="002060"/>
                </a:solidFill>
                <a:latin typeface="Arial" panose="020B0604020202020204" pitchFamily="34" charset="0"/>
                <a:ea typeface="微软雅黑" panose="020B0503020204020204" pitchFamily="34" charset="-122"/>
                <a:hlinkClick r:id="rId6"/>
              </a:rPr>
              <a:t>至</a:t>
            </a:r>
            <a:r>
              <a:rPr lang="en-US" altLang="zh-CN" sz="1400" dirty="0">
                <a:solidFill>
                  <a:srgbClr val="002060"/>
                </a:solidFill>
                <a:latin typeface="Arial" panose="020B0604020202020204" pitchFamily="34" charset="0"/>
                <a:ea typeface="微软雅黑" panose="020B0503020204020204" pitchFamily="34" charset="-122"/>
                <a:hlinkClick r:id="rId6"/>
              </a:rPr>
              <a:t>6</a:t>
            </a:r>
            <a:r>
              <a:rPr lang="zh-CN" altLang="en-US" sz="1400" dirty="0">
                <a:solidFill>
                  <a:srgbClr val="002060"/>
                </a:solidFill>
                <a:latin typeface="Arial" panose="020B0604020202020204" pitchFamily="34" charset="0"/>
                <a:ea typeface="微软雅黑" panose="020B0503020204020204" pitchFamily="34" charset="-122"/>
                <a:hlinkClick r:id="rId6"/>
              </a:rPr>
              <a:t>月份，除受春節影響的</a:t>
            </a:r>
            <a:r>
              <a:rPr lang="en-US" altLang="zh-CN" sz="1400" dirty="0">
                <a:solidFill>
                  <a:srgbClr val="002060"/>
                </a:solidFill>
                <a:latin typeface="Arial" panose="020B0604020202020204" pitchFamily="34" charset="0"/>
                <a:ea typeface="微软雅黑" panose="020B0503020204020204" pitchFamily="34" charset="-122"/>
                <a:hlinkClick r:id="rId6"/>
              </a:rPr>
              <a:t>2</a:t>
            </a:r>
            <a:r>
              <a:rPr lang="zh-CN" altLang="en-US" sz="1400" dirty="0">
                <a:solidFill>
                  <a:srgbClr val="002060"/>
                </a:solidFill>
                <a:latin typeface="Arial" panose="020B0604020202020204" pitchFamily="34" charset="0"/>
                <a:ea typeface="微软雅黑" panose="020B0503020204020204" pitchFamily="34" charset="-122"/>
                <a:hlinkClick r:id="rId6"/>
              </a:rPr>
              <a:t>月份以外，其他月份註冊新增的餐飲企業數量均多於註銷</a:t>
            </a:r>
            <a:r>
              <a:rPr lang="en-US" altLang="zh-CN" sz="1400" dirty="0">
                <a:solidFill>
                  <a:srgbClr val="002060"/>
                </a:solidFill>
                <a:latin typeface="Arial" panose="020B0604020202020204" pitchFamily="34" charset="0"/>
                <a:ea typeface="微软雅黑" panose="020B0503020204020204" pitchFamily="34" charset="-122"/>
                <a:hlinkClick r:id="rId6"/>
              </a:rPr>
              <a:t>/</a:t>
            </a:r>
            <a:r>
              <a:rPr lang="zh-CN" altLang="en-US" sz="1400" dirty="0">
                <a:solidFill>
                  <a:srgbClr val="002060"/>
                </a:solidFill>
                <a:latin typeface="Arial" panose="020B0604020202020204" pitchFamily="34" charset="0"/>
                <a:ea typeface="微软雅黑" panose="020B0503020204020204" pitchFamily="34" charset="-122"/>
                <a:hlinkClick r:id="rId6"/>
              </a:rPr>
              <a:t>吊銷</a:t>
            </a:r>
            <a:r>
              <a:rPr lang="zh-CN" altLang="en-US" sz="1400" dirty="0">
                <a:solidFill>
                  <a:srgbClr val="002060"/>
                </a:solidFill>
                <a:latin typeface="Arial" panose="020B0604020202020204" pitchFamily="34" charset="0"/>
                <a:ea typeface="微软雅黑" panose="020B0503020204020204" pitchFamily="34" charset="-122"/>
              </a:rPr>
              <a:t>，結合客單價下降及餐飲業整體收入增速不高，可判斷餐飲業競爭正在加劇。</a:t>
            </a:r>
          </a:p>
        </p:txBody>
      </p:sp>
      <p:grpSp>
        <p:nvGrpSpPr>
          <p:cNvPr id="6" name="群組 5">
            <a:extLst>
              <a:ext uri="{FF2B5EF4-FFF2-40B4-BE49-F238E27FC236}">
                <a16:creationId xmlns:a16="http://schemas.microsoft.com/office/drawing/2014/main" id="{2E99FF0D-42F1-E948-957F-9F0E82A329AF}"/>
              </a:ext>
            </a:extLst>
          </p:cNvPr>
          <p:cNvGrpSpPr/>
          <p:nvPr/>
        </p:nvGrpSpPr>
        <p:grpSpPr>
          <a:xfrm>
            <a:off x="7364627" y="3631591"/>
            <a:ext cx="4360648" cy="2743200"/>
            <a:chOff x="7364627" y="3631591"/>
            <a:chExt cx="4360648" cy="2743200"/>
          </a:xfrm>
        </p:grpSpPr>
        <p:graphicFrame>
          <p:nvGraphicFramePr>
            <p:cNvPr id="2" name="圖表 1">
              <a:extLst>
                <a:ext uri="{FF2B5EF4-FFF2-40B4-BE49-F238E27FC236}">
                  <a16:creationId xmlns:a16="http://schemas.microsoft.com/office/drawing/2014/main" id="{ED417730-1C22-5EE6-5A56-CDCE217F6835}"/>
                </a:ext>
              </a:extLst>
            </p:cNvPr>
            <p:cNvGraphicFramePr/>
            <p:nvPr>
              <p:extLst>
                <p:ext uri="{D42A27DB-BD31-4B8C-83A1-F6EECF244321}">
                  <p14:modId xmlns:p14="http://schemas.microsoft.com/office/powerpoint/2010/main" val="3286406600"/>
                </p:ext>
              </p:extLst>
            </p:nvPr>
          </p:nvGraphicFramePr>
          <p:xfrm>
            <a:off x="7364627" y="3631591"/>
            <a:ext cx="4360648" cy="2743200"/>
          </p:xfrm>
          <a:graphic>
            <a:graphicData uri="http://schemas.openxmlformats.org/drawingml/2006/chart">
              <c:chart xmlns:c="http://schemas.openxmlformats.org/drawingml/2006/chart" xmlns:r="http://schemas.openxmlformats.org/officeDocument/2006/relationships" r:id="rId7"/>
            </a:graphicData>
          </a:graphic>
        </p:graphicFrame>
        <p:sp>
          <p:nvSpPr>
            <p:cNvPr id="5" name="文字方塊 4">
              <a:extLst>
                <a:ext uri="{FF2B5EF4-FFF2-40B4-BE49-F238E27FC236}">
                  <a16:creationId xmlns:a16="http://schemas.microsoft.com/office/drawing/2014/main" id="{DC8B6A36-613C-C594-3CCB-2A1A8A1807FE}"/>
                </a:ext>
              </a:extLst>
            </p:cNvPr>
            <p:cNvSpPr txBox="1"/>
            <p:nvPr/>
          </p:nvSpPr>
          <p:spPr>
            <a:xfrm>
              <a:off x="7871570" y="5719399"/>
              <a:ext cx="2350459" cy="246221"/>
            </a:xfrm>
            <a:prstGeom prst="rect">
              <a:avLst/>
            </a:prstGeom>
            <a:noFill/>
          </p:spPr>
          <p:txBody>
            <a:bodyPr wrap="square" rtlCol="0">
              <a:spAutoFit/>
            </a:bodyPr>
            <a:lstStyle/>
            <a:p>
              <a:r>
                <a:rPr lang="zh-CN" altLang="en-US" sz="1000" dirty="0">
                  <a:latin typeface="Arial" panose="020B0604020202020204" pitchFamily="34" charset="0"/>
                  <a:ea typeface="微软雅黑" panose="020B0503020204020204" pitchFamily="34" charset="-122"/>
                </a:rPr>
                <a:t>數據來源</a:t>
              </a:r>
              <a:r>
                <a:rPr lang="en-US" altLang="zh-CN" sz="1000" dirty="0">
                  <a:latin typeface="Arial" panose="020B0604020202020204" pitchFamily="34" charset="0"/>
                  <a:ea typeface="微软雅黑" panose="020B0503020204020204" pitchFamily="34" charset="-122"/>
                </a:rPr>
                <a:t>:</a:t>
              </a:r>
              <a:r>
                <a:rPr lang="zh-CN" altLang="en-US" sz="1000" dirty="0">
                  <a:latin typeface="Arial" panose="020B0604020202020204" pitchFamily="34" charset="0"/>
                  <a:ea typeface="微软雅黑" panose="020B0503020204020204" pitchFamily="34" charset="-122"/>
                </a:rPr>
                <a:t>國家統計局</a:t>
              </a:r>
            </a:p>
          </p:txBody>
        </p:sp>
      </p:grpSp>
    </p:spTree>
    <p:extLst>
      <p:ext uri="{BB962C8B-B14F-4D97-AF65-F5344CB8AC3E}">
        <p14:creationId xmlns:p14="http://schemas.microsoft.com/office/powerpoint/2010/main" val="2208653581"/>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font">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3193</TotalTime>
  <Words>5247</Words>
  <Application>Microsoft Office PowerPoint</Application>
  <PresentationFormat>寬螢幕</PresentationFormat>
  <Paragraphs>269</Paragraphs>
  <Slides>16</Slides>
  <Notes>1</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16</vt:i4>
      </vt:variant>
    </vt:vector>
  </HeadingPairs>
  <TitlesOfParts>
    <vt:vector size="20" baseType="lpstr">
      <vt:lpstr>等线</vt:lpstr>
      <vt:lpstr>Arial</vt:lpstr>
      <vt:lpstr>Cambria Math</vt:lpstr>
      <vt:lpstr>Office 佈景主題</vt:lpstr>
      <vt:lpstr>企業財務投資增長策略 作業答辯</vt:lpstr>
      <vt:lpstr>目   錄  </vt:lpstr>
      <vt:lpstr>a)比較(i)銀行貸款、(ii)股權融資和(iii)債券融資</vt:lpstr>
      <vt:lpstr>1)我設計的投資方案</vt:lpstr>
      <vt:lpstr>組合的設計方法</vt:lpstr>
      <vt:lpstr>a)計算需要沽出的期貨數量</vt:lpstr>
      <vt:lpstr>1）流動比率、速動比率表明償債能力不佳及存貨占比過高</vt:lpstr>
      <vt:lpstr>3）ROE較低反應公司盈利能力及營運能力不佳</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尤斌 崔</dc:creator>
  <cp:lastModifiedBy>尤斌 崔</cp:lastModifiedBy>
  <cp:revision>43</cp:revision>
  <dcterms:created xsi:type="dcterms:W3CDTF">2024-10-19T02:57:00Z</dcterms:created>
  <dcterms:modified xsi:type="dcterms:W3CDTF">2024-10-31T12:42:46Z</dcterms:modified>
</cp:coreProperties>
</file>