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71" r:id="rId8"/>
    <p:sldId id="272" r:id="rId9"/>
    <p:sldId id="273" r:id="rId10"/>
    <p:sldId id="274" r:id="rId11"/>
    <p:sldId id="260" r:id="rId12"/>
    <p:sldId id="266" r:id="rId13"/>
    <p:sldId id="267" r:id="rId14"/>
    <p:sldId id="269" r:id="rId15"/>
    <p:sldId id="268" r:id="rId16"/>
    <p:sldId id="270" r:id="rId17"/>
    <p:sldId id="275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956" y="2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5139-6E38-44D7-8940-3EF2753093F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74CC5-196E-41CF-A93E-293E1C942C6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5139-6E38-44D7-8940-3EF2753093F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74CC5-196E-41CF-A93E-293E1C942C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5139-6E38-44D7-8940-3EF2753093F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74CC5-196E-41CF-A93E-293E1C942C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5139-6E38-44D7-8940-3EF2753093F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74CC5-196E-41CF-A93E-293E1C942C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5139-6E38-44D7-8940-3EF2753093F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5874CC5-196E-41CF-A93E-293E1C942C6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5139-6E38-44D7-8940-3EF2753093F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74CC5-196E-41CF-A93E-293E1C942C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5139-6E38-44D7-8940-3EF2753093F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74CC5-196E-41CF-A93E-293E1C942C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5139-6E38-44D7-8940-3EF2753093F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74CC5-196E-41CF-A93E-293E1C942C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5139-6E38-44D7-8940-3EF2753093F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74CC5-196E-41CF-A93E-293E1C942C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5139-6E38-44D7-8940-3EF2753093F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74CC5-196E-41CF-A93E-293E1C942C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5139-6E38-44D7-8940-3EF2753093F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74CC5-196E-41CF-A93E-293E1C942C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3585139-6E38-44D7-8940-3EF2753093F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5874CC5-196E-41CF-A93E-293E1C942C6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752600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CEF 440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76168" y="3200400"/>
            <a:ext cx="557716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INTERNET AND MOBILE</a:t>
            </a:r>
          </a:p>
          <a:p>
            <a:r>
              <a:rPr lang="en-US" sz="4400" dirty="0" smtClean="0"/>
              <a:t> PROGRAMMING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9731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J-PC\Desktop\5piswsrtir84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77824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15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MOBILE APPLICATION DEVELOPMENT FRAMEWOKS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09160"/>
          </a:xfrm>
        </p:spPr>
        <p:txBody>
          <a:bodyPr>
            <a:normAutofit lnSpcReduction="10000"/>
          </a:bodyPr>
          <a:lstStyle/>
          <a:p>
            <a:pPr algn="just">
              <a:tabLst>
                <a:tab pos="7772400" algn="l"/>
              </a:tabLst>
            </a:pPr>
            <a:r>
              <a:rPr lang="en-US" dirty="0"/>
              <a:t>A mobile App development framework supports and accelerates the process of application </a:t>
            </a:r>
            <a:r>
              <a:rPr lang="en-US" dirty="0" smtClean="0"/>
              <a:t>development.</a:t>
            </a:r>
          </a:p>
          <a:p>
            <a:pPr algn="just"/>
            <a:r>
              <a:rPr lang="en-US" dirty="0" smtClean="0"/>
              <a:t>Although Native applications offers </a:t>
            </a:r>
            <a:r>
              <a:rPr lang="en-US" dirty="0"/>
              <a:t>an unmatched experience in terms of aesthetics and functionality, native apps are costly to build and maintain. The solution lies in creating a web, hybrid, or cross-platform mobile app for business with budget constraints by leveraging mobile app development </a:t>
            </a:r>
            <a:r>
              <a:rPr lang="en-US" dirty="0" smtClean="0"/>
              <a:t>frameworks.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1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MOBILE APPLICATIONS DEVELOPMENT FRAMEWORKS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594022"/>
            <a:ext cx="80772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234950" algn="just">
              <a:buFont typeface="+mj-lt"/>
              <a:buAutoNum type="romanLcPeriod"/>
            </a:pPr>
            <a:r>
              <a:rPr lang="en-US" sz="2200" dirty="0" smtClean="0"/>
              <a:t>FLUTTER</a:t>
            </a:r>
          </a:p>
          <a:p>
            <a:pPr algn="just"/>
            <a:r>
              <a:rPr lang="en-US" sz="2200" dirty="0" smtClean="0"/>
              <a:t>	This is a Google’s open-source framework for developing native Android and </a:t>
            </a:r>
            <a:r>
              <a:rPr lang="en-US" sz="2200" dirty="0" err="1" smtClean="0"/>
              <a:t>iOS</a:t>
            </a:r>
            <a:r>
              <a:rPr lang="en-US" sz="2200" dirty="0" smtClean="0"/>
              <a:t> apps using a single codebase.</a:t>
            </a:r>
          </a:p>
          <a:p>
            <a:pPr algn="just"/>
            <a:r>
              <a:rPr lang="en-US" sz="2200" dirty="0" smtClean="0"/>
              <a:t>	Examples of applications built using Flutter development include </a:t>
            </a:r>
            <a:r>
              <a:rPr lang="en-US" sz="2200" b="1" dirty="0" smtClean="0"/>
              <a:t>Google, </a:t>
            </a:r>
            <a:r>
              <a:rPr lang="en-US" sz="2200" b="1" dirty="0" err="1" smtClean="0"/>
              <a:t>Alibaba</a:t>
            </a:r>
            <a:r>
              <a:rPr lang="en-US" sz="2200" b="1" dirty="0" smtClean="0"/>
              <a:t>, and Abbey Road Studios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dirty="0" smtClean="0"/>
              <a:t>ii. REACT  NATIVE</a:t>
            </a:r>
          </a:p>
          <a:p>
            <a:pPr algn="just"/>
            <a:r>
              <a:rPr lang="en-US" sz="2200" dirty="0" smtClean="0"/>
              <a:t>	</a:t>
            </a:r>
            <a:r>
              <a:rPr lang="en-US" sz="2200" dirty="0"/>
              <a:t>Developed and maintained by Facebook, react native is an open-source, cross-platform app development framework 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/>
              <a:t>	</a:t>
            </a:r>
            <a:r>
              <a:rPr lang="en-US" sz="2200" dirty="0" smtClean="0"/>
              <a:t> </a:t>
            </a:r>
            <a:r>
              <a:rPr lang="en-US" sz="2200" dirty="0"/>
              <a:t>It helps to develop Android and </a:t>
            </a:r>
            <a:r>
              <a:rPr lang="en-US" sz="2200" dirty="0" err="1"/>
              <a:t>iOS</a:t>
            </a:r>
            <a:r>
              <a:rPr lang="en-US" sz="2200" dirty="0"/>
              <a:t> mobile </a:t>
            </a:r>
            <a:r>
              <a:rPr lang="en-US" sz="2200" dirty="0" smtClean="0"/>
              <a:t>apps.</a:t>
            </a:r>
          </a:p>
          <a:p>
            <a:pPr algn="just"/>
            <a:r>
              <a:rPr lang="en-US" sz="2200" dirty="0"/>
              <a:t>	</a:t>
            </a:r>
            <a:r>
              <a:rPr lang="en-US" sz="2200" dirty="0" smtClean="0"/>
              <a:t>Examples of popular apps build using React Native development  include Tesla</a:t>
            </a:r>
            <a:r>
              <a:rPr lang="en-US" sz="2200" dirty="0"/>
              <a:t>, </a:t>
            </a:r>
            <a:r>
              <a:rPr lang="en-US" sz="2200" dirty="0" err="1"/>
              <a:t>Airbnb</a:t>
            </a:r>
            <a:r>
              <a:rPr lang="en-US" sz="2200" dirty="0"/>
              <a:t>, Skype, and Amazon Prime are the best examples of React Native apps</a:t>
            </a:r>
          </a:p>
          <a:p>
            <a:pPr algn="just"/>
            <a:endParaRPr lang="en-US" sz="2200" dirty="0" smtClean="0"/>
          </a:p>
          <a:p>
            <a:pPr lvl="2"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4242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52400"/>
            <a:ext cx="8686800" cy="6817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just">
              <a:buAutoNum type="romanLcPeriod" startAt="3"/>
            </a:pPr>
            <a:r>
              <a:rPr lang="en-US" sz="1900" dirty="0" smtClean="0"/>
              <a:t>IONIC</a:t>
            </a:r>
          </a:p>
          <a:p>
            <a:pPr lvl="1" algn="just"/>
            <a:r>
              <a:rPr lang="en-US" sz="1900" dirty="0"/>
              <a:t>	This is an open-source framework built with Apache Cordova (Phone Gap) and Angular, allowing developers to build Android and </a:t>
            </a:r>
            <a:r>
              <a:rPr lang="en-US" sz="1900" dirty="0" err="1"/>
              <a:t>iOS</a:t>
            </a:r>
            <a:r>
              <a:rPr lang="en-US" sz="1900" dirty="0"/>
              <a:t> </a:t>
            </a:r>
            <a:r>
              <a:rPr lang="en-US" sz="1900" dirty="0" smtClean="0"/>
              <a:t>apps.</a:t>
            </a:r>
          </a:p>
          <a:p>
            <a:pPr algn="just"/>
            <a:r>
              <a:rPr lang="en-US" sz="1900" dirty="0"/>
              <a:t>	This is a complete framework that enables developers to build Progressive Web Apps (PWAs)</a:t>
            </a:r>
          </a:p>
          <a:p>
            <a:pPr algn="just"/>
            <a:r>
              <a:rPr lang="en-US" sz="1900" dirty="0"/>
              <a:t>and hybrid and cross-platform mobile applications</a:t>
            </a:r>
            <a:r>
              <a:rPr lang="en-US" sz="1900" dirty="0" smtClean="0"/>
              <a:t>.</a:t>
            </a:r>
            <a:endParaRPr lang="en-US" sz="1900" dirty="0"/>
          </a:p>
          <a:p>
            <a:pPr algn="just"/>
            <a:endParaRPr lang="en-US" sz="1900" dirty="0" smtClean="0"/>
          </a:p>
          <a:p>
            <a:pPr marL="400050" indent="-400050" algn="just">
              <a:buAutoNum type="romanLcPeriod" startAt="4"/>
            </a:pPr>
            <a:r>
              <a:rPr lang="en-US" sz="1900" dirty="0" smtClean="0"/>
              <a:t>XAMARIN</a:t>
            </a:r>
          </a:p>
          <a:p>
            <a:pPr lvl="1" algn="just"/>
            <a:r>
              <a:rPr lang="en-US" sz="1900" dirty="0"/>
              <a:t>	It is a Microsoft-owned open-source framework for developing native and high performance Android, </a:t>
            </a:r>
            <a:r>
              <a:rPr lang="en-US" sz="1900" dirty="0" err="1"/>
              <a:t>iOS</a:t>
            </a:r>
            <a:r>
              <a:rPr lang="en-US" sz="1900" dirty="0"/>
              <a:t>, </a:t>
            </a:r>
            <a:r>
              <a:rPr lang="en-US" sz="1900" dirty="0" err="1"/>
              <a:t>macOS</a:t>
            </a:r>
            <a:r>
              <a:rPr lang="en-US" sz="1900" dirty="0"/>
              <a:t>, </a:t>
            </a:r>
            <a:r>
              <a:rPr lang="en-US" sz="1900" dirty="0" err="1"/>
              <a:t>tvOS</a:t>
            </a:r>
            <a:r>
              <a:rPr lang="en-US" sz="1900" dirty="0"/>
              <a:t> and </a:t>
            </a:r>
            <a:r>
              <a:rPr lang="en-US" sz="1900" dirty="0" err="1"/>
              <a:t>watchOS</a:t>
            </a:r>
            <a:r>
              <a:rPr lang="en-US" sz="1900" dirty="0"/>
              <a:t> apps leveraging</a:t>
            </a:r>
            <a:r>
              <a:rPr lang="en-US" sz="1900" dirty="0" smtClean="0"/>
              <a:t>.</a:t>
            </a:r>
          </a:p>
          <a:p>
            <a:pPr lvl="1" algn="just"/>
            <a:endParaRPr lang="en-US" sz="1900" dirty="0" smtClean="0"/>
          </a:p>
          <a:p>
            <a:pPr marL="400050" lvl="1" indent="-400050" algn="just">
              <a:buAutoNum type="romanLcPeriod" startAt="5"/>
            </a:pPr>
            <a:r>
              <a:rPr lang="en-US" sz="1900" dirty="0" smtClean="0"/>
              <a:t>APACHE  CORDOVA</a:t>
            </a:r>
          </a:p>
          <a:p>
            <a:pPr marL="0" lvl="1" algn="just"/>
            <a:r>
              <a:rPr lang="en-US" sz="1900" dirty="0"/>
              <a:t>	</a:t>
            </a:r>
            <a:r>
              <a:rPr lang="en-US" sz="1900" dirty="0" smtClean="0"/>
              <a:t>Also known as </a:t>
            </a:r>
            <a:r>
              <a:rPr lang="en-US" sz="1900" dirty="0" err="1" smtClean="0"/>
              <a:t>PhoneGap</a:t>
            </a:r>
            <a:r>
              <a:rPr lang="en-US" sz="1900" dirty="0" smtClean="0"/>
              <a:t>, It </a:t>
            </a:r>
            <a:r>
              <a:rPr lang="en-US" sz="1900" dirty="0"/>
              <a:t>is a cross-platform app development framework that leverages CSS3, HTML5 and JavaScript to build mobile applications.</a:t>
            </a:r>
          </a:p>
          <a:p>
            <a:pPr lvl="1" algn="just"/>
            <a:endParaRPr lang="en-US" sz="1900" dirty="0" smtClean="0"/>
          </a:p>
          <a:p>
            <a:pPr marL="400050" lvl="1" indent="-400050" algn="just">
              <a:buAutoNum type="romanLcPeriod" startAt="6"/>
            </a:pPr>
            <a:r>
              <a:rPr lang="en-US" sz="1900" dirty="0" smtClean="0"/>
              <a:t>NATIVE  ANDROID (KOTLIN)</a:t>
            </a:r>
          </a:p>
          <a:p>
            <a:pPr marL="457200" lvl="2" algn="just"/>
            <a:r>
              <a:rPr lang="en-US" sz="1900" dirty="0"/>
              <a:t>	 It was first introduced by </a:t>
            </a:r>
            <a:r>
              <a:rPr lang="en-US" sz="1900" dirty="0" err="1"/>
              <a:t>google</a:t>
            </a:r>
            <a:r>
              <a:rPr lang="en-US" sz="1900" dirty="0"/>
              <a:t> in 2009 and was updated in 2017 and became the main language for building native Android apps. Android SDK allow developers to write lower-level-code, which make it easier to control the environment, build complex features and debug apps.</a:t>
            </a:r>
          </a:p>
          <a:p>
            <a:pPr marL="457200" lvl="2" algn="just"/>
            <a:endParaRPr lang="en-US" sz="1900" dirty="0" smtClean="0"/>
          </a:p>
        </p:txBody>
      </p:sp>
    </p:spTree>
    <p:extLst>
      <p:ext uri="{BB962C8B-B14F-4D97-AF65-F5344CB8AC3E}">
        <p14:creationId xmlns:p14="http://schemas.microsoft.com/office/powerpoint/2010/main" val="113165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Madadjo Monick\Downloads\PHOTO-2023-03-31-15-07-05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5032"/>
            <a:ext cx="8839200" cy="6629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679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Autofit/>
          </a:bodyPr>
          <a:lstStyle/>
          <a:p>
            <a:r>
              <a:rPr lang="en-US" sz="3000" dirty="0" smtClean="0"/>
              <a:t>HOW TO COLLECT AND ANALYZE THE REQUIREMENTS NEEDED FOR A MOBILE APPLICATION DEVELOPMENT</a:t>
            </a:r>
            <a:endParaRPr lang="en-US" sz="3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2133600"/>
            <a:ext cx="8229600" cy="4419600"/>
          </a:xfrm>
        </p:spPr>
        <p:txBody>
          <a:bodyPr>
            <a:normAutofit fontScale="92500" lnSpcReduction="10000"/>
          </a:bodyPr>
          <a:lstStyle/>
          <a:p>
            <a:pPr marL="137160" indent="0" algn="just">
              <a:buNone/>
            </a:pPr>
            <a:r>
              <a:rPr lang="en-US" sz="2400" b="1" dirty="0" smtClean="0"/>
              <a:t>	The </a:t>
            </a:r>
            <a:r>
              <a:rPr lang="en-US" sz="2400" b="1" dirty="0"/>
              <a:t>Software requirements analysis</a:t>
            </a:r>
            <a:r>
              <a:rPr lang="en-US" sz="2400" dirty="0"/>
              <a:t> is the process of identifying, defining and documenting the </a:t>
            </a:r>
            <a:r>
              <a:rPr lang="en-US" sz="2400" dirty="0" smtClean="0"/>
              <a:t>requirements </a:t>
            </a:r>
            <a:r>
              <a:rPr lang="en-US" sz="2400" dirty="0"/>
              <a:t>of a software </a:t>
            </a:r>
            <a:r>
              <a:rPr lang="en-US" sz="2400" dirty="0" smtClean="0"/>
              <a:t>system.</a:t>
            </a:r>
          </a:p>
          <a:p>
            <a:pPr marL="137160" indent="0" algn="just">
              <a:buNone/>
            </a:pPr>
            <a:r>
              <a:rPr lang="en-US" sz="2400" dirty="0" smtClean="0"/>
              <a:t>Categories </a:t>
            </a:r>
            <a:r>
              <a:rPr lang="en-US" sz="2400" dirty="0"/>
              <a:t>of Requirements</a:t>
            </a:r>
            <a:r>
              <a:rPr lang="en-US" sz="2400" dirty="0" smtClean="0"/>
              <a:t>:</a:t>
            </a:r>
          </a:p>
          <a:p>
            <a:pPr lvl="0" algn="just"/>
            <a:r>
              <a:rPr lang="en-US" sz="2400" b="1" dirty="0" smtClean="0"/>
              <a:t>Functional Requirements: </a:t>
            </a:r>
            <a:r>
              <a:rPr lang="en-US" sz="2400" dirty="0"/>
              <a:t>: function the software solution is required to perform.</a:t>
            </a:r>
          </a:p>
          <a:p>
            <a:pPr lvl="0" algn="just"/>
            <a:r>
              <a:rPr lang="en-US" sz="2400" b="1" dirty="0"/>
              <a:t>Technical Requirements</a:t>
            </a:r>
            <a:r>
              <a:rPr lang="en-US" sz="2400" dirty="0"/>
              <a:t>:  technical issues to take in consideration for the software solution to be well implements.</a:t>
            </a:r>
          </a:p>
          <a:p>
            <a:pPr algn="just"/>
            <a:r>
              <a:rPr lang="en-US" sz="2400" b="1" dirty="0"/>
              <a:t>Transitional Requirements</a:t>
            </a:r>
            <a:r>
              <a:rPr lang="en-US" sz="2400" dirty="0"/>
              <a:t>:  implement in case an extra product is </a:t>
            </a:r>
            <a:r>
              <a:rPr lang="en-US" sz="2400" dirty="0" smtClean="0"/>
              <a:t>needed</a:t>
            </a:r>
          </a:p>
          <a:p>
            <a:pPr lvl="0" algn="just"/>
            <a:r>
              <a:rPr lang="en-US" sz="2400" b="1" dirty="0"/>
              <a:t>Operational Requirements</a:t>
            </a:r>
            <a:r>
              <a:rPr lang="en-US" sz="2400" dirty="0"/>
              <a:t>:  operations to be carried out in the backend for proper functioning of the system.</a:t>
            </a:r>
          </a:p>
          <a:p>
            <a:pPr algn="just"/>
            <a:endParaRPr lang="en-US" sz="2400" b="1" dirty="0" smtClean="0"/>
          </a:p>
          <a:p>
            <a:pPr marL="547688" indent="0" algn="just">
              <a:buNone/>
            </a:pPr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85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HOW TO ESTIMATE A MOBILE </a:t>
            </a:r>
            <a:r>
              <a:rPr lang="en-US" dirty="0" smtClean="0">
                <a:effectLst/>
              </a:rPr>
              <a:t>APPLICATIONS </a:t>
            </a:r>
            <a:r>
              <a:rPr lang="en-US" dirty="0">
                <a:effectLst/>
              </a:rPr>
              <a:t>DEVELOPMENT COST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743200"/>
            <a:ext cx="7620000" cy="3657600"/>
          </a:xfrm>
        </p:spPr>
        <p:txBody>
          <a:bodyPr/>
          <a:lstStyle/>
          <a:p>
            <a:pPr marL="137160" indent="0" algn="just">
              <a:buNone/>
            </a:pPr>
            <a:r>
              <a:rPr lang="en-US" dirty="0" smtClean="0"/>
              <a:t>	The </a:t>
            </a:r>
            <a:r>
              <a:rPr lang="en-US" dirty="0"/>
              <a:t>price of building an </a:t>
            </a:r>
            <a:r>
              <a:rPr lang="en-US" dirty="0"/>
              <a:t>app highly </a:t>
            </a:r>
            <a:r>
              <a:rPr lang="en-US" dirty="0"/>
              <a:t>depends </a:t>
            </a:r>
            <a:r>
              <a:rPr lang="en-US" dirty="0" smtClean="0"/>
              <a:t>on </a:t>
            </a:r>
            <a:r>
              <a:rPr lang="en-US" dirty="0"/>
              <a:t>its functionality and the wages of those who are going to build it. Every feature takes a number of hours to program, and the more complex the app, the higher will be the price of building and maintaining it after release.   </a:t>
            </a:r>
          </a:p>
        </p:txBody>
      </p:sp>
    </p:spTree>
    <p:extLst>
      <p:ext uri="{BB962C8B-B14F-4D97-AF65-F5344CB8AC3E}">
        <p14:creationId xmlns:p14="http://schemas.microsoft.com/office/powerpoint/2010/main" val="173506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32" y="1981200"/>
            <a:ext cx="8229600" cy="4709160"/>
          </a:xfrm>
        </p:spPr>
        <p:txBody>
          <a:bodyPr/>
          <a:lstStyle/>
          <a:p>
            <a:pPr marL="547688" indent="-28575"/>
            <a:r>
              <a:rPr lang="en-US" b="1" dirty="0" smtClean="0"/>
              <a:t>  Features</a:t>
            </a:r>
            <a:endParaRPr lang="en-US" dirty="0"/>
          </a:p>
          <a:p>
            <a:pPr marL="547688" indent="-28575"/>
            <a:r>
              <a:rPr lang="en-US" b="1" dirty="0"/>
              <a:t>	</a:t>
            </a:r>
            <a:r>
              <a:rPr lang="en-US" b="1" dirty="0" smtClean="0"/>
              <a:t>Platforms</a:t>
            </a:r>
            <a:endParaRPr lang="en-US" dirty="0"/>
          </a:p>
          <a:p>
            <a:pPr marL="547688" indent="20638"/>
            <a:r>
              <a:rPr lang="en-US" b="1" dirty="0"/>
              <a:t>	</a:t>
            </a:r>
            <a:r>
              <a:rPr lang="en-US" b="1" dirty="0" smtClean="0"/>
              <a:t>Design</a:t>
            </a:r>
            <a:endParaRPr lang="en-US" dirty="0"/>
          </a:p>
          <a:p>
            <a:pPr marL="547688" indent="-28575"/>
            <a:r>
              <a:rPr lang="en-US" b="1" dirty="0"/>
              <a:t>	</a:t>
            </a:r>
            <a:r>
              <a:rPr lang="en-US" b="1" dirty="0" smtClean="0"/>
              <a:t>App </a:t>
            </a:r>
            <a:r>
              <a:rPr lang="en-US" b="1" dirty="0"/>
              <a:t>Maintenance</a:t>
            </a:r>
            <a:endParaRPr lang="en-US" dirty="0"/>
          </a:p>
          <a:p>
            <a:pPr marL="547688" indent="-28575"/>
            <a:r>
              <a:rPr lang="en-US" b="1" dirty="0"/>
              <a:t>	</a:t>
            </a:r>
            <a:r>
              <a:rPr lang="en-US" b="1" dirty="0" smtClean="0"/>
              <a:t>Team </a:t>
            </a:r>
            <a:r>
              <a:rPr lang="en-US" b="1" dirty="0"/>
              <a:t>development size</a:t>
            </a:r>
            <a:endParaRPr lang="en-US" dirty="0"/>
          </a:p>
          <a:p>
            <a:pPr marL="547688" indent="-28575"/>
            <a:r>
              <a:rPr lang="en-US" b="1" dirty="0"/>
              <a:t>	</a:t>
            </a:r>
            <a:r>
              <a:rPr lang="en-US" b="1" dirty="0" smtClean="0"/>
              <a:t>Team </a:t>
            </a:r>
            <a:r>
              <a:rPr lang="en-US" b="1" dirty="0"/>
              <a:t>location</a:t>
            </a:r>
            <a:endParaRPr lang="en-US" dirty="0"/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6032" y="685800"/>
            <a:ext cx="78197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Below are some factors that influence the cost </a:t>
            </a:r>
            <a:endParaRPr lang="en-US" sz="2800" dirty="0" smtClean="0"/>
          </a:p>
          <a:p>
            <a:r>
              <a:rPr lang="en-US" sz="2800" dirty="0" smtClean="0"/>
              <a:t>of </a:t>
            </a:r>
            <a:r>
              <a:rPr lang="en-US" sz="2800" dirty="0"/>
              <a:t>a mobile application: </a:t>
            </a:r>
          </a:p>
          <a:p>
            <a:pPr marL="137160" indent="0">
              <a:buNone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23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 algn="just">
              <a:buNone/>
            </a:pPr>
            <a:r>
              <a:rPr lang="en-US" dirty="0" smtClean="0"/>
              <a:t>	In </a:t>
            </a:r>
            <a:r>
              <a:rPr lang="en-US" dirty="0"/>
              <a:t>summary, there are basically three categories of mobile apps which are Native apps, </a:t>
            </a:r>
            <a:r>
              <a:rPr lang="en-US" b="1" dirty="0"/>
              <a:t>web-based apps</a:t>
            </a:r>
            <a:r>
              <a:rPr lang="en-US" dirty="0"/>
              <a:t> and</a:t>
            </a:r>
            <a:r>
              <a:rPr lang="en-US" b="1" dirty="0"/>
              <a:t> hybrid apps</a:t>
            </a:r>
            <a:r>
              <a:rPr lang="en-US" dirty="0"/>
              <a:t>. Also there are several mobile programing language and mobile app development frameworks such as Flutter, React native, Ionic, JavaScript, swift, </a:t>
            </a:r>
            <a:r>
              <a:rPr lang="en-US" dirty="0" err="1"/>
              <a:t>xamarin</a:t>
            </a:r>
            <a:r>
              <a:rPr lang="en-US" dirty="0"/>
              <a:t>, etc… In order to develop a good mobile application, we have to know and analyze its requirements </a:t>
            </a:r>
          </a:p>
          <a:p>
            <a:pPr marL="137160" indent="0" algn="just">
              <a:buNone/>
            </a:pPr>
            <a:endParaRPr lang="en-US" dirty="0"/>
          </a:p>
          <a:p>
            <a:pPr marL="13716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95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TYPE OF MOBILE APPLICATIONS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PROGRAMMING LANGUAGES USED TO BUILD MOBILE APPLICATIONS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MOBILE APPLICATION DEVELOPMENT FRAMEWORKS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HOW TO COLLECT AND ANALYSE THE REQUIREMENT FOR A MOBILE APPLICATION DEVELOPMENT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HOW TO ESTIMATE A MOBILE APPLICATION DEVELOPMENT COST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77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600200"/>
            <a:ext cx="8610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	A </a:t>
            </a:r>
            <a:r>
              <a:rPr lang="en-US" sz="2800" dirty="0"/>
              <a:t>mobile app (or mobile application) is a software application developed specifically for use on small, wireless computing devices, such as smartphones and tablets, rather than desktop or laptop computers. </a:t>
            </a:r>
            <a:endParaRPr lang="en-US" sz="2800" dirty="0" smtClean="0"/>
          </a:p>
          <a:p>
            <a:pPr algn="just"/>
            <a:r>
              <a:rPr lang="en-US" sz="2800" dirty="0" smtClean="0"/>
              <a:t>	It can be </a:t>
            </a:r>
            <a:r>
              <a:rPr lang="en-US" sz="2800" dirty="0" smtClean="0"/>
              <a:t>classified in </a:t>
            </a:r>
            <a:r>
              <a:rPr lang="en-US" sz="2800" dirty="0" smtClean="0"/>
              <a:t>3 categories :</a:t>
            </a:r>
          </a:p>
          <a:p>
            <a:pPr marL="1606550" algn="just">
              <a:buFont typeface="Arial" pitchFamily="34" charset="0"/>
              <a:buChar char="•"/>
            </a:pPr>
            <a:r>
              <a:rPr lang="en-US" sz="2800" dirty="0" smtClean="0"/>
              <a:t> 	Native applications</a:t>
            </a:r>
          </a:p>
          <a:p>
            <a:pPr marL="1606550" algn="just"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 Web applications</a:t>
            </a:r>
          </a:p>
          <a:p>
            <a:pPr marL="1606550" algn="just"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  Hybrid applications</a:t>
            </a:r>
          </a:p>
        </p:txBody>
      </p:sp>
    </p:spTree>
    <p:extLst>
      <p:ext uri="{BB962C8B-B14F-4D97-AF65-F5344CB8AC3E}">
        <p14:creationId xmlns:p14="http://schemas.microsoft.com/office/powerpoint/2010/main" val="419153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371600"/>
            <a:ext cx="2743200" cy="11620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NATIVE APPLICATIONS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228600" y="2819400"/>
            <a:ext cx="2666999" cy="3154363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T</a:t>
            </a:r>
            <a:r>
              <a:rPr lang="en-US" sz="2000" dirty="0" smtClean="0"/>
              <a:t>hese </a:t>
            </a:r>
            <a:r>
              <a:rPr lang="en-US" sz="2000" dirty="0"/>
              <a:t>apps are created for one specific platform or operating system.</a:t>
            </a:r>
          </a:p>
          <a:p>
            <a:endParaRPr lang="en-US" sz="2000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990600"/>
            <a:ext cx="590653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4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371600"/>
            <a:ext cx="2819400" cy="781050"/>
          </a:xfrm>
        </p:spPr>
        <p:txBody>
          <a:bodyPr>
            <a:noAutofit/>
          </a:bodyPr>
          <a:lstStyle/>
          <a:p>
            <a:r>
              <a:rPr lang="en-US" sz="2800" dirty="0" smtClean="0"/>
              <a:t>WEB APPLICATIONS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52400" y="2362200"/>
            <a:ext cx="3008313" cy="3276600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T</a:t>
            </a:r>
            <a:r>
              <a:rPr lang="en-US" sz="2000" dirty="0" smtClean="0"/>
              <a:t>hese</a:t>
            </a:r>
            <a:r>
              <a:rPr lang="en-US" sz="2000" b="1" dirty="0" smtClean="0"/>
              <a:t> </a:t>
            </a:r>
            <a:r>
              <a:rPr lang="en-US" sz="2000" dirty="0"/>
              <a:t>are responsive versions of websites that can work on any mobile device or OS because they are delivered using a mobile browser.</a:t>
            </a:r>
          </a:p>
          <a:p>
            <a:endParaRPr lang="en-US" sz="2000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838200"/>
            <a:ext cx="5715000" cy="47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5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14400"/>
            <a:ext cx="2743199" cy="11620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HYBRID APPLICATIONS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228600" y="2133600"/>
            <a:ext cx="2743200" cy="3733800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T</a:t>
            </a:r>
            <a:r>
              <a:rPr lang="en-US" sz="2000" dirty="0" smtClean="0"/>
              <a:t>hese</a:t>
            </a:r>
            <a:r>
              <a:rPr lang="en-US" sz="2000" b="1" dirty="0" smtClean="0"/>
              <a:t> </a:t>
            </a:r>
            <a:r>
              <a:rPr lang="en-US" sz="2000" dirty="0"/>
              <a:t>apps are a combination of both native and web apps, but wrapped within a native app, giving it the ability to have its own icon or be downloaded from an app store.</a:t>
            </a:r>
          </a:p>
          <a:p>
            <a:endParaRPr lang="en-US" sz="2000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914400"/>
            <a:ext cx="5715000" cy="495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71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838200"/>
          </a:xfrm>
        </p:spPr>
        <p:txBody>
          <a:bodyPr>
            <a:noAutofit/>
          </a:bodyPr>
          <a:lstStyle/>
          <a:p>
            <a:pPr lvl="0"/>
            <a:r>
              <a:rPr lang="en-US" sz="3200" dirty="0" smtClean="0">
                <a:effectLst/>
              </a:rPr>
              <a:t>PROGRAMMING LANGUAGES USED FOR MOBILE APPLICATIONS DEVELOPMENT</a:t>
            </a:r>
            <a:br>
              <a:rPr lang="en-US" sz="3200" dirty="0" smtClean="0">
                <a:effectLst/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3581400"/>
          </a:xfrm>
        </p:spPr>
        <p:txBody>
          <a:bodyPr>
            <a:noAutofit/>
          </a:bodyPr>
          <a:lstStyle/>
          <a:p>
            <a:pPr marL="137160" indent="0" algn="just">
              <a:buNone/>
            </a:pPr>
            <a:r>
              <a:rPr lang="en-US" sz="2400" dirty="0" smtClean="0"/>
              <a:t>The programming languages commonly used for mobile application development are:</a:t>
            </a:r>
          </a:p>
          <a:p>
            <a:pPr marL="547688" indent="-28575" algn="just"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b="1" u="sng" dirty="0"/>
              <a:t>Java</a:t>
            </a:r>
            <a:r>
              <a:rPr lang="en-US" sz="2400" b="1" dirty="0"/>
              <a:t>: </a:t>
            </a:r>
            <a:r>
              <a:rPr lang="en-US" sz="2400" dirty="0"/>
              <a:t>it is one of the most widely used languages for developing Android apps. </a:t>
            </a:r>
            <a:endParaRPr lang="en-US" sz="2400" dirty="0" smtClean="0"/>
          </a:p>
          <a:p>
            <a:pPr marL="547688" indent="-28575" algn="just">
              <a:buFont typeface="Wingdings" pitchFamily="2" charset="2"/>
              <a:buChar char="Ø"/>
            </a:pPr>
            <a:r>
              <a:rPr lang="en-US" sz="2400" b="1" dirty="0"/>
              <a:t> </a:t>
            </a:r>
            <a:r>
              <a:rPr lang="en-US" sz="2400" b="1" dirty="0" smtClean="0"/>
              <a:t> </a:t>
            </a:r>
            <a:r>
              <a:rPr lang="en-US" sz="2400" b="1" u="sng" dirty="0" smtClean="0"/>
              <a:t>Swift</a:t>
            </a:r>
            <a:r>
              <a:rPr lang="en-US" sz="2400" dirty="0"/>
              <a:t>: it is a modern language developed by Apple for building </a:t>
            </a:r>
            <a:r>
              <a:rPr lang="en-US" sz="2400" dirty="0" err="1"/>
              <a:t>iOS</a:t>
            </a:r>
            <a:r>
              <a:rPr lang="en-US" sz="2400" dirty="0"/>
              <a:t>, </a:t>
            </a:r>
            <a:r>
              <a:rPr lang="en-US" sz="2400" dirty="0" err="1"/>
              <a:t>iPadOS</a:t>
            </a:r>
            <a:r>
              <a:rPr lang="en-US" sz="2400" dirty="0"/>
              <a:t>, </a:t>
            </a:r>
            <a:r>
              <a:rPr lang="en-US" sz="2400" dirty="0" err="1"/>
              <a:t>macOS</a:t>
            </a:r>
            <a:r>
              <a:rPr lang="en-US" sz="2400" dirty="0"/>
              <a:t>, </a:t>
            </a:r>
            <a:r>
              <a:rPr lang="en-US" sz="2400" dirty="0" err="1"/>
              <a:t>tvOS</a:t>
            </a:r>
            <a:r>
              <a:rPr lang="en-US" sz="2400" dirty="0"/>
              <a:t>, and </a:t>
            </a:r>
            <a:r>
              <a:rPr lang="en-US" sz="2400" dirty="0" err="1"/>
              <a:t>watchOS</a:t>
            </a:r>
            <a:r>
              <a:rPr lang="en-US" sz="2400" dirty="0"/>
              <a:t> apps</a:t>
            </a:r>
            <a:r>
              <a:rPr lang="en-US" sz="2400" dirty="0" smtClean="0"/>
              <a:t>.</a:t>
            </a:r>
          </a:p>
          <a:p>
            <a:pPr marL="547688" lvl="0" indent="-28575" algn="just"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b="1" u="sng" dirty="0" err="1"/>
              <a:t>Kotlin</a:t>
            </a:r>
            <a:r>
              <a:rPr lang="en-US" sz="2400" dirty="0" smtClean="0"/>
              <a:t>: Considered as an advance version of java, it’s language is clear, concise and statistically typed programming language.</a:t>
            </a:r>
          </a:p>
          <a:p>
            <a:pPr marL="547688" indent="-28575" algn="just"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/>
              <a:t> </a:t>
            </a:r>
            <a:r>
              <a:rPr lang="en-US" sz="2400" u="sng" dirty="0"/>
              <a:t>Dart</a:t>
            </a:r>
            <a:r>
              <a:rPr lang="en-US" sz="2400" dirty="0"/>
              <a:t>: It’s a client-optimized language for developing fast applications on any platform( android </a:t>
            </a:r>
            <a:r>
              <a:rPr lang="en-US" sz="2400" dirty="0" err="1"/>
              <a:t>ou</a:t>
            </a:r>
            <a:r>
              <a:rPr lang="en-US" sz="2400" dirty="0"/>
              <a:t> </a:t>
            </a:r>
            <a:r>
              <a:rPr lang="en-US" sz="2400" dirty="0" err="1"/>
              <a:t>iOS</a:t>
            </a:r>
            <a:r>
              <a:rPr lang="en-US" sz="2400" dirty="0"/>
              <a:t>).</a:t>
            </a:r>
          </a:p>
          <a:p>
            <a:pPr marL="547688" lvl="0" indent="-28575" algn="just">
              <a:buFont typeface="Wingdings" pitchFamily="2" charset="2"/>
              <a:buChar char="Ø"/>
            </a:pPr>
            <a:endParaRPr lang="en-US" sz="2400" dirty="0" smtClean="0"/>
          </a:p>
          <a:p>
            <a:pPr marL="519113" indent="0" algn="just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6191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9854" y="838200"/>
            <a:ext cx="7924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7688" lvl="0" indent="-28575" algn="just">
              <a:buFont typeface="Wingdings" pitchFamily="2" charset="2"/>
              <a:buChar char="Ø"/>
            </a:pPr>
            <a:r>
              <a:rPr lang="en-US" sz="2400" u="sng" dirty="0" smtClean="0"/>
              <a:t>C</a:t>
            </a:r>
            <a:r>
              <a:rPr lang="en-US" sz="2400" u="sng" dirty="0"/>
              <a:t>#</a:t>
            </a:r>
            <a:r>
              <a:rPr lang="en-US" sz="2400" dirty="0"/>
              <a:t>: is a language developed by Microsoft that is used for developing Windows, Xbox, and Windows Phone apps. It's also a popular choice for game development using the Unity engine.</a:t>
            </a:r>
          </a:p>
          <a:p>
            <a:pPr marL="547688" lvl="0" indent="-28575" algn="just">
              <a:buFont typeface="Wingdings" pitchFamily="2" charset="2"/>
              <a:buChar char="Ø"/>
            </a:pPr>
            <a:r>
              <a:rPr lang="en-US" sz="2400" dirty="0"/>
              <a:t>  </a:t>
            </a:r>
            <a:r>
              <a:rPr lang="en-US" sz="2400" b="1" u="sng" dirty="0"/>
              <a:t>Python</a:t>
            </a:r>
            <a:r>
              <a:rPr lang="en-US" sz="2400" b="1" dirty="0"/>
              <a:t>: </a:t>
            </a:r>
            <a:r>
              <a:rPr lang="en-US" sz="2400" dirty="0"/>
              <a:t>used to develop cross-platform applications in web, mobile and desktop from scratch.</a:t>
            </a:r>
          </a:p>
          <a:p>
            <a:pPr marL="547688" lvl="0" indent="-28575" algn="just">
              <a:buFont typeface="Wingdings" pitchFamily="2" charset="2"/>
              <a:buChar char="Ø"/>
            </a:pPr>
            <a:r>
              <a:rPr lang="en-US" sz="2400" dirty="0"/>
              <a:t>  </a:t>
            </a:r>
            <a:r>
              <a:rPr lang="en-US" sz="2400" u="sng" dirty="0" err="1"/>
              <a:t>Javascript</a:t>
            </a:r>
            <a:r>
              <a:rPr lang="en-US" sz="2400" dirty="0"/>
              <a:t>:  It’s a high-level, interpreted and cross-platform programming language that can be used to build both Android, </a:t>
            </a:r>
            <a:r>
              <a:rPr lang="en-US" sz="2400" dirty="0" err="1"/>
              <a:t>iOS</a:t>
            </a:r>
            <a:r>
              <a:rPr lang="en-US" sz="2400" dirty="0"/>
              <a:t> and desktop app. </a:t>
            </a:r>
            <a:endParaRPr lang="en-US" sz="2400" dirty="0" smtClean="0"/>
          </a:p>
          <a:p>
            <a:pPr marL="519113" lvl="0" algn="just"/>
            <a:endParaRPr lang="en-US" sz="2400" dirty="0"/>
          </a:p>
          <a:p>
            <a:pPr marL="519113" algn="just"/>
            <a:r>
              <a:rPr lang="en-US" sz="2400" dirty="0"/>
              <a:t>In the table below is a summary of how programming languages are used for mobile application development.</a:t>
            </a:r>
          </a:p>
          <a:p>
            <a:pPr marL="519113" lvl="0"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946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954452"/>
              </p:ext>
            </p:extLst>
          </p:nvPr>
        </p:nvGraphicFramePr>
        <p:xfrm>
          <a:off x="304800" y="152400"/>
          <a:ext cx="8610600" cy="65531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5100"/>
                <a:gridCol w="1435100"/>
                <a:gridCol w="1435100"/>
                <a:gridCol w="1435100"/>
                <a:gridCol w="1435100"/>
                <a:gridCol w="1435100"/>
              </a:tblGrid>
              <a:tr h="8550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Programming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language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platform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Operating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system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Level of difficulty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Framework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Programmer experience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/>
                </a:tc>
              </a:tr>
              <a:tr h="8250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javascript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Hybrid app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Web apps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Android and IOS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Easy to learn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React native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beginner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/>
                </a:tc>
              </a:tr>
              <a:tr h="8550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kotlin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Native app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Android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Easy to learn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Native android SDK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beginner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/>
                </a:tc>
              </a:tr>
              <a:tr h="5980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Java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Native app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Android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Easy to learn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intermediate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/>
                </a:tc>
              </a:tr>
              <a:tr h="5700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Swift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Native app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IOS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Easy to learn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Native IOs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beginner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/>
                </a:tc>
              </a:tr>
              <a:tr h="5700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Objective-C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Native app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IOS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Easy to learn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beginner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/>
                </a:tc>
              </a:tr>
              <a:tr h="5700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C#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Hybrid apps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Android and IOS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intermediate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Xamarin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intermediate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/>
                </a:tc>
              </a:tr>
              <a:tr h="5700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Dart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Hybrid apps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Android and IOS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Easy to learn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Flutter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beginner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/>
                </a:tc>
              </a:tr>
              <a:tr h="5700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Python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Hybrid apps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Android and ios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One of the easiest PL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kivy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beginner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/>
                </a:tc>
              </a:tr>
              <a:tr h="5700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C++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Hybrid apps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Android and IOS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Hard to learn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Microsoft tool in VS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professional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59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255</TotalTime>
  <Words>511</Words>
  <Application>Microsoft Office PowerPoint</Application>
  <PresentationFormat>On-screen Show (4:3)</PresentationFormat>
  <Paragraphs>142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Apex</vt:lpstr>
      <vt:lpstr>PowerPoint Presentation</vt:lpstr>
      <vt:lpstr>TABLE OF CONTENT</vt:lpstr>
      <vt:lpstr>INTRODUCTION</vt:lpstr>
      <vt:lpstr>NATIVE APPLICATIONS</vt:lpstr>
      <vt:lpstr>WEB APPLICATIONS</vt:lpstr>
      <vt:lpstr>HYBRID APPLICATIONS</vt:lpstr>
      <vt:lpstr>PROGRAMMING LANGUAGES USED FOR MOBILE APPLICATIONS DEVELOPMENT </vt:lpstr>
      <vt:lpstr>PowerPoint Presentation</vt:lpstr>
      <vt:lpstr>PowerPoint Presentation</vt:lpstr>
      <vt:lpstr>PowerPoint Presentation</vt:lpstr>
      <vt:lpstr>MOBILE APPLICATION DEVELOPMENT FRAMEWOKS</vt:lpstr>
      <vt:lpstr>MOBILE APPLICATIONS DEVELOPMENT FRAMEWORKS</vt:lpstr>
      <vt:lpstr>PowerPoint Presentation</vt:lpstr>
      <vt:lpstr>PowerPoint Presentation</vt:lpstr>
      <vt:lpstr>HOW TO COLLECT AND ANALYZE THE REQUIREMENTS NEEDED FOR A MOBILE APPLICATION DEVELOPMENT</vt:lpstr>
      <vt:lpstr>HOW TO ESTIMATE A MOBILE APPLICATIONS DEVELOPMENT COST </vt:lpstr>
      <vt:lpstr>PowerPoint Presentation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PJ-PC</dc:creator>
  <cp:lastModifiedBy>Madadjo Monick</cp:lastModifiedBy>
  <cp:revision>25</cp:revision>
  <dcterms:created xsi:type="dcterms:W3CDTF">2023-03-31T15:18:44Z</dcterms:created>
  <dcterms:modified xsi:type="dcterms:W3CDTF">2023-04-01T03:07:05Z</dcterms:modified>
</cp:coreProperties>
</file>