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Barlow ExtraBold"/>
      <p:bold r:id="rId31"/>
      <p:boldItalic r:id="rId32"/>
    </p:embeddedFont>
    <p:embeddedFont>
      <p:font typeface="Barlow SemiBold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ExtraBold-bold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arlowSemiBold-regular.fntdata"/><Relationship Id="rId10" Type="http://schemas.openxmlformats.org/officeDocument/2006/relationships/slide" Target="slides/slide6.xml"/><Relationship Id="rId32" Type="http://schemas.openxmlformats.org/officeDocument/2006/relationships/font" Target="fonts/BarlowExtraBold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SemiBold-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Bold-bold.fntdata"/><Relationship Id="rId15" Type="http://schemas.openxmlformats.org/officeDocument/2006/relationships/slide" Target="slides/slide11.xml"/><Relationship Id="rId37" Type="http://schemas.openxmlformats.org/officeDocument/2006/relationships/font" Target="fonts/Barlow-regular.fntdata"/><Relationship Id="rId14" Type="http://schemas.openxmlformats.org/officeDocument/2006/relationships/slide" Target="slides/slide10.xml"/><Relationship Id="rId36" Type="http://schemas.openxmlformats.org/officeDocument/2006/relationships/font" Target="fonts/BarlowSemiBold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-italic.fntdata"/><Relationship Id="rId16" Type="http://schemas.openxmlformats.org/officeDocument/2006/relationships/slide" Target="slides/slide12.xml"/><Relationship Id="rId38" Type="http://schemas.openxmlformats.org/officeDocument/2006/relationships/font" Target="fonts/Barlow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7fa364bf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b7fa364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b7fa364bf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b7fa364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b7fa364bf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b7fa364b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b7fa364bf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b7fa364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b7fa364bf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b7fa364b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b7fa364bf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b7fa364b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b7fa364bf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b7fa364b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b7fa364bf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b7fa364b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b7fa364bf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b7fa364b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b7fa364bf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b7fa364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b7fa364bf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b7fa364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b833fb8c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b833fb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b833fb8ce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b833fb8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b833fb8c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b833fb8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b7fa364bf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b7fa364b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b7fa364bf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b7fa364b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b7fa364b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b7fa364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b7fa364bf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b7fa364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b7fa364bf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b7fa364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b7fa364bf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b7fa364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42250" y="1382475"/>
            <a:ext cx="77952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AND MOBILE PROGRAMMING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48325" y="330000"/>
            <a:ext cx="315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CEF 440</a:t>
            </a:r>
            <a:endParaRPr sz="6000">
              <a:solidFill>
                <a:srgbClr val="FFB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2314075" y="2019350"/>
            <a:ext cx="63555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4. SEQUENCE</a:t>
            </a:r>
            <a:r>
              <a:rPr lang="en" sz="4500"/>
              <a:t> DIAGRAM</a:t>
            </a:r>
            <a:endParaRPr sz="4500"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2670575" y="27268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Shows the flow of functionality through a Use case.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1556325" y="1349151"/>
            <a:ext cx="70857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Registration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Login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Food posting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Discussion, rating and comment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Search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Notification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800" y="177225"/>
            <a:ext cx="4694599" cy="476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1305700" y="116100"/>
            <a:ext cx="275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REGISTRATION</a:t>
            </a:r>
            <a:endParaRPr b="1" sz="3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1499175" y="299400"/>
            <a:ext cx="155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LOGIN</a:t>
            </a:r>
            <a:endParaRPr b="1" sz="35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075" y="152400"/>
            <a:ext cx="554032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1280575" y="197600"/>
            <a:ext cx="203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FOOD</a:t>
            </a:r>
            <a:br>
              <a:rPr b="1" lang="en" sz="35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b="1" lang="en" sz="35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POSTING</a:t>
            </a:r>
            <a:endParaRPr b="1" sz="35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425" y="152400"/>
            <a:ext cx="559097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1519550" y="238325"/>
            <a:ext cx="206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DISCUSS</a:t>
            </a:r>
            <a:endParaRPr b="1" sz="3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COMMENT</a:t>
            </a:r>
            <a:endParaRPr b="1" sz="3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RATING</a:t>
            </a:r>
            <a:endParaRPr b="1" sz="3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150" y="152400"/>
            <a:ext cx="5163249" cy="49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1443525" y="152400"/>
            <a:ext cx="2377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FOOD</a:t>
            </a:r>
            <a:br>
              <a:rPr b="1" lang="en" sz="38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b="1" lang="en" sz="38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SEARCH</a:t>
            </a:r>
            <a:endParaRPr b="1" sz="38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825" y="152400"/>
            <a:ext cx="530857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1433350" y="167050"/>
            <a:ext cx="276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NOTIFICATION</a:t>
            </a:r>
            <a:endParaRPr b="1" sz="3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175" y="126300"/>
            <a:ext cx="4725227" cy="4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ctrTitle"/>
          </p:nvPr>
        </p:nvSpPr>
        <p:spPr>
          <a:xfrm>
            <a:off x="2242775" y="2039675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5. ACTIVITY</a:t>
            </a:r>
            <a:r>
              <a:rPr lang="en" sz="4500"/>
              <a:t> DIAGRAM</a:t>
            </a:r>
            <a:endParaRPr sz="4500"/>
          </a:p>
        </p:txBody>
      </p:sp>
      <p:sp>
        <p:nvSpPr>
          <p:cNvPr id="205" name="Google Shape;205;p31"/>
          <p:cNvSpPr txBox="1"/>
          <p:nvPr>
            <p:ph idx="1" type="subTitle"/>
          </p:nvPr>
        </p:nvSpPr>
        <p:spPr>
          <a:xfrm>
            <a:off x="3053400" y="2757400"/>
            <a:ext cx="43023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Describe the activities of each class.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450" y="0"/>
            <a:ext cx="6508325" cy="49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DESIGN AND MODELING OF A FOOD MANAGEMENT SYSTEM APPLICATION</a:t>
            </a:r>
            <a:endParaRPr sz="4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ctrTitle"/>
          </p:nvPr>
        </p:nvSpPr>
        <p:spPr>
          <a:xfrm>
            <a:off x="2334450" y="1978575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6</a:t>
            </a:r>
            <a:r>
              <a:rPr lang="en" sz="4000"/>
              <a:t>. DATA FLOW DIAGRAM</a:t>
            </a:r>
            <a:endParaRPr sz="4000"/>
          </a:p>
        </p:txBody>
      </p:sp>
      <p:sp>
        <p:nvSpPr>
          <p:cNvPr id="217" name="Google Shape;217;p33"/>
          <p:cNvSpPr txBox="1"/>
          <p:nvPr>
            <p:ph idx="1" type="subTitle"/>
          </p:nvPr>
        </p:nvSpPr>
        <p:spPr>
          <a:xfrm>
            <a:off x="2334450" y="2726850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Shows information flow in the processes of the system.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650" y="233875"/>
            <a:ext cx="57437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1283300" y="233875"/>
            <a:ext cx="161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LEVEL 0</a:t>
            </a:r>
            <a:endParaRPr b="1" sz="30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575" y="152400"/>
            <a:ext cx="651782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682375" y="295000"/>
            <a:ext cx="161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LEVEL 1</a:t>
            </a:r>
            <a:endParaRPr b="1" sz="30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2242775" y="2039675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6</a:t>
            </a:r>
            <a:r>
              <a:rPr lang="en" sz="4500"/>
              <a:t>. CONCLUSION</a:t>
            </a:r>
            <a:endParaRPr sz="4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Overall, the design and modeling of a food management application requires careful consideration of user needs, technical requirements, and data management strategies to create a functional and effective tool for managing food-related tasks.</a:t>
            </a:r>
            <a:endParaRPr sz="2600"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8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THANKS</a:t>
            </a:r>
            <a:r>
              <a:rPr lang="en" sz="9600">
                <a:solidFill>
                  <a:schemeClr val="accent1"/>
                </a:solidFill>
              </a:rPr>
              <a:t>!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49" name="Google Shape;249;p38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us at: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https://github.com/cybelle715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GROUP 		I</a:t>
            </a:r>
            <a:endParaRPr sz="50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CONTENT</a:t>
            </a:r>
            <a:endParaRPr sz="28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576275" y="1397700"/>
            <a:ext cx="70932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Barlow SemiBold"/>
                <a:ea typeface="Barlow SemiBold"/>
                <a:cs typeface="Barlow SemiBold"/>
                <a:sym typeface="Barlow SemiBold"/>
              </a:rPr>
              <a:t>INTRODUCTION</a:t>
            </a:r>
            <a:endParaRPr sz="25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Barlow SemiBold"/>
                <a:ea typeface="Barlow SemiBold"/>
                <a:cs typeface="Barlow SemiBold"/>
                <a:sym typeface="Barlow SemiBold"/>
              </a:rPr>
              <a:t>Class Diagram</a:t>
            </a:r>
            <a:endParaRPr sz="25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Barlow SemiBold"/>
                <a:ea typeface="Barlow SemiBold"/>
                <a:cs typeface="Barlow SemiBold"/>
                <a:sym typeface="Barlow SemiBold"/>
              </a:rPr>
              <a:t>Use Case Diagram </a:t>
            </a:r>
            <a:endParaRPr sz="25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Barlow SemiBold"/>
                <a:ea typeface="Barlow SemiBold"/>
                <a:cs typeface="Barlow SemiBold"/>
                <a:sym typeface="Barlow SemiBold"/>
              </a:rPr>
              <a:t>Sequence Diagram</a:t>
            </a:r>
            <a:endParaRPr sz="25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Barlow SemiBold"/>
                <a:ea typeface="Barlow SemiBold"/>
                <a:cs typeface="Barlow SemiBold"/>
                <a:sym typeface="Barlow SemiBold"/>
              </a:rPr>
              <a:t>Activity Diagram</a:t>
            </a:r>
            <a:endParaRPr sz="25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Barlow SemiBold"/>
                <a:ea typeface="Barlow SemiBold"/>
                <a:cs typeface="Barlow SemiBold"/>
                <a:sym typeface="Barlow SemiBold"/>
              </a:rPr>
              <a:t>Data Flow DIAGRAM</a:t>
            </a:r>
            <a:endParaRPr sz="25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Barlow SemiBold"/>
                <a:ea typeface="Barlow SemiBold"/>
                <a:cs typeface="Barlow SemiBold"/>
                <a:sym typeface="Barlow SemiBold"/>
              </a:rPr>
              <a:t>CONCLUSION</a:t>
            </a:r>
            <a:endParaRPr sz="25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6" name="Google Shape;106;p1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</a:t>
            </a:r>
            <a:r>
              <a:rPr lang="en" sz="5000"/>
              <a:t>. INTRODUCTION</a:t>
            </a:r>
            <a:endParaRPr sz="5000"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 with the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31550" y="411475"/>
            <a:ext cx="4642800" cy="4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the collection and the analysis of  Requirements, the Design phase consist of bringing out the differents aspects of the application.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2507600" y="199895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2. </a:t>
            </a:r>
            <a:r>
              <a:rPr lang="en" sz="5000"/>
              <a:t>CLASS DIAGRAM</a:t>
            </a:r>
            <a:endParaRPr sz="5000"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2935400" y="27370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Describes the static structure of the system.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325" y="0"/>
            <a:ext cx="51020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2248775" y="1978575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3. USE CASE</a:t>
            </a:r>
            <a:r>
              <a:rPr lang="en" sz="4500"/>
              <a:t> DIAGRAM</a:t>
            </a:r>
            <a:endParaRPr sz="4500"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2605325" y="2726425"/>
            <a:ext cx="64920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Interaction of the system with the its different actors.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425" y="60750"/>
            <a:ext cx="6205174" cy="498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