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be312ab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e312ab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be312ab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be312ab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be312ab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be312ab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be312ab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be312ab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nakedsecurity.sophos.com/2019/09/23/google-pulls-more-fake-adblockers-from-chrome-web-sto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61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Browser Extension XSS Vulnerabilities</a:t>
            </a:r>
            <a:endParaRPr/>
          </a:p>
          <a:p>
            <a:pPr indent="0" lvl="0" marL="0" rtl="0" algn="ctr">
              <a:spcBef>
                <a:spcPts val="0"/>
              </a:spcBef>
              <a:spcAft>
                <a:spcPts val="0"/>
              </a:spcAft>
              <a:buNone/>
            </a:pPr>
            <a:r>
              <a:t/>
            </a:r>
            <a:endParaRPr i="1" sz="1800">
              <a:solidFill>
                <a:srgbClr val="CCCCCC"/>
              </a:solidFill>
            </a:endParaRPr>
          </a:p>
          <a:p>
            <a:pPr indent="0" lvl="0" marL="0" rtl="0" algn="ctr">
              <a:spcBef>
                <a:spcPts val="0"/>
              </a:spcBef>
              <a:spcAft>
                <a:spcPts val="0"/>
              </a:spcAft>
              <a:buNone/>
            </a:pPr>
            <a:r>
              <a:t/>
            </a:r>
            <a:endParaRPr sz="1200"/>
          </a:p>
        </p:txBody>
      </p:sp>
      <p:sp>
        <p:nvSpPr>
          <p:cNvPr id="55" name="Google Shape;55;p13"/>
          <p:cNvSpPr txBox="1"/>
          <p:nvPr>
            <p:ph idx="1" type="subTitle"/>
          </p:nvPr>
        </p:nvSpPr>
        <p:spPr>
          <a:xfrm>
            <a:off x="311700" y="3525150"/>
            <a:ext cx="8520600" cy="9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Joseph Brown, Mahendra Pruitt, Brian Lim, Usama Ashraf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Abstract</a:t>
            </a:r>
            <a:endParaRPr b="1" sz="1200"/>
          </a:p>
          <a:p>
            <a:pPr indent="-279400" lvl="1" marL="914400" rtl="0" algn="l">
              <a:spcBef>
                <a:spcPts val="0"/>
              </a:spcBef>
              <a:spcAft>
                <a:spcPts val="0"/>
              </a:spcAft>
              <a:buClr>
                <a:srgbClr val="FFFFFF"/>
              </a:buClr>
              <a:buSzPts val="800"/>
              <a:buChar char="○"/>
            </a:pPr>
            <a:r>
              <a:rPr lang="en" sz="800">
                <a:solidFill>
                  <a:srgbClr val="FFFFFF"/>
                </a:solidFill>
              </a:rPr>
              <a:t>This project outline vulnerabilities in browsers which takes advantage of user-end attack surfaces in order to evade both observational and heuristic detections users and modern browsers respectively use to detect cryptojacking. While browsers have made steps toward increased security in extensions, one of the most insecure areas of modern browsers, user-script type extensions still show great vulnerabilities to XSS (Cross Site Scripting), including cryptojacking and data theft attacks. This spawns from a lack of certification and a decentralization of user-script distribution, despite the extensions themselves being certified by browser extension marketplaces. The project takes both an offensive and defensive stance, providing research from both angles. It demonstrates the implementation of multiple XSS attacks, including cryptojacking, form data theft, and cookie theft, and what steps could be taken to defend against such exploits. </a:t>
            </a:r>
            <a:endParaRPr b="1" sz="800">
              <a:solidFill>
                <a:srgbClr val="FFFFFF"/>
              </a:solidFill>
            </a:endParaRPr>
          </a:p>
          <a:p>
            <a:pPr indent="-304800" lvl="0" marL="457200" rtl="0" algn="l">
              <a:spcBef>
                <a:spcPts val="0"/>
              </a:spcBef>
              <a:spcAft>
                <a:spcPts val="0"/>
              </a:spcAft>
              <a:buSzPts val="1200"/>
              <a:buChar char="●"/>
            </a:pPr>
            <a:r>
              <a:rPr b="1" lang="en" sz="1200"/>
              <a:t>Background</a:t>
            </a:r>
            <a:endParaRPr b="1" sz="1200"/>
          </a:p>
          <a:p>
            <a:pPr indent="-317500" lvl="1" marL="914400" rtl="0" algn="l">
              <a:spcBef>
                <a:spcPts val="0"/>
              </a:spcBef>
              <a:spcAft>
                <a:spcPts val="0"/>
              </a:spcAft>
              <a:buSzPts val="1400"/>
              <a:buChar char="○"/>
            </a:pPr>
            <a:r>
              <a:rPr lang="en" sz="1000">
                <a:solidFill>
                  <a:srgbClr val="FFFFFF"/>
                </a:solidFill>
              </a:rPr>
              <a:t>Studies have discussed growing threats of browser insecurity, especially in relation to javascript attacks and web extensions[1] [2] [3]</a:t>
            </a:r>
            <a:endParaRPr sz="1000">
              <a:solidFill>
                <a:srgbClr val="FFFFFF"/>
              </a:solidFill>
            </a:endParaRPr>
          </a:p>
          <a:p>
            <a:pPr indent="-317500" lvl="1" marL="914400" rtl="0" algn="l">
              <a:spcBef>
                <a:spcPts val="0"/>
              </a:spcBef>
              <a:spcAft>
                <a:spcPts val="0"/>
              </a:spcAft>
              <a:buSzPts val="1400"/>
              <a:buChar char="○"/>
            </a:pPr>
            <a:r>
              <a:rPr lang="en" sz="1000">
                <a:solidFill>
                  <a:srgbClr val="FFFFFF"/>
                </a:solidFill>
              </a:rPr>
              <a:t>Browsers have taken steps to add additional security measures to minimize attack surfaces present in extensions after an increase in these attacks [3] [4]</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Cryptojacking has become a growing threat which correlates with browser extensions because of the simplicity of the attack, latent ability to be detected, and growing popular of cryptocurrency [4][5][6]</a:t>
            </a:r>
            <a:endParaRPr sz="1000">
              <a:solidFill>
                <a:srgbClr val="FFFFFF"/>
              </a:solidFill>
            </a:endParaRPr>
          </a:p>
          <a:p>
            <a:pPr indent="-304800" lvl="0" marL="457200" rtl="0" algn="l">
              <a:spcBef>
                <a:spcPts val="0"/>
              </a:spcBef>
              <a:spcAft>
                <a:spcPts val="0"/>
              </a:spcAft>
              <a:buSzPts val="1200"/>
              <a:buChar char="●"/>
            </a:pPr>
            <a:r>
              <a:rPr b="1" lang="en" sz="1200"/>
              <a:t>Purpose / Objectives</a:t>
            </a:r>
            <a:endParaRPr b="1" sz="1200"/>
          </a:p>
          <a:p>
            <a:pPr indent="-292100" lvl="1" marL="914400" rtl="0" algn="l">
              <a:spcBef>
                <a:spcPts val="0"/>
              </a:spcBef>
              <a:spcAft>
                <a:spcPts val="0"/>
              </a:spcAft>
              <a:buClr>
                <a:srgbClr val="FFFFFF"/>
              </a:buClr>
              <a:buSzPts val="1000"/>
              <a:buChar char="○"/>
            </a:pPr>
            <a:r>
              <a:rPr lang="en" sz="1000">
                <a:solidFill>
                  <a:srgbClr val="FFFFFF"/>
                </a:solidFill>
              </a:rPr>
              <a:t>Demonstrate user-script vulnerabilities in modern browsers, and how cryptojacking attacks can take place through them, as well as evade common cryptojacking detection </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Propose theoretical steps which could be taken to patch this vulnerability in defense against these attacks</a:t>
            </a:r>
            <a:endParaRPr sz="1000">
              <a:solidFill>
                <a:srgbClr val="FFFFFF"/>
              </a:solidFill>
            </a:endParaRPr>
          </a:p>
          <a:p>
            <a:pPr indent="0" lvl="0" marL="457200" rtl="0" algn="l">
              <a:spcBef>
                <a:spcPts val="1600"/>
              </a:spcBef>
              <a:spcAft>
                <a:spcPts val="1600"/>
              </a:spcAft>
              <a:buNone/>
            </a:pPr>
            <a:r>
              <a:t/>
            </a:r>
            <a:endParaRPr/>
          </a:p>
        </p:txBody>
      </p:sp>
      <p:sp>
        <p:nvSpPr>
          <p:cNvPr id="62" name="Google Shape;62;p14"/>
          <p:cNvSpPr txBox="1"/>
          <p:nvPr/>
        </p:nvSpPr>
        <p:spPr>
          <a:xfrm>
            <a:off x="49875" y="4521450"/>
            <a:ext cx="90120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rPr>
              <a:t>[1] Satish, Patil Shital et al.: Web Browser Security: Different Attacks Detection and Prevention Techniques. International Journal of Computer Applications. 1-7 (2017). [2] Picazo-Sanchez, P. et al.: After you, please: browser extensions order attacks and countermeasures. International Journal of Information Security. 1–12 (2019). [3] Bijmans, H. et al: Inadvertently Making Cyber Criminals Rich: A Comprehensive Study of Cryptojacking Campaigns at Internet Scale. Proceedings of the 28th USENIX Security Symposium. 2-16 (2019). [4] Dunn, J.E. et al.: Google pulls more fake adblockers from Chrome Web Store, </a:t>
            </a:r>
            <a:r>
              <a:rPr lang="en" sz="600" u="sng">
                <a:solidFill>
                  <a:schemeClr val="hlink"/>
                </a:solidFill>
                <a:hlinkClick r:id="rId3"/>
              </a:rPr>
              <a:t>https://nakedsecurity.sophos.com/2019/09/23/google-pulls-more-fake-adblockers-from-chrome-web-store/</a:t>
            </a:r>
            <a:r>
              <a:rPr lang="en" sz="600">
                <a:solidFill>
                  <a:srgbClr val="FFFFFF"/>
                </a:solidFill>
              </a:rPr>
              <a:t>.  [5] Musch, C. et al: Web-based Cryptojacking in the Wild. arXiv e-prints. 4-30 (2018).  [6] Bijmans, H. et al: Inadvertently Making Cyber Criminals Rich: A Comprehensive Study of Cryptojacking Campaigns at Internet Scale. Proceedings of the 28th USENIX Security Symposium. 2-16 (2019).</a:t>
            </a:r>
            <a:endParaRPr sz="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Cryptojacking</a:t>
            </a:r>
            <a:endParaRPr b="1"/>
          </a:p>
          <a:p>
            <a:pPr indent="-292100" lvl="1" marL="914400" rtl="0" algn="l">
              <a:spcBef>
                <a:spcPts val="0"/>
              </a:spcBef>
              <a:spcAft>
                <a:spcPts val="0"/>
              </a:spcAft>
              <a:buClr>
                <a:srgbClr val="FFFFFF"/>
              </a:buClr>
              <a:buSzPts val="1000"/>
              <a:buChar char="○"/>
            </a:pPr>
            <a:r>
              <a:rPr lang="en" sz="1000">
                <a:solidFill>
                  <a:srgbClr val="FFFFFF"/>
                </a:solidFill>
              </a:rPr>
              <a:t>Develop &amp; implement a compressed, </a:t>
            </a:r>
            <a:r>
              <a:rPr lang="en" sz="1000">
                <a:solidFill>
                  <a:srgbClr val="FFFFFF"/>
                </a:solidFill>
              </a:rPr>
              <a:t>obfuscated</a:t>
            </a:r>
            <a:r>
              <a:rPr lang="en" sz="1000">
                <a:solidFill>
                  <a:srgbClr val="FFFFFF"/>
                </a:solidFill>
              </a:rPr>
              <a:t> javascript-based mining script that works with a remote miner, and evades current cryptojacking detection methods. Uses DOM (Document Object Model) user-events to evade heuristic analysis.</a:t>
            </a:r>
            <a:endParaRPr sz="1000">
              <a:solidFill>
                <a:srgbClr val="FFFFFF"/>
              </a:solidFill>
            </a:endParaRPr>
          </a:p>
          <a:p>
            <a:pPr indent="-342900" lvl="0" marL="457200" rtl="0" algn="l">
              <a:spcBef>
                <a:spcPts val="0"/>
              </a:spcBef>
              <a:spcAft>
                <a:spcPts val="0"/>
              </a:spcAft>
              <a:buSzPts val="1800"/>
              <a:buChar char="●"/>
            </a:pPr>
            <a:r>
              <a:rPr b="1" lang="en"/>
              <a:t>Browser Vulnerabilities</a:t>
            </a:r>
            <a:endParaRPr b="1"/>
          </a:p>
          <a:p>
            <a:pPr indent="-292100" lvl="1" marL="914400" rtl="0" algn="l">
              <a:spcBef>
                <a:spcPts val="0"/>
              </a:spcBef>
              <a:spcAft>
                <a:spcPts val="0"/>
              </a:spcAft>
              <a:buClr>
                <a:srgbClr val="FFFFFF"/>
              </a:buClr>
              <a:buSzPts val="1000"/>
              <a:buChar char="○"/>
            </a:pPr>
            <a:r>
              <a:rPr lang="en" sz="1000">
                <a:solidFill>
                  <a:srgbClr val="FFFFFF"/>
                </a:solidFill>
              </a:rPr>
              <a:t>Exploit vulnerabilities in user-script extensions across browsers through the injection of the developed cryptojacking script</a:t>
            </a:r>
            <a:endParaRPr sz="1000">
              <a:solidFill>
                <a:srgbClr val="FFFFFF"/>
              </a:solidFill>
            </a:endParaRPr>
          </a:p>
          <a:p>
            <a:pPr indent="-342900" lvl="0" marL="457200" rtl="0" algn="l">
              <a:spcBef>
                <a:spcPts val="0"/>
              </a:spcBef>
              <a:spcAft>
                <a:spcPts val="0"/>
              </a:spcAft>
              <a:buSzPts val="1800"/>
              <a:buChar char="●"/>
            </a:pPr>
            <a:r>
              <a:rPr b="1" lang="en"/>
              <a:t>Methodology</a:t>
            </a:r>
            <a:endParaRPr b="1"/>
          </a:p>
          <a:p>
            <a:pPr indent="-285750" lvl="1" marL="914400" rtl="0" algn="l">
              <a:spcBef>
                <a:spcPts val="0"/>
              </a:spcBef>
              <a:spcAft>
                <a:spcPts val="0"/>
              </a:spcAft>
              <a:buClr>
                <a:srgbClr val="FFFFFF"/>
              </a:buClr>
              <a:buSzPts val="900"/>
              <a:buChar char="○"/>
            </a:pPr>
            <a:r>
              <a:rPr lang="en" sz="900">
                <a:solidFill>
                  <a:srgbClr val="FFFFFF"/>
                </a:solidFill>
              </a:rPr>
              <a:t>Offensive:</a:t>
            </a:r>
            <a:endParaRPr sz="900">
              <a:solidFill>
                <a:srgbClr val="FFFFFF"/>
              </a:solidFill>
            </a:endParaRPr>
          </a:p>
          <a:p>
            <a:pPr indent="-285750" lvl="2" marL="1371600" rtl="0" algn="l">
              <a:spcBef>
                <a:spcPts val="0"/>
              </a:spcBef>
              <a:spcAft>
                <a:spcPts val="0"/>
              </a:spcAft>
              <a:buClr>
                <a:srgbClr val="FFFFFF"/>
              </a:buClr>
              <a:buSzPts val="900"/>
              <a:buChar char="■"/>
            </a:pPr>
            <a:r>
              <a:rPr lang="en" sz="900">
                <a:solidFill>
                  <a:srgbClr val="FFFFFF"/>
                </a:solidFill>
              </a:rPr>
              <a:t>Exhibit various ways in which these developed vulnerabilities could be exploited across browsers, and why they exist</a:t>
            </a:r>
            <a:endParaRPr sz="900">
              <a:solidFill>
                <a:srgbClr val="FFFFFF"/>
              </a:solidFill>
            </a:endParaRPr>
          </a:p>
          <a:p>
            <a:pPr indent="-285750" lvl="3" marL="1828800" rtl="0" algn="l">
              <a:spcBef>
                <a:spcPts val="0"/>
              </a:spcBef>
              <a:spcAft>
                <a:spcPts val="0"/>
              </a:spcAft>
              <a:buClr>
                <a:srgbClr val="FFFFFF"/>
              </a:buClr>
              <a:buSzPts val="900"/>
              <a:buChar char="●"/>
            </a:pPr>
            <a:r>
              <a:rPr lang="en" sz="900">
                <a:solidFill>
                  <a:srgbClr val="FFFFFF"/>
                </a:solidFill>
              </a:rPr>
              <a:t>Cryptojacking Attack, Form Theft Attack (forwarding info to malicious remote host from input fields), and Cookie Theft Attack</a:t>
            </a:r>
            <a:endParaRPr sz="900">
              <a:solidFill>
                <a:srgbClr val="FFFFFF"/>
              </a:solidFill>
            </a:endParaRPr>
          </a:p>
          <a:p>
            <a:pPr indent="-285750" lvl="3" marL="1828800" rtl="0" algn="l">
              <a:spcBef>
                <a:spcPts val="0"/>
              </a:spcBef>
              <a:spcAft>
                <a:spcPts val="0"/>
              </a:spcAft>
              <a:buClr>
                <a:srgbClr val="FFFFFF"/>
              </a:buClr>
              <a:buSzPts val="900"/>
              <a:buChar char="●"/>
            </a:pPr>
            <a:r>
              <a:rPr lang="en" sz="900">
                <a:solidFill>
                  <a:srgbClr val="FFFFFF"/>
                </a:solidFill>
              </a:rPr>
              <a:t>Implement these attack scripts into user scripts, both normally and through </a:t>
            </a:r>
            <a:r>
              <a:rPr lang="en" sz="900">
                <a:solidFill>
                  <a:srgbClr val="FFFFFF"/>
                </a:solidFill>
              </a:rPr>
              <a:t>obfuscation</a:t>
            </a:r>
            <a:r>
              <a:rPr lang="en" sz="900">
                <a:solidFill>
                  <a:srgbClr val="FFFFFF"/>
                </a:solidFill>
              </a:rPr>
              <a:t> </a:t>
            </a:r>
            <a:endParaRPr sz="900">
              <a:solidFill>
                <a:srgbClr val="FFFFFF"/>
              </a:solidFill>
            </a:endParaRPr>
          </a:p>
          <a:p>
            <a:pPr indent="-285750" lvl="2" marL="1371600" rtl="0" algn="l">
              <a:spcBef>
                <a:spcPts val="0"/>
              </a:spcBef>
              <a:spcAft>
                <a:spcPts val="0"/>
              </a:spcAft>
              <a:buClr>
                <a:srgbClr val="FFFFFF"/>
              </a:buClr>
              <a:buSzPts val="900"/>
              <a:buChar char="■"/>
            </a:pPr>
            <a:r>
              <a:rPr lang="en" sz="900">
                <a:solidFill>
                  <a:srgbClr val="FFFFFF"/>
                </a:solidFill>
              </a:rPr>
              <a:t>Test the consistency and detectability of these attacks, and discuss alternative ways this vulnerability could be exploited</a:t>
            </a:r>
            <a:endParaRPr sz="900">
              <a:solidFill>
                <a:srgbClr val="FFFFFF"/>
              </a:solidFill>
            </a:endParaRPr>
          </a:p>
          <a:p>
            <a:pPr indent="-285750" lvl="1" marL="914400" rtl="0" algn="l">
              <a:spcBef>
                <a:spcPts val="0"/>
              </a:spcBef>
              <a:spcAft>
                <a:spcPts val="0"/>
              </a:spcAft>
              <a:buClr>
                <a:srgbClr val="FFFFFF"/>
              </a:buClr>
              <a:buSzPts val="900"/>
              <a:buChar char="○"/>
            </a:pPr>
            <a:r>
              <a:rPr lang="en" sz="900">
                <a:solidFill>
                  <a:srgbClr val="FFFFFF"/>
                </a:solidFill>
              </a:rPr>
              <a:t>Defensive:</a:t>
            </a:r>
            <a:endParaRPr sz="900">
              <a:solidFill>
                <a:srgbClr val="FFFFFF"/>
              </a:solidFill>
            </a:endParaRPr>
          </a:p>
          <a:p>
            <a:pPr indent="-285750" lvl="2" marL="1371600" rtl="0" algn="l">
              <a:spcBef>
                <a:spcPts val="0"/>
              </a:spcBef>
              <a:spcAft>
                <a:spcPts val="0"/>
              </a:spcAft>
              <a:buClr>
                <a:srgbClr val="FFFFFF"/>
              </a:buClr>
              <a:buSzPts val="900"/>
              <a:buChar char="■"/>
            </a:pPr>
            <a:r>
              <a:rPr lang="en" sz="900">
                <a:solidFill>
                  <a:srgbClr val="FFFFFF"/>
                </a:solidFill>
              </a:rPr>
              <a:t>Demonstrate &amp; test methods of preventing the exploit demonstrated in the project</a:t>
            </a:r>
            <a:endParaRPr sz="900">
              <a:solidFill>
                <a:srgbClr val="FFFFFF"/>
              </a:solidFill>
            </a:endParaRPr>
          </a:p>
          <a:p>
            <a:pPr indent="-285750" lvl="2" marL="1371600" rtl="0" algn="l">
              <a:spcBef>
                <a:spcPts val="0"/>
              </a:spcBef>
              <a:spcAft>
                <a:spcPts val="0"/>
              </a:spcAft>
              <a:buClr>
                <a:srgbClr val="FFFFFF"/>
              </a:buClr>
              <a:buSzPts val="900"/>
              <a:buChar char="■"/>
            </a:pPr>
            <a:r>
              <a:rPr lang="en" sz="900">
                <a:solidFill>
                  <a:srgbClr val="FFFFFF"/>
                </a:solidFill>
              </a:rPr>
              <a:t>Discuss the implications of the attack and the significance this has for contemporary browser ecosystems</a:t>
            </a:r>
            <a:endParaRPr sz="900">
              <a:solidFill>
                <a:srgbClr val="FFFFFF"/>
              </a:solidFill>
            </a:endParaRPr>
          </a:p>
          <a:p>
            <a:pPr indent="-342900" lvl="0" marL="457200" rtl="0" algn="l">
              <a:spcBef>
                <a:spcPts val="0"/>
              </a:spcBef>
              <a:spcAft>
                <a:spcPts val="0"/>
              </a:spcAft>
              <a:buSzPts val="1800"/>
              <a:buChar char="●"/>
            </a:pPr>
            <a:r>
              <a:rPr b="1" lang="en"/>
              <a:t>Success Criteria</a:t>
            </a:r>
            <a:endParaRPr b="1"/>
          </a:p>
          <a:p>
            <a:pPr indent="-292100" lvl="1" marL="914400" rtl="0" algn="l">
              <a:spcBef>
                <a:spcPts val="0"/>
              </a:spcBef>
              <a:spcAft>
                <a:spcPts val="0"/>
              </a:spcAft>
              <a:buClr>
                <a:srgbClr val="FFFFFF"/>
              </a:buClr>
              <a:buSzPts val="1000"/>
              <a:buChar char="○"/>
            </a:pPr>
            <a:r>
              <a:rPr lang="en" sz="1000">
                <a:solidFill>
                  <a:srgbClr val="FFFFFF"/>
                </a:solidFill>
              </a:rPr>
              <a:t>Ability to demonstrate a successful attack</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Consistency of the attack applied across browsers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Ability of attack to evade currently implemented anti-cryptojacking security measures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Application of proposed steps to combat demonstrated attack</a:t>
            </a:r>
            <a:endParaRPr sz="1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Findings</a:t>
            </a:r>
            <a:endParaRPr b="1"/>
          </a:p>
          <a:p>
            <a:pPr indent="-279400" lvl="1" marL="914400" rtl="0" algn="l">
              <a:spcBef>
                <a:spcPts val="0"/>
              </a:spcBef>
              <a:spcAft>
                <a:spcPts val="0"/>
              </a:spcAft>
              <a:buClr>
                <a:srgbClr val="FFFFFF"/>
              </a:buClr>
              <a:buSzPts val="800"/>
              <a:buChar char="○"/>
            </a:pPr>
            <a:r>
              <a:rPr lang="en" sz="800">
                <a:solidFill>
                  <a:srgbClr val="FFFFFF"/>
                </a:solidFill>
              </a:rPr>
              <a:t>User-scripts, and extensions with their own sub-marketplace ecosystem, re</a:t>
            </a:r>
            <a:r>
              <a:rPr lang="en" sz="800">
                <a:solidFill>
                  <a:srgbClr val="FFFFFF"/>
                </a:solidFill>
              </a:rPr>
              <a:t>main extremely insecure, and exploit the user as being the largest attack surface</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Dynamic Script loading through Javascript’s (JS) createElement() library allowed for cross-reference of remote libraries without injecting into script itself</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JS Obfuscation was a simple way of hiding malicious code from users even if user scripts or extension code is publicized</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chemeClr val="dk1"/>
                </a:solidFill>
              </a:rPr>
              <a:t>Security may block insecure elements such as XSS XML requests, but do not requests requests made through images, used in our cookie/info theft scripts</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JS-DOM (Document-Object-Model) interactions can be hijacked easily by extensions to produce XSS attacks without altering otherwise normal behavior</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Extension-based exploits generally evade security, both built into the browser and produced by security software</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Cryptojacking may not be extremely viable through this method for making money because of the slow mining rate, but it’s implementation can be extrapolated to demonstrate XSS injection attacks through the same methodology; we extrapolated the method for demonstrating how it could be used for stealing information or cookies, for example</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Blocking known dangerous external hosts remains the best method of defense, but this assumes the attack has already been reported and is known within a block database. In certain cases, the XSS did not register an external host as existing because the connection was facilitated by the server rather than the connecting client.</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Sub-extension XSS attacks are virtually undetectable by both the average user and by current security paradigms</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XSS attacks of this kind do not produce constant detectable connections, only periodically during the bubbling phase when accessed, which is too short of a measurement frame to capture network metrics for most current security measures</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Miner attacks of this kind are easily hidden by other processes, even though they have slightly higher CPU &amp; memory usage; not enough to typically trigger suspicion. Non-Miner XSS attacks did not display detectable system statistic nuances.</a:t>
            </a:r>
            <a:endParaRPr sz="800">
              <a:solidFill>
                <a:srgbClr val="FFFFFF"/>
              </a:solidFill>
            </a:endParaRPr>
          </a:p>
          <a:p>
            <a:pPr indent="-342900" lvl="0" marL="457200" rtl="0" algn="l">
              <a:spcBef>
                <a:spcPts val="0"/>
              </a:spcBef>
              <a:spcAft>
                <a:spcPts val="0"/>
              </a:spcAft>
              <a:buSzPts val="1800"/>
              <a:buChar char="●"/>
            </a:pPr>
            <a:r>
              <a:rPr b="1" lang="en"/>
              <a:t>Major </a:t>
            </a:r>
            <a:r>
              <a:rPr b="1" lang="en"/>
              <a:t>Accomplishments</a:t>
            </a:r>
            <a:endParaRPr b="1"/>
          </a:p>
          <a:p>
            <a:pPr indent="-279400" lvl="1" marL="914400" rtl="0" algn="l">
              <a:spcBef>
                <a:spcPts val="0"/>
              </a:spcBef>
              <a:spcAft>
                <a:spcPts val="0"/>
              </a:spcAft>
              <a:buClr>
                <a:srgbClr val="FFFFFF"/>
              </a:buClr>
              <a:buSzPts val="800"/>
              <a:buChar char="○"/>
            </a:pPr>
            <a:r>
              <a:rPr lang="en" sz="800">
                <a:solidFill>
                  <a:srgbClr val="FFFFFF"/>
                </a:solidFill>
              </a:rPr>
              <a:t>Demonstrate a process through which XSS attacks could take place; demonstrated through a cryptojacking XSS attack on User-Script extensions</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Demonstrate the universality and </a:t>
            </a:r>
            <a:r>
              <a:rPr lang="en" sz="800">
                <a:solidFill>
                  <a:srgbClr val="FFFFFF"/>
                </a:solidFill>
              </a:rPr>
              <a:t>efficiency</a:t>
            </a:r>
            <a:r>
              <a:rPr lang="en" sz="800">
                <a:solidFill>
                  <a:srgbClr val="FFFFFF"/>
                </a:solidFill>
              </a:rPr>
              <a:t> of these attacks across multiple browsers and extensions of the same categorization</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Qualitatively measure how these attacks could be detected, and based on gathered information, comparatively show how they could be prevented</a:t>
            </a:r>
            <a:endParaRPr sz="800">
              <a:solidFill>
                <a:srgbClr val="FFFFFF"/>
              </a:solidFill>
            </a:endParaRPr>
          </a:p>
          <a:p>
            <a:pPr indent="0" lvl="0" marL="0" rtl="0" algn="l">
              <a:spcBef>
                <a:spcPts val="1600"/>
              </a:spcBef>
              <a:spcAft>
                <a:spcPts val="1600"/>
              </a:spcAft>
              <a:buNone/>
            </a:pPr>
            <a:r>
              <a:t/>
            </a:r>
            <a:endParaRPr sz="1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Outcome</a:t>
            </a:r>
            <a:endParaRPr b="1"/>
          </a:p>
          <a:p>
            <a:pPr indent="-292100" lvl="1" marL="914400" rtl="0" algn="l">
              <a:spcBef>
                <a:spcPts val="0"/>
              </a:spcBef>
              <a:spcAft>
                <a:spcPts val="0"/>
              </a:spcAft>
              <a:buClr>
                <a:srgbClr val="FFFFFF"/>
              </a:buClr>
              <a:buSzPts val="1000"/>
              <a:buChar char="○"/>
            </a:pPr>
            <a:r>
              <a:rPr lang="en" sz="1000">
                <a:solidFill>
                  <a:srgbClr val="FFFFFF"/>
                </a:solidFill>
              </a:rPr>
              <a:t>Successfully</a:t>
            </a:r>
            <a:r>
              <a:rPr lang="en" sz="1000">
                <a:solidFill>
                  <a:srgbClr val="FFFFFF"/>
                </a:solidFill>
              </a:rPr>
              <a:t> demonstrated XSS-Cryptojacking attacks across all major browsers, through multiple extensions on each which shared user-script functionality</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Demonstrated vulnerabilities in JS-DOM event listeners/handlers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Proved latency of these attacks and ability to evade security paradigms present on browser and </a:t>
            </a:r>
            <a:r>
              <a:rPr lang="en" sz="1000">
                <a:solidFill>
                  <a:srgbClr val="FFFFFF"/>
                </a:solidFill>
              </a:rPr>
              <a:t>antivirus</a:t>
            </a:r>
            <a:r>
              <a:rPr lang="en" sz="1000">
                <a:solidFill>
                  <a:srgbClr val="FFFFFF"/>
                </a:solidFill>
              </a:rPr>
              <a:t> software</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Qualitatively measured and discussed the attack from both offensive and defensive standpoints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Discussed, comparatively with past research, reasons for these vulnerabilities and how to approach them</a:t>
            </a:r>
            <a:endParaRPr sz="1000">
              <a:solidFill>
                <a:srgbClr val="FFFFFF"/>
              </a:solidFill>
            </a:endParaRPr>
          </a:p>
          <a:p>
            <a:pPr indent="-342900" lvl="0" marL="457200" rtl="0" algn="l">
              <a:spcBef>
                <a:spcPts val="0"/>
              </a:spcBef>
              <a:spcAft>
                <a:spcPts val="0"/>
              </a:spcAft>
              <a:buSzPts val="1800"/>
              <a:buChar char="●"/>
            </a:pPr>
            <a:r>
              <a:rPr b="1" lang="en"/>
              <a:t>Significance</a:t>
            </a:r>
            <a:endParaRPr b="1"/>
          </a:p>
          <a:p>
            <a:pPr indent="-292100" lvl="1" marL="914400" rtl="0" algn="l">
              <a:spcBef>
                <a:spcPts val="0"/>
              </a:spcBef>
              <a:spcAft>
                <a:spcPts val="0"/>
              </a:spcAft>
              <a:buClr>
                <a:srgbClr val="FFFFFF"/>
              </a:buClr>
              <a:buSzPts val="1000"/>
              <a:buChar char="○"/>
            </a:pPr>
            <a:r>
              <a:rPr lang="en" sz="1000">
                <a:solidFill>
                  <a:srgbClr val="FFFFFF"/>
                </a:solidFill>
              </a:rPr>
              <a:t>Displays flaws in current paradigms for detecting threats, especially security as built into current major browsers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Demonstrates how JS-DOM interactions can be hijacked to produce user consent to XSS attacks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Demonstrates circumventional vulnerabilities in browser extension ecosystems despite them now being signed based on certificates</a:t>
            </a:r>
            <a:endParaRPr sz="1000">
              <a:solidFill>
                <a:srgbClr val="FFFFFF"/>
              </a:solidFill>
            </a:endParaRPr>
          </a:p>
          <a:p>
            <a:pPr indent="-342900" lvl="0" marL="457200" rtl="0" algn="l">
              <a:spcBef>
                <a:spcPts val="0"/>
              </a:spcBef>
              <a:spcAft>
                <a:spcPts val="0"/>
              </a:spcAft>
              <a:buSzPts val="1800"/>
              <a:buChar char="●"/>
            </a:pPr>
            <a:r>
              <a:rPr b="1" lang="en"/>
              <a:t>For Future Consideration</a:t>
            </a:r>
            <a:endParaRPr b="1"/>
          </a:p>
          <a:p>
            <a:pPr indent="-292100" lvl="1" marL="914400" rtl="0" algn="l">
              <a:spcBef>
                <a:spcPts val="0"/>
              </a:spcBef>
              <a:spcAft>
                <a:spcPts val="0"/>
              </a:spcAft>
              <a:buClr>
                <a:srgbClr val="FFFFFF"/>
              </a:buClr>
              <a:buSzPts val="1000"/>
              <a:buChar char="○"/>
            </a:pPr>
            <a:r>
              <a:rPr lang="en" sz="1000">
                <a:solidFill>
                  <a:srgbClr val="FFFFFF"/>
                </a:solidFill>
              </a:rPr>
              <a:t>Contrasting user freedom with software vulnerabilities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Possible ways of detecting tampering in JS-DOM from XSS attacks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Inherent flaws with browser extensions, and users as the biggest attack surface in consumer software</a:t>
            </a:r>
            <a:endParaRPr sz="1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