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62" r:id="rId4"/>
    <p:sldId id="261" r:id="rId5"/>
    <p:sldId id="263" r:id="rId6"/>
    <p:sldId id="264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0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068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32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1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6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8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9737" y="6476666"/>
            <a:ext cx="862263" cy="3813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6201872"/>
            <a:ext cx="4186989" cy="57190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60" y="6257745"/>
            <a:ext cx="2035072" cy="4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4428438" y="6148137"/>
          <a:ext cx="2393467" cy="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5" imgW="5943600" imgH="1752600" progId="Word.Document.12">
                  <p:embed/>
                </p:oleObj>
              </mc:Choice>
              <mc:Fallback>
                <p:oleObj name="Document" r:id="rId5" imgW="5943600" imgH="175260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8438" y="6148137"/>
                        <a:ext cx="2393467" cy="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6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2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1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7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4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7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0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package" Target="../embeddings/Microsoft_Word_Document.docx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E6E6-F3ED-4C8D-856C-5003E9B089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1BBA-5BCB-4FC6-ADDF-702A9D297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6201872"/>
            <a:ext cx="4186989" cy="57190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 userDrawn="1">
            <p:extLst/>
          </p:nvPr>
        </p:nvGraphicFramePr>
        <p:xfrm>
          <a:off x="4428438" y="6148137"/>
          <a:ext cx="2393467" cy="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15" imgW="5943600" imgH="1752600" progId="Word.Document.12">
                  <p:embed/>
                </p:oleObj>
              </mc:Choice>
              <mc:Fallback>
                <p:oleObj name="Document" r:id="rId15" imgW="5943600" imgH="175260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8438" y="6148137"/>
                        <a:ext cx="2393467" cy="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60" y="6257745"/>
            <a:ext cx="2035072" cy="4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3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92" y="206883"/>
            <a:ext cx="1017041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0959" y="2728683"/>
            <a:ext cx="980016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0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11853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Cyber Training Workshop:</a:t>
            </a:r>
            <a:br>
              <a:rPr lang="en-US" dirty="0"/>
            </a:br>
            <a:r>
              <a:rPr lang="en-US" dirty="0"/>
              <a:t>High Level Expectations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8" y="269610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Arcot (Raja) Rajasekar</a:t>
            </a:r>
          </a:p>
          <a:p>
            <a:pPr algn="l"/>
            <a:r>
              <a:rPr lang="en-US" dirty="0"/>
              <a:t>Nirav Merchant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2434166"/>
            <a:ext cx="5418985" cy="40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649" y="1414461"/>
            <a:ext cx="730440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lang="en-US" spc="-180" dirty="0">
                <a:solidFill>
                  <a:srgbClr val="FF0000"/>
                </a:solidFill>
              </a:rPr>
              <a:t>Project funded under</a:t>
            </a:r>
            <a:br>
              <a:rPr lang="en-US" spc="-180" dirty="0"/>
            </a:br>
            <a:r>
              <a:rPr spc="-180" dirty="0"/>
              <a:t>Training-­‐based </a:t>
            </a:r>
            <a:r>
              <a:rPr spc="-35" dirty="0"/>
              <a:t>Workforce  </a:t>
            </a:r>
            <a:r>
              <a:rPr spc="-15" dirty="0"/>
              <a:t>Development </a:t>
            </a:r>
            <a:r>
              <a:rPr spc="-30" dirty="0"/>
              <a:t>for </a:t>
            </a:r>
            <a:r>
              <a:rPr spc="-15" dirty="0"/>
              <a:t>Advanced  Cyberinfrastructure</a:t>
            </a:r>
            <a:r>
              <a:rPr spc="-60" dirty="0"/>
              <a:t> </a:t>
            </a:r>
            <a:r>
              <a:rPr spc="-25" dirty="0"/>
              <a:t>(CyberTraining)</a:t>
            </a:r>
          </a:p>
          <a:p>
            <a:pPr algn="ctr">
              <a:lnSpc>
                <a:spcPts val="4785"/>
              </a:lnSpc>
              <a:spcBef>
                <a:spcPts val="30"/>
              </a:spcBef>
            </a:pPr>
            <a:br>
              <a:rPr lang="en-US" dirty="0"/>
            </a:br>
            <a:r>
              <a:rPr dirty="0"/>
              <a:t>NSF</a:t>
            </a:r>
            <a:r>
              <a:rPr spc="-100" dirty="0"/>
              <a:t> </a:t>
            </a:r>
            <a:r>
              <a:rPr spc="-310" dirty="0"/>
              <a:t>18-­‐516</a:t>
            </a:r>
            <a:br>
              <a:rPr lang="en-US" spc="-310" dirty="0"/>
            </a:br>
            <a:r>
              <a:rPr lang="en-US" spc="-10" dirty="0"/>
              <a:t>(replaced </a:t>
            </a:r>
            <a:r>
              <a:rPr lang="en-US" dirty="0"/>
              <a:t>NSF</a:t>
            </a:r>
            <a:r>
              <a:rPr lang="en-US" spc="-65" dirty="0"/>
              <a:t> </a:t>
            </a:r>
            <a:r>
              <a:rPr lang="en-US" spc="-280" dirty="0"/>
              <a:t>17-­‐507)</a:t>
            </a:r>
            <a:br>
              <a:rPr lang="en-US" spc="-280" dirty="0"/>
            </a:br>
            <a:endParaRPr spc="-31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90485"/>
              </p:ext>
            </p:extLst>
          </p:nvPr>
        </p:nvGraphicFramePr>
        <p:xfrm>
          <a:off x="280988" y="5164856"/>
          <a:ext cx="6597056" cy="169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5943600" imgH="1752600" progId="Word.Document.12">
                  <p:embed/>
                </p:oleObj>
              </mc:Choice>
              <mc:Fallback>
                <p:oleObj name="Document" r:id="rId3" imgW="5943600" imgH="17526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8" y="5164856"/>
                        <a:ext cx="6597056" cy="169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5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502" y="477011"/>
            <a:ext cx="416623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spc="-20" dirty="0"/>
              <a:t>Overarching</a:t>
            </a:r>
            <a:r>
              <a:rPr sz="4400" spc="-70" dirty="0"/>
              <a:t> </a:t>
            </a:r>
            <a:r>
              <a:rPr sz="4400" dirty="0"/>
              <a:t>Goals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62006" y="1548575"/>
            <a:ext cx="8902065" cy="488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solidFill>
                  <a:prstClr val="black"/>
                </a:solidFill>
                <a:latin typeface="Calibri"/>
                <a:cs typeface="Calibri"/>
              </a:rPr>
              <a:t>Overarching</a:t>
            </a:r>
            <a:r>
              <a:rPr sz="2700" b="1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prstClr val="black"/>
                </a:solidFill>
                <a:latin typeface="Calibri"/>
                <a:cs typeface="Calibri"/>
              </a:rPr>
              <a:t>Goal:</a:t>
            </a:r>
            <a:endParaRPr sz="27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dirty="0">
                <a:solidFill>
                  <a:prstClr val="black"/>
                </a:solidFill>
                <a:latin typeface="Calibri"/>
                <a:cs typeface="Calibri"/>
              </a:rPr>
              <a:t>prepare, </a:t>
            </a:r>
            <a:r>
              <a:rPr sz="2400" i="1" spc="-5" dirty="0">
                <a:solidFill>
                  <a:prstClr val="black"/>
                </a:solidFill>
                <a:latin typeface="Calibri"/>
                <a:cs typeface="Calibri"/>
              </a:rPr>
              <a:t>nurture </a:t>
            </a:r>
            <a:r>
              <a:rPr sz="2400" i="1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i="1" spc="-5" dirty="0">
                <a:solidFill>
                  <a:prstClr val="black"/>
                </a:solidFill>
                <a:latin typeface="Calibri"/>
                <a:cs typeface="Calibri"/>
              </a:rPr>
              <a:t>grow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scientific </a:t>
            </a:r>
            <a:r>
              <a:rPr sz="2400" b="1" i="1" u="heavy" spc="-5" dirty="0">
                <a:solidFill>
                  <a:prstClr val="black"/>
                </a:solidFill>
                <a:latin typeface="Calibri"/>
                <a:cs typeface="Calibri"/>
              </a:rPr>
              <a:t>research</a:t>
            </a:r>
            <a:r>
              <a:rPr sz="2400" b="1" i="1" u="heavy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workforce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ensure </a:t>
            </a:r>
            <a:r>
              <a:rPr sz="2400" b="1" i="1" u="heavy" spc="-5" dirty="0">
                <a:solidFill>
                  <a:prstClr val="black"/>
                </a:solidFill>
                <a:latin typeface="Calibri"/>
                <a:cs typeface="Calibri"/>
              </a:rPr>
              <a:t>broad adoption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of CI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tools,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methods,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resources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5080" lvl="1" indent="-285750">
              <a:lnSpc>
                <a:spcPct val="798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10" dirty="0">
                <a:solidFill>
                  <a:prstClr val="black"/>
                </a:solidFill>
                <a:latin typeface="Calibri"/>
                <a:cs typeface="Calibri"/>
              </a:rPr>
              <a:t>integrate </a:t>
            </a:r>
            <a:r>
              <a:rPr sz="2400" i="1" spc="-5" dirty="0">
                <a:solidFill>
                  <a:prstClr val="black"/>
                </a:solidFill>
                <a:latin typeface="Calibri"/>
                <a:cs typeface="Calibri"/>
              </a:rPr>
              <a:t>skills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into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educational </a:t>
            </a:r>
            <a:r>
              <a:rPr sz="2400" b="1" i="1" u="heavy" spc="-5" dirty="0">
                <a:solidFill>
                  <a:prstClr val="black"/>
                </a:solidFill>
                <a:latin typeface="Calibri"/>
                <a:cs typeface="Calibri"/>
              </a:rPr>
              <a:t>curriculum/instructional </a:t>
            </a:r>
            <a:r>
              <a:rPr sz="2400" b="1" i="1" u="heavy" spc="-10" dirty="0">
                <a:solidFill>
                  <a:prstClr val="black"/>
                </a:solidFill>
                <a:latin typeface="Calibri"/>
                <a:cs typeface="Calibri"/>
              </a:rPr>
              <a:t>material  fabric</a:t>
            </a:r>
            <a:r>
              <a:rPr sz="2400" b="1" i="1" u="heavy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1155700" lvl="2" indent="-228600">
              <a:spcBef>
                <a:spcPts val="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advanced cyberinfrastructure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(CI)</a:t>
            </a:r>
            <a:r>
              <a:rPr sz="2000"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+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  <a:p>
            <a:pPr marL="1155700" lvl="2" indent="-228600"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computational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science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and engineering</a:t>
            </a:r>
            <a:r>
              <a:rPr sz="2000" spc="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(CDS&amp;E)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  <a:p>
            <a:pPr marL="1155700" lvl="2" indent="-228600">
              <a:lnSpc>
                <a:spcPts val="23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spanning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undergraduate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graduate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courses.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marR="914400" indent="-342900">
              <a:lnSpc>
                <a:spcPts val="2600"/>
              </a:lnSpc>
              <a:spcBef>
                <a:spcPts val="600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b="1" i="1" spc="-5" dirty="0">
                <a:solidFill>
                  <a:prstClr val="black"/>
                </a:solidFill>
                <a:latin typeface="Calibri"/>
                <a:cs typeface="Calibri"/>
              </a:rPr>
              <a:t>Innovative</a:t>
            </a:r>
            <a:r>
              <a:rPr sz="2700" spc="-5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sz="2700" b="1" i="1" spc="-10" dirty="0">
                <a:solidFill>
                  <a:prstClr val="black"/>
                </a:solidFill>
                <a:latin typeface="Calibri"/>
                <a:cs typeface="Calibri"/>
              </a:rPr>
              <a:t>scalable </a:t>
            </a:r>
            <a:r>
              <a:rPr sz="2700" b="1" i="1" spc="-5" dirty="0">
                <a:solidFill>
                  <a:prstClr val="black"/>
                </a:solidFill>
                <a:latin typeface="Calibri"/>
                <a:cs typeface="Calibri"/>
              </a:rPr>
              <a:t>training and education </a:t>
            </a:r>
            <a:r>
              <a:rPr sz="2700" spc="-20" dirty="0">
                <a:solidFill>
                  <a:prstClr val="black"/>
                </a:solidFill>
                <a:latin typeface="Calibri"/>
                <a:cs typeface="Calibri"/>
              </a:rPr>
              <a:t>programs  </a:t>
            </a:r>
            <a:r>
              <a:rPr sz="2700" spc="-15" dirty="0">
                <a:solidFill>
                  <a:prstClr val="black"/>
                </a:solidFill>
                <a:latin typeface="Calibri"/>
                <a:cs typeface="Calibri"/>
              </a:rPr>
              <a:t>addressing</a:t>
            </a:r>
            <a:endParaRPr sz="27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lvl="1" indent="-285750"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Emerging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needs 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Unresolved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bottlenecks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Multidisciplinary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communities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862965" lvl="1" indent="-285750">
              <a:lnSpc>
                <a:spcPct val="799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  <a:tab pos="779145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nd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g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ud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ts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i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ru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lt</a:t>
            </a:r>
            <a:r>
              <a:rPr sz="2400" spc="-170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h	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 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professionals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450832"/>
              </p:ext>
            </p:extLst>
          </p:nvPr>
        </p:nvGraphicFramePr>
        <p:xfrm>
          <a:off x="280988" y="5164856"/>
          <a:ext cx="6597056" cy="169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5943600" imgH="1752600" progId="Word.Document.12">
                  <p:embed/>
                </p:oleObj>
              </mc:Choice>
              <mc:Fallback>
                <p:oleObj name="Document" r:id="rId3" imgW="5943600" imgH="17526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8" y="5164856"/>
                        <a:ext cx="6597056" cy="169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28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261" y="477011"/>
            <a:ext cx="44424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spc="-5" dirty="0"/>
              <a:t>Short </a:t>
            </a:r>
            <a:r>
              <a:rPr sz="4400" spc="-100" dirty="0"/>
              <a:t>Term</a:t>
            </a:r>
            <a:r>
              <a:rPr sz="4400" spc="-60" dirty="0"/>
              <a:t> </a:t>
            </a:r>
            <a:r>
              <a:rPr sz="4400" dirty="0"/>
              <a:t>Impacts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01269" y="1457770"/>
            <a:ext cx="8775700" cy="489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1795">
              <a:lnSpc>
                <a:spcPts val="2930"/>
              </a:lnSpc>
            </a:pPr>
            <a:r>
              <a:rPr sz="2700" i="1" spc="-5" dirty="0">
                <a:solidFill>
                  <a:prstClr val="black"/>
                </a:solidFill>
                <a:latin typeface="Arial"/>
                <a:cs typeface="Arial"/>
              </a:rPr>
              <a:t>Innovative, scalable </a:t>
            </a:r>
            <a:r>
              <a:rPr sz="2700" spc="-5" dirty="0">
                <a:solidFill>
                  <a:prstClr val="black"/>
                </a:solidFill>
                <a:latin typeface="Arial"/>
                <a:cs typeface="Arial"/>
              </a:rPr>
              <a:t>training/educational activities while  challenging </a:t>
            </a:r>
            <a:r>
              <a:rPr sz="2700" spc="-15" dirty="0">
                <a:solidFill>
                  <a:prstClr val="black"/>
                </a:solidFill>
                <a:latin typeface="Arial"/>
                <a:cs typeface="Arial"/>
              </a:rPr>
              <a:t>PI’s</a:t>
            </a:r>
            <a:r>
              <a:rPr sz="27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endParaRPr sz="2700">
              <a:solidFill>
                <a:prstClr val="black"/>
              </a:solidFill>
              <a:latin typeface="Arial"/>
              <a:cs typeface="Arial"/>
            </a:endParaRPr>
          </a:p>
          <a:p>
            <a:pPr marL="927100" indent="-514350">
              <a:spcBef>
                <a:spcPts val="14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preparing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better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scientific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workforce 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advanced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CI;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marR="5080" indent="-514350">
              <a:lnSpc>
                <a:spcPts val="2600"/>
              </a:lnSpc>
              <a:spcBef>
                <a:spcPts val="60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broadening adoption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accessibility of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shared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computing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resources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various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disciplines,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institutions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2400" spc="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groups;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marR="480059" indent="-514350">
              <a:lnSpc>
                <a:spcPts val="2600"/>
              </a:lnSpc>
              <a:spcBef>
                <a:spcPts val="56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developing or updating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curriculum/instructional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material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to  feed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into undergraduate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graduate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courses;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indent="-514350">
              <a:spcBef>
                <a:spcPts val="24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alliances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backbones 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2400" b="1" i="1" spc="-10" dirty="0">
                <a:solidFill>
                  <a:srgbClr val="8EB4E3"/>
                </a:solidFill>
                <a:latin typeface="Calibri"/>
                <a:cs typeface="Calibri"/>
              </a:rPr>
              <a:t>collective</a:t>
            </a:r>
            <a:r>
              <a:rPr sz="2400" b="1" i="1" spc="45" dirty="0">
                <a:solidFill>
                  <a:srgbClr val="8EB4E3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EB4E3"/>
                </a:solidFill>
                <a:latin typeface="Calibri"/>
                <a:cs typeface="Calibri"/>
              </a:rPr>
              <a:t>impact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indent="-514350">
              <a:spcBef>
                <a:spcPts val="28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providing </a:t>
            </a:r>
            <a:r>
              <a:rPr sz="2400" spc="-125" dirty="0">
                <a:solidFill>
                  <a:prstClr val="black"/>
                </a:solidFill>
                <a:latin typeface="Calibri"/>
                <a:cs typeface="Calibri"/>
              </a:rPr>
              <a:t>on-­‐demand,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personalized</a:t>
            </a:r>
            <a:r>
              <a:rPr sz="2400" spc="10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accessibility;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marR="413384" indent="-514350">
              <a:lnSpc>
                <a:spcPts val="2570"/>
              </a:lnSpc>
              <a:spcBef>
                <a:spcPts val="625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exploring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innovative 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ways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drawing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students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into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computational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disciplines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(X+Computing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Computing+X);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927100" marR="118745" indent="-514350">
              <a:lnSpc>
                <a:spcPts val="2600"/>
              </a:lnSpc>
              <a:spcBef>
                <a:spcPts val="600"/>
              </a:spcBef>
              <a:buFontTx/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leveraging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contributing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NSF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cyberinfrastructure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research projects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(such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XSEDE, NanoHub,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LIGO,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NHERI).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27272"/>
              </p:ext>
            </p:extLst>
          </p:nvPr>
        </p:nvGraphicFramePr>
        <p:xfrm>
          <a:off x="280988" y="5164856"/>
          <a:ext cx="6597056" cy="169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5943600" imgH="1752600" progId="Word.Document.12">
                  <p:embed/>
                </p:oleObj>
              </mc:Choice>
              <mc:Fallback>
                <p:oleObj name="Document" r:id="rId3" imgW="5943600" imgH="17526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8" y="5164856"/>
                        <a:ext cx="6597056" cy="169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70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906" y="294132"/>
            <a:ext cx="43033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dirty="0"/>
              <a:t>Long </a:t>
            </a:r>
            <a:r>
              <a:rPr sz="4400" spc="-100" dirty="0"/>
              <a:t>Term</a:t>
            </a:r>
            <a:r>
              <a:rPr sz="4400" spc="-80" dirty="0"/>
              <a:t> </a:t>
            </a:r>
            <a:r>
              <a:rPr sz="4400" dirty="0"/>
              <a:t>Impacts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01269" y="1196339"/>
            <a:ext cx="8436610" cy="527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940" indent="-342900">
              <a:lnSpc>
                <a:spcPts val="32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prstClr val="black"/>
                </a:solidFill>
                <a:latin typeface="Calibri"/>
                <a:cs typeface="Calibri"/>
              </a:rPr>
              <a:t>Training/Education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3000" b="1" spc="-5" dirty="0">
                <a:solidFill>
                  <a:prstClr val="black"/>
                </a:solidFill>
                <a:latin typeface="Calibri"/>
                <a:cs typeface="Calibri"/>
              </a:rPr>
              <a:t>vehicle </a:t>
            </a:r>
            <a:r>
              <a:rPr sz="3000" spc="-20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achieving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long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term 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goals while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meeting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short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term</a:t>
            </a:r>
            <a:r>
              <a:rPr sz="30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objectives</a:t>
            </a:r>
            <a:endParaRPr sz="30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marR="1123950" indent="-342900">
              <a:lnSpc>
                <a:spcPts val="327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i="1" spc="-5" dirty="0">
                <a:solidFill>
                  <a:prstClr val="black"/>
                </a:solidFill>
                <a:latin typeface="Calibri"/>
                <a:cs typeface="Calibri"/>
              </a:rPr>
              <a:t>Long </a:t>
            </a:r>
            <a:r>
              <a:rPr sz="3000" b="1" i="1" spc="-10" dirty="0">
                <a:solidFill>
                  <a:prstClr val="black"/>
                </a:solidFill>
                <a:latin typeface="Calibri"/>
                <a:cs typeface="Calibri"/>
              </a:rPr>
              <a:t>term </a:t>
            </a:r>
            <a:r>
              <a:rPr sz="3000" b="1" i="1" spc="-5" dirty="0">
                <a:solidFill>
                  <a:prstClr val="black"/>
                </a:solidFill>
                <a:latin typeface="Calibri"/>
                <a:cs typeface="Calibri"/>
              </a:rPr>
              <a:t>sustainability </a:t>
            </a:r>
            <a:r>
              <a:rPr sz="3000" b="1" i="1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3000" b="1" i="1" spc="-5" dirty="0">
                <a:solidFill>
                  <a:prstClr val="black"/>
                </a:solidFill>
                <a:latin typeface="Calibri"/>
                <a:cs typeface="Calibri"/>
              </a:rPr>
              <a:t>scalability: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programs</a:t>
            </a:r>
            <a:r>
              <a:rPr sz="3000" spc="-7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will</a:t>
            </a:r>
            <a:endParaRPr sz="30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530225" lvl="1" indent="-285750">
              <a:lnSpc>
                <a:spcPts val="28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Lead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an </a:t>
            </a:r>
            <a:r>
              <a:rPr sz="2600" i="1" spc="-5" dirty="0">
                <a:solidFill>
                  <a:prstClr val="black"/>
                </a:solidFill>
                <a:latin typeface="Calibri"/>
                <a:cs typeface="Calibri"/>
              </a:rPr>
              <a:t>educational cyberinfrastructure </a:t>
            </a:r>
            <a:r>
              <a:rPr sz="2600" i="1" spc="-20" dirty="0">
                <a:solidFill>
                  <a:prstClr val="black"/>
                </a:solidFill>
                <a:latin typeface="Calibri"/>
                <a:cs typeface="Calibri"/>
              </a:rPr>
              <a:t>ecosystem 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enabling </a:t>
            </a:r>
            <a:r>
              <a:rPr sz="2600" b="1" i="1" spc="-5" dirty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Computational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and 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Data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Science 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for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All  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scientists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sz="2600" b="1" i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engineers</a:t>
            </a:r>
            <a:r>
              <a:rPr sz="2600" b="1" i="1" spc="-5" dirty="0">
                <a:solidFill>
                  <a:prstClr val="black"/>
                </a:solidFill>
                <a:latin typeface="Calibri"/>
                <a:cs typeface="Calibri"/>
              </a:rPr>
              <a:t>”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573405" lvl="1" indent="-285750">
              <a:lnSpc>
                <a:spcPts val="28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10" dirty="0">
                <a:solidFill>
                  <a:prstClr val="black"/>
                </a:solidFill>
                <a:latin typeface="Calibri"/>
                <a:cs typeface="Calibri"/>
              </a:rPr>
              <a:t>Re-­‐envisioning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advanced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CI </a:t>
            </a:r>
            <a:r>
              <a:rPr sz="2600" spc="-25" dirty="0">
                <a:solidFill>
                  <a:prstClr val="black"/>
                </a:solidFill>
                <a:latin typeface="Calibri"/>
                <a:cs typeface="Calibri"/>
              </a:rPr>
              <a:t>ecosystem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as 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integral 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element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scientific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research</a:t>
            </a:r>
            <a:r>
              <a:rPr sz="26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enterprise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5080" lvl="1" indent="-285750">
              <a:lnSpc>
                <a:spcPts val="283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Establish deeper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engagement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and impact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various 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disciplines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, institutions, and</a:t>
            </a:r>
            <a:r>
              <a:rPr sz="26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groups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  <a:p>
            <a:pPr marL="755650" marR="427990" lvl="1" indent="-285750">
              <a:lnSpc>
                <a:spcPts val="28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Result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in an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ubiquitous and scalable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educational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cloud 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infrastructure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27272"/>
              </p:ext>
            </p:extLst>
          </p:nvPr>
        </p:nvGraphicFramePr>
        <p:xfrm>
          <a:off x="280988" y="5164856"/>
          <a:ext cx="6597056" cy="169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5943600" imgH="1752600" progId="Word.Document.12">
                  <p:embed/>
                </p:oleObj>
              </mc:Choice>
              <mc:Fallback>
                <p:oleObj name="Document" r:id="rId3" imgW="5943600" imgH="17526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8" y="5164856"/>
                        <a:ext cx="6597056" cy="169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3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0" y="0"/>
            <a:ext cx="10515600" cy="1325563"/>
          </a:xfrm>
        </p:spPr>
        <p:txBody>
          <a:bodyPr/>
          <a:lstStyle/>
          <a:p>
            <a:r>
              <a:rPr lang="en-US" dirty="0"/>
              <a:t>Cyber Deluge: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2" y="1151856"/>
            <a:ext cx="10515600" cy="5477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Emergence of Big Data</a:t>
            </a:r>
          </a:p>
          <a:p>
            <a:pPr lvl="1"/>
            <a:r>
              <a:rPr lang="en-US" dirty="0"/>
              <a:t>High Volume and High Velocity</a:t>
            </a:r>
          </a:p>
          <a:p>
            <a:r>
              <a:rPr lang="en-US" dirty="0"/>
              <a:t>Fast Connectivity  Intra/Inter Networks</a:t>
            </a:r>
          </a:p>
          <a:p>
            <a:r>
              <a:rPr lang="en-US" dirty="0"/>
              <a:t>Commodity Clusters</a:t>
            </a:r>
          </a:p>
          <a:p>
            <a:r>
              <a:rPr lang="en-US" dirty="0"/>
              <a:t>Peta-scale Storage</a:t>
            </a:r>
          </a:p>
          <a:p>
            <a:r>
              <a:rPr lang="en-US" dirty="0"/>
              <a:t>Massive Parallelism Paradigms</a:t>
            </a:r>
          </a:p>
          <a:p>
            <a:pPr lvl="1"/>
            <a:r>
              <a:rPr lang="en-US" dirty="0"/>
              <a:t>Hadoop, Spark, Storm</a:t>
            </a:r>
          </a:p>
          <a:p>
            <a:r>
              <a:rPr lang="en-US" dirty="0"/>
              <a:t>Data-intensive Algorithms</a:t>
            </a:r>
          </a:p>
          <a:p>
            <a:pPr lvl="1"/>
            <a:r>
              <a:rPr lang="en-US" dirty="0"/>
              <a:t>Deep Mining,  NoSQL, Map-Reduce</a:t>
            </a:r>
          </a:p>
          <a:p>
            <a:r>
              <a:rPr lang="en-US" dirty="0"/>
              <a:t>Ease of Publication &amp;  Discovery</a:t>
            </a:r>
          </a:p>
          <a:p>
            <a:r>
              <a:rPr lang="en-US" dirty="0"/>
              <a:t>Open Source Tools and Platforms</a:t>
            </a:r>
          </a:p>
          <a:p>
            <a:r>
              <a:rPr lang="en-US" dirty="0"/>
              <a:t>Collaborative Science</a:t>
            </a:r>
          </a:p>
          <a:p>
            <a:pPr lvl="1"/>
            <a:r>
              <a:rPr lang="en-US" dirty="0"/>
              <a:t>Multi-disciplinary</a:t>
            </a:r>
          </a:p>
          <a:p>
            <a:r>
              <a:rPr lang="en-US" dirty="0"/>
              <a:t>Distributed Teams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3326" y="421105"/>
            <a:ext cx="863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</a:rPr>
              <a:t>Scientific Data Explosion &amp; Role of Data Science</a:t>
            </a:r>
          </a:p>
        </p:txBody>
      </p:sp>
      <p:sp>
        <p:nvSpPr>
          <p:cNvPr id="7" name="Oval 6"/>
          <p:cNvSpPr/>
          <p:nvPr/>
        </p:nvSpPr>
        <p:spPr>
          <a:xfrm>
            <a:off x="6392046" y="1030842"/>
            <a:ext cx="5486400" cy="5493489"/>
          </a:xfrm>
          <a:prstGeom prst="ellipse">
            <a:avLst/>
          </a:prstGeom>
          <a:solidFill>
            <a:srgbClr val="EEECE1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8" name="Pie 7"/>
          <p:cNvSpPr>
            <a:spLocks noChangeAspect="1"/>
          </p:cNvSpPr>
          <p:nvPr/>
        </p:nvSpPr>
        <p:spPr>
          <a:xfrm rot="16200000">
            <a:off x="7069268" y="1718539"/>
            <a:ext cx="4114800" cy="4114800"/>
          </a:xfrm>
          <a:prstGeom prst="pie">
            <a:avLst>
              <a:gd name="adj1" fmla="val 0"/>
              <a:gd name="adj2" fmla="val 5400003"/>
            </a:avLst>
          </a:prstGeom>
          <a:solidFill>
            <a:srgbClr val="1F497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9298733" y="2362258"/>
            <a:ext cx="181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Calibri"/>
              </a:rPr>
              <a:t>iCAT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DataVerse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522" y="2911842"/>
            <a:ext cx="1373074" cy="813258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</p:spPr>
      </p:pic>
      <p:sp>
        <p:nvSpPr>
          <p:cNvPr id="11" name="Pie 10"/>
          <p:cNvSpPr>
            <a:spLocks noChangeAspect="1"/>
          </p:cNvSpPr>
          <p:nvPr/>
        </p:nvSpPr>
        <p:spPr>
          <a:xfrm rot="10800000">
            <a:off x="7076357" y="1718538"/>
            <a:ext cx="4066002" cy="4114800"/>
          </a:xfrm>
          <a:prstGeom prst="pie">
            <a:avLst>
              <a:gd name="adj1" fmla="val 0"/>
              <a:gd name="adj2" fmla="val 5400003"/>
            </a:avLst>
          </a:prstGeom>
          <a:solidFill>
            <a:srgbClr val="EEECE1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e 11"/>
          <p:cNvSpPr>
            <a:spLocks noChangeAspect="1"/>
          </p:cNvSpPr>
          <p:nvPr/>
        </p:nvSpPr>
        <p:spPr>
          <a:xfrm rot="5400000">
            <a:off x="7086997" y="1729178"/>
            <a:ext cx="4066002" cy="4114800"/>
          </a:xfrm>
          <a:prstGeom prst="pie">
            <a:avLst>
              <a:gd name="adj1" fmla="val 0"/>
              <a:gd name="adj2" fmla="val 5400003"/>
            </a:avLst>
          </a:prstGeom>
          <a:solidFill>
            <a:srgbClr val="C0504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spcFirstLastPara="1" numCol="1" rtlCol="0" anchor="ctr">
            <a:prstTxWarp prst="textCircl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Pie 12"/>
          <p:cNvSpPr>
            <a:spLocks noChangeAspect="1"/>
          </p:cNvSpPr>
          <p:nvPr/>
        </p:nvSpPr>
        <p:spPr>
          <a:xfrm>
            <a:off x="7069069" y="1711867"/>
            <a:ext cx="4114800" cy="4114800"/>
          </a:xfrm>
          <a:prstGeom prst="pie">
            <a:avLst>
              <a:gd name="adj1" fmla="val 0"/>
              <a:gd name="adj2" fmla="val 5400003"/>
            </a:avLst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7259487" y="2239316"/>
            <a:ext cx="2101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Cloud/HPC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/Atmosphere)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98" y="2933917"/>
            <a:ext cx="1426304" cy="788718"/>
          </a:xfrm>
          <a:prstGeom prst="rect">
            <a:avLst/>
          </a:prstGeom>
        </p:spPr>
      </p:pic>
      <p:sp>
        <p:nvSpPr>
          <p:cNvPr id="16" name="TextBox 21"/>
          <p:cNvSpPr txBox="1"/>
          <p:nvPr/>
        </p:nvSpPr>
        <p:spPr>
          <a:xfrm>
            <a:off x="7512331" y="4643504"/>
            <a:ext cx="168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(DFC,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CyVerse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</p:txBody>
      </p:sp>
      <p:sp>
        <p:nvSpPr>
          <p:cNvPr id="17" name="TextBox 24"/>
          <p:cNvSpPr txBox="1"/>
          <p:nvPr/>
        </p:nvSpPr>
        <p:spPr>
          <a:xfrm>
            <a:off x="9103668" y="4639962"/>
            <a:ext cx="168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Federated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(iRODS, DE)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21" y="3844338"/>
            <a:ext cx="1390983" cy="834590"/>
          </a:xfrm>
          <a:prstGeom prst="rect">
            <a:avLst/>
          </a:prstGeom>
        </p:spPr>
      </p:pic>
      <p:sp>
        <p:nvSpPr>
          <p:cNvPr id="21" name="TextBox 29"/>
          <p:cNvSpPr txBox="1"/>
          <p:nvPr/>
        </p:nvSpPr>
        <p:spPr>
          <a:xfrm rot="1583840">
            <a:off x="7083012" y="1550221"/>
            <a:ext cx="4079761" cy="4121472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Interaction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92" y="3844235"/>
            <a:ext cx="1434405" cy="823692"/>
          </a:xfrm>
          <a:prstGeom prst="rect">
            <a:avLst/>
          </a:prstGeom>
        </p:spPr>
      </p:pic>
      <p:sp>
        <p:nvSpPr>
          <p:cNvPr id="23" name="TextBox 32"/>
          <p:cNvSpPr txBox="1"/>
          <p:nvPr/>
        </p:nvSpPr>
        <p:spPr>
          <a:xfrm rot="19828711">
            <a:off x="7086668" y="1903999"/>
            <a:ext cx="4066203" cy="4093938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Calibri"/>
              </a:rPr>
              <a:t>Infrastructure</a:t>
            </a:r>
            <a:endParaRPr kumimoji="0" lang="en-US" sz="16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33"/>
          <p:cNvSpPr txBox="1"/>
          <p:nvPr/>
        </p:nvSpPr>
        <p:spPr>
          <a:xfrm rot="1816791">
            <a:off x="6755893" y="1795163"/>
            <a:ext cx="4066203" cy="4093938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25" name="TextBox 34"/>
          <p:cNvSpPr txBox="1"/>
          <p:nvPr/>
        </p:nvSpPr>
        <p:spPr>
          <a:xfrm rot="19758827">
            <a:off x="6755753" y="1735214"/>
            <a:ext cx="4104935" cy="4058394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Big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7884" y="59436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 Portals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758" y="1211179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9633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2" y="0"/>
            <a:ext cx="10515600" cy="1325563"/>
          </a:xfrm>
        </p:spPr>
        <p:txBody>
          <a:bodyPr/>
          <a:lstStyle/>
          <a:p>
            <a:r>
              <a:rPr lang="en-US" dirty="0"/>
              <a:t>Problems with Cyber Deluge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61" y="1134031"/>
            <a:ext cx="8537071" cy="5436101"/>
          </a:xfrm>
        </p:spPr>
        <p:txBody>
          <a:bodyPr>
            <a:normAutofit/>
          </a:bodyPr>
          <a:lstStyle/>
          <a:p>
            <a:r>
              <a:rPr lang="en-US" dirty="0"/>
              <a:t>Necessitate addressing the needs of domain scientists from multiple angles:</a:t>
            </a:r>
          </a:p>
          <a:p>
            <a:pPr lvl="1"/>
            <a:r>
              <a:rPr lang="en-US" dirty="0"/>
              <a:t>Data Access</a:t>
            </a:r>
          </a:p>
          <a:p>
            <a:pPr lvl="1"/>
            <a:r>
              <a:rPr lang="en-US" dirty="0"/>
              <a:t>Metadata Management</a:t>
            </a:r>
          </a:p>
          <a:p>
            <a:pPr lvl="1"/>
            <a:r>
              <a:rPr lang="en-US" dirty="0"/>
              <a:t>Large-scale Data-intensive Analytics and Workflows</a:t>
            </a:r>
          </a:p>
          <a:p>
            <a:pPr lvl="1"/>
            <a:r>
              <a:rPr lang="en-US" dirty="0"/>
              <a:t>Data and Application Discovery</a:t>
            </a:r>
          </a:p>
          <a:p>
            <a:pPr lvl="1"/>
            <a:r>
              <a:rPr lang="en-US" dirty="0"/>
              <a:t>Data Sharing</a:t>
            </a:r>
          </a:p>
          <a:p>
            <a:pPr lvl="1"/>
            <a:r>
              <a:rPr lang="en-US" dirty="0"/>
              <a:t>Data Preservation</a:t>
            </a:r>
          </a:p>
          <a:p>
            <a:pPr lvl="1"/>
            <a:r>
              <a:rPr lang="en-US" dirty="0"/>
              <a:t>Distributed Computing &amp; Storage</a:t>
            </a:r>
          </a:p>
          <a:p>
            <a:pPr lvl="1"/>
            <a:r>
              <a:rPr lang="en-US" dirty="0"/>
              <a:t>Collaboration &amp; Coordination</a:t>
            </a:r>
          </a:p>
          <a:p>
            <a:r>
              <a:rPr lang="en-US" dirty="0"/>
              <a:t>Train Scientists and Researchers with a holistic perspective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67" y="1618192"/>
            <a:ext cx="3810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1" y="2397443"/>
            <a:ext cx="4318000" cy="4153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2" y="0"/>
            <a:ext cx="10515600" cy="1325563"/>
          </a:xfrm>
        </p:spPr>
        <p:txBody>
          <a:bodyPr/>
          <a:lstStyle/>
          <a:p>
            <a:r>
              <a:rPr lang="en-US" dirty="0"/>
              <a:t>Cyber Training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82" y="907794"/>
            <a:ext cx="8950604" cy="544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Aim of the Workshop:</a:t>
            </a:r>
          </a:p>
          <a:p>
            <a:r>
              <a:rPr lang="en-US" dirty="0"/>
              <a:t>Help Scientists to do better Science</a:t>
            </a:r>
          </a:p>
          <a:p>
            <a:r>
              <a:rPr lang="en-US" dirty="0"/>
              <a:t>Learn multiple  aspects of data-intensive computing environment </a:t>
            </a:r>
          </a:p>
          <a:p>
            <a:r>
              <a:rPr lang="en-US" dirty="0"/>
              <a:t>Learn end-to-end data management</a:t>
            </a:r>
          </a:p>
          <a:p>
            <a:r>
              <a:rPr lang="en-US" dirty="0"/>
              <a:t>Learn to work together with other researchers with complementary expertise </a:t>
            </a:r>
          </a:p>
          <a:p>
            <a:pPr marL="0" indent="0">
              <a:buNone/>
            </a:pPr>
            <a:r>
              <a:rPr lang="en-US" dirty="0"/>
              <a:t>With the ultimate goal to:</a:t>
            </a:r>
          </a:p>
          <a:p>
            <a:r>
              <a:rPr lang="en-US" dirty="0"/>
              <a:t>Help Reproducible Science</a:t>
            </a:r>
          </a:p>
          <a:p>
            <a:r>
              <a:rPr lang="en-US" dirty="0"/>
              <a:t>Help Reuse of Data</a:t>
            </a:r>
          </a:p>
          <a:p>
            <a:r>
              <a:rPr lang="en-US" dirty="0"/>
              <a:t>Help Repurpose Data and Tools beyond original intent</a:t>
            </a:r>
          </a:p>
        </p:txBody>
      </p:sp>
    </p:spTree>
    <p:extLst>
      <p:ext uri="{BB962C8B-B14F-4D97-AF65-F5344CB8AC3E}">
        <p14:creationId xmlns:p14="http://schemas.microsoft.com/office/powerpoint/2010/main" val="21990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768" y="1024471"/>
            <a:ext cx="3404937" cy="559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3" y="0"/>
            <a:ext cx="10515600" cy="1325563"/>
          </a:xfrm>
        </p:spPr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8" y="1115763"/>
            <a:ext cx="10515600" cy="550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the End of Two Weeks</a:t>
            </a:r>
          </a:p>
          <a:p>
            <a:r>
              <a:rPr lang="en-US" sz="2400" dirty="0"/>
              <a:t>Know more about how to deal with large-scale data</a:t>
            </a:r>
          </a:p>
          <a:p>
            <a:r>
              <a:rPr lang="en-US" sz="2400" dirty="0"/>
              <a:t>Get introduced to high performance computational platforms </a:t>
            </a:r>
          </a:p>
          <a:p>
            <a:r>
              <a:rPr lang="en-US" sz="2400" dirty="0"/>
              <a:t>How to perform reproducible data-intensive computing</a:t>
            </a:r>
          </a:p>
          <a:p>
            <a:r>
              <a:rPr lang="en-US" sz="2400" dirty="0"/>
              <a:t>How to preserve &amp; present data across time, distance and domains</a:t>
            </a:r>
          </a:p>
          <a:p>
            <a:r>
              <a:rPr lang="en-US" sz="2400" dirty="0"/>
              <a:t>How to perform small-scale to large-scale analytics</a:t>
            </a:r>
          </a:p>
          <a:p>
            <a:r>
              <a:rPr lang="en-US" sz="2400" dirty="0"/>
              <a:t>How to use commodity hardware and open source platforms</a:t>
            </a:r>
          </a:p>
          <a:p>
            <a:r>
              <a:rPr lang="en-US" sz="2400" dirty="0"/>
              <a:t>How to collaborate and coordinate in a team</a:t>
            </a:r>
          </a:p>
          <a:p>
            <a:r>
              <a:rPr lang="en-US" sz="2400" dirty="0"/>
              <a:t>Work together in some large-scale collaborative projects</a:t>
            </a:r>
          </a:p>
          <a:p>
            <a:r>
              <a:rPr lang="en-US" sz="2400" dirty="0"/>
              <a:t>Make new friends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7565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572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3_Office Theme</vt:lpstr>
      <vt:lpstr>Office Theme</vt:lpstr>
      <vt:lpstr>Document</vt:lpstr>
      <vt:lpstr>Cyber Training Workshop: High Level Expectations</vt:lpstr>
      <vt:lpstr>Project funded under Training-­‐based Workforce  Development for Advanced  Cyberinfrastructure (CyberTraining)  NSF 18-­‐516 (replaced NSF 17-­‐507) </vt:lpstr>
      <vt:lpstr>Overarching Goals</vt:lpstr>
      <vt:lpstr>Short Term Impacts</vt:lpstr>
      <vt:lpstr>Long Term Impacts</vt:lpstr>
      <vt:lpstr>Cyber Deluge:</vt:lpstr>
      <vt:lpstr>Problems with Cyber Deluge</vt:lpstr>
      <vt:lpstr>Cyber Training Workshop</vt:lpstr>
      <vt:lpstr>What to Expect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Expectations</dc:title>
  <dc:creator>Rajasekar, Arcot K</dc:creator>
  <cp:lastModifiedBy>Rajasekar, Arcot K</cp:lastModifiedBy>
  <cp:revision>14</cp:revision>
  <dcterms:created xsi:type="dcterms:W3CDTF">2018-05-29T18:43:37Z</dcterms:created>
  <dcterms:modified xsi:type="dcterms:W3CDTF">2019-07-14T18:23:54Z</dcterms:modified>
</cp:coreProperties>
</file>