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25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7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D14877-18AD-4FCD-A811-B00F398B9708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BC6A64-324C-4CE6-A892-F3D7A842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D3E8-5B24-8CE9-7D19-8F9F0F055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and Union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CC627-5A92-2398-4271-EB49C3104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euclid_circular_a"/>
              </a:rPr>
              <a:t>structure </a:t>
            </a:r>
            <a:r>
              <a:rPr lang="en-US" b="0" i="0" dirty="0">
                <a:effectLst/>
                <a:latin typeface="euclid_circular_a"/>
              </a:rPr>
              <a:t>and union are the collection of variables of different data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9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22F6-BC67-9973-B013-70872071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union and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CE513B-EFFC-8E2B-D81E-00D34E788C4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860212"/>
              </p:ext>
            </p:extLst>
          </p:nvPr>
        </p:nvGraphicFramePr>
        <p:xfrm>
          <a:off x="1850787" y="2390867"/>
          <a:ext cx="8065580" cy="47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4000" imgH="4800600" progId="Word.OpenDocumentText.12">
                  <p:embed/>
                </p:oleObj>
              </mc:Choice>
              <mc:Fallback>
                <p:oleObj name="Document" r:id="rId2" imgW="8154000" imgH="4800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0787" y="2390867"/>
                        <a:ext cx="8065580" cy="4749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23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E096-27F4-CCAD-4257-4C906E11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union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A4C3B7-70AB-84D2-2C87-B1F42D98A90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138297"/>
              </p:ext>
            </p:extLst>
          </p:nvPr>
        </p:nvGraphicFramePr>
        <p:xfrm>
          <a:off x="1562238" y="2453843"/>
          <a:ext cx="9067524" cy="4404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22160" imgH="3848040" progId="Word.OpenDocumentText.12">
                  <p:embed/>
                </p:oleObj>
              </mc:Choice>
              <mc:Fallback>
                <p:oleObj name="Document" r:id="rId2" imgW="7922160" imgH="3848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2238" y="2453843"/>
                        <a:ext cx="9067524" cy="4404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15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99CC-064D-E18F-5C2B-B79DE160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2F0FA-5AF6-AFF3-2128-032259EC8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705" y="2345918"/>
            <a:ext cx="3498498" cy="43913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8778D-8227-67BC-4AD5-E54BD53D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03" y="2345918"/>
            <a:ext cx="3498498" cy="45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E9B8-2B6E-2655-C3C5-3B29C52E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11F6-C2C4-25D5-C8E8-76EEC1CC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In C programming, a struct (or structure) is a collection of variables (can be of different types) under a single name.</a:t>
            </a:r>
          </a:p>
          <a:p>
            <a:r>
              <a:rPr lang="en-US" b="0" i="0" dirty="0">
                <a:effectLst/>
                <a:latin typeface="euclid_circular_a"/>
              </a:rPr>
              <a:t>Before you can create structure variables, you need to define its data type. To define a struct, the struct keyword is used.</a:t>
            </a:r>
          </a:p>
          <a:p>
            <a:endParaRPr lang="en-US" dirty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377159B-9B08-719B-2E9E-432925AEB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788190"/>
              </p:ext>
            </p:extLst>
          </p:nvPr>
        </p:nvGraphicFramePr>
        <p:xfrm>
          <a:off x="1573290" y="4005771"/>
          <a:ext cx="102870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92840" imgH="1562040" progId="Word.OpenDocumentText.12">
                  <p:embed/>
                </p:oleObj>
              </mc:Choice>
              <mc:Fallback>
                <p:oleObj name="Document" r:id="rId2" imgW="8592840" imgH="1562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3290" y="4005771"/>
                        <a:ext cx="1028700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2152608-DF20-DA9E-6782-30C963346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30632"/>
              </p:ext>
            </p:extLst>
          </p:nvPr>
        </p:nvGraphicFramePr>
        <p:xfrm>
          <a:off x="1573290" y="5255642"/>
          <a:ext cx="10287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592840" imgH="1559880" progId="Word.OpenDocumentText.12">
                  <p:embed/>
                </p:oleObj>
              </mc:Choice>
              <mc:Fallback>
                <p:oleObj name="Document" r:id="rId4" imgW="8592840" imgH="1559880" progId="Word.OpenDocumentTex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377159B-9B08-719B-2E9E-432925AEBD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3290" y="5255642"/>
                        <a:ext cx="10287000" cy="159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28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1524-B80C-A366-2949-0498DA1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Structure Variables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E92ED-ACA3-8894-5A70-BB2E937B99A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395770"/>
              </p:ext>
            </p:extLst>
          </p:nvPr>
        </p:nvGraphicFramePr>
        <p:xfrm>
          <a:off x="1154954" y="2890744"/>
          <a:ext cx="8567737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92840" imgH="2131200" progId="Word.OpenDocumentText.12">
                  <p:embed/>
                </p:oleObj>
              </mc:Choice>
              <mc:Fallback>
                <p:oleObj name="Document" r:id="rId2" imgW="8592840" imgH="2131200" progId="Word.OpenDocumentTex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377159B-9B08-719B-2E9E-432925AEBD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4954" y="2890744"/>
                        <a:ext cx="8567737" cy="212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A783C67-CD2D-4D13-91FC-ED53FEC05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34156"/>
              </p:ext>
            </p:extLst>
          </p:nvPr>
        </p:nvGraphicFramePr>
        <p:xfrm>
          <a:off x="1152525" y="4819650"/>
          <a:ext cx="84772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571960" imgH="1177560" progId="Word.OpenDocumentText.12">
                  <p:embed/>
                </p:oleObj>
              </mc:Choice>
              <mc:Fallback>
                <p:oleObj name="Document" r:id="rId4" imgW="8571960" imgH="1177560" progId="Word.OpenDocumentText.12">
                  <p:embed/>
                  <p:pic>
                    <p:nvPicPr>
                      <p:cNvPr id="5" name="Content Placeholder 4">
                        <a:extLst>
                          <a:ext uri="{FF2B5EF4-FFF2-40B4-BE49-F238E27FC236}">
                            <a16:creationId xmlns:a16="http://schemas.microsoft.com/office/drawing/2014/main" id="{D02E92ED-ACA3-8894-5A70-BB2E937B9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2525" y="4819650"/>
                        <a:ext cx="84772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9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324-A561-D1A9-CDA7-6013EC02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Typedef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EB8F-6FEF-FD48-D54F-6C304729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We use the typedef keyword to create an alias name for data types. It is commonly used with structures to simplify the syntax of declaring variables.</a:t>
            </a:r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D2D9FDA-7D5D-137E-7E02-4577FFC79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09211"/>
              </p:ext>
            </p:extLst>
          </p:nvPr>
        </p:nvGraphicFramePr>
        <p:xfrm>
          <a:off x="1609988" y="3182414"/>
          <a:ext cx="8137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8160" imgH="2133360" progId="Word.OpenDocumentText.12">
                  <p:embed/>
                </p:oleObj>
              </mc:Choice>
              <mc:Fallback>
                <p:oleObj name="Document" r:id="rId2" imgW="8138160" imgH="2133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9988" y="3182414"/>
                        <a:ext cx="813752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5B8C84-A168-85B0-951B-E8EEC9253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380676"/>
              </p:ext>
            </p:extLst>
          </p:nvPr>
        </p:nvGraphicFramePr>
        <p:xfrm>
          <a:off x="1609725" y="4953000"/>
          <a:ext cx="81153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220240" imgH="2131200" progId="Word.OpenDocumentText.12">
                  <p:embed/>
                </p:oleObj>
              </mc:Choice>
              <mc:Fallback>
                <p:oleObj name="Document" r:id="rId4" imgW="8220240" imgH="2131200" progId="Word.OpenDocumentTex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D2D9FDA-7D5D-137E-7E02-4577FFC793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9725" y="4953000"/>
                        <a:ext cx="81153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CB6B-670A-6B23-8AB1-E2F095F4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 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C6FB-514A-7338-5581-492AA803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There are two types of operators used for accessing members of a structure.</a:t>
            </a:r>
            <a:br>
              <a:rPr lang="en-US" b="0" i="0" dirty="0">
                <a:effectLst/>
                <a:latin typeface="euclid_circular_a"/>
              </a:rPr>
            </a:br>
            <a:r>
              <a:rPr lang="en-US" b="0" i="0" dirty="0">
                <a:effectLst/>
                <a:latin typeface="euclid_circular_a"/>
              </a:rPr>
              <a:t>1. </a:t>
            </a:r>
            <a:r>
              <a:rPr lang="en-US" b="0" i="0" dirty="0">
                <a:solidFill>
                  <a:srgbClr val="FFFF00"/>
                </a:solidFill>
                <a:effectLst/>
                <a:latin typeface="euclid_circular_a"/>
              </a:rPr>
              <a:t>.</a:t>
            </a:r>
            <a:r>
              <a:rPr lang="en-US" b="0" i="0" dirty="0">
                <a:solidFill>
                  <a:srgbClr val="FF0000"/>
                </a:solidFill>
                <a:effectLst/>
                <a:latin typeface="euclid_circular_a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euclid_circular_a"/>
                <a:sym typeface="Wingdings" panose="05000000000000000000" pitchFamily="2" charset="2"/>
              </a:rPr>
              <a:t>Member operator</a:t>
            </a:r>
            <a:br>
              <a:rPr lang="en-US" dirty="0">
                <a:solidFill>
                  <a:srgbClr val="FF0000"/>
                </a:solidFill>
                <a:latin typeface="euclid_circular_a"/>
                <a:sym typeface="Wingdings" panose="05000000000000000000" pitchFamily="2" charset="2"/>
              </a:rPr>
            </a:br>
            <a:r>
              <a:rPr lang="en-US" dirty="0">
                <a:solidFill>
                  <a:schemeClr val="tx1"/>
                </a:solidFill>
                <a:latin typeface="euclid_circular_a"/>
                <a:sym typeface="Wingdings" panose="05000000000000000000" pitchFamily="2" charset="2"/>
              </a:rPr>
              <a:t>2. </a:t>
            </a:r>
            <a:r>
              <a:rPr lang="en-US" dirty="0">
                <a:solidFill>
                  <a:srgbClr val="FFFF00"/>
                </a:solidFill>
                <a:latin typeface="euclid_circular_a"/>
                <a:sym typeface="Wingdings" panose="05000000000000000000" pitchFamily="2" charset="2"/>
              </a:rPr>
              <a:t>-&gt;</a:t>
            </a:r>
            <a:r>
              <a:rPr lang="en-US" dirty="0">
                <a:solidFill>
                  <a:schemeClr val="tx1"/>
                </a:solidFill>
                <a:latin typeface="euclid_circular_a"/>
                <a:sym typeface="Wingdings" panose="05000000000000000000" pitchFamily="2" charset="2"/>
              </a:rPr>
              <a:t>  Structure pointer operator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euclid_circular_a"/>
                <a:sym typeface="Wingdings" panose="05000000000000000000" pitchFamily="2" charset="2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euclid_circular_a"/>
                <a:sym typeface="Wingdings" panose="05000000000000000000" pitchFamily="2" charset="2"/>
              </a:rPr>
              <a:t>:</a:t>
            </a:r>
            <a:br>
              <a:rPr lang="en-US" dirty="0">
                <a:solidFill>
                  <a:schemeClr val="tx1"/>
                </a:solidFill>
                <a:latin typeface="euclid_circular_a"/>
                <a:sym typeface="Wingdings" panose="05000000000000000000" pitchFamily="2" charset="2"/>
              </a:rPr>
            </a:br>
            <a:r>
              <a:rPr lang="en-US" dirty="0">
                <a:solidFill>
                  <a:schemeClr val="tx1"/>
                </a:solidFill>
                <a:latin typeface="euclid_circular_a"/>
                <a:sym typeface="Wingdings" panose="05000000000000000000" pitchFamily="2" charset="2"/>
              </a:rPr>
              <a:t>To access salary of person1 we can simply write:</a:t>
            </a:r>
            <a:br>
              <a:rPr lang="en-US" dirty="0">
                <a:solidFill>
                  <a:schemeClr val="tx1"/>
                </a:solidFill>
                <a:latin typeface="euclid_circular_a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  <a:latin typeface="euclid_circular_a"/>
                <a:sym typeface="Wingdings" panose="05000000000000000000" pitchFamily="2" charset="2"/>
              </a:rPr>
              <a:t>person1.salary;</a:t>
            </a:r>
          </a:p>
          <a:p>
            <a:pPr algn="l"/>
            <a:endParaRPr lang="en-US" b="0" i="0" dirty="0">
              <a:solidFill>
                <a:srgbClr val="FF0000"/>
              </a:solidFill>
              <a:effectLst/>
              <a:latin typeface="euclid_circular_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69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5C3E-A1D6-B8F6-0D5B-0F614F55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C40FB4-B099-1713-6973-E973B74CB44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490348"/>
              </p:ext>
            </p:extLst>
          </p:nvPr>
        </p:nvGraphicFramePr>
        <p:xfrm>
          <a:off x="1953945" y="2430385"/>
          <a:ext cx="7438630" cy="442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3040" imgH="5418000" progId="Word.OpenDocumentText.12">
                  <p:embed/>
                </p:oleObj>
              </mc:Choice>
              <mc:Fallback>
                <p:oleObj name="Document" r:id="rId2" imgW="812304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3945" y="2430385"/>
                        <a:ext cx="7438630" cy="442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09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699E-2669-B560-98E3-8C3A5E65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 of structure using pointer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AF0FF8-9929-C5AD-9023-01CA65B6FEB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980916"/>
              </p:ext>
            </p:extLst>
          </p:nvPr>
        </p:nvGraphicFramePr>
        <p:xfrm>
          <a:off x="2190561" y="2350547"/>
          <a:ext cx="7810878" cy="465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3200" imgH="4857480" progId="Word.OpenDocumentText.12">
                  <p:embed/>
                </p:oleObj>
              </mc:Choice>
              <mc:Fallback>
                <p:oleObj name="Document" r:id="rId2" imgW="8143200" imgH="4857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0561" y="2350547"/>
                        <a:ext cx="7810878" cy="4658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86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2CF6-6111-47F1-29F4-2CC7B060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euclid_circular_a"/>
              </a:rPr>
              <a:t>Why structs in C?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640B-F03D-7643-DE4F-7F452357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Suppose, we want to store information about a person: his/her name, citizenship number, and salary. W</a:t>
            </a:r>
            <a:r>
              <a:rPr lang="en-US" dirty="0">
                <a:latin typeface="euclid_circular_a"/>
              </a:rPr>
              <a:t>e</a:t>
            </a:r>
            <a:r>
              <a:rPr lang="en-US" b="0" i="0" dirty="0">
                <a:effectLst/>
                <a:latin typeface="euclid_circular_a"/>
              </a:rPr>
              <a:t> can create different variables name, </a:t>
            </a:r>
            <a:r>
              <a:rPr lang="en-US" b="0" i="0" dirty="0" err="1">
                <a:effectLst/>
                <a:latin typeface="euclid_circular_a"/>
              </a:rPr>
              <a:t>citNo</a:t>
            </a:r>
            <a:r>
              <a:rPr lang="en-US" b="0" i="0" dirty="0">
                <a:effectLst/>
                <a:latin typeface="euclid_circular_a"/>
              </a:rPr>
              <a:t>, salary to store his information.</a:t>
            </a:r>
          </a:p>
          <a:p>
            <a:r>
              <a:rPr lang="en-US" b="0" i="0" dirty="0">
                <a:effectLst/>
                <a:latin typeface="euclid_circular_a"/>
              </a:rPr>
              <a:t>What if you need to store information of more than one person? Now, you need to create different variables for each information per person:</a:t>
            </a:r>
            <a:r>
              <a:rPr lang="en-US" dirty="0">
                <a:latin typeface="euclid_circular_a"/>
              </a:rPr>
              <a:t> name1, citNo1, salary1, name2, citNo2, salary3.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A better approach would be to have a collection of all related information under a single name person structure and use it for every person.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FEF7-8F9F-38FE-7465-AA2D1EE0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DAA9-486E-225C-F706-D35B2274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A union is a user-defined type similar to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</a:rPr>
              <a:t>structs in C</a:t>
            </a:r>
            <a:r>
              <a:rPr lang="en-US" b="0" i="0" dirty="0">
                <a:effectLst/>
                <a:latin typeface="euclid_circular_a"/>
              </a:rPr>
              <a:t> except for one key difference.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Structures allocate enough space to store all their members, whereas </a:t>
            </a:r>
            <a:r>
              <a:rPr lang="en-US" b="1" i="0" dirty="0">
                <a:effectLst/>
                <a:latin typeface="euclid_circular_a"/>
              </a:rPr>
              <a:t>unions can only hold one member value at a time</a:t>
            </a:r>
            <a:r>
              <a:rPr lang="en-US" b="0" i="0" dirty="0">
                <a:effectLst/>
                <a:latin typeface="euclid_circular_a"/>
              </a:rPr>
              <a:t>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3166A0-9A17-5427-B47D-7F2CD5520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31458"/>
              </p:ext>
            </p:extLst>
          </p:nvPr>
        </p:nvGraphicFramePr>
        <p:xfrm>
          <a:off x="1250179" y="3677483"/>
          <a:ext cx="102870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92840" imgH="2705040" progId="Word.OpenDocumentText.12">
                  <p:embed/>
                </p:oleObj>
              </mc:Choice>
              <mc:Fallback>
                <p:oleObj name="Document" r:id="rId2" imgW="8592840" imgH="2705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0179" y="3677483"/>
                        <a:ext cx="10287000" cy="279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68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320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euclid_circular_a</vt:lpstr>
      <vt:lpstr>Wingdings 3</vt:lpstr>
      <vt:lpstr>Ion Boardroom</vt:lpstr>
      <vt:lpstr>Document</vt:lpstr>
      <vt:lpstr>OpenDocument Text</vt:lpstr>
      <vt:lpstr>Structure and Union</vt:lpstr>
      <vt:lpstr>Structure </vt:lpstr>
      <vt:lpstr>Creating Structure Variables</vt:lpstr>
      <vt:lpstr>Typedef keyword</vt:lpstr>
      <vt:lpstr>Accessing member of structure</vt:lpstr>
      <vt:lpstr>Example</vt:lpstr>
      <vt:lpstr>Accessing member of structure using pointer</vt:lpstr>
      <vt:lpstr>Why structs in C?</vt:lpstr>
      <vt:lpstr>Unions in C</vt:lpstr>
      <vt:lpstr>Difference between union and structure</vt:lpstr>
      <vt:lpstr>Accessing union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Union</dc:title>
  <dc:creator>Pawan Bhatta</dc:creator>
  <cp:lastModifiedBy>Pawan Bhatta</cp:lastModifiedBy>
  <cp:revision>18</cp:revision>
  <dcterms:created xsi:type="dcterms:W3CDTF">2022-08-16T10:08:57Z</dcterms:created>
  <dcterms:modified xsi:type="dcterms:W3CDTF">2022-08-16T14:16:23Z</dcterms:modified>
</cp:coreProperties>
</file>