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73" r:id="rId2"/>
    <p:sldId id="274" r:id="rId3"/>
    <p:sldId id="275" r:id="rId4"/>
    <p:sldId id="276" r:id="rId5"/>
    <p:sldId id="277" r:id="rId6"/>
    <p:sldId id="278" r:id="rId7"/>
    <p:sldId id="27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75C570E-2B1C-4937-97C7-7047CAEA8456}" type="datetimeFigureOut">
              <a:rPr lang="en-US" smtClean="0"/>
              <a:t>8/10/2022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901949E-229E-424E-93C4-BBF95420B5D7}" type="slidenum">
              <a:rPr lang="en-US" smtClean="0"/>
              <a:t>‹#›</a:t>
            </a:fld>
            <a:endParaRPr lang="en-US"/>
          </a:p>
        </p:txBody>
      </p:sp>
    </p:spTree>
    <p:extLst>
      <p:ext uri="{BB962C8B-B14F-4D97-AF65-F5344CB8AC3E}">
        <p14:creationId xmlns:p14="http://schemas.microsoft.com/office/powerpoint/2010/main" val="1522372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5C570E-2B1C-4937-97C7-7047CAEA8456}"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1949E-229E-424E-93C4-BBF95420B5D7}" type="slidenum">
              <a:rPr lang="en-US" smtClean="0"/>
              <a:t>‹#›</a:t>
            </a:fld>
            <a:endParaRPr lang="en-US"/>
          </a:p>
        </p:txBody>
      </p:sp>
    </p:spTree>
    <p:extLst>
      <p:ext uri="{BB962C8B-B14F-4D97-AF65-F5344CB8AC3E}">
        <p14:creationId xmlns:p14="http://schemas.microsoft.com/office/powerpoint/2010/main" val="1070804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5C570E-2B1C-4937-97C7-7047CAEA8456}"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1949E-229E-424E-93C4-BBF95420B5D7}" type="slidenum">
              <a:rPr lang="en-US" smtClean="0"/>
              <a:t>‹#›</a:t>
            </a:fld>
            <a:endParaRPr lang="en-US"/>
          </a:p>
        </p:txBody>
      </p:sp>
    </p:spTree>
    <p:extLst>
      <p:ext uri="{BB962C8B-B14F-4D97-AF65-F5344CB8AC3E}">
        <p14:creationId xmlns:p14="http://schemas.microsoft.com/office/powerpoint/2010/main" val="3168808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5C570E-2B1C-4937-97C7-7047CAEA8456}"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1949E-229E-424E-93C4-BBF95420B5D7}"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58649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5C570E-2B1C-4937-97C7-7047CAEA8456}"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1949E-229E-424E-93C4-BBF95420B5D7}" type="slidenum">
              <a:rPr lang="en-US" smtClean="0"/>
              <a:t>‹#›</a:t>
            </a:fld>
            <a:endParaRPr lang="en-US"/>
          </a:p>
        </p:txBody>
      </p:sp>
    </p:spTree>
    <p:extLst>
      <p:ext uri="{BB962C8B-B14F-4D97-AF65-F5344CB8AC3E}">
        <p14:creationId xmlns:p14="http://schemas.microsoft.com/office/powerpoint/2010/main" val="2932034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75C570E-2B1C-4937-97C7-7047CAEA8456}" type="datetimeFigureOut">
              <a:rPr lang="en-US" smtClean="0"/>
              <a:t>8/10/2022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01949E-229E-424E-93C4-BBF95420B5D7}" type="slidenum">
              <a:rPr lang="en-US" smtClean="0"/>
              <a:t>‹#›</a:t>
            </a:fld>
            <a:endParaRPr lang="en-US"/>
          </a:p>
        </p:txBody>
      </p:sp>
    </p:spTree>
    <p:extLst>
      <p:ext uri="{BB962C8B-B14F-4D97-AF65-F5344CB8AC3E}">
        <p14:creationId xmlns:p14="http://schemas.microsoft.com/office/powerpoint/2010/main" val="1113232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75C570E-2B1C-4937-97C7-7047CAEA8456}" type="datetimeFigureOut">
              <a:rPr lang="en-US" smtClean="0"/>
              <a:t>8/10/2022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01949E-229E-424E-93C4-BBF95420B5D7}" type="slidenum">
              <a:rPr lang="en-US" smtClean="0"/>
              <a:t>‹#›</a:t>
            </a:fld>
            <a:endParaRPr lang="en-US"/>
          </a:p>
        </p:txBody>
      </p:sp>
    </p:spTree>
    <p:extLst>
      <p:ext uri="{BB962C8B-B14F-4D97-AF65-F5344CB8AC3E}">
        <p14:creationId xmlns:p14="http://schemas.microsoft.com/office/powerpoint/2010/main" val="2497451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5C570E-2B1C-4937-97C7-7047CAEA8456}"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1949E-229E-424E-93C4-BBF95420B5D7}" type="slidenum">
              <a:rPr lang="en-US" smtClean="0"/>
              <a:t>‹#›</a:t>
            </a:fld>
            <a:endParaRPr lang="en-US"/>
          </a:p>
        </p:txBody>
      </p:sp>
    </p:spTree>
    <p:extLst>
      <p:ext uri="{BB962C8B-B14F-4D97-AF65-F5344CB8AC3E}">
        <p14:creationId xmlns:p14="http://schemas.microsoft.com/office/powerpoint/2010/main" val="2570541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5C570E-2B1C-4937-97C7-7047CAEA8456}"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1949E-229E-424E-93C4-BBF95420B5D7}" type="slidenum">
              <a:rPr lang="en-US" smtClean="0"/>
              <a:t>‹#›</a:t>
            </a:fld>
            <a:endParaRPr lang="en-US"/>
          </a:p>
        </p:txBody>
      </p:sp>
    </p:spTree>
    <p:extLst>
      <p:ext uri="{BB962C8B-B14F-4D97-AF65-F5344CB8AC3E}">
        <p14:creationId xmlns:p14="http://schemas.microsoft.com/office/powerpoint/2010/main" val="410298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5C570E-2B1C-4937-97C7-7047CAEA8456}"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1949E-229E-424E-93C4-BBF95420B5D7}" type="slidenum">
              <a:rPr lang="en-US" smtClean="0"/>
              <a:t>‹#›</a:t>
            </a:fld>
            <a:endParaRPr lang="en-US"/>
          </a:p>
        </p:txBody>
      </p:sp>
    </p:spTree>
    <p:extLst>
      <p:ext uri="{BB962C8B-B14F-4D97-AF65-F5344CB8AC3E}">
        <p14:creationId xmlns:p14="http://schemas.microsoft.com/office/powerpoint/2010/main" val="1432391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5C570E-2B1C-4937-97C7-7047CAEA8456}"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1949E-229E-424E-93C4-BBF95420B5D7}" type="slidenum">
              <a:rPr lang="en-US" smtClean="0"/>
              <a:t>‹#›</a:t>
            </a:fld>
            <a:endParaRPr lang="en-US"/>
          </a:p>
        </p:txBody>
      </p:sp>
    </p:spTree>
    <p:extLst>
      <p:ext uri="{BB962C8B-B14F-4D97-AF65-F5344CB8AC3E}">
        <p14:creationId xmlns:p14="http://schemas.microsoft.com/office/powerpoint/2010/main" val="3928417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5C570E-2B1C-4937-97C7-7047CAEA8456}"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1949E-229E-424E-93C4-BBF95420B5D7}" type="slidenum">
              <a:rPr lang="en-US" smtClean="0"/>
              <a:t>‹#›</a:t>
            </a:fld>
            <a:endParaRPr lang="en-US"/>
          </a:p>
        </p:txBody>
      </p:sp>
    </p:spTree>
    <p:extLst>
      <p:ext uri="{BB962C8B-B14F-4D97-AF65-F5344CB8AC3E}">
        <p14:creationId xmlns:p14="http://schemas.microsoft.com/office/powerpoint/2010/main" val="2299841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5C570E-2B1C-4937-97C7-7047CAEA8456}" type="datetimeFigureOut">
              <a:rPr lang="en-US" smtClean="0"/>
              <a:t>8/10/2022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01949E-229E-424E-93C4-BBF95420B5D7}" type="slidenum">
              <a:rPr lang="en-US" smtClean="0"/>
              <a:t>‹#›</a:t>
            </a:fld>
            <a:endParaRPr lang="en-US"/>
          </a:p>
        </p:txBody>
      </p:sp>
    </p:spTree>
    <p:extLst>
      <p:ext uri="{BB962C8B-B14F-4D97-AF65-F5344CB8AC3E}">
        <p14:creationId xmlns:p14="http://schemas.microsoft.com/office/powerpoint/2010/main" val="4250846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5C570E-2B1C-4937-97C7-7047CAEA8456}" type="datetimeFigureOut">
              <a:rPr lang="en-US" smtClean="0"/>
              <a:t>8/10/2022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01949E-229E-424E-93C4-BBF95420B5D7}" type="slidenum">
              <a:rPr lang="en-US" smtClean="0"/>
              <a:t>‹#›</a:t>
            </a:fld>
            <a:endParaRPr lang="en-US"/>
          </a:p>
        </p:txBody>
      </p:sp>
    </p:spTree>
    <p:extLst>
      <p:ext uri="{BB962C8B-B14F-4D97-AF65-F5344CB8AC3E}">
        <p14:creationId xmlns:p14="http://schemas.microsoft.com/office/powerpoint/2010/main" val="2386255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5C570E-2B1C-4937-97C7-7047CAEA8456}" type="datetimeFigureOut">
              <a:rPr lang="en-US" smtClean="0"/>
              <a:t>8/10/2022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01949E-229E-424E-93C4-BBF95420B5D7}" type="slidenum">
              <a:rPr lang="en-US" smtClean="0"/>
              <a:t>‹#›</a:t>
            </a:fld>
            <a:endParaRPr lang="en-US"/>
          </a:p>
        </p:txBody>
      </p:sp>
    </p:spTree>
    <p:extLst>
      <p:ext uri="{BB962C8B-B14F-4D97-AF65-F5344CB8AC3E}">
        <p14:creationId xmlns:p14="http://schemas.microsoft.com/office/powerpoint/2010/main" val="360640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5C570E-2B1C-4937-97C7-7047CAEA8456}"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1949E-229E-424E-93C4-BBF95420B5D7}" type="slidenum">
              <a:rPr lang="en-US" smtClean="0"/>
              <a:t>‹#›</a:t>
            </a:fld>
            <a:endParaRPr lang="en-US"/>
          </a:p>
        </p:txBody>
      </p:sp>
    </p:spTree>
    <p:extLst>
      <p:ext uri="{BB962C8B-B14F-4D97-AF65-F5344CB8AC3E}">
        <p14:creationId xmlns:p14="http://schemas.microsoft.com/office/powerpoint/2010/main" val="1227347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5C570E-2B1C-4937-97C7-7047CAEA8456}"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1949E-229E-424E-93C4-BBF95420B5D7}" type="slidenum">
              <a:rPr lang="en-US" smtClean="0"/>
              <a:t>‹#›</a:t>
            </a:fld>
            <a:endParaRPr lang="en-US"/>
          </a:p>
        </p:txBody>
      </p:sp>
    </p:spTree>
    <p:extLst>
      <p:ext uri="{BB962C8B-B14F-4D97-AF65-F5344CB8AC3E}">
        <p14:creationId xmlns:p14="http://schemas.microsoft.com/office/powerpoint/2010/main" val="2661091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5C570E-2B1C-4937-97C7-7047CAEA8456}" type="datetimeFigureOut">
              <a:rPr lang="en-US" smtClean="0"/>
              <a:t>8/10/2022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901949E-229E-424E-93C4-BBF95420B5D7}" type="slidenum">
              <a:rPr lang="en-US" smtClean="0"/>
              <a:t>‹#›</a:t>
            </a:fld>
            <a:endParaRPr lang="en-US"/>
          </a:p>
        </p:txBody>
      </p:sp>
    </p:spTree>
    <p:extLst>
      <p:ext uri="{BB962C8B-B14F-4D97-AF65-F5344CB8AC3E}">
        <p14:creationId xmlns:p14="http://schemas.microsoft.com/office/powerpoint/2010/main" val="130397770"/>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4EEE9-3444-421D-A9E9-546F9059DC34}"/>
              </a:ext>
            </a:extLst>
          </p:cNvPr>
          <p:cNvSpPr>
            <a:spLocks noGrp="1"/>
          </p:cNvSpPr>
          <p:nvPr>
            <p:ph type="title"/>
          </p:nvPr>
        </p:nvSpPr>
        <p:spPr/>
        <p:txBody>
          <a:bodyPr/>
          <a:lstStyle/>
          <a:p>
            <a:r>
              <a:rPr lang="en-US" dirty="0"/>
              <a:t>Control Statements</a:t>
            </a:r>
          </a:p>
        </p:txBody>
      </p:sp>
      <p:sp>
        <p:nvSpPr>
          <p:cNvPr id="3" name="Content Placeholder 2">
            <a:extLst>
              <a:ext uri="{FF2B5EF4-FFF2-40B4-BE49-F238E27FC236}">
                <a16:creationId xmlns:a16="http://schemas.microsoft.com/office/drawing/2014/main" id="{3A02C109-0F61-44B0-A917-28F9DD9A4792}"/>
              </a:ext>
            </a:extLst>
          </p:cNvPr>
          <p:cNvSpPr>
            <a:spLocks noGrp="1"/>
          </p:cNvSpPr>
          <p:nvPr>
            <p:ph idx="1"/>
          </p:nvPr>
        </p:nvSpPr>
        <p:spPr/>
        <p:txBody>
          <a:bodyPr>
            <a:normAutofit fontScale="85000" lnSpcReduction="10000"/>
          </a:bodyPr>
          <a:lstStyle/>
          <a:p>
            <a:r>
              <a:rPr lang="en-US" dirty="0"/>
              <a:t>Control statements are the statements which enable us to specify the flow of program control.</a:t>
            </a:r>
          </a:p>
          <a:p>
            <a:r>
              <a:rPr lang="en-US" dirty="0"/>
              <a:t>In other words , it helps us to make decisions , to perform task repeatedly or to jump from one section of code to another.</a:t>
            </a:r>
          </a:p>
          <a:p>
            <a:r>
              <a:rPr lang="en-US" dirty="0"/>
              <a:t>Types of Control statements in C : </a:t>
            </a:r>
            <a:br>
              <a:rPr lang="en-US" dirty="0"/>
            </a:br>
            <a:br>
              <a:rPr lang="en-US" dirty="0"/>
            </a:br>
            <a:r>
              <a:rPr lang="en-US" dirty="0"/>
              <a:t>1. Decision making statements (if, if else , if else if , nested if)</a:t>
            </a:r>
            <a:br>
              <a:rPr lang="en-US" dirty="0"/>
            </a:br>
            <a:r>
              <a:rPr lang="en-US" dirty="0"/>
              <a:t>2. Selection statements ( switch-case )</a:t>
            </a:r>
            <a:br>
              <a:rPr lang="en-US" dirty="0"/>
            </a:br>
            <a:r>
              <a:rPr lang="en-US" dirty="0"/>
              <a:t>3. Iteration statements ( for, while , do while )</a:t>
            </a:r>
            <a:br>
              <a:rPr lang="en-US" dirty="0"/>
            </a:br>
            <a:r>
              <a:rPr lang="en-US" dirty="0"/>
              <a:t>4. Jump statements ( break, continue , goto )</a:t>
            </a:r>
          </a:p>
        </p:txBody>
      </p:sp>
    </p:spTree>
    <p:extLst>
      <p:ext uri="{BB962C8B-B14F-4D97-AF65-F5344CB8AC3E}">
        <p14:creationId xmlns:p14="http://schemas.microsoft.com/office/powerpoint/2010/main" val="1610429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FDB3-5886-4119-9002-FDE76149FF5C}"/>
              </a:ext>
            </a:extLst>
          </p:cNvPr>
          <p:cNvSpPr>
            <a:spLocks noGrp="1"/>
          </p:cNvSpPr>
          <p:nvPr>
            <p:ph type="title"/>
          </p:nvPr>
        </p:nvSpPr>
        <p:spPr/>
        <p:txBody>
          <a:bodyPr/>
          <a:lstStyle/>
          <a:p>
            <a:r>
              <a:rPr lang="en-US" dirty="0"/>
              <a:t>Decision making statements</a:t>
            </a:r>
          </a:p>
        </p:txBody>
      </p:sp>
      <p:sp>
        <p:nvSpPr>
          <p:cNvPr id="3" name="Content Placeholder 2">
            <a:extLst>
              <a:ext uri="{FF2B5EF4-FFF2-40B4-BE49-F238E27FC236}">
                <a16:creationId xmlns:a16="http://schemas.microsoft.com/office/drawing/2014/main" id="{8567F86B-F6C3-4573-81EE-345AE21CF6E6}"/>
              </a:ext>
            </a:extLst>
          </p:cNvPr>
          <p:cNvSpPr>
            <a:spLocks noGrp="1"/>
          </p:cNvSpPr>
          <p:nvPr>
            <p:ph idx="1"/>
          </p:nvPr>
        </p:nvSpPr>
        <p:spPr>
          <a:xfrm>
            <a:off x="1103312" y="2052918"/>
            <a:ext cx="8946541" cy="4195481"/>
          </a:xfrm>
        </p:spPr>
        <p:txBody>
          <a:bodyPr/>
          <a:lstStyle/>
          <a:p>
            <a:r>
              <a:rPr lang="en-US" dirty="0"/>
              <a:t>The decision making statement is used to carry out a logical test and then take one of possible actions depending on the outcome of the test (i.e., whether the outcome is true or false).</a:t>
            </a:r>
          </a:p>
          <a:p>
            <a:r>
              <a:rPr lang="en-US" dirty="0"/>
              <a:t>If the condition specified in the if statement evaluates to true, the statements inside the if-block are executed and then the control gets transferred to the statement immediately after the if-block. Even if the condition is false and no else-block is present, control gets transferred to the statement immediately after the if-block.</a:t>
            </a:r>
          </a:p>
          <a:p>
            <a:endParaRPr lang="en-US" dirty="0"/>
          </a:p>
        </p:txBody>
      </p:sp>
    </p:spTree>
    <p:extLst>
      <p:ext uri="{BB962C8B-B14F-4D97-AF65-F5344CB8AC3E}">
        <p14:creationId xmlns:p14="http://schemas.microsoft.com/office/powerpoint/2010/main" val="4201213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556E0-92E2-4890-A1B9-22B0190F8CC5}"/>
              </a:ext>
            </a:extLst>
          </p:cNvPr>
          <p:cNvSpPr>
            <a:spLocks noGrp="1"/>
          </p:cNvSpPr>
          <p:nvPr>
            <p:ph type="title"/>
          </p:nvPr>
        </p:nvSpPr>
        <p:spPr/>
        <p:txBody>
          <a:bodyPr/>
          <a:lstStyle/>
          <a:p>
            <a:r>
              <a:rPr lang="en-US" dirty="0"/>
              <a:t>Selection Statements</a:t>
            </a:r>
          </a:p>
        </p:txBody>
      </p:sp>
      <p:sp>
        <p:nvSpPr>
          <p:cNvPr id="3" name="Content Placeholder 2">
            <a:extLst>
              <a:ext uri="{FF2B5EF4-FFF2-40B4-BE49-F238E27FC236}">
                <a16:creationId xmlns:a16="http://schemas.microsoft.com/office/drawing/2014/main" id="{20CECC3D-2E95-4EDB-9316-CE661FE55B2D}"/>
              </a:ext>
            </a:extLst>
          </p:cNvPr>
          <p:cNvSpPr>
            <a:spLocks noGrp="1"/>
          </p:cNvSpPr>
          <p:nvPr>
            <p:ph idx="1"/>
          </p:nvPr>
        </p:nvSpPr>
        <p:spPr/>
        <p:txBody>
          <a:bodyPr>
            <a:normAutofit fontScale="85000" lnSpcReduction="10000"/>
          </a:bodyPr>
          <a:lstStyle/>
          <a:p>
            <a:r>
              <a:rPr lang="en-US" dirty="0"/>
              <a:t>A switch statement is used for </a:t>
            </a:r>
            <a:r>
              <a:rPr lang="en-US" b="1" dirty="0"/>
              <a:t>multiple way selections</a:t>
            </a:r>
            <a:r>
              <a:rPr lang="en-US" dirty="0"/>
              <a:t> that will branch into different code segments based on the value of a variable or expression. This expression or variable must be of integer data type.</a:t>
            </a:r>
          </a:p>
          <a:p>
            <a:r>
              <a:rPr lang="en-US" dirty="0"/>
              <a:t>The value of this </a:t>
            </a:r>
            <a:r>
              <a:rPr lang="en-US" b="1" dirty="0"/>
              <a:t>expression</a:t>
            </a:r>
            <a:r>
              <a:rPr lang="en-US" dirty="0"/>
              <a:t> is either generated during program execution or read in as user input. The case whose value is the same as that of the </a:t>
            </a:r>
            <a:r>
              <a:rPr lang="en-US" b="1" dirty="0"/>
              <a:t>expression</a:t>
            </a:r>
            <a:r>
              <a:rPr lang="en-US" dirty="0"/>
              <a:t> is selected and executed. The optional </a:t>
            </a:r>
            <a:r>
              <a:rPr lang="en-US" b="1" dirty="0"/>
              <a:t>default</a:t>
            </a:r>
            <a:r>
              <a:rPr lang="en-US" dirty="0"/>
              <a:t> label is used to specify the code segment to be executed when the value of the expression does not match with any of the case values.</a:t>
            </a:r>
          </a:p>
          <a:p>
            <a:r>
              <a:rPr lang="en-US" dirty="0"/>
              <a:t>The break statement is present at the end of every case. If it were not so, the execution would continue on into the code segment of the next case without even checking the case value. </a:t>
            </a:r>
          </a:p>
        </p:txBody>
      </p:sp>
    </p:spTree>
    <p:extLst>
      <p:ext uri="{BB962C8B-B14F-4D97-AF65-F5344CB8AC3E}">
        <p14:creationId xmlns:p14="http://schemas.microsoft.com/office/powerpoint/2010/main" val="827942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A9D8-F730-4B01-8661-8258F03CAD62}"/>
              </a:ext>
            </a:extLst>
          </p:cNvPr>
          <p:cNvSpPr>
            <a:spLocks noGrp="1"/>
          </p:cNvSpPr>
          <p:nvPr>
            <p:ph type="title"/>
          </p:nvPr>
        </p:nvSpPr>
        <p:spPr>
          <a:xfrm>
            <a:off x="1141413" y="618518"/>
            <a:ext cx="9905998" cy="1102706"/>
          </a:xfrm>
        </p:spPr>
        <p:txBody>
          <a:bodyPr/>
          <a:lstStyle/>
          <a:p>
            <a:r>
              <a:rPr lang="en-US" dirty="0"/>
              <a:t>Iteration statements</a:t>
            </a:r>
          </a:p>
        </p:txBody>
      </p:sp>
      <p:sp>
        <p:nvSpPr>
          <p:cNvPr id="3" name="Content Placeholder 2">
            <a:extLst>
              <a:ext uri="{FF2B5EF4-FFF2-40B4-BE49-F238E27FC236}">
                <a16:creationId xmlns:a16="http://schemas.microsoft.com/office/drawing/2014/main" id="{AD222330-C49C-44B6-83E6-15E7AB4D77F9}"/>
              </a:ext>
            </a:extLst>
          </p:cNvPr>
          <p:cNvSpPr>
            <a:spLocks noGrp="1"/>
          </p:cNvSpPr>
          <p:nvPr>
            <p:ph idx="1"/>
          </p:nvPr>
        </p:nvSpPr>
        <p:spPr>
          <a:xfrm>
            <a:off x="1141412" y="1721224"/>
            <a:ext cx="9905999" cy="4069977"/>
          </a:xfrm>
        </p:spPr>
        <p:txBody>
          <a:bodyPr>
            <a:normAutofit/>
          </a:bodyPr>
          <a:lstStyle/>
          <a:p>
            <a:r>
              <a:rPr lang="en-US" sz="1600" dirty="0">
                <a:latin typeface="Calibri" panose="020F0502020204030204" pitchFamily="34" charset="0"/>
                <a:cs typeface="Calibri" panose="020F0502020204030204" pitchFamily="34" charset="0"/>
              </a:rPr>
              <a:t>Iteration statements are used to execute a particular set of instructions repeatedly until a particular condition is met or for a fixed number of iterations.</a:t>
            </a:r>
          </a:p>
          <a:p>
            <a:r>
              <a:rPr lang="en-US" sz="1600" dirty="0">
                <a:latin typeface="Calibri" panose="020F0502020204030204" pitchFamily="34" charset="0"/>
                <a:cs typeface="Calibri" panose="020F0502020204030204" pitchFamily="34" charset="0"/>
              </a:rPr>
              <a:t>for loop :</a:t>
            </a:r>
            <a:br>
              <a:rPr lang="en-US" sz="1600" dirty="0">
                <a:latin typeface="Calibri" panose="020F0502020204030204" pitchFamily="34" charset="0"/>
                <a:cs typeface="Calibri" panose="020F0502020204030204" pitchFamily="34" charset="0"/>
              </a:rPr>
            </a:br>
            <a:br>
              <a:rPr lang="en-US" sz="1600" dirty="0">
                <a:latin typeface="Calibri" panose="020F0502020204030204" pitchFamily="34" charset="0"/>
                <a:cs typeface="Calibri" panose="020F0502020204030204" pitchFamily="34" charset="0"/>
              </a:rPr>
            </a:b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endParaRPr lang="en-US" sz="1600" dirty="0">
              <a:solidFill>
                <a:srgbClr val="FFC000"/>
              </a:solidFill>
              <a:latin typeface="Calibri" panose="020F0502020204030204" pitchFamily="34" charset="0"/>
              <a:cs typeface="Calibri" panose="020F0502020204030204" pitchFamily="34" charset="0"/>
            </a:endParaRPr>
          </a:p>
          <a:p>
            <a:r>
              <a:rPr lang="en-US" sz="1600" dirty="0">
                <a:solidFill>
                  <a:srgbClr val="FFC000"/>
                </a:solidFill>
                <a:latin typeface="Calibri" panose="020F0502020204030204" pitchFamily="34" charset="0"/>
                <a:cs typeface="Calibri" panose="020F0502020204030204" pitchFamily="34" charset="0"/>
              </a:rPr>
              <a:t>Infinite for loop</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graphicFrame>
        <p:nvGraphicFramePr>
          <p:cNvPr id="4" name="Object 3">
            <a:extLst>
              <a:ext uri="{FF2B5EF4-FFF2-40B4-BE49-F238E27FC236}">
                <a16:creationId xmlns:a16="http://schemas.microsoft.com/office/drawing/2014/main" id="{18FC9118-BB28-4E67-B7F2-0EF955678E9A}"/>
              </a:ext>
            </a:extLst>
          </p:cNvPr>
          <p:cNvGraphicFramePr>
            <a:graphicFrameLocks noChangeAspect="1"/>
          </p:cNvGraphicFramePr>
          <p:nvPr>
            <p:extLst>
              <p:ext uri="{D42A27DB-BD31-4B8C-83A1-F6EECF244321}">
                <p14:modId xmlns:p14="http://schemas.microsoft.com/office/powerpoint/2010/main" val="1029373474"/>
              </p:ext>
            </p:extLst>
          </p:nvPr>
        </p:nvGraphicFramePr>
        <p:xfrm>
          <a:off x="1429544" y="2823930"/>
          <a:ext cx="8123237" cy="1371600"/>
        </p:xfrm>
        <a:graphic>
          <a:graphicData uri="http://schemas.openxmlformats.org/presentationml/2006/ole">
            <mc:AlternateContent xmlns:mc="http://schemas.openxmlformats.org/markup-compatibility/2006">
              <mc:Choice xmlns:v="urn:schemas-microsoft-com:vml" Requires="v">
                <p:oleObj name="Document" r:id="rId2" imgW="8123040" imgH="1371600" progId="Word.OpenDocumentText.12">
                  <p:embed/>
                </p:oleObj>
              </mc:Choice>
              <mc:Fallback>
                <p:oleObj name="Document" r:id="rId2" imgW="8123040" imgH="1371600" progId="Word.OpenDocumentText.12">
                  <p:embed/>
                  <p:pic>
                    <p:nvPicPr>
                      <p:cNvPr id="0" name=""/>
                      <p:cNvPicPr/>
                      <p:nvPr/>
                    </p:nvPicPr>
                    <p:blipFill>
                      <a:blip r:embed="rId3"/>
                      <a:stretch>
                        <a:fillRect/>
                      </a:stretch>
                    </p:blipFill>
                    <p:spPr>
                      <a:xfrm>
                        <a:off x="1429544" y="2823930"/>
                        <a:ext cx="8123237" cy="13716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9A79339C-4AA6-422A-9BAF-E38315D6C788}"/>
              </a:ext>
            </a:extLst>
          </p:cNvPr>
          <p:cNvGraphicFramePr>
            <a:graphicFrameLocks noChangeAspect="1"/>
          </p:cNvGraphicFramePr>
          <p:nvPr>
            <p:extLst>
              <p:ext uri="{D42A27DB-BD31-4B8C-83A1-F6EECF244321}">
                <p14:modId xmlns:p14="http://schemas.microsoft.com/office/powerpoint/2010/main" val="3842557876"/>
              </p:ext>
            </p:extLst>
          </p:nvPr>
        </p:nvGraphicFramePr>
        <p:xfrm>
          <a:off x="1429544" y="4617198"/>
          <a:ext cx="8083550" cy="1362075"/>
        </p:xfrm>
        <a:graphic>
          <a:graphicData uri="http://schemas.openxmlformats.org/presentationml/2006/ole">
            <mc:AlternateContent xmlns:mc="http://schemas.openxmlformats.org/markup-compatibility/2006">
              <mc:Choice xmlns:v="urn:schemas-microsoft-com:vml" Requires="v">
                <p:oleObj name="Document" r:id="rId4" imgW="8123040" imgH="1371600" progId="Word.OpenDocumentText.12">
                  <p:embed/>
                </p:oleObj>
              </mc:Choice>
              <mc:Fallback>
                <p:oleObj name="Document" r:id="rId4" imgW="8123040" imgH="1371600" progId="Word.OpenDocumentText.12">
                  <p:embed/>
                  <p:pic>
                    <p:nvPicPr>
                      <p:cNvPr id="4" name="Object 3">
                        <a:extLst>
                          <a:ext uri="{FF2B5EF4-FFF2-40B4-BE49-F238E27FC236}">
                            <a16:creationId xmlns:a16="http://schemas.microsoft.com/office/drawing/2014/main" id="{18FC9118-BB28-4E67-B7F2-0EF955678E9A}"/>
                          </a:ext>
                        </a:extLst>
                      </p:cNvPr>
                      <p:cNvPicPr/>
                      <p:nvPr/>
                    </p:nvPicPr>
                    <p:blipFill>
                      <a:blip r:embed="rId5"/>
                      <a:stretch>
                        <a:fillRect/>
                      </a:stretch>
                    </p:blipFill>
                    <p:spPr>
                      <a:xfrm>
                        <a:off x="1429544" y="4617198"/>
                        <a:ext cx="8083550" cy="1362075"/>
                      </a:xfrm>
                      <a:prstGeom prst="rect">
                        <a:avLst/>
                      </a:prstGeom>
                    </p:spPr>
                  </p:pic>
                </p:oleObj>
              </mc:Fallback>
            </mc:AlternateContent>
          </a:graphicData>
        </a:graphic>
      </p:graphicFrame>
    </p:spTree>
    <p:extLst>
      <p:ext uri="{BB962C8B-B14F-4D97-AF65-F5344CB8AC3E}">
        <p14:creationId xmlns:p14="http://schemas.microsoft.com/office/powerpoint/2010/main" val="2389542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52FEA-7185-46F2-8D86-DEF1ECA40FA8}"/>
              </a:ext>
            </a:extLst>
          </p:cNvPr>
          <p:cNvSpPr>
            <a:spLocks noGrp="1"/>
          </p:cNvSpPr>
          <p:nvPr>
            <p:ph type="title"/>
          </p:nvPr>
        </p:nvSpPr>
        <p:spPr/>
        <p:txBody>
          <a:bodyPr/>
          <a:lstStyle/>
          <a:p>
            <a:r>
              <a:rPr lang="en-US" dirty="0"/>
              <a:t>Iteration statements</a:t>
            </a:r>
          </a:p>
        </p:txBody>
      </p:sp>
      <p:sp>
        <p:nvSpPr>
          <p:cNvPr id="3" name="Content Placeholder 2">
            <a:extLst>
              <a:ext uri="{FF2B5EF4-FFF2-40B4-BE49-F238E27FC236}">
                <a16:creationId xmlns:a16="http://schemas.microsoft.com/office/drawing/2014/main" id="{795C1F63-FB6B-48BF-8270-FFFD41120ABC}"/>
              </a:ext>
            </a:extLst>
          </p:cNvPr>
          <p:cNvSpPr>
            <a:spLocks noGrp="1"/>
          </p:cNvSpPr>
          <p:nvPr>
            <p:ph idx="1"/>
          </p:nvPr>
        </p:nvSpPr>
        <p:spPr/>
        <p:txBody>
          <a:bodyPr>
            <a:normAutofit fontScale="47500" lnSpcReduction="20000"/>
          </a:bodyPr>
          <a:lstStyle/>
          <a:p>
            <a:r>
              <a:rPr lang="en-US" sz="5500" dirty="0"/>
              <a:t>while loop :</a:t>
            </a:r>
            <a:br>
              <a:rPr lang="en-US" sz="5500" dirty="0"/>
            </a:br>
            <a:br>
              <a:rPr lang="en-US" sz="5500" dirty="0"/>
            </a:br>
            <a:br>
              <a:rPr lang="en-US" sz="5500" dirty="0"/>
            </a:br>
            <a:endParaRPr lang="en-US" sz="5500" dirty="0"/>
          </a:p>
          <a:p>
            <a:endParaRPr lang="en-US" dirty="0"/>
          </a:p>
          <a:p>
            <a:endParaRPr lang="en-US" dirty="0"/>
          </a:p>
          <a:p>
            <a:r>
              <a:rPr lang="en-US" sz="4900" dirty="0"/>
              <a:t>do while loop</a:t>
            </a:r>
            <a:br>
              <a:rPr lang="en-US" dirty="0"/>
            </a:br>
            <a:br>
              <a:rPr lang="en-US" dirty="0"/>
            </a:br>
            <a:br>
              <a:rPr lang="en-US" dirty="0"/>
            </a:br>
            <a:r>
              <a:rPr lang="en-US" dirty="0"/>
              <a:t> </a:t>
            </a:r>
          </a:p>
        </p:txBody>
      </p:sp>
      <p:graphicFrame>
        <p:nvGraphicFramePr>
          <p:cNvPr id="4" name="Object 3">
            <a:extLst>
              <a:ext uri="{FF2B5EF4-FFF2-40B4-BE49-F238E27FC236}">
                <a16:creationId xmlns:a16="http://schemas.microsoft.com/office/drawing/2014/main" id="{6068A822-8792-4C67-84B2-91D2F21B61DE}"/>
              </a:ext>
            </a:extLst>
          </p:cNvPr>
          <p:cNvGraphicFramePr>
            <a:graphicFrameLocks noChangeAspect="1"/>
          </p:cNvGraphicFramePr>
          <p:nvPr>
            <p:extLst>
              <p:ext uri="{D42A27DB-BD31-4B8C-83A1-F6EECF244321}">
                <p14:modId xmlns:p14="http://schemas.microsoft.com/office/powerpoint/2010/main" val="2491631371"/>
              </p:ext>
            </p:extLst>
          </p:nvPr>
        </p:nvGraphicFramePr>
        <p:xfrm>
          <a:off x="1458913" y="2800443"/>
          <a:ext cx="8123237" cy="1807416"/>
        </p:xfrm>
        <a:graphic>
          <a:graphicData uri="http://schemas.openxmlformats.org/presentationml/2006/ole">
            <mc:AlternateContent xmlns:mc="http://schemas.openxmlformats.org/markup-compatibility/2006">
              <mc:Choice xmlns:v="urn:schemas-microsoft-com:vml" Requires="v">
                <p:oleObj name="Document" r:id="rId2" imgW="8123040" imgH="1369440" progId="Word.OpenDocumentText.12">
                  <p:embed/>
                </p:oleObj>
              </mc:Choice>
              <mc:Fallback>
                <p:oleObj name="Document" r:id="rId2" imgW="8123040" imgH="1369440" progId="Word.OpenDocumentText.12">
                  <p:embed/>
                  <p:pic>
                    <p:nvPicPr>
                      <p:cNvPr id="0" name=""/>
                      <p:cNvPicPr/>
                      <p:nvPr/>
                    </p:nvPicPr>
                    <p:blipFill>
                      <a:blip r:embed="rId3"/>
                      <a:stretch>
                        <a:fillRect/>
                      </a:stretch>
                    </p:blipFill>
                    <p:spPr>
                      <a:xfrm>
                        <a:off x="1458913" y="2800443"/>
                        <a:ext cx="8123237" cy="1807416"/>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7B5B9D83-B33A-4414-B09B-CCE1E8E850BD}"/>
              </a:ext>
            </a:extLst>
          </p:cNvPr>
          <p:cNvGraphicFramePr>
            <a:graphicFrameLocks noChangeAspect="1"/>
          </p:cNvGraphicFramePr>
          <p:nvPr>
            <p:extLst>
              <p:ext uri="{D42A27DB-BD31-4B8C-83A1-F6EECF244321}">
                <p14:modId xmlns:p14="http://schemas.microsoft.com/office/powerpoint/2010/main" val="2276908444"/>
              </p:ext>
            </p:extLst>
          </p:nvPr>
        </p:nvGraphicFramePr>
        <p:xfrm>
          <a:off x="1458913" y="5039005"/>
          <a:ext cx="8123238" cy="1630735"/>
        </p:xfrm>
        <a:graphic>
          <a:graphicData uri="http://schemas.openxmlformats.org/presentationml/2006/ole">
            <mc:AlternateContent xmlns:mc="http://schemas.openxmlformats.org/markup-compatibility/2006">
              <mc:Choice xmlns:v="urn:schemas-microsoft-com:vml" Requires="v">
                <p:oleObj name="Document" r:id="rId4" imgW="8123040" imgH="1371600" progId="Word.OpenDocumentText.12">
                  <p:embed/>
                </p:oleObj>
              </mc:Choice>
              <mc:Fallback>
                <p:oleObj name="Document" r:id="rId4" imgW="8123040" imgH="1371600" progId="Word.OpenDocumentText.12">
                  <p:embed/>
                  <p:pic>
                    <p:nvPicPr>
                      <p:cNvPr id="0" name=""/>
                      <p:cNvPicPr/>
                      <p:nvPr/>
                    </p:nvPicPr>
                    <p:blipFill>
                      <a:blip r:embed="rId5"/>
                      <a:stretch>
                        <a:fillRect/>
                      </a:stretch>
                    </p:blipFill>
                    <p:spPr>
                      <a:xfrm>
                        <a:off x="1458913" y="5039005"/>
                        <a:ext cx="8123238" cy="1630735"/>
                      </a:xfrm>
                      <a:prstGeom prst="rect">
                        <a:avLst/>
                      </a:prstGeom>
                    </p:spPr>
                  </p:pic>
                </p:oleObj>
              </mc:Fallback>
            </mc:AlternateContent>
          </a:graphicData>
        </a:graphic>
      </p:graphicFrame>
    </p:spTree>
    <p:extLst>
      <p:ext uri="{BB962C8B-B14F-4D97-AF65-F5344CB8AC3E}">
        <p14:creationId xmlns:p14="http://schemas.microsoft.com/office/powerpoint/2010/main" val="1836268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4CE04-15C5-4C54-9FA0-694F1FE6813B}"/>
              </a:ext>
            </a:extLst>
          </p:cNvPr>
          <p:cNvSpPr>
            <a:spLocks noGrp="1"/>
          </p:cNvSpPr>
          <p:nvPr>
            <p:ph type="title"/>
          </p:nvPr>
        </p:nvSpPr>
        <p:spPr/>
        <p:txBody>
          <a:bodyPr/>
          <a:lstStyle/>
          <a:p>
            <a:r>
              <a:rPr lang="en-US" dirty="0"/>
              <a:t>Jump statements</a:t>
            </a:r>
          </a:p>
        </p:txBody>
      </p:sp>
      <p:sp>
        <p:nvSpPr>
          <p:cNvPr id="3" name="Content Placeholder 2">
            <a:extLst>
              <a:ext uri="{FF2B5EF4-FFF2-40B4-BE49-F238E27FC236}">
                <a16:creationId xmlns:a16="http://schemas.microsoft.com/office/drawing/2014/main" id="{7F48CDED-52BD-47A8-A882-6CB12AFC9BC4}"/>
              </a:ext>
            </a:extLst>
          </p:cNvPr>
          <p:cNvSpPr>
            <a:spLocks noGrp="1"/>
          </p:cNvSpPr>
          <p:nvPr>
            <p:ph idx="1"/>
          </p:nvPr>
        </p:nvSpPr>
        <p:spPr/>
        <p:txBody>
          <a:bodyPr>
            <a:normAutofit fontScale="55000" lnSpcReduction="20000"/>
          </a:bodyPr>
          <a:lstStyle/>
          <a:p>
            <a:r>
              <a:rPr lang="en-US" dirty="0"/>
              <a:t>Jump statements in C are a type of Control Statements in C used to interrupt the normal flow of the program. It makes the program jump to another section of the program unconditionally when encountered. It can also be used to terminate any loop.</a:t>
            </a:r>
          </a:p>
          <a:p>
            <a:pPr fontAlgn="base"/>
            <a:r>
              <a:rPr lang="en-US" dirty="0"/>
              <a:t>break : </a:t>
            </a:r>
            <a:br>
              <a:rPr lang="en-US" dirty="0"/>
            </a:br>
            <a:r>
              <a:rPr lang="en-US" dirty="0"/>
              <a:t>The break statement is used to end the loop immediately after the encounter. It is used in C/ in the following scenario:</a:t>
            </a:r>
            <a:br>
              <a:rPr lang="en-US" dirty="0"/>
            </a:br>
            <a:br>
              <a:rPr lang="en-US" dirty="0"/>
            </a:br>
            <a:r>
              <a:rPr lang="en-US" dirty="0"/>
              <a:t>1. It is used to terminate the loop, and program control resumes at the next statement following the loop.</a:t>
            </a:r>
            <a:br>
              <a:rPr lang="en-US" dirty="0"/>
            </a:br>
            <a:br>
              <a:rPr lang="en-US" dirty="0"/>
            </a:br>
            <a:r>
              <a:rPr lang="en-US" dirty="0"/>
              <a:t>2. It is used to terminate a case in the switch statement,</a:t>
            </a:r>
            <a:br>
              <a:rPr lang="en-US" dirty="0"/>
            </a:br>
            <a:br>
              <a:rPr lang="en-US" dirty="0"/>
            </a:br>
            <a:r>
              <a:rPr lang="en-US" dirty="0"/>
              <a:t>3. </a:t>
            </a:r>
            <a:r>
              <a:rPr lang="nn-NO" b="0" i="0" dirty="0">
                <a:solidFill>
                  <a:srgbClr val="FFFF00"/>
                </a:solidFill>
                <a:effectLst/>
                <a:latin typeface="Consolas" panose="020B0609020204030204" pitchFamily="49" charset="0"/>
              </a:rPr>
              <a:t>int i;</a:t>
            </a:r>
            <a:br>
              <a:rPr lang="nn-NO" dirty="0">
                <a:solidFill>
                  <a:srgbClr val="FFFF00"/>
                </a:solidFill>
              </a:rPr>
            </a:br>
            <a:r>
              <a:rPr lang="nn-NO" dirty="0">
                <a:solidFill>
                  <a:srgbClr val="FFFF00"/>
                </a:solidFill>
              </a:rPr>
              <a:t>    </a:t>
            </a:r>
            <a:r>
              <a:rPr lang="nn-NO" b="0" i="0" dirty="0">
                <a:solidFill>
                  <a:srgbClr val="FFFF00"/>
                </a:solidFill>
                <a:effectLst/>
                <a:latin typeface="Consolas" panose="020B0609020204030204" pitchFamily="49" charset="0"/>
              </a:rPr>
              <a:t>for (i = 0; i &lt; 10; i++) {</a:t>
            </a:r>
            <a:br>
              <a:rPr lang="nn-NO" dirty="0">
                <a:solidFill>
                  <a:srgbClr val="FFFF00"/>
                </a:solidFill>
              </a:rPr>
            </a:br>
            <a:r>
              <a:rPr lang="nn-NO" b="0" i="0" dirty="0">
                <a:solidFill>
                  <a:srgbClr val="FFFF00"/>
                </a:solidFill>
                <a:effectLst/>
                <a:latin typeface="Consolas" panose="020B0609020204030204" pitchFamily="49" charset="0"/>
              </a:rPr>
              <a:t>     if (i == 4) {</a:t>
            </a:r>
            <a:br>
              <a:rPr lang="nn-NO" dirty="0">
                <a:solidFill>
                  <a:srgbClr val="FFFF00"/>
                </a:solidFill>
              </a:rPr>
            </a:br>
            <a:r>
              <a:rPr lang="nn-NO" b="0" i="0" dirty="0">
                <a:solidFill>
                  <a:srgbClr val="FFFF00"/>
                </a:solidFill>
                <a:effectLst/>
                <a:latin typeface="Consolas" panose="020B0609020204030204" pitchFamily="49" charset="0"/>
              </a:rPr>
              <a:t>        break;</a:t>
            </a:r>
            <a:br>
              <a:rPr lang="nn-NO" dirty="0">
                <a:solidFill>
                  <a:srgbClr val="FFFF00"/>
                </a:solidFill>
              </a:rPr>
            </a:br>
            <a:r>
              <a:rPr lang="nn-NO" b="0" i="0" dirty="0">
                <a:solidFill>
                  <a:srgbClr val="FFFF00"/>
                </a:solidFill>
                <a:effectLst/>
                <a:latin typeface="Consolas" panose="020B0609020204030204" pitchFamily="49" charset="0"/>
              </a:rPr>
              <a:t>     }</a:t>
            </a:r>
            <a:br>
              <a:rPr lang="nn-NO" dirty="0">
                <a:solidFill>
                  <a:srgbClr val="FFFF00"/>
                </a:solidFill>
              </a:rPr>
            </a:br>
            <a:r>
              <a:rPr lang="nn-NO" b="0" i="0" dirty="0">
                <a:solidFill>
                  <a:srgbClr val="FFFF00"/>
                </a:solidFill>
                <a:effectLst/>
                <a:latin typeface="Consolas" panose="020B0609020204030204" pitchFamily="49" charset="0"/>
              </a:rPr>
              <a:t>     printf("%d\n", i);</a:t>
            </a:r>
            <a:br>
              <a:rPr lang="nn-NO" dirty="0">
                <a:solidFill>
                  <a:srgbClr val="FFFF00"/>
                </a:solidFill>
              </a:rPr>
            </a:br>
            <a:r>
              <a:rPr lang="nn-NO" dirty="0">
                <a:solidFill>
                  <a:srgbClr val="FFFF00"/>
                </a:solidFill>
              </a:rPr>
              <a:t>   </a:t>
            </a:r>
            <a:r>
              <a:rPr lang="nn-NO" b="0" i="0" dirty="0">
                <a:solidFill>
                  <a:srgbClr val="FFFF00"/>
                </a:solidFill>
                <a:effectLst/>
                <a:latin typeface="Consolas" panose="020B0609020204030204" pitchFamily="49" charset="0"/>
              </a:rPr>
              <a:t>}</a:t>
            </a:r>
            <a:endParaRPr lang="en-US" dirty="0">
              <a:solidFill>
                <a:srgbClr val="FFFF00"/>
              </a:solidFill>
            </a:endParaRPr>
          </a:p>
          <a:p>
            <a:endParaRPr lang="en-US" dirty="0"/>
          </a:p>
        </p:txBody>
      </p:sp>
    </p:spTree>
    <p:extLst>
      <p:ext uri="{BB962C8B-B14F-4D97-AF65-F5344CB8AC3E}">
        <p14:creationId xmlns:p14="http://schemas.microsoft.com/office/powerpoint/2010/main" val="3814912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5095-47D2-4E0C-9E2F-17CD447A6636}"/>
              </a:ext>
            </a:extLst>
          </p:cNvPr>
          <p:cNvSpPr>
            <a:spLocks noGrp="1"/>
          </p:cNvSpPr>
          <p:nvPr>
            <p:ph type="title"/>
          </p:nvPr>
        </p:nvSpPr>
        <p:spPr/>
        <p:txBody>
          <a:bodyPr/>
          <a:lstStyle/>
          <a:p>
            <a:r>
              <a:rPr lang="en-US" dirty="0"/>
              <a:t>Jump statements</a:t>
            </a:r>
          </a:p>
        </p:txBody>
      </p:sp>
      <p:sp>
        <p:nvSpPr>
          <p:cNvPr id="3" name="Content Placeholder 2">
            <a:extLst>
              <a:ext uri="{FF2B5EF4-FFF2-40B4-BE49-F238E27FC236}">
                <a16:creationId xmlns:a16="http://schemas.microsoft.com/office/drawing/2014/main" id="{84605BA0-6F77-4D13-AD1D-DA4C743D9C70}"/>
              </a:ext>
            </a:extLst>
          </p:cNvPr>
          <p:cNvSpPr>
            <a:spLocks noGrp="1"/>
          </p:cNvSpPr>
          <p:nvPr>
            <p:ph idx="1"/>
          </p:nvPr>
        </p:nvSpPr>
        <p:spPr/>
        <p:txBody>
          <a:bodyPr>
            <a:normAutofit fontScale="47500" lnSpcReduction="20000"/>
          </a:bodyPr>
          <a:lstStyle/>
          <a:p>
            <a:r>
              <a:rPr lang="en-US" dirty="0"/>
              <a:t>continue : </a:t>
            </a:r>
            <a:br>
              <a:rPr lang="en-US" dirty="0"/>
            </a:br>
            <a:br>
              <a:rPr lang="en-US" dirty="0"/>
            </a:br>
            <a:r>
              <a:rPr lang="en-US" dirty="0"/>
              <a:t>The continue statement is also one of the loop control statements in C. When the continue statement is encountered, it skips the statements below, and continues the loop.</a:t>
            </a:r>
            <a:br>
              <a:rPr lang="en-US" dirty="0"/>
            </a:br>
            <a:r>
              <a:rPr lang="nn-NO" b="0" i="0" dirty="0">
                <a:solidFill>
                  <a:srgbClr val="FFFF00"/>
                </a:solidFill>
                <a:effectLst/>
                <a:latin typeface="Consolas" panose="020B0609020204030204" pitchFamily="49" charset="0"/>
              </a:rPr>
              <a:t>int i;</a:t>
            </a:r>
            <a:br>
              <a:rPr lang="nn-NO" dirty="0">
                <a:solidFill>
                  <a:srgbClr val="FFFF00"/>
                </a:solidFill>
              </a:rPr>
            </a:br>
            <a:br>
              <a:rPr lang="nn-NO" dirty="0">
                <a:solidFill>
                  <a:srgbClr val="FFFF00"/>
                </a:solidFill>
              </a:rPr>
            </a:br>
            <a:r>
              <a:rPr lang="nn-NO" b="0" i="0" dirty="0">
                <a:solidFill>
                  <a:srgbClr val="FFFF00"/>
                </a:solidFill>
                <a:effectLst/>
                <a:latin typeface="Consolas" panose="020B0609020204030204" pitchFamily="49" charset="0"/>
              </a:rPr>
              <a:t>for (i = 0; i &lt; 10; i++) {</a:t>
            </a:r>
            <a:br>
              <a:rPr lang="nn-NO" dirty="0">
                <a:solidFill>
                  <a:srgbClr val="FFFF00"/>
                </a:solidFill>
              </a:rPr>
            </a:br>
            <a:r>
              <a:rPr lang="nn-NO" b="0" i="0" dirty="0">
                <a:solidFill>
                  <a:srgbClr val="FFFF00"/>
                </a:solidFill>
                <a:effectLst/>
                <a:latin typeface="Consolas" panose="020B0609020204030204" pitchFamily="49" charset="0"/>
              </a:rPr>
              <a:t>  if (i == 4) {</a:t>
            </a:r>
            <a:br>
              <a:rPr lang="nn-NO" dirty="0">
                <a:solidFill>
                  <a:srgbClr val="FFFF00"/>
                </a:solidFill>
              </a:rPr>
            </a:br>
            <a:r>
              <a:rPr lang="nn-NO" b="0" i="0" dirty="0">
                <a:solidFill>
                  <a:srgbClr val="FFFF00"/>
                </a:solidFill>
                <a:effectLst/>
                <a:latin typeface="Consolas" panose="020B0609020204030204" pitchFamily="49" charset="0"/>
              </a:rPr>
              <a:t>    continue;</a:t>
            </a:r>
            <a:br>
              <a:rPr lang="nn-NO" dirty="0">
                <a:solidFill>
                  <a:srgbClr val="FFFF00"/>
                </a:solidFill>
              </a:rPr>
            </a:br>
            <a:r>
              <a:rPr lang="nn-NO" b="0" i="0" dirty="0">
                <a:solidFill>
                  <a:srgbClr val="FFFF00"/>
                </a:solidFill>
                <a:effectLst/>
                <a:latin typeface="Consolas" panose="020B0609020204030204" pitchFamily="49" charset="0"/>
              </a:rPr>
              <a:t>  }</a:t>
            </a:r>
            <a:br>
              <a:rPr lang="nn-NO" dirty="0">
                <a:solidFill>
                  <a:srgbClr val="FFFF00"/>
                </a:solidFill>
              </a:rPr>
            </a:br>
            <a:r>
              <a:rPr lang="nn-NO" b="0" i="0" dirty="0">
                <a:solidFill>
                  <a:srgbClr val="FFFF00"/>
                </a:solidFill>
                <a:effectLst/>
                <a:latin typeface="Consolas" panose="020B0609020204030204" pitchFamily="49" charset="0"/>
              </a:rPr>
              <a:t>  printf("%d\n", i);</a:t>
            </a:r>
            <a:br>
              <a:rPr lang="nn-NO" dirty="0">
                <a:solidFill>
                  <a:srgbClr val="FFFF00"/>
                </a:solidFill>
              </a:rPr>
            </a:br>
            <a:r>
              <a:rPr lang="nn-NO" b="0" i="0" dirty="0">
                <a:solidFill>
                  <a:srgbClr val="FFFF00"/>
                </a:solidFill>
                <a:effectLst/>
                <a:latin typeface="Consolas" panose="020B0609020204030204" pitchFamily="49" charset="0"/>
              </a:rPr>
              <a:t>}</a:t>
            </a:r>
            <a:endParaRPr lang="en-US" dirty="0">
              <a:solidFill>
                <a:srgbClr val="FFFF00"/>
              </a:solidFill>
            </a:endParaRPr>
          </a:p>
          <a:p>
            <a:r>
              <a:rPr lang="en-US" dirty="0"/>
              <a:t>goto :</a:t>
            </a:r>
            <a:br>
              <a:rPr lang="en-US" dirty="0"/>
            </a:br>
            <a:br>
              <a:rPr lang="en-US" dirty="0"/>
            </a:br>
            <a:r>
              <a:rPr lang="en-US" dirty="0"/>
              <a:t>The goto is one of the control statements in C/C++ that allows the jump to a labelled statement in the same function.</a:t>
            </a:r>
            <a:br>
              <a:rPr lang="en-US" dirty="0"/>
            </a:br>
            <a:br>
              <a:rPr lang="en-US" dirty="0"/>
            </a:br>
            <a:r>
              <a:rPr lang="en-US" dirty="0"/>
              <a:t>The labelled statement is identified using an identifier called a label. It is preceded by an identifier followed by a colon (:).</a:t>
            </a:r>
          </a:p>
        </p:txBody>
      </p:sp>
    </p:spTree>
    <p:extLst>
      <p:ext uri="{BB962C8B-B14F-4D97-AF65-F5344CB8AC3E}">
        <p14:creationId xmlns:p14="http://schemas.microsoft.com/office/powerpoint/2010/main" val="1632781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17</TotalTime>
  <Words>705</Words>
  <Application>Microsoft Office PowerPoint</Application>
  <PresentationFormat>Widescreen</PresentationFormat>
  <Paragraphs>27</Paragraphs>
  <Slides>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3" baseType="lpstr">
      <vt:lpstr>Arial</vt:lpstr>
      <vt:lpstr>Calibri</vt:lpstr>
      <vt:lpstr>Consolas</vt:lpstr>
      <vt:lpstr>Tw Cen MT</vt:lpstr>
      <vt:lpstr>Circuit</vt:lpstr>
      <vt:lpstr>Document</vt:lpstr>
      <vt:lpstr>Control Statements</vt:lpstr>
      <vt:lpstr>Decision making statements</vt:lpstr>
      <vt:lpstr>Selection Statements</vt:lpstr>
      <vt:lpstr>Iteration statements</vt:lpstr>
      <vt:lpstr>Iteration statements</vt:lpstr>
      <vt:lpstr>Jump statements</vt:lpstr>
      <vt:lpstr>Jump statements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dc:title>
  <dc:creator>Pawan</dc:creator>
  <cp:lastModifiedBy>Pawan Bhatta</cp:lastModifiedBy>
  <cp:revision>3</cp:revision>
  <dcterms:created xsi:type="dcterms:W3CDTF">2022-08-07T11:44:35Z</dcterms:created>
  <dcterms:modified xsi:type="dcterms:W3CDTF">2022-08-10T13:48:43Z</dcterms:modified>
</cp:coreProperties>
</file>