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3"/>
  </p:notesMasterIdLst>
  <p:handoutMasterIdLst>
    <p:handoutMasterId r:id="rId24"/>
  </p:handoutMasterIdLst>
  <p:sldIdLst>
    <p:sldId id="256" r:id="rId4"/>
    <p:sldId id="274" r:id="rId5"/>
    <p:sldId id="298" r:id="rId6"/>
    <p:sldId id="299" r:id="rId7"/>
    <p:sldId id="300" r:id="rId8"/>
    <p:sldId id="301" r:id="rId9"/>
    <p:sldId id="302" r:id="rId10"/>
    <p:sldId id="303" r:id="rId11"/>
    <p:sldId id="316" r:id="rId12"/>
    <p:sldId id="317" r:id="rId13"/>
    <p:sldId id="333" r:id="rId14"/>
    <p:sldId id="320" r:id="rId15"/>
    <p:sldId id="323" r:id="rId16"/>
    <p:sldId id="334" r:id="rId17"/>
    <p:sldId id="321" r:id="rId18"/>
    <p:sldId id="322" r:id="rId19"/>
    <p:sldId id="324" r:id="rId20"/>
    <p:sldId id="325" r:id="rId21"/>
    <p:sldId id="279" r:id="rId22"/>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B800"/>
    <a:srgbClr val="DAA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p:restoredTop sz="94660"/>
  </p:normalViewPr>
  <p:slideViewPr>
    <p:cSldViewPr snapToGrid="0" showGuides="1">
      <p:cViewPr>
        <p:scale>
          <a:sx n="66" d="100"/>
          <a:sy n="66" d="100"/>
        </p:scale>
        <p:origin x="2310" y="1020"/>
      </p:cViewPr>
      <p:guideLst>
        <p:guide orient="horz" pos="2160"/>
        <p:guide pos="2873"/>
      </p:guideLst>
    </p:cSldViewPr>
  </p:slideViewPr>
  <p:notesTextViewPr>
    <p:cViewPr>
      <p:scale>
        <a:sx n="1" d="1"/>
        <a:sy n="1" d="1"/>
      </p:scale>
      <p:origin x="0" y="0"/>
    </p:cViewPr>
  </p:notesTextViewPr>
  <p:sorterViewPr showFormatting="0">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notesMaster" Target="notesMasters/notes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39788" y="2505075"/>
            <a:ext cx="5157787"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72200" y="2505075"/>
            <a:ext cx="5183188"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987425"/>
            <a:ext cx="6172200" cy="4873625"/>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39788" y="2505075"/>
            <a:ext cx="5157787"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72200" y="2505075"/>
            <a:ext cx="5183188"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987425"/>
            <a:ext cx="6172200" cy="4873625"/>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jpeg"/><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4098" name="组合 16"/>
          <p:cNvGrpSpPr/>
          <p:nvPr/>
        </p:nvGrpSpPr>
        <p:grpSpPr>
          <a:xfrm>
            <a:off x="152400" y="115888"/>
            <a:ext cx="1079500" cy="1128712"/>
            <a:chOff x="177800" y="-107950"/>
            <a:chExt cx="1403350" cy="1466850"/>
          </a:xfrm>
        </p:grpSpPr>
        <p:cxnSp>
          <p:nvCxnSpPr>
            <p:cNvPr id="6" name="直接连接符 5"/>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4101" name="组合 17"/>
          <p:cNvGrpSpPr/>
          <p:nvPr/>
        </p:nvGrpSpPr>
        <p:grpSpPr>
          <a:xfrm rot="5400000">
            <a:off x="10909300" y="117475"/>
            <a:ext cx="1079500" cy="1127125"/>
            <a:chOff x="177800" y="-107950"/>
            <a:chExt cx="1403350" cy="1466850"/>
          </a:xfrm>
        </p:grpSpPr>
        <p:cxnSp>
          <p:nvCxnSpPr>
            <p:cNvPr id="19" name="直接连接符 18"/>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4104" name="组合 20"/>
          <p:cNvGrpSpPr/>
          <p:nvPr/>
        </p:nvGrpSpPr>
        <p:grpSpPr>
          <a:xfrm rot="-5400000">
            <a:off x="176213" y="5551488"/>
            <a:ext cx="1079500" cy="1128712"/>
            <a:chOff x="177800" y="-107950"/>
            <a:chExt cx="1403350" cy="1466850"/>
          </a:xfrm>
        </p:grpSpPr>
        <p:cxnSp>
          <p:nvCxnSpPr>
            <p:cNvPr id="22" name="直接连接符 21"/>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4107" name="组合 23"/>
          <p:cNvGrpSpPr/>
          <p:nvPr/>
        </p:nvGrpSpPr>
        <p:grpSpPr>
          <a:xfrm rot="10800000">
            <a:off x="10885488" y="5610225"/>
            <a:ext cx="1079500" cy="1128713"/>
            <a:chOff x="177800" y="-107950"/>
            <a:chExt cx="1403350" cy="1466850"/>
          </a:xfrm>
        </p:grpSpPr>
        <p:cxnSp>
          <p:nvCxnSpPr>
            <p:cNvPr id="25" name="直接连接符 24"/>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4110" name="组合 2"/>
          <p:cNvGrpSpPr/>
          <p:nvPr/>
        </p:nvGrpSpPr>
        <p:grpSpPr>
          <a:xfrm>
            <a:off x="2133600" y="1478280"/>
            <a:ext cx="8058150" cy="3900805"/>
            <a:chOff x="2616200" y="2165350"/>
            <a:chExt cx="6959600" cy="2527300"/>
          </a:xfrm>
        </p:grpSpPr>
        <p:grpSp>
          <p:nvGrpSpPr>
            <p:cNvPr id="4111" name="组合 34"/>
            <p:cNvGrpSpPr/>
            <p:nvPr/>
          </p:nvGrpSpPr>
          <p:grpSpPr>
            <a:xfrm>
              <a:off x="2616200" y="2165350"/>
              <a:ext cx="6959600" cy="2527300"/>
              <a:chOff x="2616200" y="2165350"/>
              <a:chExt cx="6959600" cy="2527300"/>
            </a:xfrm>
          </p:grpSpPr>
          <p:sp>
            <p:nvSpPr>
              <p:cNvPr id="28" name="矩形 27"/>
              <p:cNvSpPr/>
              <p:nvPr/>
            </p:nvSpPr>
            <p:spPr>
              <a:xfrm>
                <a:off x="2616200" y="2165350"/>
                <a:ext cx="6959600" cy="2527300"/>
              </a:xfrm>
              <a:prstGeom prst="rect">
                <a:avLst/>
              </a:prstGeom>
              <a:solidFill>
                <a:schemeClr val="tx1"/>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椭圆 28"/>
              <p:cNvSpPr/>
              <p:nvPr/>
            </p:nvSpPr>
            <p:spPr>
              <a:xfrm>
                <a:off x="2705100" y="224790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2" name="椭圆 31"/>
              <p:cNvSpPr/>
              <p:nvPr/>
            </p:nvSpPr>
            <p:spPr>
              <a:xfrm>
                <a:off x="9436100" y="223520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 name="椭圆 32"/>
              <p:cNvSpPr/>
              <p:nvPr/>
            </p:nvSpPr>
            <p:spPr>
              <a:xfrm>
                <a:off x="2667000" y="455930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椭圆 33"/>
              <p:cNvSpPr/>
              <p:nvPr/>
            </p:nvSpPr>
            <p:spPr>
              <a:xfrm>
                <a:off x="9423400" y="454660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37" name="矩形 36"/>
            <p:cNvSpPr/>
            <p:nvPr/>
          </p:nvSpPr>
          <p:spPr>
            <a:xfrm>
              <a:off x="3937000" y="2165350"/>
              <a:ext cx="4432300" cy="25273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6" name="矩形 35"/>
            <p:cNvSpPr/>
            <p:nvPr/>
          </p:nvSpPr>
          <p:spPr>
            <a:xfrm>
              <a:off x="2781300" y="2362200"/>
              <a:ext cx="6604000" cy="2127250"/>
            </a:xfrm>
            <a:prstGeom prst="rect">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8" name="梯形 37"/>
            <p:cNvSpPr/>
            <p:nvPr/>
          </p:nvSpPr>
          <p:spPr>
            <a:xfrm rot="16200000">
              <a:off x="3148007" y="3405181"/>
              <a:ext cx="1425575" cy="152397"/>
            </a:xfrm>
            <a:prstGeom prst="trapezoid">
              <a:avLst>
                <a:gd name="adj" fmla="val 65909"/>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9" name="梯形 38"/>
            <p:cNvSpPr/>
            <p:nvPr/>
          </p:nvSpPr>
          <p:spPr>
            <a:xfrm rot="5400000">
              <a:off x="7732704" y="3405181"/>
              <a:ext cx="1425575" cy="152397"/>
            </a:xfrm>
            <a:prstGeom prst="trapezoid">
              <a:avLst>
                <a:gd name="adj" fmla="val 65909"/>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 name="矩形 39"/>
            <p:cNvSpPr/>
            <p:nvPr/>
          </p:nvSpPr>
          <p:spPr>
            <a:xfrm>
              <a:off x="3854451" y="3316286"/>
              <a:ext cx="76198" cy="3302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1" name="矩形 40"/>
            <p:cNvSpPr/>
            <p:nvPr/>
          </p:nvSpPr>
          <p:spPr>
            <a:xfrm>
              <a:off x="8385462" y="3316286"/>
              <a:ext cx="76198" cy="3302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123" name="文本框 41"/>
          <p:cNvSpPr txBox="1"/>
          <p:nvPr/>
        </p:nvSpPr>
        <p:spPr>
          <a:xfrm>
            <a:off x="3959225" y="2408873"/>
            <a:ext cx="4538663" cy="1938020"/>
          </a:xfrm>
          <a:prstGeom prst="rect">
            <a:avLst/>
          </a:prstGeom>
          <a:noFill/>
          <a:ln w="9525">
            <a:noFill/>
          </a:ln>
        </p:spPr>
        <p:txBody>
          <a:bodyPr wrap="square" anchor="t" anchorCtr="0">
            <a:spAutoFit/>
          </a:bodyPr>
          <a:p>
            <a:r>
              <a:rPr lang="en-US" altLang="zh-CN" sz="4000" b="1" dirty="0">
                <a:solidFill>
                  <a:srgbClr val="262626"/>
                </a:solidFill>
                <a:latin typeface="Microsoft YaHei" panose="020B0503020204020204" pitchFamily="34" charset="-122"/>
                <a:ea typeface="Microsoft YaHei" panose="020B0503020204020204" pitchFamily="34" charset="-122"/>
              </a:rPr>
              <a:t>Day 4 - </a:t>
            </a:r>
            <a:endParaRPr lang="en-US" altLang="zh-CN" sz="4000" b="1" dirty="0">
              <a:solidFill>
                <a:srgbClr val="262626"/>
              </a:solidFill>
              <a:latin typeface="Microsoft YaHei" panose="020B0503020204020204" pitchFamily="34" charset="-122"/>
              <a:ea typeface="Microsoft YaHei" panose="020B0503020204020204" pitchFamily="34" charset="-122"/>
            </a:endParaRPr>
          </a:p>
          <a:p>
            <a:r>
              <a:rPr lang="en-US" altLang="zh-CN" sz="4000" b="1" dirty="0">
                <a:solidFill>
                  <a:srgbClr val="262626"/>
                </a:solidFill>
                <a:latin typeface="Microsoft YaHei" panose="020B0503020204020204" pitchFamily="34" charset="-122"/>
                <a:ea typeface="Microsoft YaHei" panose="020B0503020204020204" pitchFamily="34" charset="-122"/>
              </a:rPr>
              <a:t>Network Models &amp; IP Address</a:t>
            </a:r>
            <a:endParaRPr lang="en-US" altLang="zh-CN" sz="4000" b="1" dirty="0">
              <a:solidFill>
                <a:srgbClr val="262626"/>
              </a:solidFill>
              <a:latin typeface="Microsoft YaHei" panose="020B0503020204020204" pitchFamily="34" charset="-122"/>
              <a:ea typeface="Microsoft YaHei" panose="020B0503020204020204" pitchFamily="34" charset="-122"/>
            </a:endParaRPr>
          </a:p>
        </p:txBody>
      </p:sp>
      <p:sp>
        <p:nvSpPr>
          <p:cNvPr id="43" name="文本框 42"/>
          <p:cNvSpPr txBox="1"/>
          <p:nvPr/>
        </p:nvSpPr>
        <p:spPr>
          <a:xfrm>
            <a:off x="4059238" y="1929130"/>
            <a:ext cx="4438650" cy="337185"/>
          </a:xfrm>
          <a:prstGeom prst="rect">
            <a:avLst/>
          </a:prstGeom>
          <a:noFill/>
        </p:spPr>
        <p:txBody>
          <a:bodyPr wrap="square" rtlCol="0">
            <a:spAutoFit/>
          </a:bodyPr>
          <a:lstStyle/>
          <a:p>
            <a:pPr marR="0" algn="ctr" defTabSz="914400" fontAlgn="auto">
              <a:spcBef>
                <a:spcPts val="0"/>
              </a:spcBef>
              <a:spcAft>
                <a:spcPts val="0"/>
              </a:spcAft>
              <a:buClrTx/>
              <a:buSzTx/>
              <a:buFontTx/>
              <a:buNone/>
              <a:defRPr/>
            </a:pPr>
            <a:r>
              <a:rPr kumimoji="0" lang="en-US" sz="1600" b="1" kern="1200" cap="none" spc="300" normalizeH="0" baseline="0" noProof="0" dirty="0">
                <a:solidFill>
                  <a:schemeClr val="tx1">
                    <a:lumMod val="85000"/>
                    <a:lumOff val="15000"/>
                  </a:schemeClr>
                </a:solidFill>
                <a:latin typeface="Microsoft YaHei" panose="020B0503020204020204" pitchFamily="34" charset="-122"/>
                <a:ea typeface="Microsoft YaHei" panose="020B0503020204020204" pitchFamily="34" charset="-122"/>
                <a:cs typeface="+mn-cs"/>
                <a:sym typeface="+mn-ea"/>
              </a:rPr>
              <a:t>Complete Pentesting Tutorial</a:t>
            </a:r>
            <a:endParaRPr kumimoji="0" lang="en-US" sz="1600" b="1" kern="1200" cap="none" spc="300" normalizeH="0" baseline="0" noProof="0" dirty="0">
              <a:solidFill>
                <a:schemeClr val="tx1">
                  <a:lumMod val="85000"/>
                  <a:lumOff val="15000"/>
                </a:schemeClr>
              </a:solidFill>
              <a:latin typeface="Microsoft YaHei" panose="020B0503020204020204" pitchFamily="34" charset="-122"/>
              <a:ea typeface="Microsoft YaHei" panose="020B0503020204020204" pitchFamily="34" charset="-122"/>
              <a:cs typeface="+mn-cs"/>
              <a:sym typeface="+mn-ea"/>
            </a:endParaRPr>
          </a:p>
        </p:txBody>
      </p:sp>
      <p:sp>
        <p:nvSpPr>
          <p:cNvPr id="44" name="文本框 43"/>
          <p:cNvSpPr txBox="1"/>
          <p:nvPr/>
        </p:nvSpPr>
        <p:spPr>
          <a:xfrm>
            <a:off x="5160963" y="4514850"/>
            <a:ext cx="2235200" cy="337185"/>
          </a:xfrm>
          <a:prstGeom prst="rect">
            <a:avLst/>
          </a:prstGeom>
          <a:noFill/>
        </p:spPr>
        <p:txBody>
          <a:bodyPr wrap="square" rtlCol="0">
            <a:spAutoFit/>
          </a:bodyPr>
          <a:lstStyle/>
          <a:p>
            <a:pPr marR="0" algn="ctr" defTabSz="914400" fontAlgn="auto">
              <a:spcBef>
                <a:spcPts val="0"/>
              </a:spcBef>
              <a:spcAft>
                <a:spcPts val="0"/>
              </a:spcAft>
              <a:buClrTx/>
              <a:buSzTx/>
              <a:buFontTx/>
              <a:buNone/>
              <a:defRPr/>
            </a:pPr>
            <a:r>
              <a:rPr kumimoji="0" lang="en-US" altLang="zh-CN" sz="1600" b="1" kern="1200" cap="none" spc="300" normalizeH="0" baseline="0" noProof="0" dirty="0" smtClean="0">
                <a:solidFill>
                  <a:schemeClr val="tx1">
                    <a:lumMod val="85000"/>
                    <a:lumOff val="15000"/>
                  </a:schemeClr>
                </a:solidFill>
                <a:latin typeface="Microsoft YaHei" panose="020B0503020204020204" pitchFamily="34" charset="-122"/>
                <a:ea typeface="Microsoft YaHei" panose="020B0503020204020204" pitchFamily="34" charset="-122"/>
                <a:cs typeface="+mn-cs"/>
                <a:sym typeface="+mn-ea"/>
              </a:rPr>
              <a:t>Taniya Rose</a:t>
            </a:r>
            <a:endParaRPr kumimoji="0" lang="en-US" altLang="zh-CN" sz="1600" b="1" kern="1200" cap="none" spc="300" normalizeH="0" baseline="0" noProof="0" dirty="0" smtClean="0">
              <a:solidFill>
                <a:schemeClr val="tx1">
                  <a:lumMod val="85000"/>
                  <a:lumOff val="15000"/>
                </a:schemeClr>
              </a:solidFill>
              <a:latin typeface="Microsoft YaHei" panose="020B0503020204020204" pitchFamily="34" charset="-122"/>
              <a:ea typeface="Microsoft YaHei" panose="020B0503020204020204" pitchFamily="34" charset="-122"/>
              <a:cs typeface="+mn-cs"/>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27" name="矩形 26"/>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601" name="文本框 3"/>
          <p:cNvSpPr txBox="1"/>
          <p:nvPr/>
        </p:nvSpPr>
        <p:spPr>
          <a:xfrm>
            <a:off x="614680" y="652780"/>
            <a:ext cx="11189970" cy="460375"/>
          </a:xfrm>
          <a:prstGeom prst="rect">
            <a:avLst/>
          </a:prstGeom>
          <a:noFill/>
          <a:ln w="9525">
            <a:noFill/>
          </a:ln>
        </p:spPr>
        <p:txBody>
          <a:bodyPr wrap="square"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What is Data Encapsulation and de-encapsulation in networking?</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sp>
        <p:nvSpPr>
          <p:cNvPr id="3" name="文本框 3"/>
          <p:cNvSpPr txBox="1"/>
          <p:nvPr/>
        </p:nvSpPr>
        <p:spPr>
          <a:xfrm>
            <a:off x="228600" y="6130290"/>
            <a:ext cx="6052185" cy="460375"/>
          </a:xfrm>
          <a:prstGeom prst="rect">
            <a:avLst/>
          </a:prstGeom>
          <a:noFill/>
          <a:ln w="9525">
            <a:noFill/>
          </a:ln>
        </p:spPr>
        <p:txBody>
          <a:bodyPr wrap="square"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Taniya Rose </a:t>
            </a:r>
            <a:r>
              <a:rPr lang="en-US" altLang="zh-CN" sz="1600" dirty="0">
                <a:solidFill>
                  <a:schemeClr val="bg1"/>
                </a:solidFill>
                <a:latin typeface="Microsoft YaHei" panose="020B0503020204020204" pitchFamily="34" charset="-122"/>
                <a:ea typeface="Microsoft YaHei" panose="020B0503020204020204" pitchFamily="34" charset="-122"/>
              </a:rPr>
              <a:t>(Cyber Security Researcher)</a:t>
            </a:r>
            <a:endParaRPr lang="en-US" altLang="zh-CN" sz="1600" dirty="0">
              <a:solidFill>
                <a:schemeClr val="bg1"/>
              </a:solidFill>
              <a:latin typeface="Microsoft YaHei" panose="020B0503020204020204" pitchFamily="34" charset="-122"/>
              <a:ea typeface="Microsoft YaHei" panose="020B0503020204020204" pitchFamily="34" charset="-122"/>
            </a:endParaRPr>
          </a:p>
        </p:txBody>
      </p:sp>
      <p:sp>
        <p:nvSpPr>
          <p:cNvPr id="4" name="矩形 4"/>
          <p:cNvSpPr/>
          <p:nvPr/>
        </p:nvSpPr>
        <p:spPr>
          <a:xfrm>
            <a:off x="0" y="6135053"/>
            <a:ext cx="109538" cy="4572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nvGrpSpPr>
          <p:cNvPr id="6149" name="组合 17"/>
          <p:cNvGrpSpPr/>
          <p:nvPr/>
        </p:nvGrpSpPr>
        <p:grpSpPr>
          <a:xfrm rot="5400000">
            <a:off x="10909300" y="117475"/>
            <a:ext cx="1079500" cy="1127125"/>
            <a:chOff x="177800" y="-107950"/>
            <a:chExt cx="1403350" cy="1466850"/>
          </a:xfrm>
        </p:grpSpPr>
        <p:cxnSp>
          <p:nvCxnSpPr>
            <p:cNvPr id="19" name="直接连接符 18"/>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6155" name="组合 23"/>
          <p:cNvGrpSpPr/>
          <p:nvPr/>
        </p:nvGrpSpPr>
        <p:grpSpPr>
          <a:xfrm rot="10800000">
            <a:off x="10885488" y="5610225"/>
            <a:ext cx="1079500" cy="1128713"/>
            <a:chOff x="177800" y="-107950"/>
            <a:chExt cx="1403350" cy="1466850"/>
          </a:xfrm>
        </p:grpSpPr>
        <p:cxnSp>
          <p:nvCxnSpPr>
            <p:cNvPr id="25" name="直接连接符 24"/>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cxnSp>
        <p:nvCxnSpPr>
          <p:cNvPr id="80" name="直接连接符 79"/>
          <p:cNvCxnSpPr/>
          <p:nvPr/>
        </p:nvCxnSpPr>
        <p:spPr>
          <a:xfrm flipH="1">
            <a:off x="8840788" y="1308100"/>
            <a:ext cx="1944688" cy="69850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flipV="1">
            <a:off x="8921750" y="4945063"/>
            <a:ext cx="1863725" cy="598488"/>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p:cNvSpPr/>
          <p:nvPr>
            <p:ph idx="1"/>
          </p:nvPr>
        </p:nvSpPr>
        <p:spPr/>
        <p:txBody>
          <a:bodyPr/>
          <a:p>
            <a:pPr marL="0" indent="0">
              <a:buNone/>
            </a:pPr>
            <a:r>
              <a:rPr lang="en-US">
                <a:solidFill>
                  <a:schemeClr val="bg1"/>
                </a:solidFill>
              </a:rPr>
              <a:t>Data Encapsulation is the process in which some extra information is added to the data item to add some features to it. </a:t>
            </a:r>
            <a:endParaRPr lang="en-US">
              <a:solidFill>
                <a:schemeClr val="bg1"/>
              </a:solidFill>
            </a:endParaRPr>
          </a:p>
          <a:p>
            <a:pPr marL="0" indent="0">
              <a:buNone/>
            </a:pPr>
            <a:endParaRPr lang="en-US">
              <a:solidFill>
                <a:schemeClr val="bg1"/>
              </a:solidFill>
            </a:endParaRPr>
          </a:p>
          <a:p>
            <a:pPr marL="0" indent="0">
              <a:buNone/>
            </a:pPr>
            <a:r>
              <a:rPr lang="en-US">
                <a:solidFill>
                  <a:schemeClr val="bg1"/>
                </a:solidFill>
              </a:rPr>
              <a:t>Data De-encapsulation is the reverse process of data encapsulation. The encapsulated information is removed from the received data to obtain the original data.</a:t>
            </a:r>
            <a:endParaRPr lang="en-US">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sp>
        <p:nvSpPr>
          <p:cNvPr id="27" name="矩形 26"/>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601" name="文本框 3"/>
          <p:cNvSpPr txBox="1"/>
          <p:nvPr/>
        </p:nvSpPr>
        <p:spPr>
          <a:xfrm>
            <a:off x="614680" y="652780"/>
            <a:ext cx="11189970" cy="460375"/>
          </a:xfrm>
          <a:prstGeom prst="rect">
            <a:avLst/>
          </a:prstGeom>
          <a:noFill/>
          <a:ln w="9525">
            <a:noFill/>
          </a:ln>
        </p:spPr>
        <p:txBody>
          <a:bodyPr wrap="square"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What is Data Encapsulation and de-encapsulation in networking?</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sp>
        <p:nvSpPr>
          <p:cNvPr id="3" name="文本框 3"/>
          <p:cNvSpPr txBox="1"/>
          <p:nvPr/>
        </p:nvSpPr>
        <p:spPr>
          <a:xfrm>
            <a:off x="228600" y="6130290"/>
            <a:ext cx="6052185" cy="460375"/>
          </a:xfrm>
          <a:prstGeom prst="rect">
            <a:avLst/>
          </a:prstGeom>
          <a:noFill/>
          <a:ln w="9525">
            <a:noFill/>
          </a:ln>
        </p:spPr>
        <p:txBody>
          <a:bodyPr wrap="square"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Taniya Rose </a:t>
            </a:r>
            <a:r>
              <a:rPr lang="en-US" altLang="zh-CN" sz="1600" dirty="0">
                <a:solidFill>
                  <a:schemeClr val="bg1"/>
                </a:solidFill>
                <a:latin typeface="Microsoft YaHei" panose="020B0503020204020204" pitchFamily="34" charset="-122"/>
                <a:ea typeface="Microsoft YaHei" panose="020B0503020204020204" pitchFamily="34" charset="-122"/>
              </a:rPr>
              <a:t>(Cyber Security Researcher)</a:t>
            </a:r>
            <a:endParaRPr lang="en-US" altLang="zh-CN" sz="1600" dirty="0">
              <a:solidFill>
                <a:schemeClr val="bg1"/>
              </a:solidFill>
              <a:latin typeface="Microsoft YaHei" panose="020B0503020204020204" pitchFamily="34" charset="-122"/>
              <a:ea typeface="Microsoft YaHei" panose="020B0503020204020204" pitchFamily="34" charset="-122"/>
            </a:endParaRPr>
          </a:p>
        </p:txBody>
      </p:sp>
      <p:sp>
        <p:nvSpPr>
          <p:cNvPr id="4" name="矩形 4"/>
          <p:cNvSpPr/>
          <p:nvPr/>
        </p:nvSpPr>
        <p:spPr>
          <a:xfrm>
            <a:off x="0" y="6135053"/>
            <a:ext cx="109538" cy="4572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nvGrpSpPr>
          <p:cNvPr id="6149" name="组合 17"/>
          <p:cNvGrpSpPr/>
          <p:nvPr/>
        </p:nvGrpSpPr>
        <p:grpSpPr>
          <a:xfrm rot="5400000">
            <a:off x="10909300" y="117475"/>
            <a:ext cx="1079500" cy="1127125"/>
            <a:chOff x="177800" y="-107950"/>
            <a:chExt cx="1403350" cy="1466850"/>
          </a:xfrm>
        </p:grpSpPr>
        <p:cxnSp>
          <p:nvCxnSpPr>
            <p:cNvPr id="19" name="直接连接符 18"/>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6155" name="组合 23"/>
          <p:cNvGrpSpPr/>
          <p:nvPr/>
        </p:nvGrpSpPr>
        <p:grpSpPr>
          <a:xfrm rot="10800000">
            <a:off x="10885488" y="5610225"/>
            <a:ext cx="1079500" cy="1128713"/>
            <a:chOff x="177800" y="-107950"/>
            <a:chExt cx="1403350" cy="1466850"/>
          </a:xfrm>
        </p:grpSpPr>
        <p:cxnSp>
          <p:nvCxnSpPr>
            <p:cNvPr id="25" name="直接连接符 24"/>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cxnSp>
        <p:nvCxnSpPr>
          <p:cNvPr id="80" name="直接连接符 79"/>
          <p:cNvCxnSpPr/>
          <p:nvPr/>
        </p:nvCxnSpPr>
        <p:spPr>
          <a:xfrm flipH="1">
            <a:off x="8840788" y="1308100"/>
            <a:ext cx="1944688" cy="69850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flipV="1">
            <a:off x="8921750" y="4945063"/>
            <a:ext cx="1863725" cy="598488"/>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pic>
        <p:nvPicPr>
          <p:cNvPr id="50" name="Picture 12" descr="IMG_256"/>
          <p:cNvPicPr>
            <a:picLocks noChangeAspect="1"/>
          </p:cNvPicPr>
          <p:nvPr>
            <p:ph sz="half" idx="1"/>
          </p:nvPr>
        </p:nvPicPr>
        <p:blipFill>
          <a:blip r:embed="rId1"/>
          <a:stretch>
            <a:fillRect/>
          </a:stretch>
        </p:blipFill>
        <p:spPr>
          <a:xfrm>
            <a:off x="328295" y="1538605"/>
            <a:ext cx="5338445" cy="4004945"/>
          </a:xfrm>
          <a:prstGeom prst="rect">
            <a:avLst/>
          </a:prstGeom>
          <a:noFill/>
          <a:ln w="9525">
            <a:noFill/>
          </a:ln>
        </p:spPr>
      </p:pic>
      <p:pic>
        <p:nvPicPr>
          <p:cNvPr id="51" name="Picture 13" descr="IMG_256"/>
          <p:cNvPicPr>
            <a:picLocks noChangeAspect="1"/>
          </p:cNvPicPr>
          <p:nvPr>
            <p:ph sz="half" idx="2"/>
          </p:nvPr>
        </p:nvPicPr>
        <p:blipFill>
          <a:blip r:embed="rId2"/>
          <a:stretch>
            <a:fillRect/>
          </a:stretch>
        </p:blipFill>
        <p:spPr>
          <a:xfrm>
            <a:off x="5860415" y="1447165"/>
            <a:ext cx="5979160" cy="448310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27" name="矩形 26"/>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601" name="文本框 3"/>
          <p:cNvSpPr txBox="1"/>
          <p:nvPr/>
        </p:nvSpPr>
        <p:spPr>
          <a:xfrm>
            <a:off x="614680" y="652780"/>
            <a:ext cx="11189970" cy="460375"/>
          </a:xfrm>
          <a:prstGeom prst="rect">
            <a:avLst/>
          </a:prstGeom>
          <a:noFill/>
          <a:ln w="9525">
            <a:noFill/>
          </a:ln>
        </p:spPr>
        <p:txBody>
          <a:bodyPr wrap="square"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What is Subnetting?</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sp>
        <p:nvSpPr>
          <p:cNvPr id="3" name="文本框 3"/>
          <p:cNvSpPr txBox="1"/>
          <p:nvPr/>
        </p:nvSpPr>
        <p:spPr>
          <a:xfrm>
            <a:off x="228600" y="6130290"/>
            <a:ext cx="6052185" cy="460375"/>
          </a:xfrm>
          <a:prstGeom prst="rect">
            <a:avLst/>
          </a:prstGeom>
          <a:noFill/>
          <a:ln w="9525">
            <a:noFill/>
          </a:ln>
        </p:spPr>
        <p:txBody>
          <a:bodyPr wrap="square"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Taniya Rose </a:t>
            </a:r>
            <a:r>
              <a:rPr lang="en-US" altLang="zh-CN" sz="1600" dirty="0">
                <a:solidFill>
                  <a:schemeClr val="bg1"/>
                </a:solidFill>
                <a:latin typeface="Microsoft YaHei" panose="020B0503020204020204" pitchFamily="34" charset="-122"/>
                <a:ea typeface="Microsoft YaHei" panose="020B0503020204020204" pitchFamily="34" charset="-122"/>
              </a:rPr>
              <a:t>(Cyber Security Researcher)</a:t>
            </a:r>
            <a:endParaRPr lang="en-US" altLang="zh-CN" sz="1600" dirty="0">
              <a:solidFill>
                <a:schemeClr val="bg1"/>
              </a:solidFill>
              <a:latin typeface="Microsoft YaHei" panose="020B0503020204020204" pitchFamily="34" charset="-122"/>
              <a:ea typeface="Microsoft YaHei" panose="020B0503020204020204" pitchFamily="34" charset="-122"/>
            </a:endParaRPr>
          </a:p>
        </p:txBody>
      </p:sp>
      <p:sp>
        <p:nvSpPr>
          <p:cNvPr id="4" name="矩形 4"/>
          <p:cNvSpPr/>
          <p:nvPr/>
        </p:nvSpPr>
        <p:spPr>
          <a:xfrm>
            <a:off x="0" y="6135053"/>
            <a:ext cx="109538" cy="4572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nvGrpSpPr>
          <p:cNvPr id="6149" name="组合 17"/>
          <p:cNvGrpSpPr/>
          <p:nvPr/>
        </p:nvGrpSpPr>
        <p:grpSpPr>
          <a:xfrm rot="5400000">
            <a:off x="10909300" y="117475"/>
            <a:ext cx="1079500" cy="1127125"/>
            <a:chOff x="177800" y="-107950"/>
            <a:chExt cx="1403350" cy="1466850"/>
          </a:xfrm>
        </p:grpSpPr>
        <p:cxnSp>
          <p:nvCxnSpPr>
            <p:cNvPr id="19" name="直接连接符 18"/>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6155" name="组合 23"/>
          <p:cNvGrpSpPr/>
          <p:nvPr/>
        </p:nvGrpSpPr>
        <p:grpSpPr>
          <a:xfrm rot="10800000">
            <a:off x="10885488" y="5610225"/>
            <a:ext cx="1079500" cy="1128713"/>
            <a:chOff x="177800" y="-107950"/>
            <a:chExt cx="1403350" cy="1466850"/>
          </a:xfrm>
        </p:grpSpPr>
        <p:cxnSp>
          <p:nvCxnSpPr>
            <p:cNvPr id="25" name="直接连接符 24"/>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cxnSp>
        <p:nvCxnSpPr>
          <p:cNvPr id="80" name="直接连接符 79"/>
          <p:cNvCxnSpPr/>
          <p:nvPr/>
        </p:nvCxnSpPr>
        <p:spPr>
          <a:xfrm flipH="1">
            <a:off x="8840788" y="1308100"/>
            <a:ext cx="1944688" cy="69850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flipV="1">
            <a:off x="8921750" y="4945063"/>
            <a:ext cx="1863725" cy="598488"/>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p:cNvSpPr/>
          <p:nvPr>
            <p:ph idx="1"/>
          </p:nvPr>
        </p:nvSpPr>
        <p:spPr>
          <a:xfrm>
            <a:off x="838200" y="1329055"/>
            <a:ext cx="10515600" cy="4351338"/>
          </a:xfrm>
        </p:spPr>
        <p:txBody>
          <a:bodyPr/>
          <a:p>
            <a:r>
              <a:rPr lang="en-US">
                <a:solidFill>
                  <a:schemeClr val="bg1"/>
                </a:solidFill>
              </a:rPr>
              <a:t>Subnetting is the practice of dividing a network into two or smaller networks. It increases routing efficiency, which helps to enhance the security of the network and reduces the size of the broadcast domain.</a:t>
            </a:r>
            <a:endParaRPr lang="en-US">
              <a:solidFill>
                <a:schemeClr val="bg1"/>
              </a:solidFill>
            </a:endParaRPr>
          </a:p>
          <a:p>
            <a:pPr marL="0" indent="0">
              <a:buNone/>
            </a:pPr>
            <a:endParaRPr lang="en-US">
              <a:solidFill>
                <a:schemeClr val="bg1"/>
              </a:solidFill>
            </a:endParaRPr>
          </a:p>
          <a:p>
            <a:pPr marL="0" indent="0">
              <a:buNone/>
            </a:pPr>
            <a:r>
              <a:rPr lang="en-US">
                <a:solidFill>
                  <a:schemeClr val="bg1"/>
                </a:solidFill>
              </a:rPr>
              <a:t>What is Subnet Mask?</a:t>
            </a:r>
            <a:endParaRPr lang="en-US">
              <a:solidFill>
                <a:schemeClr val="bg1"/>
              </a:solidFill>
            </a:endParaRPr>
          </a:p>
          <a:p>
            <a:r>
              <a:rPr lang="en-US">
                <a:solidFill>
                  <a:schemeClr val="bg1"/>
                </a:solidFill>
              </a:rPr>
              <a:t>A subnet mask is a 32 bits address used to distinguish between a network address and a host address in IP address.</a:t>
            </a:r>
            <a:endParaRPr lang="en-US">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3" name="Picture 15" descr="IMG_256"/>
          <p:cNvPicPr>
            <a:picLocks noChangeAspect="1"/>
          </p:cNvPicPr>
          <p:nvPr>
            <p:ph idx="1"/>
          </p:nvPr>
        </p:nvPicPr>
        <p:blipFill>
          <a:blip r:embed="rId1"/>
          <a:stretch>
            <a:fillRect/>
          </a:stretch>
        </p:blipFill>
        <p:spPr>
          <a:xfrm>
            <a:off x="2761615" y="2576830"/>
            <a:ext cx="6667500" cy="284797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pic>
        <p:nvPicPr>
          <p:cNvPr id="55" name="Picture 17"/>
          <p:cNvPicPr>
            <a:picLocks noChangeAspect="1"/>
          </p:cNvPicPr>
          <p:nvPr>
            <p:ph idx="1"/>
          </p:nvPr>
        </p:nvPicPr>
        <p:blipFill>
          <a:blip r:embed="rId1"/>
          <a:stretch>
            <a:fillRect/>
          </a:stretch>
        </p:blipFill>
        <p:spPr>
          <a:xfrm>
            <a:off x="1219200" y="2221865"/>
            <a:ext cx="9400540" cy="204978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27" name="矩形 26"/>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601" name="文本框 3"/>
          <p:cNvSpPr txBox="1"/>
          <p:nvPr/>
        </p:nvSpPr>
        <p:spPr>
          <a:xfrm>
            <a:off x="614680" y="652780"/>
            <a:ext cx="11189970" cy="460375"/>
          </a:xfrm>
          <a:prstGeom prst="rect">
            <a:avLst/>
          </a:prstGeom>
          <a:noFill/>
          <a:ln w="9525">
            <a:noFill/>
          </a:ln>
        </p:spPr>
        <p:txBody>
          <a:bodyPr wrap="square"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 IP Address</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sp>
        <p:nvSpPr>
          <p:cNvPr id="3" name="文本框 3"/>
          <p:cNvSpPr txBox="1"/>
          <p:nvPr/>
        </p:nvSpPr>
        <p:spPr>
          <a:xfrm>
            <a:off x="228600" y="6130290"/>
            <a:ext cx="6052185" cy="460375"/>
          </a:xfrm>
          <a:prstGeom prst="rect">
            <a:avLst/>
          </a:prstGeom>
          <a:noFill/>
          <a:ln w="9525">
            <a:noFill/>
          </a:ln>
        </p:spPr>
        <p:txBody>
          <a:bodyPr wrap="square"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Taniya Rose </a:t>
            </a:r>
            <a:r>
              <a:rPr lang="en-US" altLang="zh-CN" sz="1600" dirty="0">
                <a:solidFill>
                  <a:schemeClr val="bg1"/>
                </a:solidFill>
                <a:latin typeface="Microsoft YaHei" panose="020B0503020204020204" pitchFamily="34" charset="-122"/>
                <a:ea typeface="Microsoft YaHei" panose="020B0503020204020204" pitchFamily="34" charset="-122"/>
              </a:rPr>
              <a:t>(Cyber Security Researcher)</a:t>
            </a:r>
            <a:endParaRPr lang="en-US" altLang="zh-CN" sz="1600" dirty="0">
              <a:solidFill>
                <a:schemeClr val="bg1"/>
              </a:solidFill>
              <a:latin typeface="Microsoft YaHei" panose="020B0503020204020204" pitchFamily="34" charset="-122"/>
              <a:ea typeface="Microsoft YaHei" panose="020B0503020204020204" pitchFamily="34" charset="-122"/>
            </a:endParaRPr>
          </a:p>
        </p:txBody>
      </p:sp>
      <p:sp>
        <p:nvSpPr>
          <p:cNvPr id="4" name="矩形 4"/>
          <p:cNvSpPr/>
          <p:nvPr/>
        </p:nvSpPr>
        <p:spPr>
          <a:xfrm>
            <a:off x="0" y="6135053"/>
            <a:ext cx="109538" cy="4572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nvGrpSpPr>
          <p:cNvPr id="6149" name="组合 17"/>
          <p:cNvGrpSpPr/>
          <p:nvPr/>
        </p:nvGrpSpPr>
        <p:grpSpPr>
          <a:xfrm rot="5400000">
            <a:off x="10909300" y="117475"/>
            <a:ext cx="1079500" cy="1127125"/>
            <a:chOff x="177800" y="-107950"/>
            <a:chExt cx="1403350" cy="1466850"/>
          </a:xfrm>
        </p:grpSpPr>
        <p:cxnSp>
          <p:nvCxnSpPr>
            <p:cNvPr id="19" name="直接连接符 18"/>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6155" name="组合 23"/>
          <p:cNvGrpSpPr/>
          <p:nvPr/>
        </p:nvGrpSpPr>
        <p:grpSpPr>
          <a:xfrm rot="10800000">
            <a:off x="10885488" y="5610225"/>
            <a:ext cx="1079500" cy="1128713"/>
            <a:chOff x="177800" y="-107950"/>
            <a:chExt cx="1403350" cy="1466850"/>
          </a:xfrm>
        </p:grpSpPr>
        <p:cxnSp>
          <p:nvCxnSpPr>
            <p:cNvPr id="25" name="直接连接符 24"/>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cxnSp>
        <p:nvCxnSpPr>
          <p:cNvPr id="80" name="直接连接符 79"/>
          <p:cNvCxnSpPr/>
          <p:nvPr/>
        </p:nvCxnSpPr>
        <p:spPr>
          <a:xfrm flipH="1">
            <a:off x="8840788" y="1308100"/>
            <a:ext cx="1944688" cy="69850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flipV="1">
            <a:off x="8921750" y="4945063"/>
            <a:ext cx="1863725" cy="598488"/>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pic>
        <p:nvPicPr>
          <p:cNvPr id="56" name="Picture 18" descr="IMG_256"/>
          <p:cNvPicPr>
            <a:picLocks noChangeAspect="1"/>
          </p:cNvPicPr>
          <p:nvPr>
            <p:ph idx="1"/>
          </p:nvPr>
        </p:nvPicPr>
        <p:blipFill>
          <a:blip r:embed="rId1"/>
          <a:stretch>
            <a:fillRect/>
          </a:stretch>
        </p:blipFill>
        <p:spPr>
          <a:xfrm>
            <a:off x="971550" y="2401570"/>
            <a:ext cx="6252845" cy="134556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27" name="矩形 26"/>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601" name="文本框 3"/>
          <p:cNvSpPr txBox="1"/>
          <p:nvPr/>
        </p:nvSpPr>
        <p:spPr>
          <a:xfrm>
            <a:off x="614680" y="652780"/>
            <a:ext cx="11189970" cy="460375"/>
          </a:xfrm>
          <a:prstGeom prst="rect">
            <a:avLst/>
          </a:prstGeom>
          <a:noFill/>
          <a:ln w="9525">
            <a:noFill/>
          </a:ln>
        </p:spPr>
        <p:txBody>
          <a:bodyPr wrap="square" anchor="t" anchorCtr="0">
            <a:spAutoFit/>
          </a:bodyPr>
          <a:p>
            <a:r>
              <a:rPr lang="en-US" sz="2400" b="1">
                <a:solidFill>
                  <a:schemeClr val="bg1"/>
                </a:solidFill>
                <a:sym typeface="+mn-ea"/>
              </a:rPr>
              <a:t>What is the Default Gateway?</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sp>
        <p:nvSpPr>
          <p:cNvPr id="3" name="文本框 3"/>
          <p:cNvSpPr txBox="1"/>
          <p:nvPr/>
        </p:nvSpPr>
        <p:spPr>
          <a:xfrm>
            <a:off x="228600" y="6130290"/>
            <a:ext cx="6052185" cy="460375"/>
          </a:xfrm>
          <a:prstGeom prst="rect">
            <a:avLst/>
          </a:prstGeom>
          <a:noFill/>
          <a:ln w="9525">
            <a:noFill/>
          </a:ln>
        </p:spPr>
        <p:txBody>
          <a:bodyPr wrap="square"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Taniya Rose </a:t>
            </a:r>
            <a:r>
              <a:rPr lang="en-US" altLang="zh-CN" sz="1600" dirty="0">
                <a:solidFill>
                  <a:schemeClr val="bg1"/>
                </a:solidFill>
                <a:latin typeface="Microsoft YaHei" panose="020B0503020204020204" pitchFamily="34" charset="-122"/>
                <a:ea typeface="Microsoft YaHei" panose="020B0503020204020204" pitchFamily="34" charset="-122"/>
              </a:rPr>
              <a:t>(Cyber Security Researcher)</a:t>
            </a:r>
            <a:endParaRPr lang="en-US" altLang="zh-CN" sz="1600" dirty="0">
              <a:solidFill>
                <a:schemeClr val="bg1"/>
              </a:solidFill>
              <a:latin typeface="Microsoft YaHei" panose="020B0503020204020204" pitchFamily="34" charset="-122"/>
              <a:ea typeface="Microsoft YaHei" panose="020B0503020204020204" pitchFamily="34" charset="-122"/>
            </a:endParaRPr>
          </a:p>
        </p:txBody>
      </p:sp>
      <p:sp>
        <p:nvSpPr>
          <p:cNvPr id="4" name="矩形 4"/>
          <p:cNvSpPr/>
          <p:nvPr/>
        </p:nvSpPr>
        <p:spPr>
          <a:xfrm>
            <a:off x="0" y="6135053"/>
            <a:ext cx="109538" cy="4572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nvGrpSpPr>
          <p:cNvPr id="6149" name="组合 17"/>
          <p:cNvGrpSpPr/>
          <p:nvPr/>
        </p:nvGrpSpPr>
        <p:grpSpPr>
          <a:xfrm rot="5400000">
            <a:off x="10909300" y="117475"/>
            <a:ext cx="1079500" cy="1127125"/>
            <a:chOff x="177800" y="-107950"/>
            <a:chExt cx="1403350" cy="1466850"/>
          </a:xfrm>
        </p:grpSpPr>
        <p:cxnSp>
          <p:nvCxnSpPr>
            <p:cNvPr id="19" name="直接连接符 18"/>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6155" name="组合 23"/>
          <p:cNvGrpSpPr/>
          <p:nvPr/>
        </p:nvGrpSpPr>
        <p:grpSpPr>
          <a:xfrm rot="10800000">
            <a:off x="10885488" y="5610225"/>
            <a:ext cx="1079500" cy="1128713"/>
            <a:chOff x="177800" y="-107950"/>
            <a:chExt cx="1403350" cy="1466850"/>
          </a:xfrm>
        </p:grpSpPr>
        <p:cxnSp>
          <p:nvCxnSpPr>
            <p:cNvPr id="25" name="直接连接符 24"/>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cxnSp>
        <p:nvCxnSpPr>
          <p:cNvPr id="80" name="直接连接符 79"/>
          <p:cNvCxnSpPr/>
          <p:nvPr/>
        </p:nvCxnSpPr>
        <p:spPr>
          <a:xfrm flipH="1">
            <a:off x="8840788" y="1308100"/>
            <a:ext cx="1944688" cy="69850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flipV="1">
            <a:off x="8921750" y="4945063"/>
            <a:ext cx="1863725" cy="598488"/>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p:cNvSpPr/>
          <p:nvPr>
            <p:ph idx="1"/>
          </p:nvPr>
        </p:nvSpPr>
        <p:spPr>
          <a:xfrm>
            <a:off x="838200" y="1329055"/>
            <a:ext cx="10515600" cy="4351338"/>
          </a:xfrm>
        </p:spPr>
        <p:txBody>
          <a:bodyPr/>
          <a:p>
            <a:pPr marL="0" indent="0">
              <a:buNone/>
            </a:pPr>
            <a:r>
              <a:rPr lang="en-US">
                <a:solidFill>
                  <a:schemeClr val="bg1"/>
                </a:solidFill>
              </a:rPr>
              <a:t>A default gateway is a node that is present in the computer network that serves as a forwarding host to another network when the destination IP address of a packet does not match with any route.</a:t>
            </a:r>
            <a:endParaRPr lang="en-US">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p:txBody>
          <a:bodyPr/>
          <a:p>
            <a:endParaRPr lang="en-US"/>
          </a:p>
        </p:txBody>
      </p:sp>
      <p:sp>
        <p:nvSpPr>
          <p:cNvPr id="27" name="矩形 26"/>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601" name="文本框 3"/>
          <p:cNvSpPr txBox="1"/>
          <p:nvPr/>
        </p:nvSpPr>
        <p:spPr>
          <a:xfrm>
            <a:off x="614680" y="652780"/>
            <a:ext cx="11189970" cy="460375"/>
          </a:xfrm>
          <a:prstGeom prst="rect">
            <a:avLst/>
          </a:prstGeom>
          <a:noFill/>
          <a:ln w="9525">
            <a:noFill/>
          </a:ln>
        </p:spPr>
        <p:txBody>
          <a:bodyPr wrap="square"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Binary to decimal conversion</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sp>
        <p:nvSpPr>
          <p:cNvPr id="3" name="文本框 3"/>
          <p:cNvSpPr txBox="1"/>
          <p:nvPr/>
        </p:nvSpPr>
        <p:spPr>
          <a:xfrm>
            <a:off x="228600" y="6130290"/>
            <a:ext cx="6052185" cy="460375"/>
          </a:xfrm>
          <a:prstGeom prst="rect">
            <a:avLst/>
          </a:prstGeom>
          <a:noFill/>
          <a:ln w="9525">
            <a:noFill/>
          </a:ln>
        </p:spPr>
        <p:txBody>
          <a:bodyPr wrap="square"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Taniya Rose </a:t>
            </a:r>
            <a:r>
              <a:rPr lang="en-US" altLang="zh-CN" sz="1600" dirty="0">
                <a:solidFill>
                  <a:schemeClr val="bg1"/>
                </a:solidFill>
                <a:latin typeface="Microsoft YaHei" panose="020B0503020204020204" pitchFamily="34" charset="-122"/>
                <a:ea typeface="Microsoft YaHei" panose="020B0503020204020204" pitchFamily="34" charset="-122"/>
              </a:rPr>
              <a:t>(Cyber Security Researcher)</a:t>
            </a:r>
            <a:endParaRPr lang="en-US" altLang="zh-CN" sz="1600" dirty="0">
              <a:solidFill>
                <a:schemeClr val="bg1"/>
              </a:solidFill>
              <a:latin typeface="Microsoft YaHei" panose="020B0503020204020204" pitchFamily="34" charset="-122"/>
              <a:ea typeface="Microsoft YaHei" panose="020B0503020204020204" pitchFamily="34" charset="-122"/>
            </a:endParaRPr>
          </a:p>
        </p:txBody>
      </p:sp>
      <p:sp>
        <p:nvSpPr>
          <p:cNvPr id="4" name="矩形 4"/>
          <p:cNvSpPr/>
          <p:nvPr/>
        </p:nvSpPr>
        <p:spPr>
          <a:xfrm>
            <a:off x="0" y="6135053"/>
            <a:ext cx="109538" cy="4572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nvGrpSpPr>
          <p:cNvPr id="6149" name="组合 17"/>
          <p:cNvGrpSpPr/>
          <p:nvPr/>
        </p:nvGrpSpPr>
        <p:grpSpPr>
          <a:xfrm rot="5400000">
            <a:off x="10909300" y="117475"/>
            <a:ext cx="1079500" cy="1127125"/>
            <a:chOff x="177800" y="-107950"/>
            <a:chExt cx="1403350" cy="1466850"/>
          </a:xfrm>
        </p:grpSpPr>
        <p:cxnSp>
          <p:nvCxnSpPr>
            <p:cNvPr id="19" name="直接连接符 18"/>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6155" name="组合 23"/>
          <p:cNvGrpSpPr/>
          <p:nvPr/>
        </p:nvGrpSpPr>
        <p:grpSpPr>
          <a:xfrm rot="10800000">
            <a:off x="10885488" y="5610225"/>
            <a:ext cx="1079500" cy="1128713"/>
            <a:chOff x="177800" y="-107950"/>
            <a:chExt cx="1403350" cy="1466850"/>
          </a:xfrm>
        </p:grpSpPr>
        <p:cxnSp>
          <p:nvCxnSpPr>
            <p:cNvPr id="25" name="直接连接符 24"/>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cxnSp>
        <p:nvCxnSpPr>
          <p:cNvPr id="80" name="直接连接符 79"/>
          <p:cNvCxnSpPr/>
          <p:nvPr/>
        </p:nvCxnSpPr>
        <p:spPr>
          <a:xfrm flipH="1">
            <a:off x="8840788" y="1308100"/>
            <a:ext cx="1944688" cy="69850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flipV="1">
            <a:off x="8921750" y="4945063"/>
            <a:ext cx="1863725" cy="598488"/>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Content Placeholder 7"/>
          <p:cNvGraphicFramePr/>
          <p:nvPr>
            <p:ph sz="half" idx="2"/>
          </p:nvPr>
        </p:nvGraphicFramePr>
        <p:xfrm>
          <a:off x="739775" y="1509395"/>
          <a:ext cx="7083425" cy="1239520"/>
        </p:xfrm>
        <a:graphic>
          <a:graphicData uri="http://schemas.openxmlformats.org/drawingml/2006/table">
            <a:tbl>
              <a:tblPr firstRow="1" bandRow="1">
                <a:tableStyleId>{5940675A-B579-460E-94D1-54222C63F5DA}</a:tableStyleId>
              </a:tblPr>
              <a:tblGrid>
                <a:gridCol w="7083425"/>
              </a:tblGrid>
              <a:tr h="1239520">
                <a:tc>
                  <a:txBody>
                    <a:bodyPr/>
                    <a:p>
                      <a:pPr indent="0">
                        <a:buNone/>
                      </a:pPr>
                      <a:r>
                        <a:rPr lang="en-US" sz="4400" b="0">
                          <a:solidFill>
                            <a:schemeClr val="bg1"/>
                          </a:solidFill>
                          <a:latin typeface="Calibri" panose="020F0502020204030204" pitchFamily="34" charset="0"/>
                          <a:cs typeface="Calibri" panose="020F0502020204030204" pitchFamily="34" charset="0"/>
                        </a:rPr>
                        <a:t>128  64	32	16	8	4	2	1</a:t>
                      </a:r>
                      <a:endParaRPr lang="en-US" sz="4400" b="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27" name="矩形 26"/>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601" name="文本框 3"/>
          <p:cNvSpPr txBox="1"/>
          <p:nvPr/>
        </p:nvSpPr>
        <p:spPr>
          <a:xfrm>
            <a:off x="614680" y="652780"/>
            <a:ext cx="11189970" cy="460375"/>
          </a:xfrm>
          <a:prstGeom prst="rect">
            <a:avLst/>
          </a:prstGeom>
          <a:noFill/>
          <a:ln w="9525">
            <a:noFill/>
          </a:ln>
        </p:spPr>
        <p:txBody>
          <a:bodyPr wrap="square"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NAT vs PAT difference</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sp>
        <p:nvSpPr>
          <p:cNvPr id="3" name="文本框 3"/>
          <p:cNvSpPr txBox="1"/>
          <p:nvPr/>
        </p:nvSpPr>
        <p:spPr>
          <a:xfrm>
            <a:off x="228600" y="6130290"/>
            <a:ext cx="6052185" cy="460375"/>
          </a:xfrm>
          <a:prstGeom prst="rect">
            <a:avLst/>
          </a:prstGeom>
          <a:noFill/>
          <a:ln w="9525">
            <a:noFill/>
          </a:ln>
        </p:spPr>
        <p:txBody>
          <a:bodyPr wrap="square"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Taniya Rose </a:t>
            </a:r>
            <a:r>
              <a:rPr lang="en-US" altLang="zh-CN" sz="1600" dirty="0">
                <a:solidFill>
                  <a:schemeClr val="bg1"/>
                </a:solidFill>
                <a:latin typeface="Microsoft YaHei" panose="020B0503020204020204" pitchFamily="34" charset="-122"/>
                <a:ea typeface="Microsoft YaHei" panose="020B0503020204020204" pitchFamily="34" charset="-122"/>
              </a:rPr>
              <a:t>(Cyber Security Researcher)</a:t>
            </a:r>
            <a:endParaRPr lang="en-US" altLang="zh-CN" sz="1600" dirty="0">
              <a:solidFill>
                <a:schemeClr val="bg1"/>
              </a:solidFill>
              <a:latin typeface="Microsoft YaHei" panose="020B0503020204020204" pitchFamily="34" charset="-122"/>
              <a:ea typeface="Microsoft YaHei" panose="020B0503020204020204" pitchFamily="34" charset="-122"/>
            </a:endParaRPr>
          </a:p>
        </p:txBody>
      </p:sp>
      <p:sp>
        <p:nvSpPr>
          <p:cNvPr id="4" name="矩形 4"/>
          <p:cNvSpPr/>
          <p:nvPr/>
        </p:nvSpPr>
        <p:spPr>
          <a:xfrm>
            <a:off x="0" y="6135053"/>
            <a:ext cx="109538" cy="4572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nvGrpSpPr>
          <p:cNvPr id="6149" name="组合 17"/>
          <p:cNvGrpSpPr/>
          <p:nvPr/>
        </p:nvGrpSpPr>
        <p:grpSpPr>
          <a:xfrm rot="5400000">
            <a:off x="10909300" y="117475"/>
            <a:ext cx="1079500" cy="1127125"/>
            <a:chOff x="177800" y="-107950"/>
            <a:chExt cx="1403350" cy="1466850"/>
          </a:xfrm>
        </p:grpSpPr>
        <p:cxnSp>
          <p:nvCxnSpPr>
            <p:cNvPr id="19" name="直接连接符 18"/>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6155" name="组合 23"/>
          <p:cNvGrpSpPr/>
          <p:nvPr/>
        </p:nvGrpSpPr>
        <p:grpSpPr>
          <a:xfrm rot="10800000">
            <a:off x="10885488" y="5610225"/>
            <a:ext cx="1079500" cy="1128713"/>
            <a:chOff x="177800" y="-107950"/>
            <a:chExt cx="1403350" cy="1466850"/>
          </a:xfrm>
        </p:grpSpPr>
        <p:cxnSp>
          <p:nvCxnSpPr>
            <p:cNvPr id="25" name="直接连接符 24"/>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cxnSp>
        <p:nvCxnSpPr>
          <p:cNvPr id="80" name="直接连接符 79"/>
          <p:cNvCxnSpPr/>
          <p:nvPr/>
        </p:nvCxnSpPr>
        <p:spPr>
          <a:xfrm flipH="1">
            <a:off x="8840788" y="1308100"/>
            <a:ext cx="1944688" cy="69850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flipV="1">
            <a:off x="8921750" y="4945063"/>
            <a:ext cx="1863725" cy="598488"/>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p:cNvSpPr/>
          <p:nvPr>
            <p:ph idx="1"/>
          </p:nvPr>
        </p:nvSpPr>
        <p:spPr/>
        <p:txBody>
          <a:bodyPr/>
          <a:p>
            <a:r>
              <a:rPr lang="en-US">
                <a:solidFill>
                  <a:schemeClr val="bg1"/>
                </a:solidFill>
              </a:rPr>
              <a:t>Network Address Translation (NAT) and Port Address Translation (PAT) both map IP addresses on an internal network to IP addresses on an external network. Which method of address translation you use depends on the types of networks that you are translating and the number of available IP addresses that you have.</a:t>
            </a:r>
            <a:endParaRPr lang="en-US">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6146" name="组合 16"/>
          <p:cNvGrpSpPr/>
          <p:nvPr/>
        </p:nvGrpSpPr>
        <p:grpSpPr>
          <a:xfrm>
            <a:off x="152400" y="115888"/>
            <a:ext cx="1079500" cy="1128712"/>
            <a:chOff x="177800" y="-107950"/>
            <a:chExt cx="1403350" cy="1466850"/>
          </a:xfrm>
        </p:grpSpPr>
        <p:cxnSp>
          <p:nvCxnSpPr>
            <p:cNvPr id="6" name="直接连接符 5"/>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6149" name="组合 17"/>
          <p:cNvGrpSpPr/>
          <p:nvPr/>
        </p:nvGrpSpPr>
        <p:grpSpPr>
          <a:xfrm rot="5400000">
            <a:off x="10909300" y="117475"/>
            <a:ext cx="1079500" cy="1127125"/>
            <a:chOff x="177800" y="-107950"/>
            <a:chExt cx="1403350" cy="1466850"/>
          </a:xfrm>
        </p:grpSpPr>
        <p:cxnSp>
          <p:nvCxnSpPr>
            <p:cNvPr id="19" name="直接连接符 18"/>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6152" name="组合 20"/>
          <p:cNvGrpSpPr/>
          <p:nvPr/>
        </p:nvGrpSpPr>
        <p:grpSpPr>
          <a:xfrm rot="-5400000">
            <a:off x="176213" y="5551488"/>
            <a:ext cx="1079500" cy="1128712"/>
            <a:chOff x="177800" y="-107950"/>
            <a:chExt cx="1403350" cy="1466850"/>
          </a:xfrm>
        </p:grpSpPr>
        <p:cxnSp>
          <p:nvCxnSpPr>
            <p:cNvPr id="22" name="直接连接符 21"/>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6155" name="组合 23"/>
          <p:cNvGrpSpPr/>
          <p:nvPr/>
        </p:nvGrpSpPr>
        <p:grpSpPr>
          <a:xfrm rot="10800000">
            <a:off x="10885488" y="5610225"/>
            <a:ext cx="1079500" cy="1128713"/>
            <a:chOff x="177800" y="-107950"/>
            <a:chExt cx="1403350" cy="1466850"/>
          </a:xfrm>
        </p:grpSpPr>
        <p:cxnSp>
          <p:nvCxnSpPr>
            <p:cNvPr id="25" name="直接连接符 24"/>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sp>
        <p:nvSpPr>
          <p:cNvPr id="10" name="椭圆 9"/>
          <p:cNvSpPr/>
          <p:nvPr/>
        </p:nvSpPr>
        <p:spPr>
          <a:xfrm>
            <a:off x="1116013" y="1157288"/>
            <a:ext cx="165100" cy="1651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6" name="椭圆 75"/>
          <p:cNvSpPr/>
          <p:nvPr/>
        </p:nvSpPr>
        <p:spPr>
          <a:xfrm>
            <a:off x="10826750" y="1157288"/>
            <a:ext cx="165100" cy="1651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7" name="椭圆 76"/>
          <p:cNvSpPr/>
          <p:nvPr/>
        </p:nvSpPr>
        <p:spPr>
          <a:xfrm>
            <a:off x="1141413" y="5538788"/>
            <a:ext cx="165100" cy="1651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8" name="椭圆 77"/>
          <p:cNvSpPr/>
          <p:nvPr/>
        </p:nvSpPr>
        <p:spPr>
          <a:xfrm>
            <a:off x="10826750" y="5538788"/>
            <a:ext cx="165100" cy="1651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2" name="直接连接符 11"/>
          <p:cNvCxnSpPr/>
          <p:nvPr/>
        </p:nvCxnSpPr>
        <p:spPr>
          <a:xfrm>
            <a:off x="1306513" y="1322388"/>
            <a:ext cx="1944688" cy="69850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V="1">
            <a:off x="1385888" y="4959350"/>
            <a:ext cx="1865313" cy="60007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H="1">
            <a:off x="8840788" y="1308100"/>
            <a:ext cx="1944688" cy="69850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flipV="1">
            <a:off x="8921750" y="4945063"/>
            <a:ext cx="1863725" cy="598488"/>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3251200" y="2020888"/>
            <a:ext cx="5589588" cy="29241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67" name="文本框 43"/>
          <p:cNvSpPr txBox="1"/>
          <p:nvPr/>
        </p:nvSpPr>
        <p:spPr>
          <a:xfrm>
            <a:off x="3700463" y="2329815"/>
            <a:ext cx="4691062" cy="2030095"/>
          </a:xfrm>
          <a:prstGeom prst="rect">
            <a:avLst/>
          </a:prstGeom>
          <a:noFill/>
          <a:ln w="9525">
            <a:noFill/>
          </a:ln>
        </p:spPr>
        <p:txBody>
          <a:bodyPr wrap="square" anchor="t" anchorCtr="0">
            <a:spAutoFit/>
          </a:bodyPr>
          <a:p>
            <a:pPr algn="ctr"/>
            <a:r>
              <a:rPr lang="en-US" altLang="zh-CN" sz="1800" b="1" dirty="0">
                <a:solidFill>
                  <a:schemeClr val="tx1"/>
                </a:solidFill>
                <a:latin typeface="Microsoft YaHei" panose="020B0503020204020204" pitchFamily="34" charset="-122"/>
                <a:ea typeface="Microsoft YaHei" panose="020B0503020204020204" pitchFamily="34" charset="-122"/>
                <a:sym typeface="+mn-ea"/>
              </a:rPr>
              <a:t>Taniya Rose </a:t>
            </a:r>
            <a:r>
              <a:rPr lang="en-US" altLang="zh-CN" sz="1800" dirty="0">
                <a:solidFill>
                  <a:schemeClr val="tx1"/>
                </a:solidFill>
                <a:latin typeface="Microsoft YaHei" panose="020B0503020204020204" pitchFamily="34" charset="-122"/>
                <a:ea typeface="Microsoft YaHei" panose="020B0503020204020204" pitchFamily="34" charset="-122"/>
                <a:sym typeface="+mn-ea"/>
              </a:rPr>
              <a:t>(Cyber Security Researcher)</a:t>
            </a:r>
            <a:endParaRPr lang="en-US" altLang="zh-CN" sz="1800" dirty="0">
              <a:solidFill>
                <a:schemeClr val="tx1"/>
              </a:solidFill>
              <a:latin typeface="Microsoft YaHei" panose="020B0503020204020204" pitchFamily="34" charset="-122"/>
              <a:ea typeface="Microsoft YaHei" panose="020B0503020204020204" pitchFamily="34" charset="-122"/>
            </a:endParaRPr>
          </a:p>
          <a:p>
            <a:pPr algn="ctr"/>
            <a:endParaRPr lang="en-US" altLang="zh-CN" sz="1800" dirty="0">
              <a:solidFill>
                <a:schemeClr val="tx1"/>
              </a:solidFill>
              <a:latin typeface="Microsoft YaHei" panose="020B0503020204020204" pitchFamily="34" charset="-122"/>
              <a:ea typeface="Microsoft YaHei" panose="020B0503020204020204" pitchFamily="34" charset="-122"/>
            </a:endParaRPr>
          </a:p>
          <a:p>
            <a:pPr algn="ctr"/>
            <a:r>
              <a:rPr lang="en-US" altLang="zh-CN" sz="1800" dirty="0">
                <a:solidFill>
                  <a:schemeClr val="tx1"/>
                </a:solidFill>
                <a:latin typeface="Microsoft YaHei" panose="020B0503020204020204" pitchFamily="34" charset="-122"/>
                <a:ea typeface="Microsoft YaHei" panose="020B0503020204020204" pitchFamily="34" charset="-122"/>
                <a:sym typeface="+mn-ea"/>
              </a:rPr>
              <a:t>Connect me on :</a:t>
            </a:r>
            <a:endParaRPr lang="en-US" altLang="zh-CN" sz="1800" dirty="0">
              <a:solidFill>
                <a:schemeClr val="tx1"/>
              </a:solidFill>
              <a:latin typeface="Microsoft YaHei" panose="020B0503020204020204" pitchFamily="34" charset="-122"/>
              <a:ea typeface="Microsoft YaHei" panose="020B0503020204020204" pitchFamily="34" charset="-122"/>
            </a:endParaRPr>
          </a:p>
          <a:p>
            <a:pPr algn="ctr"/>
            <a:endParaRPr lang="en-US" altLang="zh-CN" sz="1800" dirty="0">
              <a:solidFill>
                <a:schemeClr val="tx1"/>
              </a:solidFill>
              <a:latin typeface="Microsoft YaHei" panose="020B0503020204020204" pitchFamily="34" charset="-122"/>
              <a:ea typeface="Microsoft YaHei" panose="020B0503020204020204" pitchFamily="34" charset="-122"/>
            </a:endParaRPr>
          </a:p>
          <a:p>
            <a:pPr algn="ctr"/>
            <a:r>
              <a:rPr lang="en-US" altLang="zh-CN" sz="1800" dirty="0">
                <a:solidFill>
                  <a:schemeClr val="tx1"/>
                </a:solidFill>
                <a:latin typeface="Microsoft YaHei" panose="020B0503020204020204" pitchFamily="34" charset="-122"/>
                <a:ea typeface="Microsoft YaHei" panose="020B0503020204020204" pitchFamily="34" charset="-122"/>
                <a:sym typeface="+mn-ea"/>
              </a:rPr>
              <a:t>Instagram : @_taniya_rose_</a:t>
            </a:r>
            <a:endParaRPr lang="en-US" altLang="zh-CN" sz="1800" dirty="0">
              <a:solidFill>
                <a:schemeClr val="tx1"/>
              </a:solidFill>
              <a:latin typeface="Microsoft YaHei" panose="020B0503020204020204" pitchFamily="34" charset="-122"/>
              <a:ea typeface="Microsoft YaHei" panose="020B0503020204020204" pitchFamily="34" charset="-122"/>
            </a:endParaRPr>
          </a:p>
          <a:p>
            <a:pPr algn="ctr"/>
            <a:r>
              <a:rPr lang="en-US" altLang="zh-CN" sz="1800" dirty="0">
                <a:solidFill>
                  <a:schemeClr val="tx1"/>
                </a:solidFill>
                <a:latin typeface="Microsoft YaHei" panose="020B0503020204020204" pitchFamily="34" charset="-122"/>
                <a:ea typeface="Microsoft YaHei" panose="020B0503020204020204" pitchFamily="34" charset="-122"/>
                <a:sym typeface="+mn-ea"/>
              </a:rPr>
              <a:t>Twitter : @_taniya_rose_</a:t>
            </a:r>
            <a:endParaRPr lang="en-US" altLang="zh-CN" sz="1800" dirty="0">
              <a:solidFill>
                <a:schemeClr val="tx1"/>
              </a:solidFill>
              <a:latin typeface="Microsoft YaHei" panose="020B0503020204020204" pitchFamily="34" charset="-122"/>
              <a:ea typeface="Microsoft YaHei" panose="020B0503020204020204" pitchFamily="34" charset="-122"/>
            </a:endParaRPr>
          </a:p>
          <a:p>
            <a:pPr algn="ctr"/>
            <a:r>
              <a:rPr lang="en-US" altLang="zh-CN" sz="1800" dirty="0">
                <a:solidFill>
                  <a:schemeClr val="tx1"/>
                </a:solidFill>
                <a:latin typeface="Microsoft YaHei" panose="020B0503020204020204" pitchFamily="34" charset="-122"/>
                <a:ea typeface="Microsoft YaHei" panose="020B0503020204020204" pitchFamily="34" charset="-122"/>
                <a:sym typeface="+mn-ea"/>
              </a:rPr>
              <a:t>Linkedin : @taniyarose</a:t>
            </a:r>
            <a:endParaRPr lang="en-US" altLang="zh-CN" sz="1800" dirty="0">
              <a:solidFill>
                <a:schemeClr val="tx1"/>
              </a:solidFill>
              <a:latin typeface="Microsoft YaHei" panose="020B0503020204020204" pitchFamily="34" charset="-122"/>
              <a:ea typeface="Microsoft YaHei" panose="020B0503020204020204" pitchFamily="34" charset="-122"/>
              <a:sym typeface="+mn-ea"/>
            </a:endParaRPr>
          </a:p>
        </p:txBody>
      </p:sp>
      <p:sp>
        <p:nvSpPr>
          <p:cNvPr id="25601" name="文本框 3"/>
          <p:cNvSpPr txBox="1"/>
          <p:nvPr/>
        </p:nvSpPr>
        <p:spPr>
          <a:xfrm>
            <a:off x="614680" y="652780"/>
            <a:ext cx="11189970" cy="460375"/>
          </a:xfrm>
          <a:prstGeom prst="rect">
            <a:avLst/>
          </a:prstGeom>
          <a:noFill/>
          <a:ln w="9525">
            <a:noFill/>
          </a:ln>
        </p:spPr>
        <p:txBody>
          <a:bodyPr wrap="square" anchor="t" anchorCtr="0">
            <a:spAutoFit/>
          </a:bodyPr>
          <a:p>
            <a:pPr algn="ctr"/>
            <a:r>
              <a:rPr lang="en-US" altLang="zh-CN" sz="2400" b="1" dirty="0">
                <a:solidFill>
                  <a:schemeClr val="bg1"/>
                </a:solidFill>
                <a:latin typeface="Microsoft YaHei" panose="020B0503020204020204" pitchFamily="34" charset="-122"/>
                <a:ea typeface="Microsoft YaHei" panose="020B0503020204020204" pitchFamily="34" charset="-122"/>
              </a:rPr>
              <a:t>THANK YOU</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27" name="矩形 26"/>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601" name="文本框 3"/>
          <p:cNvSpPr txBox="1"/>
          <p:nvPr/>
        </p:nvSpPr>
        <p:spPr>
          <a:xfrm>
            <a:off x="614680" y="652780"/>
            <a:ext cx="6052185" cy="460375"/>
          </a:xfrm>
          <a:prstGeom prst="rect">
            <a:avLst/>
          </a:prstGeom>
          <a:noFill/>
          <a:ln w="9525">
            <a:noFill/>
          </a:ln>
        </p:spPr>
        <p:txBody>
          <a:bodyPr wrap="square" anchor="t" anchorCtr="0">
            <a:spAutoFit/>
          </a:bodyPr>
          <a:p>
            <a:r>
              <a:rPr lang="zh-CN" altLang="en-US" sz="2400" b="1" dirty="0">
                <a:solidFill>
                  <a:schemeClr val="bg1"/>
                </a:solidFill>
                <a:latin typeface="Microsoft YaHei" panose="020B0503020204020204" pitchFamily="34" charset="-122"/>
                <a:ea typeface="Microsoft YaHei" panose="020B0503020204020204" pitchFamily="34" charset="-122"/>
              </a:rPr>
              <a:t>Network Models</a:t>
            </a:r>
            <a:endParaRPr lang="zh-CN" altLang="en-US" sz="2400" b="1" dirty="0">
              <a:solidFill>
                <a:schemeClr val="bg1"/>
              </a:solidFill>
              <a:latin typeface="Microsoft YaHei" panose="020B0503020204020204" pitchFamily="34" charset="-122"/>
              <a:ea typeface="Microsoft YaHei" panose="020B0503020204020204" pitchFamily="34" charset="-122"/>
            </a:endParaRPr>
          </a:p>
        </p:txBody>
      </p:sp>
      <p:sp>
        <p:nvSpPr>
          <p:cNvPr id="3" name="文本框 3"/>
          <p:cNvSpPr txBox="1"/>
          <p:nvPr/>
        </p:nvSpPr>
        <p:spPr>
          <a:xfrm>
            <a:off x="228600" y="6130290"/>
            <a:ext cx="6052185" cy="460375"/>
          </a:xfrm>
          <a:prstGeom prst="rect">
            <a:avLst/>
          </a:prstGeom>
          <a:noFill/>
          <a:ln w="9525">
            <a:noFill/>
          </a:ln>
        </p:spPr>
        <p:txBody>
          <a:bodyPr wrap="square"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Taniya Rose </a:t>
            </a:r>
            <a:r>
              <a:rPr lang="en-US" altLang="zh-CN" sz="1600" dirty="0">
                <a:solidFill>
                  <a:schemeClr val="bg1"/>
                </a:solidFill>
                <a:latin typeface="Microsoft YaHei" panose="020B0503020204020204" pitchFamily="34" charset="-122"/>
                <a:ea typeface="Microsoft YaHei" panose="020B0503020204020204" pitchFamily="34" charset="-122"/>
              </a:rPr>
              <a:t>(Cyber Security Researcher)</a:t>
            </a:r>
            <a:endParaRPr lang="en-US" altLang="zh-CN" sz="1600" dirty="0">
              <a:solidFill>
                <a:schemeClr val="bg1"/>
              </a:solidFill>
              <a:latin typeface="Microsoft YaHei" panose="020B0503020204020204" pitchFamily="34" charset="-122"/>
              <a:ea typeface="Microsoft YaHei" panose="020B0503020204020204" pitchFamily="34" charset="-122"/>
            </a:endParaRPr>
          </a:p>
        </p:txBody>
      </p:sp>
      <p:sp>
        <p:nvSpPr>
          <p:cNvPr id="4" name="矩形 4"/>
          <p:cNvSpPr/>
          <p:nvPr/>
        </p:nvSpPr>
        <p:spPr>
          <a:xfrm>
            <a:off x="0" y="6135053"/>
            <a:ext cx="109538" cy="4572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nvGrpSpPr>
          <p:cNvPr id="6149" name="组合 17"/>
          <p:cNvGrpSpPr/>
          <p:nvPr/>
        </p:nvGrpSpPr>
        <p:grpSpPr>
          <a:xfrm rot="5400000">
            <a:off x="10909300" y="117475"/>
            <a:ext cx="1079500" cy="1127125"/>
            <a:chOff x="177800" y="-107950"/>
            <a:chExt cx="1403350" cy="1466850"/>
          </a:xfrm>
        </p:grpSpPr>
        <p:cxnSp>
          <p:nvCxnSpPr>
            <p:cNvPr id="19" name="直接连接符 18"/>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6155" name="组合 23"/>
          <p:cNvGrpSpPr/>
          <p:nvPr/>
        </p:nvGrpSpPr>
        <p:grpSpPr>
          <a:xfrm rot="10800000">
            <a:off x="10885488" y="5610225"/>
            <a:ext cx="1079500" cy="1128713"/>
            <a:chOff x="177800" y="-107950"/>
            <a:chExt cx="1403350" cy="1466850"/>
          </a:xfrm>
        </p:grpSpPr>
        <p:cxnSp>
          <p:nvCxnSpPr>
            <p:cNvPr id="25" name="直接连接符 24"/>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cxnSp>
        <p:nvCxnSpPr>
          <p:cNvPr id="80" name="直接连接符 79"/>
          <p:cNvCxnSpPr/>
          <p:nvPr/>
        </p:nvCxnSpPr>
        <p:spPr>
          <a:xfrm flipH="1">
            <a:off x="8840788" y="1308100"/>
            <a:ext cx="1944688" cy="69850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flipV="1">
            <a:off x="8921750" y="4945063"/>
            <a:ext cx="1863725" cy="598488"/>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pic>
        <p:nvPicPr>
          <p:cNvPr id="8" name="Picture 1" descr="IMG_256"/>
          <p:cNvPicPr>
            <a:picLocks noChangeAspect="1"/>
          </p:cNvPicPr>
          <p:nvPr>
            <p:ph idx="1"/>
          </p:nvPr>
        </p:nvPicPr>
        <p:blipFill>
          <a:blip r:embed="rId1"/>
          <a:stretch>
            <a:fillRect/>
          </a:stretch>
        </p:blipFill>
        <p:spPr>
          <a:xfrm>
            <a:off x="3890645" y="2239010"/>
            <a:ext cx="4410075" cy="352425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27" name="矩形 26"/>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601" name="文本框 3"/>
          <p:cNvSpPr txBox="1"/>
          <p:nvPr/>
        </p:nvSpPr>
        <p:spPr>
          <a:xfrm>
            <a:off x="614680" y="652780"/>
            <a:ext cx="6052185" cy="645160"/>
          </a:xfrm>
          <a:prstGeom prst="rect">
            <a:avLst/>
          </a:prstGeom>
          <a:noFill/>
          <a:ln w="9525">
            <a:noFill/>
          </a:ln>
        </p:spPr>
        <p:txBody>
          <a:bodyPr wrap="square" anchor="t" anchorCtr="0">
            <a:spAutoFit/>
          </a:bodyPr>
          <a:p>
            <a:pPr marR="0" lvl="0" algn="just" defTabSz="914400" rtl="0" eaLnBrk="1" fontAlgn="auto" latinLnBrk="0" hangingPunct="1">
              <a:lnSpc>
                <a:spcPct val="150000"/>
              </a:lnSpc>
              <a:spcBef>
                <a:spcPts val="0"/>
              </a:spcBef>
              <a:spcAft>
                <a:spcPts val="0"/>
              </a:spcAft>
              <a:buClrTx/>
              <a:buSzTx/>
              <a:buFont typeface="Arial" panose="020B0604020202020204" pitchFamily="34" charset="0"/>
              <a:defRPr/>
            </a:pPr>
            <a:r>
              <a:rPr lang="en-US" sz="2400" b="1"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rPr>
              <a:t>OSI MODEL</a:t>
            </a:r>
            <a:endParaRPr lang="en-US" sz="2400" b="1"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endParaRPr>
          </a:p>
        </p:txBody>
      </p:sp>
      <p:sp>
        <p:nvSpPr>
          <p:cNvPr id="3" name="文本框 3"/>
          <p:cNvSpPr txBox="1"/>
          <p:nvPr/>
        </p:nvSpPr>
        <p:spPr>
          <a:xfrm>
            <a:off x="228600" y="6130290"/>
            <a:ext cx="6052185" cy="460375"/>
          </a:xfrm>
          <a:prstGeom prst="rect">
            <a:avLst/>
          </a:prstGeom>
          <a:noFill/>
          <a:ln w="9525">
            <a:noFill/>
          </a:ln>
        </p:spPr>
        <p:txBody>
          <a:bodyPr wrap="square"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Taniya Rose </a:t>
            </a:r>
            <a:r>
              <a:rPr lang="en-US" altLang="zh-CN" sz="1600" dirty="0">
                <a:solidFill>
                  <a:schemeClr val="bg1"/>
                </a:solidFill>
                <a:latin typeface="Microsoft YaHei" panose="020B0503020204020204" pitchFamily="34" charset="-122"/>
                <a:ea typeface="Microsoft YaHei" panose="020B0503020204020204" pitchFamily="34" charset="-122"/>
              </a:rPr>
              <a:t>(Cyber Security Researcher)</a:t>
            </a:r>
            <a:endParaRPr lang="en-US" altLang="zh-CN" sz="1600" dirty="0">
              <a:solidFill>
                <a:schemeClr val="bg1"/>
              </a:solidFill>
              <a:latin typeface="Microsoft YaHei" panose="020B0503020204020204" pitchFamily="34" charset="-122"/>
              <a:ea typeface="Microsoft YaHei" panose="020B0503020204020204" pitchFamily="34" charset="-122"/>
            </a:endParaRPr>
          </a:p>
        </p:txBody>
      </p:sp>
      <p:sp>
        <p:nvSpPr>
          <p:cNvPr id="4" name="矩形 4"/>
          <p:cNvSpPr/>
          <p:nvPr/>
        </p:nvSpPr>
        <p:spPr>
          <a:xfrm>
            <a:off x="0" y="6135053"/>
            <a:ext cx="109538" cy="4572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nvGrpSpPr>
          <p:cNvPr id="6149" name="组合 17"/>
          <p:cNvGrpSpPr/>
          <p:nvPr/>
        </p:nvGrpSpPr>
        <p:grpSpPr>
          <a:xfrm rot="5400000">
            <a:off x="10909300" y="117475"/>
            <a:ext cx="1079500" cy="1127125"/>
            <a:chOff x="177800" y="-107950"/>
            <a:chExt cx="1403350" cy="1466850"/>
          </a:xfrm>
        </p:grpSpPr>
        <p:cxnSp>
          <p:nvCxnSpPr>
            <p:cNvPr id="19" name="直接连接符 18"/>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6155" name="组合 23"/>
          <p:cNvGrpSpPr/>
          <p:nvPr/>
        </p:nvGrpSpPr>
        <p:grpSpPr>
          <a:xfrm rot="10800000">
            <a:off x="10885488" y="5610225"/>
            <a:ext cx="1079500" cy="1128713"/>
            <a:chOff x="177800" y="-107950"/>
            <a:chExt cx="1403350" cy="1466850"/>
          </a:xfrm>
        </p:grpSpPr>
        <p:cxnSp>
          <p:nvCxnSpPr>
            <p:cNvPr id="25" name="直接连接符 24"/>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cxnSp>
        <p:nvCxnSpPr>
          <p:cNvPr id="80" name="直接连接符 79"/>
          <p:cNvCxnSpPr/>
          <p:nvPr/>
        </p:nvCxnSpPr>
        <p:spPr>
          <a:xfrm flipH="1">
            <a:off x="8840788" y="1308100"/>
            <a:ext cx="1944688" cy="69850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flipV="1">
            <a:off x="8921750" y="4945063"/>
            <a:ext cx="1863725" cy="598488"/>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pic>
        <p:nvPicPr>
          <p:cNvPr id="35" name="Picture 4" descr="IMG_256"/>
          <p:cNvPicPr>
            <a:picLocks noChangeAspect="1"/>
          </p:cNvPicPr>
          <p:nvPr>
            <p:ph idx="1"/>
          </p:nvPr>
        </p:nvPicPr>
        <p:blipFill>
          <a:blip r:embed="rId1"/>
          <a:stretch>
            <a:fillRect/>
          </a:stretch>
        </p:blipFill>
        <p:spPr>
          <a:xfrm>
            <a:off x="3432175" y="1825625"/>
            <a:ext cx="5326380" cy="435165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sp>
        <p:nvSpPr>
          <p:cNvPr id="27" name="矩形 26"/>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文本框 3"/>
          <p:cNvSpPr txBox="1"/>
          <p:nvPr/>
        </p:nvSpPr>
        <p:spPr>
          <a:xfrm>
            <a:off x="228600" y="6130290"/>
            <a:ext cx="6052185" cy="460375"/>
          </a:xfrm>
          <a:prstGeom prst="rect">
            <a:avLst/>
          </a:prstGeom>
          <a:noFill/>
          <a:ln w="9525">
            <a:noFill/>
          </a:ln>
        </p:spPr>
        <p:txBody>
          <a:bodyPr wrap="square"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Taniya Rose </a:t>
            </a:r>
            <a:r>
              <a:rPr lang="en-US" altLang="zh-CN" sz="1600" dirty="0">
                <a:solidFill>
                  <a:schemeClr val="bg1"/>
                </a:solidFill>
                <a:latin typeface="Microsoft YaHei" panose="020B0503020204020204" pitchFamily="34" charset="-122"/>
                <a:ea typeface="Microsoft YaHei" panose="020B0503020204020204" pitchFamily="34" charset="-122"/>
              </a:rPr>
              <a:t>(Cyber Security Researcher)</a:t>
            </a:r>
            <a:endParaRPr lang="en-US" altLang="zh-CN" sz="1600" dirty="0">
              <a:solidFill>
                <a:schemeClr val="bg1"/>
              </a:solidFill>
              <a:latin typeface="Microsoft YaHei" panose="020B0503020204020204" pitchFamily="34" charset="-122"/>
              <a:ea typeface="Microsoft YaHei" panose="020B0503020204020204" pitchFamily="34" charset="-122"/>
            </a:endParaRPr>
          </a:p>
        </p:txBody>
      </p:sp>
      <p:sp>
        <p:nvSpPr>
          <p:cNvPr id="4" name="矩形 4"/>
          <p:cNvSpPr/>
          <p:nvPr/>
        </p:nvSpPr>
        <p:spPr>
          <a:xfrm>
            <a:off x="0" y="6135053"/>
            <a:ext cx="109538" cy="4572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nvGrpSpPr>
          <p:cNvPr id="6149" name="组合 17"/>
          <p:cNvGrpSpPr/>
          <p:nvPr/>
        </p:nvGrpSpPr>
        <p:grpSpPr>
          <a:xfrm rot="5400000">
            <a:off x="10909300" y="117475"/>
            <a:ext cx="1079500" cy="1127125"/>
            <a:chOff x="177800" y="-107950"/>
            <a:chExt cx="1403350" cy="1466850"/>
          </a:xfrm>
        </p:grpSpPr>
        <p:cxnSp>
          <p:nvCxnSpPr>
            <p:cNvPr id="19" name="直接连接符 18"/>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6155" name="组合 23"/>
          <p:cNvGrpSpPr/>
          <p:nvPr/>
        </p:nvGrpSpPr>
        <p:grpSpPr>
          <a:xfrm rot="10800000">
            <a:off x="10885488" y="5610225"/>
            <a:ext cx="1079500" cy="1128713"/>
            <a:chOff x="177800" y="-107950"/>
            <a:chExt cx="1403350" cy="1466850"/>
          </a:xfrm>
        </p:grpSpPr>
        <p:cxnSp>
          <p:nvCxnSpPr>
            <p:cNvPr id="25" name="直接连接符 24"/>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cxnSp>
        <p:nvCxnSpPr>
          <p:cNvPr id="80" name="直接连接符 79"/>
          <p:cNvCxnSpPr/>
          <p:nvPr/>
        </p:nvCxnSpPr>
        <p:spPr>
          <a:xfrm flipH="1">
            <a:off x="8840788" y="1308100"/>
            <a:ext cx="1944688" cy="69850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flipV="1">
            <a:off x="8921750" y="4945063"/>
            <a:ext cx="1863725" cy="598488"/>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pic>
        <p:nvPicPr>
          <p:cNvPr id="33" name="Picture 3" descr="IMG_256"/>
          <p:cNvPicPr>
            <a:picLocks noChangeAspect="1"/>
          </p:cNvPicPr>
          <p:nvPr>
            <p:ph idx="1"/>
          </p:nvPr>
        </p:nvPicPr>
        <p:blipFill>
          <a:blip r:embed="rId1"/>
          <a:stretch>
            <a:fillRect/>
          </a:stretch>
        </p:blipFill>
        <p:spPr>
          <a:xfrm>
            <a:off x="3123565" y="1900555"/>
            <a:ext cx="5943600" cy="420052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27" name="矩形 26"/>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文本框 3"/>
          <p:cNvSpPr txBox="1"/>
          <p:nvPr/>
        </p:nvSpPr>
        <p:spPr>
          <a:xfrm>
            <a:off x="228600" y="6130290"/>
            <a:ext cx="6052185" cy="460375"/>
          </a:xfrm>
          <a:prstGeom prst="rect">
            <a:avLst/>
          </a:prstGeom>
          <a:noFill/>
          <a:ln w="9525">
            <a:noFill/>
          </a:ln>
        </p:spPr>
        <p:txBody>
          <a:bodyPr wrap="square"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Taniya Rose </a:t>
            </a:r>
            <a:r>
              <a:rPr lang="en-US" altLang="zh-CN" sz="1600" dirty="0">
                <a:solidFill>
                  <a:schemeClr val="bg1"/>
                </a:solidFill>
                <a:latin typeface="Microsoft YaHei" panose="020B0503020204020204" pitchFamily="34" charset="-122"/>
                <a:ea typeface="Microsoft YaHei" panose="020B0503020204020204" pitchFamily="34" charset="-122"/>
              </a:rPr>
              <a:t>(Cyber Security Researcher)</a:t>
            </a:r>
            <a:endParaRPr lang="en-US" altLang="zh-CN" sz="1600" dirty="0">
              <a:solidFill>
                <a:schemeClr val="bg1"/>
              </a:solidFill>
              <a:latin typeface="Microsoft YaHei" panose="020B0503020204020204" pitchFamily="34" charset="-122"/>
              <a:ea typeface="Microsoft YaHei" panose="020B0503020204020204" pitchFamily="34" charset="-122"/>
            </a:endParaRPr>
          </a:p>
        </p:txBody>
      </p:sp>
      <p:sp>
        <p:nvSpPr>
          <p:cNvPr id="4" name="矩形 4"/>
          <p:cNvSpPr/>
          <p:nvPr/>
        </p:nvSpPr>
        <p:spPr>
          <a:xfrm>
            <a:off x="0" y="6135053"/>
            <a:ext cx="109538" cy="4572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nvGrpSpPr>
          <p:cNvPr id="6149" name="组合 17"/>
          <p:cNvGrpSpPr/>
          <p:nvPr/>
        </p:nvGrpSpPr>
        <p:grpSpPr>
          <a:xfrm rot="5400000">
            <a:off x="10909300" y="117475"/>
            <a:ext cx="1079500" cy="1127125"/>
            <a:chOff x="177800" y="-107950"/>
            <a:chExt cx="1403350" cy="1466850"/>
          </a:xfrm>
        </p:grpSpPr>
        <p:cxnSp>
          <p:nvCxnSpPr>
            <p:cNvPr id="19" name="直接连接符 18"/>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6155" name="组合 23"/>
          <p:cNvGrpSpPr/>
          <p:nvPr/>
        </p:nvGrpSpPr>
        <p:grpSpPr>
          <a:xfrm rot="10800000">
            <a:off x="10885488" y="5610225"/>
            <a:ext cx="1079500" cy="1128713"/>
            <a:chOff x="177800" y="-107950"/>
            <a:chExt cx="1403350" cy="1466850"/>
          </a:xfrm>
        </p:grpSpPr>
        <p:cxnSp>
          <p:nvCxnSpPr>
            <p:cNvPr id="25" name="直接连接符 24"/>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cxnSp>
        <p:nvCxnSpPr>
          <p:cNvPr id="80" name="直接连接符 79"/>
          <p:cNvCxnSpPr/>
          <p:nvPr/>
        </p:nvCxnSpPr>
        <p:spPr>
          <a:xfrm flipH="1">
            <a:off x="8840788" y="1308100"/>
            <a:ext cx="1944688" cy="69850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flipV="1">
            <a:off x="8921750" y="4945063"/>
            <a:ext cx="1863725" cy="598488"/>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pic>
        <p:nvPicPr>
          <p:cNvPr id="41" name="Picture 6" descr="IMG_256"/>
          <p:cNvPicPr>
            <a:picLocks noChangeAspect="1"/>
          </p:cNvPicPr>
          <p:nvPr>
            <p:ph idx="1"/>
          </p:nvPr>
        </p:nvPicPr>
        <p:blipFill>
          <a:blip r:embed="rId1"/>
          <a:stretch>
            <a:fillRect/>
          </a:stretch>
        </p:blipFill>
        <p:spPr>
          <a:xfrm>
            <a:off x="109855" y="-33655"/>
            <a:ext cx="12082145" cy="692531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27" name="矩形 26"/>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601" name="文本框 3"/>
          <p:cNvSpPr txBox="1"/>
          <p:nvPr/>
        </p:nvSpPr>
        <p:spPr>
          <a:xfrm>
            <a:off x="614680" y="652780"/>
            <a:ext cx="6052185" cy="460375"/>
          </a:xfrm>
          <a:prstGeom prst="rect">
            <a:avLst/>
          </a:prstGeom>
          <a:noFill/>
          <a:ln w="9525">
            <a:noFill/>
          </a:ln>
        </p:spPr>
        <p:txBody>
          <a:bodyPr wrap="square"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ARPANET LOGICAL MAP</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sp>
        <p:nvSpPr>
          <p:cNvPr id="3" name="文本框 3"/>
          <p:cNvSpPr txBox="1"/>
          <p:nvPr/>
        </p:nvSpPr>
        <p:spPr>
          <a:xfrm>
            <a:off x="228600" y="6130290"/>
            <a:ext cx="6052185" cy="460375"/>
          </a:xfrm>
          <a:prstGeom prst="rect">
            <a:avLst/>
          </a:prstGeom>
          <a:noFill/>
          <a:ln w="9525">
            <a:noFill/>
          </a:ln>
        </p:spPr>
        <p:txBody>
          <a:bodyPr wrap="square"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Taniya Rose </a:t>
            </a:r>
            <a:r>
              <a:rPr lang="en-US" altLang="zh-CN" sz="1600" dirty="0">
                <a:solidFill>
                  <a:schemeClr val="bg1"/>
                </a:solidFill>
                <a:latin typeface="Microsoft YaHei" panose="020B0503020204020204" pitchFamily="34" charset="-122"/>
                <a:ea typeface="Microsoft YaHei" panose="020B0503020204020204" pitchFamily="34" charset="-122"/>
              </a:rPr>
              <a:t>(Cyber Security Researcher)</a:t>
            </a:r>
            <a:endParaRPr lang="en-US" altLang="zh-CN" sz="1600" dirty="0">
              <a:solidFill>
                <a:schemeClr val="bg1"/>
              </a:solidFill>
              <a:latin typeface="Microsoft YaHei" panose="020B0503020204020204" pitchFamily="34" charset="-122"/>
              <a:ea typeface="Microsoft YaHei" panose="020B0503020204020204" pitchFamily="34" charset="-122"/>
            </a:endParaRPr>
          </a:p>
        </p:txBody>
      </p:sp>
      <p:sp>
        <p:nvSpPr>
          <p:cNvPr id="4" name="矩形 4"/>
          <p:cNvSpPr/>
          <p:nvPr/>
        </p:nvSpPr>
        <p:spPr>
          <a:xfrm>
            <a:off x="0" y="6135053"/>
            <a:ext cx="109538" cy="4572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nvGrpSpPr>
          <p:cNvPr id="6149" name="组合 17"/>
          <p:cNvGrpSpPr/>
          <p:nvPr/>
        </p:nvGrpSpPr>
        <p:grpSpPr>
          <a:xfrm rot="5400000">
            <a:off x="10909300" y="117475"/>
            <a:ext cx="1079500" cy="1127125"/>
            <a:chOff x="177800" y="-107950"/>
            <a:chExt cx="1403350" cy="1466850"/>
          </a:xfrm>
        </p:grpSpPr>
        <p:cxnSp>
          <p:nvCxnSpPr>
            <p:cNvPr id="19" name="直接连接符 18"/>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6155" name="组合 23"/>
          <p:cNvGrpSpPr/>
          <p:nvPr/>
        </p:nvGrpSpPr>
        <p:grpSpPr>
          <a:xfrm rot="10800000">
            <a:off x="10885488" y="5610225"/>
            <a:ext cx="1079500" cy="1128713"/>
            <a:chOff x="177800" y="-107950"/>
            <a:chExt cx="1403350" cy="1466850"/>
          </a:xfrm>
        </p:grpSpPr>
        <p:cxnSp>
          <p:nvCxnSpPr>
            <p:cNvPr id="25" name="直接连接符 24"/>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cxnSp>
        <p:nvCxnSpPr>
          <p:cNvPr id="80" name="直接连接符 79"/>
          <p:cNvCxnSpPr/>
          <p:nvPr/>
        </p:nvCxnSpPr>
        <p:spPr>
          <a:xfrm flipH="1">
            <a:off x="8840788" y="1308100"/>
            <a:ext cx="1944688" cy="69850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flipV="1">
            <a:off x="8921750" y="4945063"/>
            <a:ext cx="1863725" cy="598488"/>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pic>
        <p:nvPicPr>
          <p:cNvPr id="42" name="Picture 7" descr="IMG_256"/>
          <p:cNvPicPr>
            <a:picLocks noChangeAspect="1"/>
          </p:cNvPicPr>
          <p:nvPr>
            <p:ph idx="1"/>
          </p:nvPr>
        </p:nvPicPr>
        <p:blipFill>
          <a:blip r:embed="rId1"/>
          <a:stretch>
            <a:fillRect/>
          </a:stretch>
        </p:blipFill>
        <p:spPr>
          <a:xfrm>
            <a:off x="2377440" y="1189990"/>
            <a:ext cx="6464300" cy="488759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27" name="矩形 26"/>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601" name="文本框 3"/>
          <p:cNvSpPr txBox="1"/>
          <p:nvPr/>
        </p:nvSpPr>
        <p:spPr>
          <a:xfrm>
            <a:off x="614680" y="652780"/>
            <a:ext cx="6052185" cy="460375"/>
          </a:xfrm>
          <a:prstGeom prst="rect">
            <a:avLst/>
          </a:prstGeom>
          <a:noFill/>
          <a:ln w="9525">
            <a:noFill/>
          </a:ln>
        </p:spPr>
        <p:txBody>
          <a:bodyPr wrap="square"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TCP/IP Model</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sp>
        <p:nvSpPr>
          <p:cNvPr id="3" name="文本框 3"/>
          <p:cNvSpPr txBox="1"/>
          <p:nvPr/>
        </p:nvSpPr>
        <p:spPr>
          <a:xfrm>
            <a:off x="228600" y="6130290"/>
            <a:ext cx="6052185" cy="460375"/>
          </a:xfrm>
          <a:prstGeom prst="rect">
            <a:avLst/>
          </a:prstGeom>
          <a:noFill/>
          <a:ln w="9525">
            <a:noFill/>
          </a:ln>
        </p:spPr>
        <p:txBody>
          <a:bodyPr wrap="square"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Taniya Rose </a:t>
            </a:r>
            <a:r>
              <a:rPr lang="en-US" altLang="zh-CN" sz="1600" dirty="0">
                <a:solidFill>
                  <a:schemeClr val="bg1"/>
                </a:solidFill>
                <a:latin typeface="Microsoft YaHei" panose="020B0503020204020204" pitchFamily="34" charset="-122"/>
                <a:ea typeface="Microsoft YaHei" panose="020B0503020204020204" pitchFamily="34" charset="-122"/>
              </a:rPr>
              <a:t>(Cyber Security Researcher)</a:t>
            </a:r>
            <a:endParaRPr lang="en-US" altLang="zh-CN" sz="1600" dirty="0">
              <a:solidFill>
                <a:schemeClr val="bg1"/>
              </a:solidFill>
              <a:latin typeface="Microsoft YaHei" panose="020B0503020204020204" pitchFamily="34" charset="-122"/>
              <a:ea typeface="Microsoft YaHei" panose="020B0503020204020204" pitchFamily="34" charset="-122"/>
            </a:endParaRPr>
          </a:p>
        </p:txBody>
      </p:sp>
      <p:sp>
        <p:nvSpPr>
          <p:cNvPr id="4" name="矩形 4"/>
          <p:cNvSpPr/>
          <p:nvPr/>
        </p:nvSpPr>
        <p:spPr>
          <a:xfrm>
            <a:off x="0" y="6135053"/>
            <a:ext cx="109538" cy="4572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nvGrpSpPr>
          <p:cNvPr id="6149" name="组合 17"/>
          <p:cNvGrpSpPr/>
          <p:nvPr/>
        </p:nvGrpSpPr>
        <p:grpSpPr>
          <a:xfrm rot="5400000">
            <a:off x="10909300" y="117475"/>
            <a:ext cx="1079500" cy="1127125"/>
            <a:chOff x="177800" y="-107950"/>
            <a:chExt cx="1403350" cy="1466850"/>
          </a:xfrm>
        </p:grpSpPr>
        <p:cxnSp>
          <p:nvCxnSpPr>
            <p:cNvPr id="19" name="直接连接符 18"/>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6155" name="组合 23"/>
          <p:cNvGrpSpPr/>
          <p:nvPr/>
        </p:nvGrpSpPr>
        <p:grpSpPr>
          <a:xfrm rot="10800000">
            <a:off x="10885488" y="5610225"/>
            <a:ext cx="1079500" cy="1128713"/>
            <a:chOff x="177800" y="-107950"/>
            <a:chExt cx="1403350" cy="1466850"/>
          </a:xfrm>
        </p:grpSpPr>
        <p:cxnSp>
          <p:nvCxnSpPr>
            <p:cNvPr id="25" name="直接连接符 24"/>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cxnSp>
        <p:nvCxnSpPr>
          <p:cNvPr id="80" name="直接连接符 79"/>
          <p:cNvCxnSpPr/>
          <p:nvPr/>
        </p:nvCxnSpPr>
        <p:spPr>
          <a:xfrm flipH="1">
            <a:off x="8840788" y="1308100"/>
            <a:ext cx="1944688" cy="69850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flipV="1">
            <a:off x="8921750" y="4945063"/>
            <a:ext cx="1863725" cy="598488"/>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pic>
        <p:nvPicPr>
          <p:cNvPr id="46" name="Picture 8" descr="IMG_256"/>
          <p:cNvPicPr>
            <a:picLocks noChangeAspect="1"/>
          </p:cNvPicPr>
          <p:nvPr>
            <p:ph idx="1"/>
          </p:nvPr>
        </p:nvPicPr>
        <p:blipFill>
          <a:blip r:embed="rId1"/>
          <a:stretch>
            <a:fillRect/>
          </a:stretch>
        </p:blipFill>
        <p:spPr>
          <a:xfrm>
            <a:off x="837565" y="1624330"/>
            <a:ext cx="9664065" cy="436816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sp>
        <p:nvSpPr>
          <p:cNvPr id="27" name="矩形 26"/>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601" name="文本框 3"/>
          <p:cNvSpPr txBox="1"/>
          <p:nvPr/>
        </p:nvSpPr>
        <p:spPr>
          <a:xfrm>
            <a:off x="614680" y="652780"/>
            <a:ext cx="7863205" cy="460375"/>
          </a:xfrm>
          <a:prstGeom prst="rect">
            <a:avLst/>
          </a:prstGeom>
          <a:noFill/>
          <a:ln w="9525">
            <a:noFill/>
          </a:ln>
        </p:spPr>
        <p:txBody>
          <a:bodyPr wrap="square"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Difference between TCP/IP and OSI Model</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sp>
        <p:nvSpPr>
          <p:cNvPr id="3" name="文本框 3"/>
          <p:cNvSpPr txBox="1"/>
          <p:nvPr/>
        </p:nvSpPr>
        <p:spPr>
          <a:xfrm>
            <a:off x="228600" y="6130290"/>
            <a:ext cx="6052185" cy="460375"/>
          </a:xfrm>
          <a:prstGeom prst="rect">
            <a:avLst/>
          </a:prstGeom>
          <a:noFill/>
          <a:ln w="9525">
            <a:noFill/>
          </a:ln>
        </p:spPr>
        <p:txBody>
          <a:bodyPr wrap="square"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Taniya Rose </a:t>
            </a:r>
            <a:r>
              <a:rPr lang="en-US" altLang="zh-CN" sz="1600" dirty="0">
                <a:solidFill>
                  <a:schemeClr val="bg1"/>
                </a:solidFill>
                <a:latin typeface="Microsoft YaHei" panose="020B0503020204020204" pitchFamily="34" charset="-122"/>
                <a:ea typeface="Microsoft YaHei" panose="020B0503020204020204" pitchFamily="34" charset="-122"/>
              </a:rPr>
              <a:t>(Cyber Security Researcher)</a:t>
            </a:r>
            <a:endParaRPr lang="en-US" altLang="zh-CN" sz="1600" dirty="0">
              <a:solidFill>
                <a:schemeClr val="bg1"/>
              </a:solidFill>
              <a:latin typeface="Microsoft YaHei" panose="020B0503020204020204" pitchFamily="34" charset="-122"/>
              <a:ea typeface="Microsoft YaHei" panose="020B0503020204020204" pitchFamily="34" charset="-122"/>
            </a:endParaRPr>
          </a:p>
        </p:txBody>
      </p:sp>
      <p:sp>
        <p:nvSpPr>
          <p:cNvPr id="4" name="矩形 4"/>
          <p:cNvSpPr/>
          <p:nvPr/>
        </p:nvSpPr>
        <p:spPr>
          <a:xfrm>
            <a:off x="0" y="6135053"/>
            <a:ext cx="109538" cy="4572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nvGrpSpPr>
          <p:cNvPr id="6149" name="组合 17"/>
          <p:cNvGrpSpPr/>
          <p:nvPr/>
        </p:nvGrpSpPr>
        <p:grpSpPr>
          <a:xfrm rot="5400000">
            <a:off x="10909300" y="117475"/>
            <a:ext cx="1079500" cy="1127125"/>
            <a:chOff x="177800" y="-107950"/>
            <a:chExt cx="1403350" cy="1466850"/>
          </a:xfrm>
        </p:grpSpPr>
        <p:cxnSp>
          <p:nvCxnSpPr>
            <p:cNvPr id="19" name="直接连接符 18"/>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6155" name="组合 23"/>
          <p:cNvGrpSpPr/>
          <p:nvPr/>
        </p:nvGrpSpPr>
        <p:grpSpPr>
          <a:xfrm rot="10800000">
            <a:off x="10885488" y="5610225"/>
            <a:ext cx="1079500" cy="1128713"/>
            <a:chOff x="177800" y="-107950"/>
            <a:chExt cx="1403350" cy="1466850"/>
          </a:xfrm>
        </p:grpSpPr>
        <p:cxnSp>
          <p:nvCxnSpPr>
            <p:cNvPr id="25" name="直接连接符 24"/>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cxnSp>
        <p:nvCxnSpPr>
          <p:cNvPr id="80" name="直接连接符 79"/>
          <p:cNvCxnSpPr/>
          <p:nvPr/>
        </p:nvCxnSpPr>
        <p:spPr>
          <a:xfrm flipH="1">
            <a:off x="8840788" y="1308100"/>
            <a:ext cx="1944688" cy="69850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flipV="1">
            <a:off x="8921750" y="4945063"/>
            <a:ext cx="1863725" cy="598488"/>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pic>
        <p:nvPicPr>
          <p:cNvPr id="47" name="Picture 9"/>
          <p:cNvPicPr>
            <a:picLocks noChangeAspect="1"/>
          </p:cNvPicPr>
          <p:nvPr>
            <p:ph idx="1"/>
          </p:nvPr>
        </p:nvPicPr>
        <p:blipFill>
          <a:blip r:embed="rId1"/>
          <a:stretch>
            <a:fillRect/>
          </a:stretch>
        </p:blipFill>
        <p:spPr>
          <a:xfrm>
            <a:off x="2225675" y="1154430"/>
            <a:ext cx="6427470" cy="4727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27" name="矩形 26"/>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文本框 3"/>
          <p:cNvSpPr txBox="1"/>
          <p:nvPr/>
        </p:nvSpPr>
        <p:spPr>
          <a:xfrm>
            <a:off x="228600" y="6130290"/>
            <a:ext cx="6052185" cy="460375"/>
          </a:xfrm>
          <a:prstGeom prst="rect">
            <a:avLst/>
          </a:prstGeom>
          <a:noFill/>
          <a:ln w="9525">
            <a:noFill/>
          </a:ln>
        </p:spPr>
        <p:txBody>
          <a:bodyPr wrap="square"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Taniya Rose </a:t>
            </a:r>
            <a:r>
              <a:rPr lang="en-US" altLang="zh-CN" sz="1600" dirty="0">
                <a:solidFill>
                  <a:schemeClr val="bg1"/>
                </a:solidFill>
                <a:latin typeface="Microsoft YaHei" panose="020B0503020204020204" pitchFamily="34" charset="-122"/>
                <a:ea typeface="Microsoft YaHei" panose="020B0503020204020204" pitchFamily="34" charset="-122"/>
              </a:rPr>
              <a:t>(Cyber Security Researcher)</a:t>
            </a:r>
            <a:endParaRPr lang="en-US" altLang="zh-CN" sz="1600" dirty="0">
              <a:solidFill>
                <a:schemeClr val="bg1"/>
              </a:solidFill>
              <a:latin typeface="Microsoft YaHei" panose="020B0503020204020204" pitchFamily="34" charset="-122"/>
              <a:ea typeface="Microsoft YaHei" panose="020B0503020204020204" pitchFamily="34" charset="-122"/>
            </a:endParaRPr>
          </a:p>
        </p:txBody>
      </p:sp>
      <p:sp>
        <p:nvSpPr>
          <p:cNvPr id="4" name="矩形 4"/>
          <p:cNvSpPr/>
          <p:nvPr/>
        </p:nvSpPr>
        <p:spPr>
          <a:xfrm>
            <a:off x="0" y="6135053"/>
            <a:ext cx="109538" cy="4572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nvGrpSpPr>
          <p:cNvPr id="6149" name="组合 17"/>
          <p:cNvGrpSpPr/>
          <p:nvPr/>
        </p:nvGrpSpPr>
        <p:grpSpPr>
          <a:xfrm rot="5400000">
            <a:off x="10909300" y="117475"/>
            <a:ext cx="1079500" cy="1127125"/>
            <a:chOff x="177800" y="-107950"/>
            <a:chExt cx="1403350" cy="1466850"/>
          </a:xfrm>
        </p:grpSpPr>
        <p:cxnSp>
          <p:nvCxnSpPr>
            <p:cNvPr id="19" name="直接连接符 18"/>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6155" name="组合 23"/>
          <p:cNvGrpSpPr/>
          <p:nvPr/>
        </p:nvGrpSpPr>
        <p:grpSpPr>
          <a:xfrm rot="10800000">
            <a:off x="10885488" y="5610225"/>
            <a:ext cx="1079500" cy="1128713"/>
            <a:chOff x="177800" y="-107950"/>
            <a:chExt cx="1403350" cy="1466850"/>
          </a:xfrm>
        </p:grpSpPr>
        <p:cxnSp>
          <p:nvCxnSpPr>
            <p:cNvPr id="25" name="直接连接符 24"/>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cxnSp>
        <p:nvCxnSpPr>
          <p:cNvPr id="80" name="直接连接符 79"/>
          <p:cNvCxnSpPr/>
          <p:nvPr/>
        </p:nvCxnSpPr>
        <p:spPr>
          <a:xfrm flipH="1">
            <a:off x="8840788" y="1308100"/>
            <a:ext cx="1944688" cy="69850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flipV="1">
            <a:off x="8921750" y="4945063"/>
            <a:ext cx="1863725" cy="598488"/>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pic>
        <p:nvPicPr>
          <p:cNvPr id="48" name="Picture 10"/>
          <p:cNvPicPr>
            <a:picLocks noChangeAspect="1"/>
          </p:cNvPicPr>
          <p:nvPr>
            <p:ph idx="1"/>
          </p:nvPr>
        </p:nvPicPr>
        <p:blipFill>
          <a:blip r:embed="rId1"/>
          <a:stretch>
            <a:fillRect/>
          </a:stretch>
        </p:blipFill>
        <p:spPr>
          <a:xfrm>
            <a:off x="1648460" y="499110"/>
            <a:ext cx="7023735" cy="5530850"/>
          </a:xfrm>
          <a:prstGeom prst="rect">
            <a:avLst/>
          </a:prstGeom>
          <a:noFill/>
          <a:ln>
            <a:noFill/>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2265</Words>
  <Application>WPS Presentation</Application>
  <PresentationFormat>宽屏</PresentationFormat>
  <Paragraphs>86</Paragraphs>
  <Slides>19</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19</vt:i4>
      </vt:variant>
    </vt:vector>
  </HeadingPairs>
  <TitlesOfParts>
    <vt:vector size="30" baseType="lpstr">
      <vt:lpstr>Arial</vt:lpstr>
      <vt:lpstr>SimSun</vt:lpstr>
      <vt:lpstr>Wingdings</vt:lpstr>
      <vt:lpstr>Calibri</vt:lpstr>
      <vt:lpstr>Microsoft YaHei</vt:lpstr>
      <vt:lpstr>Open Sans Light</vt:lpstr>
      <vt:lpstr>Segoe Print</vt:lpstr>
      <vt:lpstr>Arial Unicode MS</vt:lpstr>
      <vt:lpstr>Calibri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Taniya Rose</cp:lastModifiedBy>
  <cp:revision>46</cp:revision>
  <dcterms:created xsi:type="dcterms:W3CDTF">2015-06-28T09:36:00Z</dcterms:created>
  <dcterms:modified xsi:type="dcterms:W3CDTF">2022-10-12T14:43:32Z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1033-11.2.0.11341</vt:lpwstr>
  </property>
  <property fmtid="{D5CDD505-2E9C-101B-9397-08002B2CF9AE}" pid="3" name="ICV">
    <vt:lpwstr>9E2340C322BA4C1B9413B76C1FD02CB1</vt:lpwstr>
  </property>
</Properties>
</file>