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7"/>
  </p:notesMasterIdLst>
  <p:handoutMasterIdLst>
    <p:handoutMasterId r:id="rId28"/>
  </p:handoutMasterIdLst>
  <p:sldIdLst>
    <p:sldId id="256" r:id="rId4"/>
    <p:sldId id="274" r:id="rId5"/>
    <p:sldId id="298" r:id="rId6"/>
    <p:sldId id="299" r:id="rId7"/>
    <p:sldId id="300" r:id="rId8"/>
    <p:sldId id="315" r:id="rId9"/>
    <p:sldId id="301" r:id="rId10"/>
    <p:sldId id="302" r:id="rId11"/>
    <p:sldId id="303" r:id="rId12"/>
    <p:sldId id="316" r:id="rId13"/>
    <p:sldId id="304" r:id="rId14"/>
    <p:sldId id="305" r:id="rId15"/>
    <p:sldId id="311" r:id="rId16"/>
    <p:sldId id="313" r:id="rId17"/>
    <p:sldId id="317" r:id="rId18"/>
    <p:sldId id="320" r:id="rId19"/>
    <p:sldId id="321" r:id="rId20"/>
    <p:sldId id="322" r:id="rId21"/>
    <p:sldId id="323" r:id="rId22"/>
    <p:sldId id="324" r:id="rId23"/>
    <p:sldId id="325" r:id="rId24"/>
    <p:sldId id="319" r:id="rId25"/>
    <p:sldId id="279" r:id="rId2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2160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98" name="组合 16"/>
          <p:cNvGrpSpPr/>
          <p:nvPr/>
        </p:nvGrpSpPr>
        <p:grpSpPr>
          <a:xfrm>
            <a:off x="152400" y="115888"/>
            <a:ext cx="1079500" cy="1128712"/>
            <a:chOff x="177800" y="-107950"/>
            <a:chExt cx="1403350" cy="146685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4" name="组合 20"/>
          <p:cNvGrpSpPr/>
          <p:nvPr/>
        </p:nvGrpSpPr>
        <p:grpSpPr>
          <a:xfrm rot="-5400000">
            <a:off x="176213" y="5551488"/>
            <a:ext cx="1079500" cy="1128712"/>
            <a:chOff x="177800" y="-107950"/>
            <a:chExt cx="1403350" cy="146685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组合 2"/>
          <p:cNvGrpSpPr/>
          <p:nvPr/>
        </p:nvGrpSpPr>
        <p:grpSpPr>
          <a:xfrm>
            <a:off x="2133600" y="1478280"/>
            <a:ext cx="8058150" cy="3900805"/>
            <a:chOff x="2616200" y="2165350"/>
            <a:chExt cx="6959600" cy="2527300"/>
          </a:xfrm>
        </p:grpSpPr>
        <p:grpSp>
          <p:nvGrpSpPr>
            <p:cNvPr id="4111" name="组合 34"/>
            <p:cNvGrpSpPr/>
            <p:nvPr/>
          </p:nvGrpSpPr>
          <p:grpSpPr>
            <a:xfrm>
              <a:off x="2616200" y="2165350"/>
              <a:ext cx="6959600" cy="2527300"/>
              <a:chOff x="2616200" y="2165350"/>
              <a:chExt cx="6959600" cy="25273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616200" y="2165350"/>
                <a:ext cx="6959600" cy="25273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705100" y="22479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436100" y="2235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667000" y="4559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423400" y="4546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3937000" y="2165350"/>
              <a:ext cx="4432300" cy="2527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1300" y="2362200"/>
              <a:ext cx="6604000" cy="2127250"/>
            </a:xfrm>
            <a:prstGeom prst="rect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梯形 37"/>
            <p:cNvSpPr/>
            <p:nvPr/>
          </p:nvSpPr>
          <p:spPr>
            <a:xfrm rot="16200000">
              <a:off x="3148007" y="3405181"/>
              <a:ext cx="1425575" cy="152397"/>
            </a:xfrm>
            <a:prstGeom prst="trapezoid">
              <a:avLst>
                <a:gd name="adj" fmla="val 65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梯形 38"/>
            <p:cNvSpPr/>
            <p:nvPr/>
          </p:nvSpPr>
          <p:spPr>
            <a:xfrm rot="5400000">
              <a:off x="7732704" y="3405181"/>
              <a:ext cx="1425575" cy="152397"/>
            </a:xfrm>
            <a:prstGeom prst="trapezoid">
              <a:avLst>
                <a:gd name="adj" fmla="val 65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854451" y="3316286"/>
              <a:ext cx="76198" cy="33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385462" y="3316286"/>
              <a:ext cx="76198" cy="33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23" name="文本框 41"/>
          <p:cNvSpPr txBox="1"/>
          <p:nvPr/>
        </p:nvSpPr>
        <p:spPr>
          <a:xfrm>
            <a:off x="3959225" y="2408873"/>
            <a:ext cx="4538663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4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Day 3 - </a:t>
            </a:r>
            <a:endParaRPr lang="en-US" altLang="zh-CN" sz="44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Protocol &amp;</a:t>
            </a:r>
            <a:endParaRPr lang="en-US" altLang="zh-CN" sz="44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Ports</a:t>
            </a:r>
            <a:endParaRPr lang="en-US" altLang="zh-CN" sz="44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59238" y="1929130"/>
            <a:ext cx="4438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kern="1200" cap="none" spc="30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Complete Pentesting Tutorial</a:t>
            </a:r>
            <a:endParaRPr kumimoji="0" lang="en-US" sz="1600" b="1" kern="1200" cap="none" spc="30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60963" y="4514850"/>
            <a:ext cx="2235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30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Taniya Rose</a:t>
            </a:r>
            <a:endParaRPr kumimoji="0" lang="en-US" altLang="zh-CN" sz="1600" b="1" kern="1200" cap="none" spc="30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ICMP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Content Placeholder 29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4695" y="2277110"/>
            <a:ext cx="8181975" cy="3448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3"/>
          <p:cNvSpPr txBox="1"/>
          <p:nvPr/>
        </p:nvSpPr>
        <p:spPr>
          <a:xfrm>
            <a:off x="614680" y="652780"/>
            <a:ext cx="8526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ARP</a:t>
            </a:r>
            <a:endParaRPr lang="en-US" altLang="zh-CN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33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4630" y="1115695"/>
            <a:ext cx="3161665" cy="4404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614680" y="1304290"/>
            <a:ext cx="7893685" cy="55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MAC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Content Placeholder 36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9740" y="1967230"/>
            <a:ext cx="6191250" cy="406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3"/>
          <p:cNvSpPr txBox="1"/>
          <p:nvPr/>
        </p:nvSpPr>
        <p:spPr>
          <a:xfrm>
            <a:off x="614680" y="652780"/>
            <a:ext cx="1118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TCP v/s UPD</a:t>
            </a:r>
            <a:endParaRPr lang="en-US" altLang="zh-CN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Content Placeholder 38" descr="IMG_256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13155" y="2075180"/>
            <a:ext cx="8799195" cy="309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1118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 Three way Handshake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Content Placeholder 39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2415" y="1691005"/>
            <a:ext cx="7484745" cy="336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1118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 Flags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SYN (synchronize): Packets that are used to initiate a connection.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ACK (acknowledgment): Packets that are used to confirm that the data packets have been received, also used to confirm the initiation request and tear down requests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RST (reset): Signify the connection is down or maybe the service is not accepting the requests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FIN (finish): Indicate that the connection is being torn down. Both the sender and receiver send the FIN packets to gracefully terminate the connection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PSH (push): Indicate that the incoming data should be passed on directly to the application instead of getting buffered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URG (urgent): Indicate that the data that the packet is carrying should be processed immediately by the TCP stack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1118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Protocols &amp; Ports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/>
          <p:nvPr>
            <p:ph idx="1"/>
          </p:nvPr>
        </p:nvSpPr>
        <p:spPr>
          <a:xfrm>
            <a:off x="838200" y="1329055"/>
            <a:ext cx="10515600" cy="4351338"/>
          </a:xfrm>
        </p:spPr>
        <p:txBody>
          <a:bodyPr/>
          <a:p>
            <a:r>
              <a:rPr lang="en-US" sz="2000">
                <a:solidFill>
                  <a:schemeClr val="bg1"/>
                </a:solidFill>
              </a:rPr>
              <a:t>A network protocol is an established set of rules that determine how data is transmitted between different devices in the same network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Port no 0 is reserved &amp; cannot be used.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Ports are divided into three: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1.The well known port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a)0-1023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b)These are allocated to server services by the internet assigned number authority(IANA).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c)Ex: Web server normally use port 80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d)SMTP-port 25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2.Registered port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a)1024-49151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1118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Protocols &amp; Ports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/>
          <p:nvPr>
            <p:ph idx="1"/>
          </p:nvPr>
        </p:nvSpPr>
        <p:spPr>
          <a:xfrm>
            <a:off x="838200" y="13290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3.Dynamic port/private port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a)49125-65535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b)Free to use in client program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c)When a web browser connects to a web server the browser will allocate itself a port in this range 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d)Also known as ephemeral ports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1118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the difference between a port number and a protocol number? 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/>
          <p:nvPr>
            <p:ph idx="1"/>
          </p:nvPr>
        </p:nvSpPr>
        <p:spPr>
          <a:xfrm>
            <a:off x="838200" y="1329055"/>
            <a:ext cx="10515600" cy="4351338"/>
          </a:xfrm>
        </p:spPr>
        <p:txBody>
          <a:bodyPr/>
          <a:p>
            <a:r>
              <a:rPr lang="en-US" sz="2000">
                <a:solidFill>
                  <a:schemeClr val="bg1"/>
                </a:solidFill>
              </a:rPr>
              <a:t>A protocol is a specification for how two devices should exchange data in a way that they can both understand. 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 port is kind of a numbered 'tag' that helps a computer decide who should receive an incoming piece of data.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" name="Content Placeholder 42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2110" y="-24765"/>
            <a:ext cx="5441315" cy="6882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a protocol ?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789368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A network protocol is an established set of rules that determine how data is transmitted between different devices in the same network.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1118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telnet?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/>
          <p:nvPr>
            <p:ph idx="1"/>
          </p:nvPr>
        </p:nvSpPr>
        <p:spPr>
          <a:xfrm>
            <a:off x="838200" y="1329055"/>
            <a:ext cx="10515600" cy="4351338"/>
          </a:xfrm>
        </p:spPr>
        <p:txBody>
          <a:bodyPr/>
          <a:p>
            <a:r>
              <a:rPr lang="en-US" sz="2000">
                <a:solidFill>
                  <a:schemeClr val="bg1"/>
                </a:solidFill>
              </a:rPr>
              <a:t>TELNET stands for TErminaL NETwork. It is a type of protocol that enables one computer to connect to local computer.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1118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Difference between telnet &amp; ssh?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Content Placeholder 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1515" y="1329055"/>
            <a:ext cx="572770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Content Placeholder 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06600"/>
            <a:ext cx="10283190" cy="248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6" name="组合 16"/>
          <p:cNvGrpSpPr/>
          <p:nvPr/>
        </p:nvGrpSpPr>
        <p:grpSpPr>
          <a:xfrm>
            <a:off x="152400" y="115888"/>
            <a:ext cx="1079500" cy="1128712"/>
            <a:chOff x="177800" y="-107950"/>
            <a:chExt cx="1403350" cy="146685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2" name="组合 20"/>
          <p:cNvGrpSpPr/>
          <p:nvPr/>
        </p:nvGrpSpPr>
        <p:grpSpPr>
          <a:xfrm rot="-5400000">
            <a:off x="176213" y="5551488"/>
            <a:ext cx="1079500" cy="1128712"/>
            <a:chOff x="177800" y="-107950"/>
            <a:chExt cx="1403350" cy="146685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/>
          <p:cNvSpPr/>
          <p:nvPr/>
        </p:nvSpPr>
        <p:spPr>
          <a:xfrm>
            <a:off x="1116013" y="1157288"/>
            <a:ext cx="165100" cy="165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10826750" y="1157288"/>
            <a:ext cx="165100" cy="165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141413" y="5538788"/>
            <a:ext cx="165100" cy="165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826750" y="5538788"/>
            <a:ext cx="165100" cy="165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06513" y="1322388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385888" y="4959350"/>
            <a:ext cx="1865313" cy="600075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51200" y="2020888"/>
            <a:ext cx="5589588" cy="2924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7" name="文本框 43"/>
          <p:cNvSpPr txBox="1"/>
          <p:nvPr/>
        </p:nvSpPr>
        <p:spPr>
          <a:xfrm>
            <a:off x="3700463" y="2329815"/>
            <a:ext cx="4691062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Taniya Rose </a:t>
            </a:r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(Cyber Security Researcher)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Connect me on :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Instagram : @_taniya_rose_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Twitter : @_taniya_rose_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Linkedin : @taniyarose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1118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en-US" sz="2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Types of Protocol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193357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TCP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POP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HTTP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SMTP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SSL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   FTP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23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0545" y="3029585"/>
            <a:ext cx="6010275" cy="194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0400" y="140970"/>
            <a:ext cx="8331200" cy="598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08100"/>
            <a:ext cx="9065260" cy="330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27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1100" y="1113155"/>
            <a:ext cx="474916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DHCP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28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9490" y="1825625"/>
            <a:ext cx="765175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ICMP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Content Placeholder 30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3415" y="2081530"/>
            <a:ext cx="8343900" cy="383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3046</Words>
  <Application>WPS Presentation</Application>
  <PresentationFormat>宽屏</PresentationFormat>
  <Paragraphs>130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Microsoft YaHei</vt:lpstr>
      <vt:lpstr>Open Sans Light</vt:lpstr>
      <vt:lpstr>Segoe Print</vt:lpstr>
      <vt:lpstr>Arial Unicode MS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Nimisha Davis</cp:lastModifiedBy>
  <cp:revision>39</cp:revision>
  <dcterms:created xsi:type="dcterms:W3CDTF">2015-06-28T09:36:00Z</dcterms:created>
  <dcterms:modified xsi:type="dcterms:W3CDTF">2022-10-12T03:25:55Z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9E2340C322BA4C1B9413B76C1FD02CB1</vt:lpwstr>
  </property>
</Properties>
</file>