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56" r:id="rId4"/>
    <p:sldId id="274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79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2160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8B7025-C40E-4492-B3DA-B031B3252A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98" name="组合 16"/>
          <p:cNvGrpSpPr/>
          <p:nvPr/>
        </p:nvGrpSpPr>
        <p:grpSpPr>
          <a:xfrm>
            <a:off x="152400" y="115888"/>
            <a:ext cx="1079500" cy="1128712"/>
            <a:chOff x="177800" y="-107950"/>
            <a:chExt cx="1403350" cy="146685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4" name="组合 20"/>
          <p:cNvGrpSpPr/>
          <p:nvPr/>
        </p:nvGrpSpPr>
        <p:grpSpPr>
          <a:xfrm rot="-5400000">
            <a:off x="176213" y="5551488"/>
            <a:ext cx="1079500" cy="1128712"/>
            <a:chOff x="177800" y="-107950"/>
            <a:chExt cx="1403350" cy="146685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组合 2"/>
          <p:cNvGrpSpPr/>
          <p:nvPr/>
        </p:nvGrpSpPr>
        <p:grpSpPr>
          <a:xfrm>
            <a:off x="2133600" y="1478280"/>
            <a:ext cx="8058150" cy="3900805"/>
            <a:chOff x="2616200" y="2165350"/>
            <a:chExt cx="6959600" cy="2527300"/>
          </a:xfrm>
        </p:grpSpPr>
        <p:grpSp>
          <p:nvGrpSpPr>
            <p:cNvPr id="4111" name="组合 34"/>
            <p:cNvGrpSpPr/>
            <p:nvPr/>
          </p:nvGrpSpPr>
          <p:grpSpPr>
            <a:xfrm>
              <a:off x="2616200" y="2165350"/>
              <a:ext cx="6959600" cy="2527300"/>
              <a:chOff x="2616200" y="2165350"/>
              <a:chExt cx="6959600" cy="25273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16200" y="2165350"/>
                <a:ext cx="6959600" cy="25273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705100" y="22479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436100" y="2235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667000" y="45593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423400" y="4546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3937000" y="2165350"/>
              <a:ext cx="4432300" cy="25273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1300" y="2362200"/>
              <a:ext cx="6604000" cy="2127250"/>
            </a:xfrm>
            <a:prstGeom prst="rect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梯形 37"/>
            <p:cNvSpPr/>
            <p:nvPr/>
          </p:nvSpPr>
          <p:spPr>
            <a:xfrm rot="16200000">
              <a:off x="3148007" y="3405181"/>
              <a:ext cx="1425575" cy="152397"/>
            </a:xfrm>
            <a:prstGeom prst="trapezoid">
              <a:avLst>
                <a:gd name="adj" fmla="val 65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梯形 38"/>
            <p:cNvSpPr/>
            <p:nvPr/>
          </p:nvSpPr>
          <p:spPr>
            <a:xfrm rot="5400000">
              <a:off x="7732704" y="3405181"/>
              <a:ext cx="1425575" cy="152397"/>
            </a:xfrm>
            <a:prstGeom prst="trapezoid">
              <a:avLst>
                <a:gd name="adj" fmla="val 65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54451" y="3316286"/>
              <a:ext cx="76198" cy="33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385462" y="3316286"/>
              <a:ext cx="76198" cy="33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23" name="文本框 41"/>
          <p:cNvSpPr txBox="1"/>
          <p:nvPr/>
        </p:nvSpPr>
        <p:spPr>
          <a:xfrm>
            <a:off x="3959225" y="2408873"/>
            <a:ext cx="4538663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4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Day 1 - Introduction to Cyber Security</a:t>
            </a:r>
            <a:endParaRPr lang="en-US" altLang="zh-CN" sz="44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59238" y="1929130"/>
            <a:ext cx="4438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kern="1200" cap="none" spc="30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Complete Pentesting Tutorial</a:t>
            </a:r>
            <a:endParaRPr kumimoji="0" lang="en-US" sz="1600" b="1" kern="1200" cap="none" spc="30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60963" y="4514850"/>
            <a:ext cx="2235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kern="1200" cap="none" spc="30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Taniya Rose</a:t>
            </a:r>
            <a:endParaRPr kumimoji="0" lang="en-US" altLang="zh-CN" sz="1600" b="1" kern="1200" cap="none" spc="30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8526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Types of Hackers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Black hat hackers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White hat hackers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Grey hat hackers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Script Kiddie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Grey Hat Hackers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Blue hat hackers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Social Media hackers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Hacktivist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Malicious insider/whistle blower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8526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Difference between Red Team and Blue Team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538861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Red Team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A red team plays the role of the attacker by trying to find vulnerabilities and break through cybersecurity defenses.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3"/>
          <p:cNvSpPr/>
          <p:nvPr/>
        </p:nvSpPr>
        <p:spPr>
          <a:xfrm>
            <a:off x="6415405" y="1363980"/>
            <a:ext cx="5388610" cy="1476375"/>
          </a:xfrm>
          <a:prstGeom prst="rect">
            <a:avLst/>
          </a:prstGeom>
        </p:spPr>
        <p:txBody>
          <a:bodyPr wrap="square">
            <a:spAutoFit/>
          </a:bodyPr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Blue Team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They defends against attacks and responds to incidents when they occurs.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8526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Difference between Red Team and Blue Team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566610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Red Team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’s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 activities are: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Social Engineering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Penetration Testing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Intercepting communication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Card cloning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Making recommendation to blue team 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3"/>
          <p:cNvSpPr/>
          <p:nvPr/>
        </p:nvSpPr>
        <p:spPr>
          <a:xfrm>
            <a:off x="6415405" y="1363980"/>
            <a:ext cx="5388610" cy="3322955"/>
          </a:xfrm>
          <a:prstGeom prst="rect">
            <a:avLst/>
          </a:prstGeom>
        </p:spPr>
        <p:txBody>
          <a:bodyPr wrap="square">
            <a:spAutoFit/>
          </a:bodyPr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Blue Team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activities are: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Digital footprint analysis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DNS audits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Installing and configuring firewalls and endpoint security software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Monitoring network activities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Using least privilege access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8526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Difference between Red Team and Blue Team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566610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Red team skills: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Software development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Penetration testing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Social engineering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Threat intelligence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Reverse engineering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3"/>
          <p:cNvSpPr/>
          <p:nvPr/>
        </p:nvSpPr>
        <p:spPr>
          <a:xfrm>
            <a:off x="6415405" y="1363980"/>
            <a:ext cx="5388610" cy="2399665"/>
          </a:xfrm>
          <a:prstGeom prst="rect">
            <a:avLst/>
          </a:prstGeom>
        </p:spPr>
        <p:txBody>
          <a:bodyPr wrap="square">
            <a:spAutoFit/>
          </a:bodyPr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Blue team skills: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Risk assessment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Threat intelligence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Hardening techniques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Monitoring and detection system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8526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Difference between Red Team and Blue Team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566610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Red team jobs: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Vulnerability assessor($80,096)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Security Auditor($83,015)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Ethical Hacker($98,177)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Penetration tester($102,279)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3"/>
          <p:cNvSpPr/>
          <p:nvPr/>
        </p:nvSpPr>
        <p:spPr>
          <a:xfrm>
            <a:off x="6415405" y="1363980"/>
            <a:ext cx="5388610" cy="3784600"/>
          </a:xfrm>
          <a:prstGeom prst="rect">
            <a:avLst/>
          </a:prstGeom>
        </p:spPr>
        <p:txBody>
          <a:bodyPr wrap="square">
            <a:spAutoFit/>
          </a:bodyPr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Blue team jobs: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Cybersecurity Analyst($80,003)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Incident responder($88,818)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Threat intelligence analyst($90,257)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Information Security Specialist($96,942)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Security Engineer($111,630)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Security Architect($153,160)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8526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Difference between Red Team and Blue Team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566610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Red team certifications: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CEH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LPT Master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CompTIA Pentest+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GPEN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GXPN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OSCP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 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CRTOP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3"/>
          <p:cNvSpPr/>
          <p:nvPr/>
        </p:nvSpPr>
        <p:spPr>
          <a:xfrm>
            <a:off x="6415405" y="1363980"/>
            <a:ext cx="5388610" cy="3784600"/>
          </a:xfrm>
          <a:prstGeom prst="rect">
            <a:avLst/>
          </a:prstGeom>
        </p:spPr>
        <p:txBody>
          <a:bodyPr wrap="square">
            <a:spAutoFit/>
          </a:bodyPr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Blue team certifications: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CISSP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CISA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CompTIA Security+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GSEC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GCIH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SSCP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  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CASP+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are black box,gray box,and white box penetration testing?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996632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In black box testing assignment,the penetration tester is placed in the role of the average hacker,with no internal knowledge of the target system.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Gray box penetration tester typically have some knowledge of the network’s internals,potentially including design and architecture documentation and an account internal to the network.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White box penetration testers are given full access to source code,architecture ,documentation and so forth 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6" name="组合 16"/>
          <p:cNvGrpSpPr/>
          <p:nvPr/>
        </p:nvGrpSpPr>
        <p:grpSpPr>
          <a:xfrm>
            <a:off x="152400" y="115888"/>
            <a:ext cx="1079500" cy="1128712"/>
            <a:chOff x="177800" y="-107950"/>
            <a:chExt cx="1403350" cy="146685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2" name="组合 20"/>
          <p:cNvGrpSpPr/>
          <p:nvPr/>
        </p:nvGrpSpPr>
        <p:grpSpPr>
          <a:xfrm rot="-5400000">
            <a:off x="176213" y="5551488"/>
            <a:ext cx="1079500" cy="1128712"/>
            <a:chOff x="177800" y="-107950"/>
            <a:chExt cx="1403350" cy="146685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1116013" y="1157288"/>
            <a:ext cx="165100" cy="165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0826750" y="1157288"/>
            <a:ext cx="165100" cy="165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141413" y="5538788"/>
            <a:ext cx="165100" cy="165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826750" y="5538788"/>
            <a:ext cx="165100" cy="165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06513" y="1322388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385888" y="4959350"/>
            <a:ext cx="1865313" cy="600075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51200" y="2020888"/>
            <a:ext cx="5589588" cy="2924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67" name="文本框 43"/>
          <p:cNvSpPr txBox="1"/>
          <p:nvPr/>
        </p:nvSpPr>
        <p:spPr>
          <a:xfrm>
            <a:off x="3700463" y="2329815"/>
            <a:ext cx="4691062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Taniya Rose </a:t>
            </a:r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(Cyber Security Researcher)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Connect me on :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Instagram : @_taniya_rose_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Twitter : @_taniya_rose_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Linkedin : @taniyarose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1118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Penetration Testing?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A penetration testing ,colloquially known as a pentest, is an authorized simulated cyberattack on a computer system,performed to evaluate the security of the system.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Career Opportunities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Penetration Tester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Security Auditor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Cybersecurity Analyst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Vulnerability Assessor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Information Security Manager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Cyber Security?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The technique of protecting internet-connected systems such as computers,servers,mobile devices,electronic systems,networks and data from malicious attacks in known as cybersecurity.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Types of Cyber Attacks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1.Web-Based Attacks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2.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System-Based Attacks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1.Web-Based Attacks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Injection Attacks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Session Attacks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Phishing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Brute force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Denial of Service(DOS)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Distributed Denial of Service(DDOS)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Spoofing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Man in the Middle Attack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Dictionary Attacks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URL Interpretation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2.System-Based Attacks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Virus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Worms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Trojan Horse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Backdoors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Bots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Ethical Hacking?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The goal of ethical hacking-like criminal hacking is to find security vulnerabilities in an organization’s systems.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1" name="文本框 3"/>
          <p:cNvSpPr txBox="1"/>
          <p:nvPr/>
        </p:nvSpPr>
        <p:spPr>
          <a:xfrm>
            <a:off x="614680" y="652780"/>
            <a:ext cx="8526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Difference between Hackers &amp; Attackers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680" y="1304290"/>
            <a:ext cx="78936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A hacker is a person who breaks into a computer system.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An 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en Sans Light" pitchFamily="34" charset="0"/>
                <a:sym typeface="+mn-ea"/>
              </a:rPr>
              <a:t>ttackers can use any means to cause havoc.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en Sans Light" pitchFamily="34" charset="0"/>
              <a:sym typeface="+mn-ea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28600" y="6130290"/>
            <a:ext cx="60521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Taniya Rose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(Cyber Security Researcher)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6135053"/>
            <a:ext cx="10953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17"/>
          <p:cNvGrpSpPr/>
          <p:nvPr/>
        </p:nvGrpSpPr>
        <p:grpSpPr>
          <a:xfrm rot="5400000">
            <a:off x="10909300" y="117475"/>
            <a:ext cx="1079500" cy="1127125"/>
            <a:chOff x="177800" y="-107950"/>
            <a:chExt cx="1403350" cy="146685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5" name="组合 23"/>
          <p:cNvGrpSpPr/>
          <p:nvPr/>
        </p:nvGrpSpPr>
        <p:grpSpPr>
          <a:xfrm rot="10800000">
            <a:off x="10885488" y="5610225"/>
            <a:ext cx="1079500" cy="1128713"/>
            <a:chOff x="177800" y="-107950"/>
            <a:chExt cx="1403350" cy="146685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7800" y="13589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>
              <a:off x="901700" y="571500"/>
              <a:ext cx="1358900" cy="0"/>
            </a:xfrm>
            <a:prstGeom prst="line">
              <a:avLst/>
            </a:prstGeom>
            <a:ln>
              <a:solidFill>
                <a:schemeClr val="bg1"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/>
          <p:nvPr/>
        </p:nvCxnSpPr>
        <p:spPr>
          <a:xfrm flipH="1">
            <a:off x="8840788" y="1308100"/>
            <a:ext cx="1944688" cy="698500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8921750" y="4945063"/>
            <a:ext cx="1863725" cy="598488"/>
          </a:xfrm>
          <a:prstGeom prst="line">
            <a:avLst/>
          </a:prstGeom>
          <a:ln>
            <a:solidFill>
              <a:schemeClr val="bg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4074</Words>
  <Application>WPS Presentation</Application>
  <PresentationFormat>宽屏</PresentationFormat>
  <Paragraphs>190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Calibri Light</vt:lpstr>
      <vt:lpstr>Microsoft YaHei</vt:lpstr>
      <vt:lpstr>Gill Sans</vt:lpstr>
      <vt:lpstr>Segoe Print</vt:lpstr>
      <vt:lpstr>ヒラギノ角ゴ ProN W3</vt:lpstr>
      <vt:lpstr>Open Sans Light</vt:lpstr>
      <vt:lpstr>Lato Bold</vt:lpstr>
      <vt:lpstr>Roboto Light</vt:lpstr>
      <vt:lpstr>Open Sans</vt:lpstr>
      <vt:lpstr>Gill Sans</vt:lpstr>
      <vt:lpstr>ヒラギノ角ゴ ProN W3</vt:lpstr>
      <vt:lpstr>Yu Gothic</vt:lpstr>
      <vt:lpstr>Open Sans Light</vt:lpstr>
      <vt:lpstr>Open Sans</vt:lpstr>
      <vt:lpstr>Neris Thin</vt:lpstr>
      <vt:lpstr>Roboto Light</vt:lpstr>
      <vt:lpstr>Arial Unicode MS</vt:lpstr>
      <vt:lpstr>Vrinda</vt:lpstr>
      <vt:lpstr>AMGDT</vt:lpstr>
      <vt:lpstr>MS Mincho</vt:lpstr>
      <vt:lpstr>RomanS</vt:lpstr>
      <vt:lpstr>Yu Mincho</vt:lpstr>
      <vt:lpstr>Gill Sans MT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Taniya Rose</cp:lastModifiedBy>
  <cp:revision>29</cp:revision>
  <dcterms:created xsi:type="dcterms:W3CDTF">2015-06-28T09:36:22Z</dcterms:created>
  <dcterms:modified xsi:type="dcterms:W3CDTF">2022-10-11T04:02:01Z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9E2340C322BA4C1B9413B76C1FD02CB1</vt:lpwstr>
  </property>
</Properties>
</file>