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7"/>
  </p:notesMasterIdLst>
  <p:handoutMasterIdLst>
    <p:handoutMasterId r:id="rId18"/>
  </p:handoutMasterIdLst>
  <p:sldIdLst>
    <p:sldId id="256" r:id="rId4"/>
    <p:sldId id="274" r:id="rId5"/>
    <p:sldId id="298" r:id="rId6"/>
    <p:sldId id="299" r:id="rId7"/>
    <p:sldId id="300" r:id="rId8"/>
    <p:sldId id="301" r:id="rId9"/>
    <p:sldId id="302" r:id="rId10"/>
    <p:sldId id="303" r:id="rId11"/>
    <p:sldId id="304" r:id="rId12"/>
    <p:sldId id="305" r:id="rId13"/>
    <p:sldId id="311" r:id="rId14"/>
    <p:sldId id="313" r:id="rId15"/>
    <p:sldId id="279" r:id="rId1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800"/>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58"/>
        <p:guide pos="2873"/>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098" name="组合 16"/>
          <p:cNvGrpSpPr/>
          <p:nvPr/>
        </p:nvGrpSpPr>
        <p:grpSpPr>
          <a:xfrm>
            <a:off x="152400" y="115888"/>
            <a:ext cx="1079500" cy="1128712"/>
            <a:chOff x="177800" y="-107950"/>
            <a:chExt cx="1403350" cy="1466850"/>
          </a:xfrm>
        </p:grpSpPr>
        <p:cxnSp>
          <p:nvCxnSpPr>
            <p:cNvPr id="6" name="直接连接符 5"/>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1"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20"/>
          <p:cNvGrpSpPr/>
          <p:nvPr/>
        </p:nvGrpSpPr>
        <p:grpSpPr>
          <a:xfrm rot="-5400000">
            <a:off x="176213" y="5551488"/>
            <a:ext cx="1079500" cy="1128712"/>
            <a:chOff x="177800" y="-107950"/>
            <a:chExt cx="1403350" cy="1466850"/>
          </a:xfrm>
        </p:grpSpPr>
        <p:cxnSp>
          <p:nvCxnSpPr>
            <p:cNvPr id="22" name="直接连接符 21"/>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7"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10" name="组合 2"/>
          <p:cNvGrpSpPr/>
          <p:nvPr/>
        </p:nvGrpSpPr>
        <p:grpSpPr>
          <a:xfrm>
            <a:off x="2133600" y="1478280"/>
            <a:ext cx="8058150" cy="3900805"/>
            <a:chOff x="2616200" y="2165350"/>
            <a:chExt cx="6959600" cy="2527300"/>
          </a:xfrm>
        </p:grpSpPr>
        <p:grpSp>
          <p:nvGrpSpPr>
            <p:cNvPr id="4111" name="组合 34"/>
            <p:cNvGrpSpPr/>
            <p:nvPr/>
          </p:nvGrpSpPr>
          <p:grpSpPr>
            <a:xfrm>
              <a:off x="2616200" y="2165350"/>
              <a:ext cx="6959600" cy="2527300"/>
              <a:chOff x="2616200" y="2165350"/>
              <a:chExt cx="6959600" cy="2527300"/>
            </a:xfrm>
          </p:grpSpPr>
          <p:sp>
            <p:nvSpPr>
              <p:cNvPr id="28" name="矩形 27"/>
              <p:cNvSpPr/>
              <p:nvPr/>
            </p:nvSpPr>
            <p:spPr>
              <a:xfrm>
                <a:off x="2616200" y="2165350"/>
                <a:ext cx="6959600" cy="2527300"/>
              </a:xfrm>
              <a:prstGeom prst="rect">
                <a:avLst/>
              </a:prstGeom>
              <a:solidFill>
                <a:schemeClr val="tx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椭圆 28"/>
              <p:cNvSpPr/>
              <p:nvPr/>
            </p:nvSpPr>
            <p:spPr>
              <a:xfrm>
                <a:off x="2705100" y="22479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a:off x="9436100" y="22352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椭圆 32"/>
              <p:cNvSpPr/>
              <p:nvPr/>
            </p:nvSpPr>
            <p:spPr>
              <a:xfrm>
                <a:off x="2667000" y="45593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nvSpPr>
            <p:spPr>
              <a:xfrm>
                <a:off x="9423400" y="45466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7" name="矩形 36"/>
            <p:cNvSpPr/>
            <p:nvPr/>
          </p:nvSpPr>
          <p:spPr>
            <a:xfrm>
              <a:off x="3937000" y="2165350"/>
              <a:ext cx="4432300" cy="2527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a:off x="2781300" y="2362200"/>
              <a:ext cx="6604000" cy="2127250"/>
            </a:xfrm>
            <a:prstGeom prst="rect">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梯形 37"/>
            <p:cNvSpPr/>
            <p:nvPr/>
          </p:nvSpPr>
          <p:spPr>
            <a:xfrm rot="16200000">
              <a:off x="3148007" y="3405181"/>
              <a:ext cx="1425575" cy="152397"/>
            </a:xfrm>
            <a:prstGeom prst="trapezoid">
              <a:avLst>
                <a:gd name="adj" fmla="val 6590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梯形 38"/>
            <p:cNvSpPr/>
            <p:nvPr/>
          </p:nvSpPr>
          <p:spPr>
            <a:xfrm rot="5400000">
              <a:off x="7732704" y="3405181"/>
              <a:ext cx="1425575" cy="152397"/>
            </a:xfrm>
            <a:prstGeom prst="trapezoid">
              <a:avLst>
                <a:gd name="adj" fmla="val 6590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3854451" y="3316286"/>
              <a:ext cx="76198" cy="330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8385462" y="3316286"/>
              <a:ext cx="76198" cy="330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123" name="文本框 41"/>
          <p:cNvSpPr txBox="1"/>
          <p:nvPr/>
        </p:nvSpPr>
        <p:spPr>
          <a:xfrm>
            <a:off x="3959225" y="2408873"/>
            <a:ext cx="4538663" cy="2122805"/>
          </a:xfrm>
          <a:prstGeom prst="rect">
            <a:avLst/>
          </a:prstGeom>
          <a:noFill/>
          <a:ln w="9525">
            <a:noFill/>
          </a:ln>
        </p:spPr>
        <p:txBody>
          <a:bodyPr wrap="square" anchor="t" anchorCtr="0">
            <a:spAutoFit/>
          </a:bodyPr>
          <a:p>
            <a:r>
              <a:rPr lang="en-US" altLang="zh-CN" sz="4400" b="1" dirty="0">
                <a:solidFill>
                  <a:srgbClr val="262626"/>
                </a:solidFill>
                <a:latin typeface="Microsoft YaHei" panose="020B0503020204020204" pitchFamily="34" charset="-122"/>
                <a:ea typeface="Microsoft YaHei" panose="020B0503020204020204" pitchFamily="34" charset="-122"/>
              </a:rPr>
              <a:t>Day 2 - Introduction to Networking</a:t>
            </a:r>
            <a:endParaRPr lang="en-US" altLang="zh-CN" sz="4400" b="1" dirty="0">
              <a:solidFill>
                <a:srgbClr val="262626"/>
              </a:solidFill>
              <a:latin typeface="Microsoft YaHei" panose="020B0503020204020204" pitchFamily="34" charset="-122"/>
              <a:ea typeface="Microsoft YaHei" panose="020B0503020204020204" pitchFamily="34" charset="-122"/>
            </a:endParaRPr>
          </a:p>
        </p:txBody>
      </p:sp>
      <p:sp>
        <p:nvSpPr>
          <p:cNvPr id="43" name="文本框 42"/>
          <p:cNvSpPr txBox="1"/>
          <p:nvPr/>
        </p:nvSpPr>
        <p:spPr>
          <a:xfrm>
            <a:off x="4059238" y="1929130"/>
            <a:ext cx="4438650" cy="337185"/>
          </a:xfrm>
          <a:prstGeom prst="rect">
            <a:avLst/>
          </a:prstGeom>
          <a:noFill/>
        </p:spPr>
        <p:txBody>
          <a:bodyPr wrap="square" rtlCol="0">
            <a:spAutoFit/>
          </a:bodyPr>
          <a:lstStyle/>
          <a:p>
            <a:pPr marR="0" algn="ctr" defTabSz="914400" fontAlgn="auto">
              <a:spcBef>
                <a:spcPts val="0"/>
              </a:spcBef>
              <a:spcAft>
                <a:spcPts val="0"/>
              </a:spcAft>
              <a:buClrTx/>
              <a:buSzTx/>
              <a:buFontTx/>
              <a:buNone/>
              <a:defRPr/>
            </a:pPr>
            <a:r>
              <a:rPr kumimoji="0" lang="en-US" sz="1600" b="1" kern="1200" cap="none" spc="300" normalizeH="0" baseline="0" noProof="0" dirty="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Complete Pentesting Tutorial</a:t>
            </a:r>
            <a:endParaRPr kumimoji="0" lang="en-US" sz="1600" b="1" kern="1200" cap="none" spc="300" normalizeH="0" baseline="0" noProof="0" dirty="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endParaRPr>
          </a:p>
        </p:txBody>
      </p:sp>
      <p:sp>
        <p:nvSpPr>
          <p:cNvPr id="44" name="文本框 43"/>
          <p:cNvSpPr txBox="1"/>
          <p:nvPr/>
        </p:nvSpPr>
        <p:spPr>
          <a:xfrm>
            <a:off x="5160963" y="4514850"/>
            <a:ext cx="2235200" cy="337185"/>
          </a:xfrm>
          <a:prstGeom prst="rect">
            <a:avLst/>
          </a:prstGeom>
          <a:noFill/>
        </p:spPr>
        <p:txBody>
          <a:bodyPr wrap="square" rtlCol="0">
            <a:spAutoFit/>
          </a:bodyPr>
          <a:lstStyle/>
          <a:p>
            <a:pPr marR="0" algn="ctr" defTabSz="914400" fontAlgn="auto">
              <a:spcBef>
                <a:spcPts val="0"/>
              </a:spcBef>
              <a:spcAft>
                <a:spcPts val="0"/>
              </a:spcAft>
              <a:buClrTx/>
              <a:buSzTx/>
              <a:buFontTx/>
              <a:buNone/>
              <a:defRPr/>
            </a:pPr>
            <a:r>
              <a:rPr kumimoji="0" lang="en-US" altLang="zh-CN"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Taniya Rose</a:t>
            </a:r>
            <a:endParaRPr kumimoji="0" lang="en-US" altLang="zh-CN"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614680" y="1304290"/>
            <a:ext cx="7893685" cy="553085"/>
          </a:xfrm>
          <a:prstGeom prst="rect">
            <a:avLst/>
          </a:prstGeom>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IPV6</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22" name="Content Placeholder 21" descr="IMG_256"/>
          <p:cNvPicPr>
            <a:picLocks noChangeAspect="1"/>
          </p:cNvPicPr>
          <p:nvPr>
            <p:ph idx="1"/>
          </p:nvPr>
        </p:nvPicPr>
        <p:blipFill>
          <a:blip r:embed="rId1"/>
          <a:stretch>
            <a:fillRect/>
          </a:stretch>
        </p:blipFill>
        <p:spPr>
          <a:xfrm>
            <a:off x="2187575" y="1825625"/>
            <a:ext cx="7815580" cy="435165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What are the Types of IPv6 Address?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9966325" cy="4246245"/>
          </a:xfrm>
          <a:prstGeom prst="rect">
            <a:avLst/>
          </a:prstGeom>
        </p:spPr>
        <p:txBody>
          <a:bodyPr wrap="square">
            <a:spAutoFit/>
          </a:bodyPr>
          <a:lstStyle/>
          <a:p>
            <a:pPr marR="0" lvl="0" algn="just" defTabSz="914400" rtl="0" eaLnBrk="1" fontAlgn="auto" latinLnBrk="0" hangingPunct="1">
              <a:lnSpc>
                <a:spcPct val="150000"/>
              </a:lnSpc>
              <a:spcBef>
                <a:spcPts val="0"/>
              </a:spcBef>
              <a:spcAft>
                <a:spcPts val="0"/>
              </a:spcAft>
              <a:buClrTx/>
              <a:buSzTx/>
              <a:buFont typeface="Arial" panose="020B0604020202020204" pitchFamily="34" charset="0"/>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Now that we know about what is IPv6 addresses let’s take a look at their different types.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1)Unicast addresses : It identifies a unique node on a network and usually refers to a single sender or a single receiver.</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2)Multicast addresses : It represents a group of IP devices and can only be used as the destination of a datagram.</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3)Anycast addresses : It is assigned to a set of interfaces that typically belong to different nodes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IP Classes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9966325" cy="4246245"/>
          </a:xfrm>
          <a:prstGeom prst="rect">
            <a:avLst/>
          </a:prstGeom>
        </p:spPr>
        <p:txBody>
          <a:bodyPr wrap="square">
            <a:spAutoFit/>
          </a:bodyPr>
          <a:lstStyle/>
          <a:p>
            <a:pPr marR="0" lvl="0" algn="just" defTabSz="914400" rtl="0" eaLnBrk="1" fontAlgn="auto" latinLnBrk="0" hangingPunct="1">
              <a:lnSpc>
                <a:spcPct val="150000"/>
              </a:lnSpc>
              <a:spcBef>
                <a:spcPts val="0"/>
              </a:spcBef>
              <a:spcAft>
                <a:spcPts val="0"/>
              </a:spcAft>
              <a:buClrTx/>
              <a:buSzTx/>
              <a:buFont typeface="Arial" panose="020B0604020202020204" pitchFamily="34" charset="0"/>
              <a:defRPr/>
            </a:pP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buFont typeface="Arial" panose="020B0604020202020204" pitchFamily="34" charset="0"/>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The IP address classes are:</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Class A, 0-127 – for example, 10.50.13.40. For large networks with many devices.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Class B, 128-191 – for example, 130.5.4.77. For medium-sized networks.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Class C, 192-223 – for example, 192.168.5.10. For small networks with the small number of hosts.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Class D, 224-239 – for example, 224.0.0.5. For multicast addresses.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Class E, 240-255 – for example, 241.0.0.1. Experimental/researcher.</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46" name="组合 16"/>
          <p:cNvGrpSpPr/>
          <p:nvPr/>
        </p:nvGrpSpPr>
        <p:grpSpPr>
          <a:xfrm>
            <a:off x="152400" y="115888"/>
            <a:ext cx="1079500" cy="1128712"/>
            <a:chOff x="177800" y="-107950"/>
            <a:chExt cx="1403350" cy="1466850"/>
          </a:xfrm>
        </p:grpSpPr>
        <p:cxnSp>
          <p:nvCxnSpPr>
            <p:cNvPr id="6" name="直接连接符 5"/>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2" name="组合 20"/>
          <p:cNvGrpSpPr/>
          <p:nvPr/>
        </p:nvGrpSpPr>
        <p:grpSpPr>
          <a:xfrm rot="-5400000">
            <a:off x="176213" y="5551488"/>
            <a:ext cx="1079500" cy="1128712"/>
            <a:chOff x="177800" y="-107950"/>
            <a:chExt cx="1403350" cy="1466850"/>
          </a:xfrm>
        </p:grpSpPr>
        <p:cxnSp>
          <p:nvCxnSpPr>
            <p:cNvPr id="22" name="直接连接符 21"/>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sp>
        <p:nvSpPr>
          <p:cNvPr id="10" name="椭圆 9"/>
          <p:cNvSpPr/>
          <p:nvPr/>
        </p:nvSpPr>
        <p:spPr>
          <a:xfrm>
            <a:off x="1116013" y="11572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椭圆 75"/>
          <p:cNvSpPr/>
          <p:nvPr/>
        </p:nvSpPr>
        <p:spPr>
          <a:xfrm>
            <a:off x="10826750" y="11572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椭圆 76"/>
          <p:cNvSpPr/>
          <p:nvPr/>
        </p:nvSpPr>
        <p:spPr>
          <a:xfrm>
            <a:off x="1141413" y="55387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椭圆 77"/>
          <p:cNvSpPr/>
          <p:nvPr/>
        </p:nvSpPr>
        <p:spPr>
          <a:xfrm>
            <a:off x="10826750" y="55387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直接连接符 11"/>
          <p:cNvCxnSpPr/>
          <p:nvPr/>
        </p:nvCxnSpPr>
        <p:spPr>
          <a:xfrm>
            <a:off x="1306513" y="1322388"/>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385888" y="4959350"/>
            <a:ext cx="1865313" cy="60007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51200" y="2020888"/>
            <a:ext cx="5589588" cy="2924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7" name="文本框 43"/>
          <p:cNvSpPr txBox="1"/>
          <p:nvPr/>
        </p:nvSpPr>
        <p:spPr>
          <a:xfrm>
            <a:off x="3700463" y="2329815"/>
            <a:ext cx="4691062" cy="2030095"/>
          </a:xfrm>
          <a:prstGeom prst="rect">
            <a:avLst/>
          </a:prstGeom>
          <a:noFill/>
          <a:ln w="9525">
            <a:noFill/>
          </a:ln>
        </p:spPr>
        <p:txBody>
          <a:bodyPr wrap="square" anchor="t" anchorCtr="0">
            <a:spAutoFit/>
          </a:bodyPr>
          <a:p>
            <a:pPr algn="ctr"/>
            <a:r>
              <a:rPr lang="en-US" altLang="zh-CN" sz="1800" b="1" dirty="0">
                <a:solidFill>
                  <a:schemeClr val="tx1"/>
                </a:solidFill>
                <a:latin typeface="Microsoft YaHei" panose="020B0503020204020204" pitchFamily="34" charset="-122"/>
                <a:ea typeface="Microsoft YaHei" panose="020B0503020204020204" pitchFamily="34" charset="-122"/>
                <a:sym typeface="+mn-ea"/>
              </a:rPr>
              <a:t>Taniya Rose </a:t>
            </a:r>
            <a:r>
              <a:rPr lang="en-US" altLang="zh-CN" sz="1800" dirty="0">
                <a:solidFill>
                  <a:schemeClr val="tx1"/>
                </a:solidFill>
                <a:latin typeface="Microsoft YaHei" panose="020B0503020204020204" pitchFamily="34" charset="-122"/>
                <a:ea typeface="Microsoft YaHei" panose="020B0503020204020204" pitchFamily="34" charset="-122"/>
                <a:sym typeface="+mn-ea"/>
              </a:rPr>
              <a:t>(Cyber Security Researcher)</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Connect me on :</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Instagram : @_taniya_rose_</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Twitter : @_taniya_rose_</a:t>
            </a:r>
            <a:endParaRPr lang="en-US" altLang="zh-CN" sz="1800" dirty="0">
              <a:solidFill>
                <a:schemeClr val="tx1"/>
              </a:solidFill>
              <a:latin typeface="Microsoft YaHei" panose="020B0503020204020204" pitchFamily="34" charset="-122"/>
              <a:ea typeface="Microsoft YaHei" panose="020B0503020204020204" pitchFamily="34" charset="-122"/>
            </a:endParaRPr>
          </a:p>
          <a:p>
            <a:pPr algn="ctr"/>
            <a:r>
              <a:rPr lang="en-US" altLang="zh-CN" sz="1800" dirty="0">
                <a:solidFill>
                  <a:schemeClr val="tx1"/>
                </a:solidFill>
                <a:latin typeface="Microsoft YaHei" panose="020B0503020204020204" pitchFamily="34" charset="-122"/>
                <a:ea typeface="Microsoft YaHei" panose="020B0503020204020204" pitchFamily="34" charset="-122"/>
                <a:sym typeface="+mn-ea"/>
              </a:rPr>
              <a:t>Linkedin : @taniyarose</a:t>
            </a:r>
            <a:endParaRPr lang="en-US" altLang="zh-CN" sz="1800" dirty="0">
              <a:solidFill>
                <a:schemeClr val="tx1"/>
              </a:solidFill>
              <a:latin typeface="Microsoft YaHei" panose="020B0503020204020204" pitchFamily="34" charset="-122"/>
              <a:ea typeface="Microsoft YaHei" panose="020B0503020204020204" pitchFamily="34" charset="-122"/>
              <a:sym typeface="+mn-ea"/>
            </a:endParaRPr>
          </a:p>
        </p:txBody>
      </p:sp>
      <p:sp>
        <p:nvSpPr>
          <p:cNvPr id="25601" name="文本框 3"/>
          <p:cNvSpPr txBox="1"/>
          <p:nvPr/>
        </p:nvSpPr>
        <p:spPr>
          <a:xfrm>
            <a:off x="614680" y="652780"/>
            <a:ext cx="11189970" cy="460375"/>
          </a:xfrm>
          <a:prstGeom prst="rect">
            <a:avLst/>
          </a:prstGeom>
          <a:noFill/>
          <a:ln w="9525">
            <a:noFill/>
          </a:ln>
        </p:spPr>
        <p:txBody>
          <a:bodyPr wrap="square" anchor="t" anchorCtr="0">
            <a:spAutoFit/>
          </a:bodyPr>
          <a:p>
            <a:pPr algn="ctr"/>
            <a:r>
              <a:rPr lang="en-US" altLang="zh-CN" sz="2400" b="1" dirty="0">
                <a:solidFill>
                  <a:schemeClr val="bg1"/>
                </a:solidFill>
                <a:latin typeface="Microsoft YaHei" panose="020B0503020204020204" pitchFamily="34" charset="-122"/>
                <a:ea typeface="Microsoft YaHei" panose="020B0503020204020204" pitchFamily="34" charset="-122"/>
              </a:rPr>
              <a:t>THANK YOU</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What is network?</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7893685" cy="2399665"/>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A network is the collection of devices like computer,networking devices and other devices which are capable to interconnect each other for the purpose of data and resource sharing, to gain control over each other , linked through medium such as cables,wireless technologies etc.</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Types of network</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1933575" cy="2399665"/>
          </a:xfrm>
          <a:prstGeom prst="rect">
            <a:avLst/>
          </a:prstGeom>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LAN</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WLAN</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WAN</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MAN</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What is Internet?</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7893685" cy="1014730"/>
          </a:xfrm>
          <a:prstGeom prst="rect">
            <a:avLst/>
          </a:prstGeom>
        </p:spPr>
        <p:txBody>
          <a:bodyPr wrap="square">
            <a:spAutoFit/>
          </a:bodyPr>
          <a:lstStyle/>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Internet is used to connect the different networks of computers simultaneously. </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What is Intranet?</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7893685" cy="1014730"/>
          </a:xfrm>
          <a:prstGeom prst="rect">
            <a:avLst/>
          </a:prstGeom>
        </p:spPr>
        <p:txBody>
          <a:bodyPr wrap="square">
            <a:spAutoFit/>
          </a:bodyPr>
          <a:lstStyle/>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Intranet is the type of internet that is used privately. It is a private network therefore anyone can’t access the intranet.</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What are Network Devices?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7893685" cy="3784600"/>
          </a:xfrm>
          <a:prstGeom prst="rect">
            <a:avLst/>
          </a:prstGeom>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NIC(Network Interface Card)</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Router</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HUB</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Switch</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Bridge</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Gateway</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Modem</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Brouter</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Network Medias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7893685" cy="1014730"/>
          </a:xfrm>
          <a:prstGeom prst="rect">
            <a:avLst/>
          </a:prstGeom>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Cables</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buFont typeface="Arial" panose="020B0604020202020204" pitchFamily="34" charset="0"/>
              <a:defRPr/>
            </a:pP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Network Topology</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7893685" cy="3322955"/>
          </a:xfrm>
          <a:prstGeom prst="rect">
            <a:avLst/>
          </a:prstGeom>
        </p:spPr>
        <p:txBody>
          <a:bodyPr wrap="square">
            <a:spAutoFit/>
          </a:bodyPr>
          <a:lstStyle/>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Mainly ,there are 6 network topologies: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1.Bus</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2.Star</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3.Ring</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4.Mesh</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5.Tree</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defRPr/>
            </a:pPr>
            <a:r>
              <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6.Hybrid</a:t>
            </a:r>
            <a:endParaRPr kumimoji="0"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1" name="文本框 3"/>
          <p:cNvSpPr txBox="1"/>
          <p:nvPr/>
        </p:nvSpPr>
        <p:spPr>
          <a:xfrm>
            <a:off x="614680" y="652780"/>
            <a:ext cx="852678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What is IP?</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13"/>
          <p:cNvSpPr/>
          <p:nvPr/>
        </p:nvSpPr>
        <p:spPr>
          <a:xfrm>
            <a:off x="614680" y="1304290"/>
            <a:ext cx="7893685" cy="1014730"/>
          </a:xfrm>
          <a:prstGeom prst="rect">
            <a:avLst/>
          </a:prstGeom>
        </p:spPr>
        <p:txBody>
          <a:bodyPr wrap="square">
            <a:spAutoFit/>
          </a:bodyPr>
          <a:lstStyle/>
          <a:p>
            <a:pPr marR="0" lvl="0" algn="just" defTabSz="914400" rtl="0" eaLnBrk="1" fontAlgn="auto" latinLnBrk="0" hangingPunct="1">
              <a:lnSpc>
                <a:spcPct val="150000"/>
              </a:lnSpc>
              <a:spcBef>
                <a:spcPts val="0"/>
              </a:spcBef>
              <a:spcAft>
                <a:spcPts val="0"/>
              </a:spcAft>
              <a:buClrTx/>
              <a:buSzTx/>
              <a:defRPr/>
            </a:pPr>
            <a:r>
              <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rPr>
              <a:t>IPV4</a:t>
            </a: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a:p>
            <a:pPr marR="0" lvl="0" algn="just" defTabSz="914400" rtl="0" eaLnBrk="1" fontAlgn="auto" latinLnBrk="0" hangingPunct="1">
              <a:lnSpc>
                <a:spcPct val="150000"/>
              </a:lnSpc>
              <a:spcBef>
                <a:spcPts val="0"/>
              </a:spcBef>
              <a:spcAft>
                <a:spcPts val="0"/>
              </a:spcAft>
              <a:buClrTx/>
              <a:buSzTx/>
              <a:defRPr/>
            </a:pPr>
            <a:endParaRPr kumimoji="0" lang="en-US" sz="20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Open Sans Light" pitchFamily="34" charset="0"/>
              <a:sym typeface="+mn-ea"/>
            </a:endParaRPr>
          </a:p>
        </p:txBody>
      </p:sp>
      <p:sp>
        <p:nvSpPr>
          <p:cNvPr id="3" name="文本框 3"/>
          <p:cNvSpPr txBox="1"/>
          <p:nvPr/>
        </p:nvSpPr>
        <p:spPr>
          <a:xfrm>
            <a:off x="228600" y="6130290"/>
            <a:ext cx="6052185"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Taniya Rose </a:t>
            </a:r>
            <a:r>
              <a:rPr lang="en-US" altLang="zh-CN" sz="1600" dirty="0">
                <a:solidFill>
                  <a:schemeClr val="bg1"/>
                </a:solidFill>
                <a:latin typeface="Microsoft YaHei" panose="020B0503020204020204" pitchFamily="34" charset="-122"/>
                <a:ea typeface="Microsoft YaHei" panose="020B0503020204020204" pitchFamily="34" charset="-122"/>
              </a:rPr>
              <a:t>(Cyber Security Researcher)</a:t>
            </a:r>
            <a:endParaRPr lang="en-US" altLang="zh-CN" sz="1600" dirty="0">
              <a:solidFill>
                <a:schemeClr val="bg1"/>
              </a:solidFill>
              <a:latin typeface="Microsoft YaHei" panose="020B0503020204020204" pitchFamily="34" charset="-122"/>
              <a:ea typeface="Microsoft YaHei" panose="020B0503020204020204" pitchFamily="34" charset="-122"/>
            </a:endParaRPr>
          </a:p>
        </p:txBody>
      </p:sp>
      <p:sp>
        <p:nvSpPr>
          <p:cNvPr id="4" name="矩形 4"/>
          <p:cNvSpPr/>
          <p:nvPr/>
        </p:nvSpPr>
        <p:spPr>
          <a:xfrm>
            <a:off x="0" y="6135053"/>
            <a:ext cx="109538" cy="4572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149"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6155"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pic>
        <p:nvPicPr>
          <p:cNvPr id="18" name="Content Placeholder 17" descr="IMG_256"/>
          <p:cNvPicPr>
            <a:picLocks noChangeAspect="1"/>
          </p:cNvPicPr>
          <p:nvPr>
            <p:ph idx="1"/>
          </p:nvPr>
        </p:nvPicPr>
        <p:blipFill>
          <a:blip r:embed="rId1"/>
          <a:stretch>
            <a:fillRect/>
          </a:stretch>
        </p:blipFill>
        <p:spPr>
          <a:xfrm>
            <a:off x="1303655" y="2788285"/>
            <a:ext cx="7049135" cy="1784350"/>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2304</Words>
  <Application>WPS Presentation</Application>
  <PresentationFormat>宽屏</PresentationFormat>
  <Paragraphs>108</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SimSun</vt:lpstr>
      <vt:lpstr>Wingdings</vt:lpstr>
      <vt:lpstr>Calibri</vt:lpstr>
      <vt:lpstr>Microsoft YaHei</vt:lpstr>
      <vt:lpstr>Open Sans Light</vt:lpstr>
      <vt:lpstr>Segoe Print</vt:lpstr>
      <vt:lpstr>Arial Unicode MS</vt:lpstr>
      <vt:lpstr>Calibri Light</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Nimisha Davis</cp:lastModifiedBy>
  <cp:revision>33</cp:revision>
  <dcterms:created xsi:type="dcterms:W3CDTF">2015-06-28T09:36:00Z</dcterms:created>
  <dcterms:modified xsi:type="dcterms:W3CDTF">2022-10-11T14:50:29Z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9E2340C322BA4C1B9413B76C1FD02CB1</vt:lpwstr>
  </property>
</Properties>
</file>