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storymaps.arcgis.com/stories/370a10688d2c4874bdc5ddd57467f6b5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nyc-tract-level-infrastructure.herokuapp.com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aobing Liu ｜ April 29, 2023"/>
          <p:cNvSpPr txBox="1"/>
          <p:nvPr>
            <p:ph type="body" idx="21"/>
          </p:nvPr>
        </p:nvSpPr>
        <p:spPr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92479">
              <a:defRPr sz="3072"/>
            </a:lvl1pPr>
          </a:lstStyle>
          <a:p>
            <a:pPr/>
            <a:r>
              <a:t>Haobing Liu ｜ April 29, 2023</a:t>
            </a:r>
          </a:p>
        </p:txBody>
      </p:sp>
      <p:sp>
        <p:nvSpPr>
          <p:cNvPr id="152" name="MUSA 509 Final Project"/>
          <p:cNvSpPr txBox="1"/>
          <p:nvPr>
            <p:ph type="ctrTitle"/>
          </p:nvPr>
        </p:nvSpPr>
        <p:spPr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</p:spPr>
        <p:txBody>
          <a:bodyPr/>
          <a:lstStyle>
            <a:lvl1pPr defTabSz="825500">
              <a:lnSpc>
                <a:spcPct val="100000"/>
              </a:lnSpc>
              <a:defRPr spc="0" sz="3500"/>
            </a:lvl1pPr>
          </a:lstStyle>
          <a:p>
            <a:pPr/>
            <a:r>
              <a:t>MUSA 509 Final Project</a:t>
            </a:r>
          </a:p>
        </p:txBody>
      </p:sp>
      <p:sp>
        <p:nvSpPr>
          <p:cNvPr id="153" name="Tract-level Infrastructure Overview…"/>
          <p:cNvSpPr txBox="1"/>
          <p:nvPr>
            <p:ph type="subTitle" sz="half" idx="1"/>
          </p:nvPr>
        </p:nvSpPr>
        <p:spPr>
          <a:xfrm>
            <a:off x="1201342" y="7223190"/>
            <a:ext cx="21971001" cy="3808670"/>
          </a:xfrm>
          <a:prstGeom prst="rect">
            <a:avLst/>
          </a:prstGeom>
        </p:spPr>
        <p:txBody>
          <a:bodyPr/>
          <a:lstStyle/>
          <a:p>
            <a:pPr defTabSz="2243271">
              <a:defRPr spc="-217" sz="10856"/>
            </a:pPr>
            <a:r>
              <a:t>Tract-level Infrastructure Overview</a:t>
            </a:r>
          </a:p>
          <a:p>
            <a:pPr defTabSz="2243271">
              <a:defRPr spc="-91" sz="4600"/>
            </a:pPr>
            <a:r>
              <a:t>in New York 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- related to capstone project…"/>
          <p:cNvSpPr txBox="1"/>
          <p:nvPr>
            <p:ph type="body" idx="1"/>
          </p:nvPr>
        </p:nvSpPr>
        <p:spPr>
          <a:xfrm>
            <a:off x="11316015" y="4059187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000"/>
            </a:pPr>
            <a:r>
              <a:t>- related to </a:t>
            </a:r>
            <a:r>
              <a:rPr u="sng">
                <a:solidFill>
                  <a:schemeClr val="accent6">
                    <a:lumOff val="16165"/>
                  </a:schemeClr>
                </a:solidFill>
                <a:hlinkClick r:id="rId2" invalidUrl="" action="" tgtFrame="" tooltip="" history="1" highlightClick="0" endSnd="0"/>
              </a:rPr>
              <a:t>capstone project</a:t>
            </a:r>
          </a:p>
          <a:p>
            <a:pPr marL="0" indent="0">
              <a:buSzTx/>
              <a:buNone/>
              <a:defRPr sz="5000"/>
            </a:pPr>
            <a:r>
              <a:t>- Identify dataset</a:t>
            </a:r>
          </a:p>
          <a:p>
            <a:pPr marL="0" indent="0">
              <a:buSzTx/>
              <a:buNone/>
              <a:defRPr sz="5000"/>
            </a:pPr>
            <a:r>
              <a:t>- Python script to ELT</a:t>
            </a:r>
          </a:p>
          <a:p>
            <a:pPr marL="0" indent="0">
              <a:buSzTx/>
              <a:buNone/>
              <a:defRPr sz="5000"/>
            </a:pPr>
            <a:r>
              <a:t>- </a:t>
            </a:r>
            <a:r>
              <a:t>Visualization using Dash</a:t>
            </a:r>
          </a:p>
          <a:p>
            <a:pPr marL="0" indent="0">
              <a:buSzTx/>
              <a:buNone/>
              <a:defRPr sz="5000"/>
            </a:pPr>
            <a:r>
              <a:t>- Deploy Dash app into Heroku</a:t>
            </a:r>
          </a:p>
        </p:txBody>
      </p:sp>
      <p:sp>
        <p:nvSpPr>
          <p:cNvPr id="156" name="python script"/>
          <p:cNvSpPr txBox="1"/>
          <p:nvPr/>
        </p:nvSpPr>
        <p:spPr>
          <a:xfrm>
            <a:off x="1206500" y="4920843"/>
            <a:ext cx="21971000" cy="387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python script</a:t>
            </a:r>
          </a:p>
        </p:txBody>
      </p:sp>
      <p:sp>
        <p:nvSpPr>
          <p:cNvPr id="157" name="Square"/>
          <p:cNvSpPr/>
          <p:nvPr/>
        </p:nvSpPr>
        <p:spPr>
          <a:xfrm>
            <a:off x="1328939" y="456077"/>
            <a:ext cx="743955" cy="7439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Square"/>
          <p:cNvSpPr/>
          <p:nvPr/>
        </p:nvSpPr>
        <p:spPr>
          <a:xfrm>
            <a:off x="2297928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Square"/>
          <p:cNvSpPr/>
          <p:nvPr/>
        </p:nvSpPr>
        <p:spPr>
          <a:xfrm>
            <a:off x="3266917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Square"/>
          <p:cNvSpPr/>
          <p:nvPr/>
        </p:nvSpPr>
        <p:spPr>
          <a:xfrm>
            <a:off x="4235906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" name="Square"/>
          <p:cNvSpPr/>
          <p:nvPr/>
        </p:nvSpPr>
        <p:spPr>
          <a:xfrm>
            <a:off x="5204895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2" name="Square"/>
          <p:cNvSpPr/>
          <p:nvPr/>
        </p:nvSpPr>
        <p:spPr>
          <a:xfrm>
            <a:off x="6173884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dentify data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identify data</a:t>
            </a:r>
          </a:p>
        </p:txBody>
      </p:sp>
      <p:sp>
        <p:nvSpPr>
          <p:cNvPr id="165" name="Square"/>
          <p:cNvSpPr/>
          <p:nvPr/>
        </p:nvSpPr>
        <p:spPr>
          <a:xfrm>
            <a:off x="1328939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" name="Square"/>
          <p:cNvSpPr/>
          <p:nvPr/>
        </p:nvSpPr>
        <p:spPr>
          <a:xfrm>
            <a:off x="2297928" y="456077"/>
            <a:ext cx="743955" cy="7439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Square"/>
          <p:cNvSpPr/>
          <p:nvPr/>
        </p:nvSpPr>
        <p:spPr>
          <a:xfrm>
            <a:off x="3266917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Square"/>
          <p:cNvSpPr/>
          <p:nvPr/>
        </p:nvSpPr>
        <p:spPr>
          <a:xfrm>
            <a:off x="4235906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9" name="Square"/>
          <p:cNvSpPr/>
          <p:nvPr/>
        </p:nvSpPr>
        <p:spPr>
          <a:xfrm>
            <a:off x="5204895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Square"/>
          <p:cNvSpPr/>
          <p:nvPr/>
        </p:nvSpPr>
        <p:spPr>
          <a:xfrm>
            <a:off x="6173884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" name="streetlight conditions…"/>
          <p:cNvSpPr txBox="1"/>
          <p:nvPr/>
        </p:nvSpPr>
        <p:spPr>
          <a:xfrm>
            <a:off x="12899750" y="2025949"/>
            <a:ext cx="10653200" cy="9739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219200" indent="-609600" algn="l">
              <a:lnSpc>
                <a:spcPct val="12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streetlight conditions</a:t>
            </a:r>
          </a:p>
          <a:p>
            <a:pPr lvl="1" marL="1219200" indent="-609600" algn="l">
              <a:lnSpc>
                <a:spcPct val="12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pavement ratings</a:t>
            </a:r>
          </a:p>
          <a:p>
            <a:pPr lvl="1" marL="1219200" indent="-609600" algn="l">
              <a:lnSpc>
                <a:spcPct val="12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vacant and unsecure buildings</a:t>
            </a:r>
          </a:p>
          <a:p>
            <a:pPr lvl="1" marL="1219200" indent="-609600" algn="l">
              <a:lnSpc>
                <a:spcPct val="12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facilities</a:t>
            </a:r>
          </a:p>
          <a:p>
            <a:pPr lvl="1" marL="1219200" indent="-609600" algn="l">
              <a:lnSpc>
                <a:spcPct val="12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subway stations</a:t>
            </a:r>
          </a:p>
          <a:p>
            <a:pPr lvl="1" marL="1219200" indent="-609600" algn="l">
              <a:lnSpc>
                <a:spcPct val="12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women's resource network</a:t>
            </a:r>
          </a:p>
          <a:p>
            <a:pPr lvl="1" marL="1219200" indent="-609600" algn="l">
              <a:lnSpc>
                <a:spcPct val="12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census data</a:t>
            </a:r>
          </a:p>
        </p:txBody>
      </p:sp>
      <p:sp>
        <p:nvSpPr>
          <p:cNvPr id="172" name="58,925…"/>
          <p:cNvSpPr txBox="1"/>
          <p:nvPr/>
        </p:nvSpPr>
        <p:spPr>
          <a:xfrm>
            <a:off x="3391748" y="1950165"/>
            <a:ext cx="9783525" cy="8376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200000"/>
              </a:lnSpc>
              <a:defRPr sz="5000">
                <a:solidFill>
                  <a:schemeClr val="accent6">
                    <a:lumOff val="16165"/>
                  </a:schemeClr>
                </a:solidFill>
              </a:defRPr>
            </a:pPr>
            <a:r>
              <a:t>58,925</a:t>
            </a:r>
          </a:p>
          <a:p>
            <a:pPr algn="r">
              <a:lnSpc>
                <a:spcPct val="200000"/>
              </a:lnSpc>
              <a:defRPr sz="5000">
                <a:solidFill>
                  <a:schemeClr val="accent6">
                    <a:lumOff val="16165"/>
                  </a:schemeClr>
                </a:solidFill>
              </a:defRPr>
            </a:pPr>
            <a:r>
              <a:t>59,904</a:t>
            </a:r>
          </a:p>
          <a:p>
            <a:pPr lvl="1" algn="r">
              <a:lnSpc>
                <a:spcPct val="200000"/>
              </a:lnSpc>
              <a:defRPr sz="5000">
                <a:solidFill>
                  <a:schemeClr val="accent6">
                    <a:lumOff val="16165"/>
                  </a:schemeClr>
                </a:solidFill>
              </a:defRPr>
            </a:pPr>
            <a:r>
              <a:t>1,432</a:t>
            </a:r>
          </a:p>
          <a:p>
            <a:pPr lvl="1" algn="r">
              <a:lnSpc>
                <a:spcPct val="200000"/>
              </a:lnSpc>
              <a:defRPr sz="5000">
                <a:solidFill>
                  <a:schemeClr val="accent6">
                    <a:lumOff val="16165"/>
                  </a:schemeClr>
                </a:solidFill>
              </a:defRPr>
            </a:pPr>
            <a:r>
              <a:t>32,437</a:t>
            </a:r>
          </a:p>
          <a:p>
            <a:pPr lvl="1" algn="r">
              <a:lnSpc>
                <a:spcPct val="200000"/>
              </a:lnSpc>
              <a:defRPr sz="5000">
                <a:solidFill>
                  <a:schemeClr val="accent6">
                    <a:lumOff val="16165"/>
                  </a:schemeClr>
                </a:solidFill>
              </a:defRPr>
            </a:pPr>
            <a:r>
              <a:t>473</a:t>
            </a:r>
          </a:p>
          <a:p>
            <a:pPr lvl="1" algn="r">
              <a:lnSpc>
                <a:spcPct val="200000"/>
              </a:lnSpc>
              <a:defRPr sz="5000">
                <a:solidFill>
                  <a:schemeClr val="accent6">
                    <a:lumOff val="16165"/>
                  </a:schemeClr>
                </a:solidFill>
              </a:defRPr>
            </a:pPr>
            <a:r>
              <a:t>680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arehous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warehouse</a:t>
            </a:r>
          </a:p>
        </p:txBody>
      </p:sp>
      <p:sp>
        <p:nvSpPr>
          <p:cNvPr id="175" name="Square"/>
          <p:cNvSpPr/>
          <p:nvPr/>
        </p:nvSpPr>
        <p:spPr>
          <a:xfrm>
            <a:off x="1328939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6" name="Square"/>
          <p:cNvSpPr/>
          <p:nvPr/>
        </p:nvSpPr>
        <p:spPr>
          <a:xfrm>
            <a:off x="2297928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Square"/>
          <p:cNvSpPr/>
          <p:nvPr/>
        </p:nvSpPr>
        <p:spPr>
          <a:xfrm>
            <a:off x="3266917" y="456077"/>
            <a:ext cx="743955" cy="7439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Square"/>
          <p:cNvSpPr/>
          <p:nvPr/>
        </p:nvSpPr>
        <p:spPr>
          <a:xfrm>
            <a:off x="4235906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Square"/>
          <p:cNvSpPr/>
          <p:nvPr/>
        </p:nvSpPr>
        <p:spPr>
          <a:xfrm>
            <a:off x="5204895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Square"/>
          <p:cNvSpPr/>
          <p:nvPr/>
        </p:nvSpPr>
        <p:spPr>
          <a:xfrm>
            <a:off x="6173884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specifically, in Google BigQuery…"/>
          <p:cNvSpPr txBox="1"/>
          <p:nvPr/>
        </p:nvSpPr>
        <p:spPr>
          <a:xfrm>
            <a:off x="12145504" y="5176011"/>
            <a:ext cx="10653199" cy="3363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specifically, in Google BigQuery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store large scale data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do querying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tract - load - transform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extract - load - transform</a:t>
            </a:r>
          </a:p>
        </p:txBody>
      </p:sp>
      <p:sp>
        <p:nvSpPr>
          <p:cNvPr id="184" name="Square"/>
          <p:cNvSpPr/>
          <p:nvPr/>
        </p:nvSpPr>
        <p:spPr>
          <a:xfrm>
            <a:off x="1328939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Square"/>
          <p:cNvSpPr/>
          <p:nvPr/>
        </p:nvSpPr>
        <p:spPr>
          <a:xfrm>
            <a:off x="2297928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Square"/>
          <p:cNvSpPr/>
          <p:nvPr/>
        </p:nvSpPr>
        <p:spPr>
          <a:xfrm>
            <a:off x="3266917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Square"/>
          <p:cNvSpPr/>
          <p:nvPr/>
        </p:nvSpPr>
        <p:spPr>
          <a:xfrm>
            <a:off x="4235906" y="456077"/>
            <a:ext cx="743955" cy="7439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Square"/>
          <p:cNvSpPr/>
          <p:nvPr/>
        </p:nvSpPr>
        <p:spPr>
          <a:xfrm>
            <a:off x="5204895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9" name="Square"/>
          <p:cNvSpPr/>
          <p:nvPr/>
        </p:nvSpPr>
        <p:spPr>
          <a:xfrm>
            <a:off x="6173884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visualiz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visualize </a:t>
            </a:r>
          </a:p>
          <a:p>
            <a:pPr algn="l"/>
            <a:r>
              <a:t>with Dash</a:t>
            </a:r>
          </a:p>
        </p:txBody>
      </p:sp>
      <p:sp>
        <p:nvSpPr>
          <p:cNvPr id="192" name="Square"/>
          <p:cNvSpPr/>
          <p:nvPr/>
        </p:nvSpPr>
        <p:spPr>
          <a:xfrm>
            <a:off x="1328939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Square"/>
          <p:cNvSpPr/>
          <p:nvPr/>
        </p:nvSpPr>
        <p:spPr>
          <a:xfrm>
            <a:off x="2297928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4" name="Square"/>
          <p:cNvSpPr/>
          <p:nvPr/>
        </p:nvSpPr>
        <p:spPr>
          <a:xfrm>
            <a:off x="3266917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5" name="Square"/>
          <p:cNvSpPr/>
          <p:nvPr/>
        </p:nvSpPr>
        <p:spPr>
          <a:xfrm>
            <a:off x="4235906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6" name="Square"/>
          <p:cNvSpPr/>
          <p:nvPr/>
        </p:nvSpPr>
        <p:spPr>
          <a:xfrm>
            <a:off x="5204895" y="456077"/>
            <a:ext cx="743955" cy="7439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Square"/>
          <p:cNvSpPr/>
          <p:nvPr/>
        </p:nvSpPr>
        <p:spPr>
          <a:xfrm>
            <a:off x="6173884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8" name="choropleth map (census tract)…"/>
          <p:cNvSpPr txBox="1"/>
          <p:nvPr/>
        </p:nvSpPr>
        <p:spPr>
          <a:xfrm>
            <a:off x="12145504" y="5176011"/>
            <a:ext cx="10653199" cy="3363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choropleth map (census tract)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distribution histogram 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select the feature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eploy to herok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deploy to </a:t>
            </a:r>
            <a:r>
              <a:rPr u="sng">
                <a:solidFill>
                  <a:schemeClr val="accent6">
                    <a:lumOff val="16165"/>
                  </a:schemeClr>
                </a:solidFill>
                <a:hlinkClick r:id="rId2" invalidUrl="" action="" tgtFrame="" tooltip="" history="1" highlightClick="0" endSnd="0"/>
              </a:rPr>
              <a:t>heroku</a:t>
            </a:r>
          </a:p>
        </p:txBody>
      </p:sp>
      <p:sp>
        <p:nvSpPr>
          <p:cNvPr id="201" name="Square"/>
          <p:cNvSpPr/>
          <p:nvPr/>
        </p:nvSpPr>
        <p:spPr>
          <a:xfrm>
            <a:off x="1328939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2" name="Square"/>
          <p:cNvSpPr/>
          <p:nvPr/>
        </p:nvSpPr>
        <p:spPr>
          <a:xfrm>
            <a:off x="2297928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Square"/>
          <p:cNvSpPr/>
          <p:nvPr/>
        </p:nvSpPr>
        <p:spPr>
          <a:xfrm>
            <a:off x="3266917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Square"/>
          <p:cNvSpPr/>
          <p:nvPr/>
        </p:nvSpPr>
        <p:spPr>
          <a:xfrm>
            <a:off x="4235906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5" name="Square"/>
          <p:cNvSpPr/>
          <p:nvPr/>
        </p:nvSpPr>
        <p:spPr>
          <a:xfrm>
            <a:off x="5204895" y="456077"/>
            <a:ext cx="743955" cy="743955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Square"/>
          <p:cNvSpPr/>
          <p:nvPr/>
        </p:nvSpPr>
        <p:spPr>
          <a:xfrm>
            <a:off x="6173884" y="456077"/>
            <a:ext cx="743955" cy="74395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cloud platform…"/>
          <p:cNvSpPr txBox="1"/>
          <p:nvPr/>
        </p:nvSpPr>
        <p:spPr>
          <a:xfrm>
            <a:off x="12145504" y="5176011"/>
            <a:ext cx="11903577" cy="3363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cloud platform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deploying, managing, scaling apps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5000">
                <a:solidFill>
                  <a:srgbClr val="000000"/>
                </a:solidFill>
              </a:defRPr>
            </a:pPr>
            <a:r>
              <a:t>push code to the remote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USA 509 Final Project"/>
          <p:cNvSpPr txBox="1"/>
          <p:nvPr>
            <p:ph type="title" idx="4294967295"/>
          </p:nvPr>
        </p:nvSpPr>
        <p:spPr>
          <a:xfrm>
            <a:off x="1078998" y="36808"/>
            <a:ext cx="5284325" cy="13716001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</p:spPr>
        <p:txBody>
          <a:bodyPr anchor="b"/>
          <a:lstStyle>
            <a:lvl1pPr defTabSz="825500">
              <a:lnSpc>
                <a:spcPct val="100000"/>
              </a:lnSpc>
              <a:defRPr spc="0" sz="3500"/>
            </a:lvl1pPr>
          </a:lstStyle>
          <a:p>
            <a:pPr/>
            <a:r>
              <a:t>MUSA 509 Final Project</a:t>
            </a:r>
          </a:p>
        </p:txBody>
      </p:sp>
      <p:sp>
        <p:nvSpPr>
          <p:cNvPr id="210" name="thanks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thanks!</a:t>
            </a:r>
          </a:p>
        </p:txBody>
      </p:sp>
      <p:pic>
        <p:nvPicPr>
          <p:cNvPr id="211" name="Screenshot 2023-05-03 at 3.28.38 AM.png" descr="Screenshot 2023-05-03 at 3.28.3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3896" y="392454"/>
            <a:ext cx="10825545" cy="1250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