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9" r:id="rId6"/>
    <p:sldId id="261" r:id="rId7"/>
    <p:sldId id="258" r:id="rId8"/>
    <p:sldId id="262" r:id="rId9"/>
    <p:sldId id="263" r:id="rId10"/>
    <p:sldId id="265" r:id="rId11"/>
    <p:sldId id="266" r:id="rId12"/>
    <p:sldId id="267" r:id="rId13"/>
    <p:sldId id="268" r:id="rId14"/>
    <p:sldId id="270" r:id="rId15"/>
    <p:sldId id="271" r:id="rId16"/>
    <p:sldId id="259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5800" dirty="0">
                <a:solidFill>
                  <a:schemeClr val="bg1"/>
                </a:solidFill>
              </a:rPr>
              <a:t>Creating a Secure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By: Michael Andrews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19" y="-196753"/>
            <a:ext cx="11029616" cy="988332"/>
          </a:xfrm>
        </p:spPr>
        <p:txBody>
          <a:bodyPr>
            <a:normAutofit fontScale="90000"/>
          </a:bodyPr>
          <a:lstStyle/>
          <a:p>
            <a:r>
              <a:rPr 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perform port scans on the DNS and Web servers</a:t>
            </a: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7120A0F-0B83-E252-CBF8-355D8BB8D1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528"/>
          <a:stretch/>
        </p:blipFill>
        <p:spPr>
          <a:xfrm>
            <a:off x="0" y="666750"/>
            <a:ext cx="4287118" cy="4695825"/>
          </a:xfrm>
          <a:prstGeom prst="rect">
            <a:avLst/>
          </a:prstGeom>
        </p:spPr>
      </p:pic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FB8477D-4C99-A943-8073-893FC9A99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08" y="3762374"/>
            <a:ext cx="3947502" cy="3071126"/>
          </a:xfrm>
          <a:prstGeom prst="rect">
            <a:avLst/>
          </a:prstGeom>
        </p:spPr>
      </p:pic>
      <p:pic>
        <p:nvPicPr>
          <p:cNvPr id="10" name="Picture 9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01E76143-8540-41CF-A4A8-974B0321D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114" y="666750"/>
            <a:ext cx="4435224" cy="6191249"/>
          </a:xfrm>
          <a:prstGeom prst="rect">
            <a:avLst/>
          </a:prstGeom>
        </p:spPr>
      </p:pic>
      <p:sp>
        <p:nvSpPr>
          <p:cNvPr id="11" name="Right Brace 10">
            <a:extLst>
              <a:ext uri="{FF2B5EF4-FFF2-40B4-BE49-F238E27FC236}">
                <a16:creationId xmlns:a16="http://schemas.microsoft.com/office/drawing/2014/main" id="{45FF309D-7045-92DF-B600-38D9E19E710B}"/>
              </a:ext>
            </a:extLst>
          </p:cNvPr>
          <p:cNvSpPr/>
          <p:nvPr/>
        </p:nvSpPr>
        <p:spPr>
          <a:xfrm>
            <a:off x="7181850" y="3590925"/>
            <a:ext cx="838200" cy="2667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AB1BA3-0630-E205-91E2-D78F8C9BA85A}"/>
              </a:ext>
            </a:extLst>
          </p:cNvPr>
          <p:cNvSpPr txBox="1"/>
          <p:nvPr/>
        </p:nvSpPr>
        <p:spPr>
          <a:xfrm>
            <a:off x="8094164" y="4739759"/>
            <a:ext cx="1326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open ports web servers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083ADA80-D9BD-91DB-32F9-ECEDD5D9336F}"/>
              </a:ext>
            </a:extLst>
          </p:cNvPr>
          <p:cNvSpPr/>
          <p:nvPr/>
        </p:nvSpPr>
        <p:spPr>
          <a:xfrm>
            <a:off x="1524000" y="5753101"/>
            <a:ext cx="209550" cy="438150"/>
          </a:xfrm>
          <a:prstGeom prst="rightBrace">
            <a:avLst>
              <a:gd name="adj1" fmla="val 1250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54C33D-0AF3-8468-A0CF-36FE32500D67}"/>
              </a:ext>
            </a:extLst>
          </p:cNvPr>
          <p:cNvSpPr txBox="1"/>
          <p:nvPr/>
        </p:nvSpPr>
        <p:spPr>
          <a:xfrm>
            <a:off x="1761680" y="5649010"/>
            <a:ext cx="1572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open ports DNS servers</a:t>
            </a:r>
          </a:p>
        </p:txBody>
      </p:sp>
    </p:spTree>
    <p:extLst>
      <p:ext uri="{BB962C8B-B14F-4D97-AF65-F5344CB8AC3E}">
        <p14:creationId xmlns:p14="http://schemas.microsoft.com/office/powerpoint/2010/main" val="3688888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Trusted network is protected from the Untrusted network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1CBC230-2E85-A500-B188-D75D7C1BA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763" y="2085841"/>
            <a:ext cx="6008473" cy="412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31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69" y="150322"/>
            <a:ext cx="11029616" cy="98833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Use Wireshark on Kali Linux to capture an FTP file transfer between the CEO PC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FB9615C-2481-F55F-86AE-2EB7C0EB7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863" y="1065001"/>
            <a:ext cx="9396274" cy="3276884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40B3744-49F9-C6DC-1F53-BC3B36233C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310" r="1596"/>
          <a:stretch/>
        </p:blipFill>
        <p:spPr>
          <a:xfrm>
            <a:off x="1397864" y="4459459"/>
            <a:ext cx="9396274" cy="159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30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2F4103-8F4A-5596-8FAC-BA4C0F9617D9}"/>
              </a:ext>
            </a:extLst>
          </p:cNvPr>
          <p:cNvSpPr txBox="1"/>
          <p:nvPr/>
        </p:nvSpPr>
        <p:spPr>
          <a:xfrm>
            <a:off x="728132" y="2128827"/>
            <a:ext cx="7213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Continue to apply encryption to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Continue to use a firewall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Establish a VPN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Consistently monitor the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Install Malware and Antivirus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Keep patches up to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Create strong passwords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Keep software up to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Educate ALL employees on cybersecurity practices</a:t>
            </a: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Myke.gsu@gmail.com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EE632-FF5E-900C-BEF9-F73C69659570}"/>
              </a:ext>
            </a:extLst>
          </p:cNvPr>
          <p:cNvSpPr txBox="1"/>
          <p:nvPr/>
        </p:nvSpPr>
        <p:spPr>
          <a:xfrm>
            <a:off x="494522" y="2276669"/>
            <a:ext cx="111967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You have been hired by an IT company to upgrade their IT systems, but the client has a limited budget and no more physical space to install new equipment. </a:t>
            </a:r>
          </a:p>
        </p:txBody>
      </p:sp>
    </p:spTree>
    <p:extLst>
      <p:ext uri="{BB962C8B-B14F-4D97-AF65-F5344CB8AC3E}">
        <p14:creationId xmlns:p14="http://schemas.microsoft.com/office/powerpoint/2010/main" val="3514051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Services performed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9BB59F-31D1-6714-0B3C-0A2557404A47}"/>
              </a:ext>
            </a:extLst>
          </p:cNvPr>
          <p:cNvSpPr txBox="1"/>
          <p:nvPr/>
        </p:nvSpPr>
        <p:spPr>
          <a:xfrm>
            <a:off x="447817" y="1269683"/>
            <a:ext cx="112908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VirtualBox and extensions.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Router-FW, DNS Server, Webserver, CEO PC, and 3 Kali Linux machines.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 browser on the CEO PC, open www.seclab.net.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Documented the OS version, IP address, subnet mask, default gateway address, and DNS server address of the CEO PC, Web server, and DNS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FTP to download the “Social-Media-Security-Policy” from the Web server to the CEO PC.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new user account on the Web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nmap</a:t>
            </a:r>
            <a:r>
              <a:rPr lang="en-US" dirty="0"/>
              <a:t> on Kali Linux to perform port scans on the DNS and Web servers. Document the open ports on each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Verify that the Trusted network is protected from the Untrusted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Wireshark on Kali Linux to capture an FTP file transfer between the CEO PC and the web server, showing the username and passwords captured by Wireshark</a:t>
            </a: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Components and software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D3D59E-8358-D86A-7979-2083E975B217}"/>
              </a:ext>
            </a:extLst>
          </p:cNvPr>
          <p:cNvSpPr txBox="1"/>
          <p:nvPr/>
        </p:nvSpPr>
        <p:spPr>
          <a:xfrm>
            <a:off x="447869" y="2183363"/>
            <a:ext cx="56481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 requirements: </a:t>
            </a:r>
          </a:p>
          <a:p>
            <a:endParaRPr lang="en-US" dirty="0"/>
          </a:p>
          <a:p>
            <a:pPr algn="l"/>
            <a:r>
              <a:rPr 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PC Minimum Requirements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must have access to a Windows PC to complete the projects. All projects are performed within a virtual environment.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New Mac computers will not work for the projects.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Minimum hardware requirements: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Intel i3 processor or better, 64 bit. Processors must support virtualization.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8GB RAM memory (16GB highly recommended)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100GB of available main drive space (not USB or external)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Windows 10/11 (Home or Pro) (not S mode)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C9F6F6-C93A-EA99-4A5D-CF81DC9F942D}"/>
              </a:ext>
            </a:extLst>
          </p:cNvPr>
          <p:cNvSpPr txBox="1"/>
          <p:nvPr/>
        </p:nvSpPr>
        <p:spPr>
          <a:xfrm>
            <a:off x="6096000" y="2093167"/>
            <a:ext cx="56481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Virtual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VirtualBox and necessary extensions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Screen Pal App for recording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www.seclab.net on CEOPC web browser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A328170-2452-4BD2-7527-8D1BC05F6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235" y="1979738"/>
            <a:ext cx="5875529" cy="474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090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wired network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1E4121E-EB70-DA12-616F-3E2DB9232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259" y="1866900"/>
            <a:ext cx="7771482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46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19627F-913C-A48D-4089-F60FA65E7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559851"/>
            <a:ext cx="6219826" cy="188388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2EDB0EF-07AC-A5A1-83E0-93ADC7422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553075" cy="3938428"/>
          </a:xfrm>
          <a:prstGeom prst="rect">
            <a:avLst/>
          </a:prstGeom>
        </p:spPr>
      </p:pic>
      <p:pic>
        <p:nvPicPr>
          <p:cNvPr id="12" name="Picture 1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401101D-0164-1CD1-F6EF-46CE3AC0EA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417" t="25698"/>
          <a:stretch/>
        </p:blipFill>
        <p:spPr>
          <a:xfrm>
            <a:off x="5357389" y="-1"/>
            <a:ext cx="7030554" cy="3938428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C3B9729D-759F-AA4B-B10B-3552C97B0E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9825" y="3902698"/>
            <a:ext cx="6085948" cy="33975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F59B540-0F22-AB11-B0CE-FE6ADC669958}"/>
              </a:ext>
            </a:extLst>
          </p:cNvPr>
          <p:cNvSpPr txBox="1"/>
          <p:nvPr/>
        </p:nvSpPr>
        <p:spPr>
          <a:xfrm>
            <a:off x="3629025" y="217170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CEOPC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EF5920-0597-D767-76D0-DBE93A2418F2}"/>
              </a:ext>
            </a:extLst>
          </p:cNvPr>
          <p:cNvSpPr txBox="1"/>
          <p:nvPr/>
        </p:nvSpPr>
        <p:spPr>
          <a:xfrm>
            <a:off x="10544175" y="4991100"/>
            <a:ext cx="1406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WEBSERVER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A56D1F-DE01-A41C-FFB2-B310C0C37B84}"/>
              </a:ext>
            </a:extLst>
          </p:cNvPr>
          <p:cNvSpPr txBox="1"/>
          <p:nvPr/>
        </p:nvSpPr>
        <p:spPr>
          <a:xfrm>
            <a:off x="10544175" y="2850025"/>
            <a:ext cx="14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DNS SERVER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486348-256F-4693-FC73-FFF255437A17}"/>
              </a:ext>
            </a:extLst>
          </p:cNvPr>
          <p:cNvSpPr txBox="1"/>
          <p:nvPr/>
        </p:nvSpPr>
        <p:spPr>
          <a:xfrm>
            <a:off x="949462" y="3985874"/>
            <a:ext cx="4839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</a:rPr>
              <a:t>DISCOVER AND DOCUMENT</a:t>
            </a:r>
          </a:p>
        </p:txBody>
      </p:sp>
    </p:spTree>
    <p:extLst>
      <p:ext uri="{BB962C8B-B14F-4D97-AF65-F5344CB8AC3E}">
        <p14:creationId xmlns:p14="http://schemas.microsoft.com/office/powerpoint/2010/main" val="278547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ftp to download a file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F5C679F-7AD2-8F7D-F24E-9764DF185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333" y="2027416"/>
            <a:ext cx="6655414" cy="46620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DD6030-77B4-B25C-67B4-62FCFF79F0B0}"/>
              </a:ext>
            </a:extLst>
          </p:cNvPr>
          <p:cNvSpPr txBox="1"/>
          <p:nvPr/>
        </p:nvSpPr>
        <p:spPr>
          <a:xfrm>
            <a:off x="0" y="3429000"/>
            <a:ext cx="4876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00B050"/>
                </a:solidFill>
              </a:rPr>
              <a:t>From CEOPC, you are able to download a file from the webserver. 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8B569B-096C-78FE-9A38-1AAA0F494224}"/>
              </a:ext>
            </a:extLst>
          </p:cNvPr>
          <p:cNvCxnSpPr/>
          <p:nvPr/>
        </p:nvCxnSpPr>
        <p:spPr>
          <a:xfrm>
            <a:off x="6315075" y="2705100"/>
            <a:ext cx="12477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F6C70F-EC4D-DDF6-32A6-47F8CB0EA8BE}"/>
              </a:ext>
            </a:extLst>
          </p:cNvPr>
          <p:cNvCxnSpPr>
            <a:cxnSpLocks/>
          </p:cNvCxnSpPr>
          <p:nvPr/>
        </p:nvCxnSpPr>
        <p:spPr>
          <a:xfrm>
            <a:off x="7105650" y="3228975"/>
            <a:ext cx="685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CF69BA-CF8F-F6DB-2C0D-CB87931A2DAE}"/>
              </a:ext>
            </a:extLst>
          </p:cNvPr>
          <p:cNvCxnSpPr/>
          <p:nvPr/>
        </p:nvCxnSpPr>
        <p:spPr>
          <a:xfrm>
            <a:off x="5857875" y="3552825"/>
            <a:ext cx="12477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C765BC-C088-8E4E-F12B-3077463CF612}"/>
              </a:ext>
            </a:extLst>
          </p:cNvPr>
          <p:cNvCxnSpPr/>
          <p:nvPr/>
        </p:nvCxnSpPr>
        <p:spPr>
          <a:xfrm>
            <a:off x="5142333" y="4257675"/>
            <a:ext cx="12477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1D423C-A4CC-AC75-FC91-4A53BB3AD8A2}"/>
              </a:ext>
            </a:extLst>
          </p:cNvPr>
          <p:cNvCxnSpPr>
            <a:cxnSpLocks/>
          </p:cNvCxnSpPr>
          <p:nvPr/>
        </p:nvCxnSpPr>
        <p:spPr>
          <a:xfrm>
            <a:off x="9552408" y="4962525"/>
            <a:ext cx="20584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5EFC9D-6B8A-7A5C-74CE-F68D54EC7F02}"/>
              </a:ext>
            </a:extLst>
          </p:cNvPr>
          <p:cNvCxnSpPr>
            <a:cxnSpLocks/>
          </p:cNvCxnSpPr>
          <p:nvPr/>
        </p:nvCxnSpPr>
        <p:spPr>
          <a:xfrm>
            <a:off x="5609058" y="5457825"/>
            <a:ext cx="26205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0D8DDB-4D58-A6D3-FCBF-345C44D54CD6}"/>
              </a:ext>
            </a:extLst>
          </p:cNvPr>
          <p:cNvCxnSpPr>
            <a:cxnSpLocks/>
          </p:cNvCxnSpPr>
          <p:nvPr/>
        </p:nvCxnSpPr>
        <p:spPr>
          <a:xfrm>
            <a:off x="5161383" y="6305550"/>
            <a:ext cx="19442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4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user account on the Web server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E27F69B-988D-FECD-459A-5FB35141F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281" y="1904058"/>
            <a:ext cx="5941171" cy="495394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B0AF5F-1285-2748-D533-73D771C0DFAE}"/>
              </a:ext>
            </a:extLst>
          </p:cNvPr>
          <p:cNvCxnSpPr/>
          <p:nvPr/>
        </p:nvCxnSpPr>
        <p:spPr>
          <a:xfrm>
            <a:off x="5029200" y="3836504"/>
            <a:ext cx="1828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E31F00-EA60-70AC-CC6B-AC14CEB0FE3F}"/>
              </a:ext>
            </a:extLst>
          </p:cNvPr>
          <p:cNvCxnSpPr/>
          <p:nvPr/>
        </p:nvCxnSpPr>
        <p:spPr>
          <a:xfrm>
            <a:off x="5295900" y="4912829"/>
            <a:ext cx="1828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70C2B8-02AD-2DB6-1ECE-4E62223010C5}"/>
              </a:ext>
            </a:extLst>
          </p:cNvPr>
          <p:cNvCxnSpPr/>
          <p:nvPr/>
        </p:nvCxnSpPr>
        <p:spPr>
          <a:xfrm>
            <a:off x="5295900" y="5093804"/>
            <a:ext cx="1828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D85AD8-3822-534E-FBAF-46046EBD6FB4}"/>
              </a:ext>
            </a:extLst>
          </p:cNvPr>
          <p:cNvCxnSpPr/>
          <p:nvPr/>
        </p:nvCxnSpPr>
        <p:spPr>
          <a:xfrm>
            <a:off x="5295900" y="5789129"/>
            <a:ext cx="1828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2ECF7A-4CA1-1F7F-D245-026860FBCAEB}"/>
              </a:ext>
            </a:extLst>
          </p:cNvPr>
          <p:cNvCxnSpPr>
            <a:cxnSpLocks/>
          </p:cNvCxnSpPr>
          <p:nvPr/>
        </p:nvCxnSpPr>
        <p:spPr>
          <a:xfrm>
            <a:off x="6438900" y="6684479"/>
            <a:ext cx="7905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42523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128</TotalTime>
  <Words>454</Words>
  <Application>Microsoft Office PowerPoint</Application>
  <PresentationFormat>Widescreen</PresentationFormat>
  <Paragraphs>60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Wingdings 2</vt:lpstr>
      <vt:lpstr>Custom</vt:lpstr>
      <vt:lpstr>Creating a Secure Network</vt:lpstr>
      <vt:lpstr>Executive Summary</vt:lpstr>
      <vt:lpstr>Services performed</vt:lpstr>
      <vt:lpstr>Required Components and software</vt:lpstr>
      <vt:lpstr>Open www.seclab.net on CEOPC web browser</vt:lpstr>
      <vt:lpstr>Configure wired network</vt:lpstr>
      <vt:lpstr>PowerPoint Presentation</vt:lpstr>
      <vt:lpstr>Use ftp to download a file</vt:lpstr>
      <vt:lpstr>Create a new user account on the Web server</vt:lpstr>
      <vt:lpstr>perform port scans on the DNS and Web servers</vt:lpstr>
      <vt:lpstr>Trusted network is protected from the Untrusted network</vt:lpstr>
      <vt:lpstr>Use Wireshark on Kali Linux to capture an FTP file transfer between the CEO PC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Secure Network</dc:title>
  <dc:creator>ML Andrews</dc:creator>
  <cp:lastModifiedBy>Michael Andrews</cp:lastModifiedBy>
  <cp:revision>3</cp:revision>
  <dcterms:created xsi:type="dcterms:W3CDTF">2024-03-18T02:34:45Z</dcterms:created>
  <dcterms:modified xsi:type="dcterms:W3CDTF">2024-03-18T05:33:46Z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