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36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18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498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283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72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6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40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460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33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28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56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60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88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46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9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72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1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EE0BC-C548-48D9-82A9-C2A15607155E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A11C-CA6B-43F2-9EF9-B311A3F5D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982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106C-DDB6-4294-9825-BD8729D23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167"/>
            <a:ext cx="9144000" cy="23876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Nasalization" panose="020B0500000000000000" pitchFamily="34" charset="0"/>
              </a:rPr>
              <a:t>Aqua ace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828D13-113E-4FF0-A98F-A9BC338A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66" y="2801321"/>
            <a:ext cx="1726291" cy="1726291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5137-8C2E-43A3-BA64-91396B60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8AEF-1EE4-453A-83D5-9674AC8A3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05099"/>
            <a:ext cx="9905999" cy="3541714"/>
          </a:xfrm>
        </p:spPr>
        <p:txBody>
          <a:bodyPr/>
          <a:lstStyle/>
          <a:p>
            <a:r>
              <a:rPr lang="en-IN" dirty="0"/>
              <a:t>Water overflow/wastage from tank due to non automated system</a:t>
            </a:r>
          </a:p>
          <a:p>
            <a:r>
              <a:rPr lang="en-IN" dirty="0"/>
              <a:t>Shortage of water in tank or empty when needed sometimes </a:t>
            </a:r>
          </a:p>
          <a:p>
            <a:r>
              <a:rPr lang="en-IN" dirty="0"/>
              <a:t>Wasteful energy consumption</a:t>
            </a:r>
          </a:p>
          <a:p>
            <a:r>
              <a:rPr lang="en-IN" dirty="0"/>
              <a:t>Water leakages or running taps</a:t>
            </a:r>
          </a:p>
          <a:p>
            <a:r>
              <a:rPr lang="en-IN" dirty="0"/>
              <a:t>Over consumption or usage of water </a:t>
            </a:r>
          </a:p>
        </p:txBody>
      </p:sp>
    </p:spTree>
    <p:extLst>
      <p:ext uri="{BB962C8B-B14F-4D97-AF65-F5344CB8AC3E}">
        <p14:creationId xmlns:p14="http://schemas.microsoft.com/office/powerpoint/2010/main" val="135077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c 17">
            <a:extLst>
              <a:ext uri="{FF2B5EF4-FFF2-40B4-BE49-F238E27FC236}">
                <a16:creationId xmlns:a16="http://schemas.microsoft.com/office/drawing/2014/main" id="{762D2355-4417-4B6E-B7FA-2B0660B982A9}"/>
              </a:ext>
            </a:extLst>
          </p:cNvPr>
          <p:cNvSpPr/>
          <p:nvPr/>
        </p:nvSpPr>
        <p:spPr>
          <a:xfrm rot="21179747">
            <a:off x="6173143" y="297270"/>
            <a:ext cx="1566835" cy="2938497"/>
          </a:xfrm>
          <a:prstGeom prst="arc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201EE8-E083-4581-8B75-CCB57CD1F684}"/>
              </a:ext>
            </a:extLst>
          </p:cNvPr>
          <p:cNvSpPr/>
          <p:nvPr/>
        </p:nvSpPr>
        <p:spPr>
          <a:xfrm>
            <a:off x="563732" y="2858608"/>
            <a:ext cx="2432482" cy="2938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Tank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D8F397-DC51-4C58-9942-365E12BE0FCE}"/>
              </a:ext>
            </a:extLst>
          </p:cNvPr>
          <p:cNvSpPr/>
          <p:nvPr/>
        </p:nvSpPr>
        <p:spPr>
          <a:xfrm>
            <a:off x="896645" y="2317072"/>
            <a:ext cx="1766656" cy="4705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EE5095-2117-40DD-B5AA-B2A69215E465}"/>
              </a:ext>
            </a:extLst>
          </p:cNvPr>
          <p:cNvSpPr/>
          <p:nvPr/>
        </p:nvSpPr>
        <p:spPr>
          <a:xfrm>
            <a:off x="3693110" y="1913137"/>
            <a:ext cx="1464816" cy="1305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Micro</a:t>
            </a:r>
          </a:p>
          <a:p>
            <a:pPr algn="ctr"/>
            <a:r>
              <a:rPr lang="en-IN" dirty="0"/>
              <a:t>Controller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39285F-DAB2-4FF8-8E0D-844228DB86F1}"/>
              </a:ext>
            </a:extLst>
          </p:cNvPr>
          <p:cNvCxnSpPr/>
          <p:nvPr/>
        </p:nvCxnSpPr>
        <p:spPr>
          <a:xfrm>
            <a:off x="2734322" y="2565646"/>
            <a:ext cx="8877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8A93E38-B97F-4054-A50F-F08266FD743A}"/>
              </a:ext>
            </a:extLst>
          </p:cNvPr>
          <p:cNvSpPr/>
          <p:nvPr/>
        </p:nvSpPr>
        <p:spPr>
          <a:xfrm>
            <a:off x="10465293" y="4492099"/>
            <a:ext cx="1464816" cy="1305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NodeMCU</a:t>
            </a:r>
            <a:endParaRPr lang="en-IN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188B4B4-045A-476E-BF90-123E58010D47}"/>
              </a:ext>
            </a:extLst>
          </p:cNvPr>
          <p:cNvSpPr/>
          <p:nvPr/>
        </p:nvSpPr>
        <p:spPr>
          <a:xfrm>
            <a:off x="5632879" y="1458157"/>
            <a:ext cx="1646809" cy="171783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RF</a:t>
            </a:r>
          </a:p>
          <a:p>
            <a:pPr algn="ctr"/>
            <a:r>
              <a:rPr lang="en-IN" sz="1400" dirty="0"/>
              <a:t>Module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0DA9082-AD7E-437A-86BD-975AC7779E8B}"/>
              </a:ext>
            </a:extLst>
          </p:cNvPr>
          <p:cNvSpPr/>
          <p:nvPr/>
        </p:nvSpPr>
        <p:spPr>
          <a:xfrm>
            <a:off x="10283300" y="1422646"/>
            <a:ext cx="1646809" cy="171783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RF</a:t>
            </a:r>
          </a:p>
          <a:p>
            <a:pPr algn="ctr"/>
            <a:r>
              <a:rPr lang="en-IN" sz="1400" dirty="0"/>
              <a:t>Module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0238A2BC-F57A-47DE-9392-E0FCE77E9BB5}"/>
              </a:ext>
            </a:extLst>
          </p:cNvPr>
          <p:cNvSpPr/>
          <p:nvPr/>
        </p:nvSpPr>
        <p:spPr>
          <a:xfrm>
            <a:off x="4916009" y="5011442"/>
            <a:ext cx="3195961" cy="123399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cloud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3F187-A7E0-45B7-9C79-B4B5566C8783}"/>
              </a:ext>
            </a:extLst>
          </p:cNvPr>
          <p:cNvCxnSpPr/>
          <p:nvPr/>
        </p:nvCxnSpPr>
        <p:spPr>
          <a:xfrm>
            <a:off x="8202967" y="5548544"/>
            <a:ext cx="20803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0812D19-86EF-475C-AD33-128BE2E12E8C}"/>
              </a:ext>
            </a:extLst>
          </p:cNvPr>
          <p:cNvSpPr/>
          <p:nvPr/>
        </p:nvSpPr>
        <p:spPr>
          <a:xfrm rot="21087545">
            <a:off x="6305118" y="709250"/>
            <a:ext cx="1148921" cy="2004134"/>
          </a:xfrm>
          <a:prstGeom prst="arc">
            <a:avLst>
              <a:gd name="adj1" fmla="val 16200000"/>
              <a:gd name="adj2" fmla="val 365721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90E11CE4-E50A-4FB8-9E53-A239D10F284B}"/>
              </a:ext>
            </a:extLst>
          </p:cNvPr>
          <p:cNvSpPr/>
          <p:nvPr/>
        </p:nvSpPr>
        <p:spPr>
          <a:xfrm>
            <a:off x="6238187" y="1162702"/>
            <a:ext cx="935115" cy="1207634"/>
          </a:xfrm>
          <a:prstGeom prst="arc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B86C793-A5A4-4E17-B549-C4B14D36EB9A}"/>
              </a:ext>
            </a:extLst>
          </p:cNvPr>
          <p:cNvSpPr/>
          <p:nvPr/>
        </p:nvSpPr>
        <p:spPr>
          <a:xfrm rot="14152809">
            <a:off x="10599306" y="821908"/>
            <a:ext cx="935115" cy="1207634"/>
          </a:xfrm>
          <a:prstGeom prst="arc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3DD2769-E269-4833-A0FA-1C9117E0641D}"/>
              </a:ext>
            </a:extLst>
          </p:cNvPr>
          <p:cNvSpPr/>
          <p:nvPr/>
        </p:nvSpPr>
        <p:spPr>
          <a:xfrm rot="13462215">
            <a:off x="10283446" y="-459707"/>
            <a:ext cx="1566835" cy="2938497"/>
          </a:xfrm>
          <a:prstGeom prst="arc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4E15B3B6-9A99-426A-986F-4BF8F8BE4F0C}"/>
              </a:ext>
            </a:extLst>
          </p:cNvPr>
          <p:cNvSpPr/>
          <p:nvPr/>
        </p:nvSpPr>
        <p:spPr>
          <a:xfrm rot="13741963">
            <a:off x="10478341" y="224255"/>
            <a:ext cx="1148921" cy="2004134"/>
          </a:xfrm>
          <a:prstGeom prst="arc">
            <a:avLst>
              <a:gd name="adj1" fmla="val 16200000"/>
              <a:gd name="adj2" fmla="val 365721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2A429D-BBA3-4B0A-9F7F-48CBD830C6BA}"/>
              </a:ext>
            </a:extLst>
          </p:cNvPr>
          <p:cNvCxnSpPr/>
          <p:nvPr/>
        </p:nvCxnSpPr>
        <p:spPr>
          <a:xfrm>
            <a:off x="8186691" y="5399101"/>
            <a:ext cx="2080333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7F50C1-ACDF-4DC8-AFF0-3B34B2B4636C}"/>
              </a:ext>
            </a:extLst>
          </p:cNvPr>
          <p:cNvCxnSpPr/>
          <p:nvPr/>
        </p:nvCxnSpPr>
        <p:spPr>
          <a:xfrm>
            <a:off x="11052801" y="3293702"/>
            <a:ext cx="14062" cy="1034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C37410-C08A-4B2E-9707-124E8985FC90}"/>
              </a:ext>
            </a:extLst>
          </p:cNvPr>
          <p:cNvSpPr/>
          <p:nvPr/>
        </p:nvSpPr>
        <p:spPr>
          <a:xfrm>
            <a:off x="3050219" y="4190263"/>
            <a:ext cx="353622" cy="16068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valve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824F37-CBDF-4FFF-876F-6FB372968063}"/>
              </a:ext>
            </a:extLst>
          </p:cNvPr>
          <p:cNvCxnSpPr>
            <a:cxnSpLocks/>
          </p:cNvCxnSpPr>
          <p:nvPr/>
        </p:nvCxnSpPr>
        <p:spPr>
          <a:xfrm>
            <a:off x="5246703" y="2565646"/>
            <a:ext cx="5504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3A2B69A-A3FD-4461-AFD0-F9B82B06EBAD}"/>
              </a:ext>
            </a:extLst>
          </p:cNvPr>
          <p:cNvCxnSpPr>
            <a:endCxn id="22" idx="3"/>
          </p:cNvCxnSpPr>
          <p:nvPr/>
        </p:nvCxnSpPr>
        <p:spPr>
          <a:xfrm rot="5400000">
            <a:off x="3049153" y="3648390"/>
            <a:ext cx="1699982" cy="9906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49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AD36B-AE4C-4525-AC67-54BF497C92B2}"/>
              </a:ext>
            </a:extLst>
          </p:cNvPr>
          <p:cNvSpPr/>
          <p:nvPr/>
        </p:nvSpPr>
        <p:spPr>
          <a:xfrm>
            <a:off x="2048558" y="869748"/>
            <a:ext cx="1464816" cy="1305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NodeMCU</a:t>
            </a:r>
            <a:endParaRPr lang="en-I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5F723EA-0E99-43DB-9E08-06F604576EBB}"/>
              </a:ext>
            </a:extLst>
          </p:cNvPr>
          <p:cNvSpPr/>
          <p:nvPr/>
        </p:nvSpPr>
        <p:spPr>
          <a:xfrm>
            <a:off x="5918445" y="869748"/>
            <a:ext cx="3195961" cy="123399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cloud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80A9CE-AC7D-4AEF-8898-EEA506C6E7CC}"/>
              </a:ext>
            </a:extLst>
          </p:cNvPr>
          <p:cNvCxnSpPr/>
          <p:nvPr/>
        </p:nvCxnSpPr>
        <p:spPr>
          <a:xfrm>
            <a:off x="3737499" y="1575526"/>
            <a:ext cx="20803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BAF8A1-F7B5-445C-B6B1-A5D0C2ABBA4D}"/>
              </a:ext>
            </a:extLst>
          </p:cNvPr>
          <p:cNvCxnSpPr/>
          <p:nvPr/>
        </p:nvCxnSpPr>
        <p:spPr>
          <a:xfrm>
            <a:off x="3721223" y="1426083"/>
            <a:ext cx="2080333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98340D4-C681-4B49-8EBA-B310A6A83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56" y="4285007"/>
            <a:ext cx="3729174" cy="21009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2A103-D752-40D1-8D19-78897F9F4014}"/>
              </a:ext>
            </a:extLst>
          </p:cNvPr>
          <p:cNvCxnSpPr/>
          <p:nvPr/>
        </p:nvCxnSpPr>
        <p:spPr>
          <a:xfrm>
            <a:off x="7048870" y="2103744"/>
            <a:ext cx="0" cy="1997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6195B7-F723-48DF-820C-E189C8DCD99D}"/>
              </a:ext>
            </a:extLst>
          </p:cNvPr>
          <p:cNvSpPr txBox="1"/>
          <p:nvPr/>
        </p:nvSpPr>
        <p:spPr>
          <a:xfrm>
            <a:off x="6249877" y="2972847"/>
            <a:ext cx="80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alarms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E5C466-86BA-4CCB-94AC-14FD09124267}"/>
              </a:ext>
            </a:extLst>
          </p:cNvPr>
          <p:cNvCxnSpPr>
            <a:cxnSpLocks/>
          </p:cNvCxnSpPr>
          <p:nvPr/>
        </p:nvCxnSpPr>
        <p:spPr>
          <a:xfrm flipV="1">
            <a:off x="7883371" y="2174766"/>
            <a:ext cx="0" cy="1853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C4A772-AC8C-4BAC-87B3-27C717F20D86}"/>
              </a:ext>
            </a:extLst>
          </p:cNvPr>
          <p:cNvSpPr txBox="1"/>
          <p:nvPr/>
        </p:nvSpPr>
        <p:spPr>
          <a:xfrm>
            <a:off x="7901126" y="297996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5502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E351CEDC-3ABB-4AB8-9ED3-85428952BC8A}"/>
              </a:ext>
            </a:extLst>
          </p:cNvPr>
          <p:cNvSpPr/>
          <p:nvPr/>
        </p:nvSpPr>
        <p:spPr>
          <a:xfrm>
            <a:off x="9530924" y="4836030"/>
            <a:ext cx="790068" cy="528242"/>
          </a:xfrm>
          <a:prstGeom prst="flowChartMagneticDrum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F15F7-69D6-488A-A455-71B4029D3789}"/>
              </a:ext>
            </a:extLst>
          </p:cNvPr>
          <p:cNvSpPr/>
          <p:nvPr/>
        </p:nvSpPr>
        <p:spPr>
          <a:xfrm>
            <a:off x="850073" y="5166541"/>
            <a:ext cx="1464816" cy="1305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NodeMCU</a:t>
            </a:r>
            <a:endParaRPr lang="en-IN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518C116-7A28-4B82-9ADA-680BA0E1AAFC}"/>
              </a:ext>
            </a:extLst>
          </p:cNvPr>
          <p:cNvSpPr/>
          <p:nvPr/>
        </p:nvSpPr>
        <p:spPr>
          <a:xfrm>
            <a:off x="721412" y="2186472"/>
            <a:ext cx="1646809" cy="171783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RF</a:t>
            </a:r>
          </a:p>
          <a:p>
            <a:pPr algn="ctr"/>
            <a:r>
              <a:rPr lang="en-IN" sz="1400" dirty="0"/>
              <a:t>Module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08204C-30CD-4260-935C-6A40D1EB7950}"/>
              </a:ext>
            </a:extLst>
          </p:cNvPr>
          <p:cNvCxnSpPr/>
          <p:nvPr/>
        </p:nvCxnSpPr>
        <p:spPr>
          <a:xfrm>
            <a:off x="1527163" y="4018253"/>
            <a:ext cx="14062" cy="1034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26E9F1-0D65-4B9F-BB0D-AA42EE71B9C7}"/>
              </a:ext>
            </a:extLst>
          </p:cNvPr>
          <p:cNvCxnSpPr/>
          <p:nvPr/>
        </p:nvCxnSpPr>
        <p:spPr>
          <a:xfrm>
            <a:off x="2539014" y="5872319"/>
            <a:ext cx="20803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BA1827-D160-449E-AE79-13AB50128C68}"/>
              </a:ext>
            </a:extLst>
          </p:cNvPr>
          <p:cNvCxnSpPr/>
          <p:nvPr/>
        </p:nvCxnSpPr>
        <p:spPr>
          <a:xfrm>
            <a:off x="2522738" y="5722876"/>
            <a:ext cx="2080333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7AA9896-3F94-48A2-B955-7F945702588E}"/>
              </a:ext>
            </a:extLst>
          </p:cNvPr>
          <p:cNvSpPr/>
          <p:nvPr/>
        </p:nvSpPr>
        <p:spPr>
          <a:xfrm>
            <a:off x="1237732" y="2069327"/>
            <a:ext cx="935115" cy="1207634"/>
          </a:xfrm>
          <a:prstGeom prst="arc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7FC7978-BB80-41C1-8B86-E63FF8D7CED2}"/>
              </a:ext>
            </a:extLst>
          </p:cNvPr>
          <p:cNvSpPr/>
          <p:nvPr/>
        </p:nvSpPr>
        <p:spPr>
          <a:xfrm rot="21179747">
            <a:off x="1314730" y="1442370"/>
            <a:ext cx="1566835" cy="2938497"/>
          </a:xfrm>
          <a:prstGeom prst="arc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138F151-05D4-422E-93CC-EC5E28861CEC}"/>
              </a:ext>
            </a:extLst>
          </p:cNvPr>
          <p:cNvSpPr/>
          <p:nvPr/>
        </p:nvSpPr>
        <p:spPr>
          <a:xfrm rot="21087545">
            <a:off x="1380184" y="1756922"/>
            <a:ext cx="1148921" cy="2004134"/>
          </a:xfrm>
          <a:prstGeom prst="arc">
            <a:avLst>
              <a:gd name="adj1" fmla="val 16200000"/>
              <a:gd name="adj2" fmla="val 365721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AF7C34D-AF4B-4687-A045-5A40DED28AA9}"/>
              </a:ext>
            </a:extLst>
          </p:cNvPr>
          <p:cNvSpPr/>
          <p:nvPr/>
        </p:nvSpPr>
        <p:spPr>
          <a:xfrm>
            <a:off x="5773444" y="2069327"/>
            <a:ext cx="1646809" cy="171783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RF</a:t>
            </a:r>
          </a:p>
          <a:p>
            <a:pPr algn="ctr"/>
            <a:r>
              <a:rPr lang="en-IN" sz="1400" dirty="0"/>
              <a:t>Module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6C9F30B-46B8-4A2A-94B5-F9F3A2CB1EB4}"/>
              </a:ext>
            </a:extLst>
          </p:cNvPr>
          <p:cNvSpPr/>
          <p:nvPr/>
        </p:nvSpPr>
        <p:spPr>
          <a:xfrm rot="14152809">
            <a:off x="6089450" y="1468589"/>
            <a:ext cx="935115" cy="1207634"/>
          </a:xfrm>
          <a:prstGeom prst="arc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0B5033B-08DC-4F0C-ABF0-EA1E972ACA66}"/>
              </a:ext>
            </a:extLst>
          </p:cNvPr>
          <p:cNvSpPr/>
          <p:nvPr/>
        </p:nvSpPr>
        <p:spPr>
          <a:xfrm rot="13741963">
            <a:off x="5968485" y="870936"/>
            <a:ext cx="1148921" cy="2004134"/>
          </a:xfrm>
          <a:prstGeom prst="arc">
            <a:avLst>
              <a:gd name="adj1" fmla="val 16200000"/>
              <a:gd name="adj2" fmla="val 365721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CB32E48-4E1E-44AC-B7A3-5176BACFA6E5}"/>
              </a:ext>
            </a:extLst>
          </p:cNvPr>
          <p:cNvSpPr/>
          <p:nvPr/>
        </p:nvSpPr>
        <p:spPr>
          <a:xfrm rot="13462215">
            <a:off x="5813430" y="209602"/>
            <a:ext cx="1566835" cy="2938497"/>
          </a:xfrm>
          <a:prstGeom prst="arc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16E624-E028-473B-B2BC-80CBA7D16A72}"/>
              </a:ext>
            </a:extLst>
          </p:cNvPr>
          <p:cNvSpPr/>
          <p:nvPr/>
        </p:nvSpPr>
        <p:spPr>
          <a:xfrm>
            <a:off x="8569491" y="2482139"/>
            <a:ext cx="1464816" cy="1305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Micro</a:t>
            </a:r>
          </a:p>
          <a:p>
            <a:pPr algn="ctr"/>
            <a:r>
              <a:rPr lang="en-IN" dirty="0"/>
              <a:t>Controller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B4794C-FDBE-47D0-BFE9-C4D5F3916F70}"/>
              </a:ext>
            </a:extLst>
          </p:cNvPr>
          <p:cNvCxnSpPr>
            <a:cxnSpLocks/>
          </p:cNvCxnSpPr>
          <p:nvPr/>
        </p:nvCxnSpPr>
        <p:spPr>
          <a:xfrm>
            <a:off x="7102137" y="2963753"/>
            <a:ext cx="13724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F9729FC2-BF96-4871-8A15-C192AAEDB78A}"/>
              </a:ext>
            </a:extLst>
          </p:cNvPr>
          <p:cNvSpPr/>
          <p:nvPr/>
        </p:nvSpPr>
        <p:spPr>
          <a:xfrm>
            <a:off x="10494456" y="2777947"/>
            <a:ext cx="870011" cy="534880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relay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DEFBD2A7-19AB-4DD0-8CE0-A34C5924A458}"/>
              </a:ext>
            </a:extLst>
          </p:cNvPr>
          <p:cNvSpPr/>
          <p:nvPr/>
        </p:nvSpPr>
        <p:spPr>
          <a:xfrm>
            <a:off x="9926719" y="4535333"/>
            <a:ext cx="1885347" cy="1034160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Motor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C42FDE-8EFC-4560-BB2C-05A3184CB2E4}"/>
              </a:ext>
            </a:extLst>
          </p:cNvPr>
          <p:cNvCxnSpPr/>
          <p:nvPr/>
        </p:nvCxnSpPr>
        <p:spPr>
          <a:xfrm>
            <a:off x="10954267" y="3429000"/>
            <a:ext cx="0" cy="103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E17FDE-FB33-4444-9057-E4C79EFCF7C9}"/>
              </a:ext>
            </a:extLst>
          </p:cNvPr>
          <p:cNvCxnSpPr>
            <a:cxnSpLocks/>
          </p:cNvCxnSpPr>
          <p:nvPr/>
        </p:nvCxnSpPr>
        <p:spPr>
          <a:xfrm>
            <a:off x="10147177" y="3045387"/>
            <a:ext cx="234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159E3B5-5A5A-4EB4-9B04-2A94E471C337}"/>
              </a:ext>
            </a:extLst>
          </p:cNvPr>
          <p:cNvSpPr/>
          <p:nvPr/>
        </p:nvSpPr>
        <p:spPr>
          <a:xfrm>
            <a:off x="7686163" y="4817155"/>
            <a:ext cx="1766656" cy="4705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valve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D5585BC-8B2A-42BD-A06F-0B7A8EF679E2}"/>
              </a:ext>
            </a:extLst>
          </p:cNvPr>
          <p:cNvSpPr/>
          <p:nvPr/>
        </p:nvSpPr>
        <p:spPr>
          <a:xfrm>
            <a:off x="3811687" y="5145565"/>
            <a:ext cx="3195961" cy="123399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cloud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0539B8-C4D0-4EA5-B4F0-6E1509960666}"/>
              </a:ext>
            </a:extLst>
          </p:cNvPr>
          <p:cNvCxnSpPr/>
          <p:nvPr/>
        </p:nvCxnSpPr>
        <p:spPr>
          <a:xfrm>
            <a:off x="8851037" y="3904302"/>
            <a:ext cx="0" cy="91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5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148D8FFC-56EC-4631-B912-065431D6DEF6}"/>
              </a:ext>
            </a:extLst>
          </p:cNvPr>
          <p:cNvSpPr/>
          <p:nvPr/>
        </p:nvSpPr>
        <p:spPr>
          <a:xfrm rot="21179747">
            <a:off x="6173143" y="297270"/>
            <a:ext cx="1566835" cy="2938497"/>
          </a:xfrm>
          <a:prstGeom prst="arc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27B1AE-C2C4-4BFD-8049-3080F0258F1F}"/>
              </a:ext>
            </a:extLst>
          </p:cNvPr>
          <p:cNvSpPr/>
          <p:nvPr/>
        </p:nvSpPr>
        <p:spPr>
          <a:xfrm>
            <a:off x="674703" y="987641"/>
            <a:ext cx="1766656" cy="8633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Sensor to count the people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6740D2-4387-4219-9269-4B4B5BB92D5F}"/>
              </a:ext>
            </a:extLst>
          </p:cNvPr>
          <p:cNvSpPr/>
          <p:nvPr/>
        </p:nvSpPr>
        <p:spPr>
          <a:xfrm>
            <a:off x="3693110" y="1913137"/>
            <a:ext cx="1464816" cy="1305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Micro</a:t>
            </a:r>
          </a:p>
          <a:p>
            <a:pPr algn="ctr"/>
            <a:r>
              <a:rPr lang="en-IN" dirty="0"/>
              <a:t>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03DEE1-0268-4677-ACB8-318F6516EA5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41359" y="1419317"/>
            <a:ext cx="1151876" cy="6669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D41F680-925D-4EC5-B8A6-99ABDDBC7D34}"/>
              </a:ext>
            </a:extLst>
          </p:cNvPr>
          <p:cNvSpPr/>
          <p:nvPr/>
        </p:nvSpPr>
        <p:spPr>
          <a:xfrm>
            <a:off x="5632879" y="1458157"/>
            <a:ext cx="1646809" cy="171783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RF</a:t>
            </a:r>
          </a:p>
          <a:p>
            <a:pPr algn="ctr"/>
            <a:r>
              <a:rPr lang="en-IN" sz="1400" dirty="0"/>
              <a:t>Module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C1BC2699-5A46-4034-A8CD-B95B319D113D}"/>
              </a:ext>
            </a:extLst>
          </p:cNvPr>
          <p:cNvSpPr/>
          <p:nvPr/>
        </p:nvSpPr>
        <p:spPr>
          <a:xfrm rot="21087545">
            <a:off x="6305118" y="709250"/>
            <a:ext cx="1148921" cy="2004134"/>
          </a:xfrm>
          <a:prstGeom prst="arc">
            <a:avLst>
              <a:gd name="adj1" fmla="val 16200000"/>
              <a:gd name="adj2" fmla="val 365721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F63A01B-33B1-4D1E-A252-53486FD96255}"/>
              </a:ext>
            </a:extLst>
          </p:cNvPr>
          <p:cNvSpPr/>
          <p:nvPr/>
        </p:nvSpPr>
        <p:spPr>
          <a:xfrm>
            <a:off x="6238187" y="1162702"/>
            <a:ext cx="935115" cy="1207634"/>
          </a:xfrm>
          <a:prstGeom prst="arc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FD60DD-C4E7-4DAC-AD1C-B6679E9D8A49}"/>
              </a:ext>
            </a:extLst>
          </p:cNvPr>
          <p:cNvCxnSpPr/>
          <p:nvPr/>
        </p:nvCxnSpPr>
        <p:spPr>
          <a:xfrm>
            <a:off x="5255581" y="2565646"/>
            <a:ext cx="5326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20E66B-57FB-44E5-8A92-3B8A61F57883}"/>
              </a:ext>
            </a:extLst>
          </p:cNvPr>
          <p:cNvSpPr/>
          <p:nvPr/>
        </p:nvSpPr>
        <p:spPr>
          <a:xfrm>
            <a:off x="702812" y="2569345"/>
            <a:ext cx="1766656" cy="8633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Water flow sensor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35EAE4-6E9E-4B2D-92E3-2BABA0BF1397}"/>
              </a:ext>
            </a:extLst>
          </p:cNvPr>
          <p:cNvCxnSpPr>
            <a:cxnSpLocks/>
          </p:cNvCxnSpPr>
          <p:nvPr/>
        </p:nvCxnSpPr>
        <p:spPr>
          <a:xfrm>
            <a:off x="2469468" y="2867487"/>
            <a:ext cx="11237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E4BEE8A-8209-4402-859B-F0FF6D027FC8}"/>
              </a:ext>
            </a:extLst>
          </p:cNvPr>
          <p:cNvSpPr/>
          <p:nvPr/>
        </p:nvSpPr>
        <p:spPr>
          <a:xfrm>
            <a:off x="10403149" y="4427192"/>
            <a:ext cx="1464816" cy="1305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NodeMCU</a:t>
            </a:r>
            <a:endParaRPr lang="en-IN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78B66EF-D2D1-4E53-ABE2-5C3D5C7EA443}"/>
              </a:ext>
            </a:extLst>
          </p:cNvPr>
          <p:cNvSpPr/>
          <p:nvPr/>
        </p:nvSpPr>
        <p:spPr>
          <a:xfrm>
            <a:off x="10221156" y="1357739"/>
            <a:ext cx="1646809" cy="171783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RF</a:t>
            </a:r>
          </a:p>
          <a:p>
            <a:pPr algn="ctr"/>
            <a:r>
              <a:rPr lang="en-IN" sz="1400" dirty="0"/>
              <a:t>Module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A6F833A5-CB45-4B96-A210-664464EF96AF}"/>
              </a:ext>
            </a:extLst>
          </p:cNvPr>
          <p:cNvSpPr/>
          <p:nvPr/>
        </p:nvSpPr>
        <p:spPr>
          <a:xfrm rot="14152809">
            <a:off x="10537162" y="757001"/>
            <a:ext cx="935115" cy="1207634"/>
          </a:xfrm>
          <a:prstGeom prst="arc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5B89AF-D88E-40EE-8300-5113638AA369}"/>
              </a:ext>
            </a:extLst>
          </p:cNvPr>
          <p:cNvCxnSpPr/>
          <p:nvPr/>
        </p:nvCxnSpPr>
        <p:spPr>
          <a:xfrm>
            <a:off x="10990657" y="3228795"/>
            <a:ext cx="14062" cy="1034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089D0B2A-81DC-4EE3-B7F8-37AE7F170E76}"/>
              </a:ext>
            </a:extLst>
          </p:cNvPr>
          <p:cNvSpPr/>
          <p:nvPr/>
        </p:nvSpPr>
        <p:spPr>
          <a:xfrm>
            <a:off x="4916009" y="4782845"/>
            <a:ext cx="3195961" cy="123399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cloud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CF2672-130A-4F71-804A-39210D2B8F08}"/>
              </a:ext>
            </a:extLst>
          </p:cNvPr>
          <p:cNvCxnSpPr/>
          <p:nvPr/>
        </p:nvCxnSpPr>
        <p:spPr>
          <a:xfrm>
            <a:off x="8202967" y="5319947"/>
            <a:ext cx="20803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39B29D-E28A-4C09-A7D4-8DF5D8D2837D}"/>
              </a:ext>
            </a:extLst>
          </p:cNvPr>
          <p:cNvCxnSpPr/>
          <p:nvPr/>
        </p:nvCxnSpPr>
        <p:spPr>
          <a:xfrm>
            <a:off x="8186691" y="5170504"/>
            <a:ext cx="2080333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2EE9FFB3-1DA5-4D66-B06D-A732BFC11297}"/>
              </a:ext>
            </a:extLst>
          </p:cNvPr>
          <p:cNvSpPr/>
          <p:nvPr/>
        </p:nvSpPr>
        <p:spPr>
          <a:xfrm rot="13462215">
            <a:off x="10235363" y="-552982"/>
            <a:ext cx="1566835" cy="2938497"/>
          </a:xfrm>
          <a:prstGeom prst="arc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02EB3EF-097B-4BC9-933C-A9236E267B16}"/>
              </a:ext>
            </a:extLst>
          </p:cNvPr>
          <p:cNvSpPr/>
          <p:nvPr/>
        </p:nvSpPr>
        <p:spPr>
          <a:xfrm rot="13741963">
            <a:off x="10430258" y="130980"/>
            <a:ext cx="1148921" cy="2004134"/>
          </a:xfrm>
          <a:prstGeom prst="arc">
            <a:avLst>
              <a:gd name="adj1" fmla="val 16200000"/>
              <a:gd name="adj2" fmla="val 365721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6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C05-FAE5-4E20-8070-305095D6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6349-4BC7-4E2D-A022-6D3F0DE8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8498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With the use of this system, the possibility of tanks getting over filled can be negated completely.</a:t>
            </a:r>
          </a:p>
          <a:p>
            <a:r>
              <a:rPr lang="en-US" sz="2000" dirty="0"/>
              <a:t>The motor switch is automatically switched on when the underground tank is empty.</a:t>
            </a:r>
          </a:p>
          <a:p>
            <a:r>
              <a:rPr lang="en-US" sz="2000" dirty="0"/>
              <a:t>With the introduction of automatic system, the energy consumption of motor can be minimized.</a:t>
            </a:r>
          </a:p>
          <a:p>
            <a:r>
              <a:rPr lang="en-US" sz="2000" dirty="0"/>
              <a:t>This system helps to monitor the level of water in the tank and give alarms via mobile app.</a:t>
            </a:r>
          </a:p>
          <a:p>
            <a:r>
              <a:rPr lang="en-US" sz="2000" dirty="0"/>
              <a:t>It detects the water leakage or running taps and give alarm to the user.</a:t>
            </a:r>
          </a:p>
          <a:p>
            <a:r>
              <a:rPr lang="en-US" sz="2000" dirty="0"/>
              <a:t>It calculates the water used by each floor per separately and compares it with  WHO standard usage </a:t>
            </a:r>
            <a:r>
              <a:rPr lang="en-US" sz="2100" dirty="0"/>
              <a:t>(i.e,50 liters per person per day) and </a:t>
            </a:r>
            <a:r>
              <a:rPr lang="en-IN" sz="2100" dirty="0"/>
              <a:t> </a:t>
            </a:r>
            <a:r>
              <a:rPr lang="en-US" sz="2100" dirty="0"/>
              <a:t>send the excess quantity of water used in each floor to cloud.</a:t>
            </a:r>
          </a:p>
          <a:p>
            <a:r>
              <a:rPr lang="en-US" sz="2000" dirty="0"/>
              <a:t>Low maintenance of the system (using rechargeable batteries). </a:t>
            </a:r>
          </a:p>
          <a:p>
            <a:endParaRPr lang="en-IN" sz="1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4B902C-3D5D-4299-9402-7B608378FC21}"/>
              </a:ext>
            </a:extLst>
          </p:cNvPr>
          <p:cNvCxnSpPr>
            <a:cxnSpLocks/>
          </p:cNvCxnSpPr>
          <p:nvPr/>
        </p:nvCxnSpPr>
        <p:spPr>
          <a:xfrm>
            <a:off x="5743852" y="1367161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5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ave water">
            <a:extLst>
              <a:ext uri="{FF2B5EF4-FFF2-40B4-BE49-F238E27FC236}">
                <a16:creationId xmlns:a16="http://schemas.microsoft.com/office/drawing/2014/main" id="{52A9D37F-C614-4752-AB2D-4BF6B05D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43" y="834502"/>
            <a:ext cx="4051966" cy="38795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0F85A2-F818-439D-8C36-986C7F0ADBEE}"/>
              </a:ext>
            </a:extLst>
          </p:cNvPr>
          <p:cNvSpPr/>
          <p:nvPr/>
        </p:nvSpPr>
        <p:spPr>
          <a:xfrm>
            <a:off x="1319563" y="2434676"/>
            <a:ext cx="4776437" cy="110799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4012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219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Nasalization</vt:lpstr>
      <vt:lpstr>Tw Cen MT</vt:lpstr>
      <vt:lpstr>Circuit</vt:lpstr>
      <vt:lpstr>Aqua ace</vt:lpstr>
      <vt:lpstr>PROBLEMs</vt:lpstr>
      <vt:lpstr>PowerPoint Presentation</vt:lpstr>
      <vt:lpstr>PowerPoint Presentation</vt:lpstr>
      <vt:lpstr>PowerPoint Presentation</vt:lpstr>
      <vt:lpstr>PowerPoint Presentation</vt:lpstr>
      <vt:lpstr>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filling system</dc:title>
  <dc:creator>kowsyap pranay</dc:creator>
  <cp:lastModifiedBy>kowsyap pranay</cp:lastModifiedBy>
  <cp:revision>23</cp:revision>
  <dcterms:created xsi:type="dcterms:W3CDTF">2019-09-22T13:26:48Z</dcterms:created>
  <dcterms:modified xsi:type="dcterms:W3CDTF">2019-09-23T17:36:13Z</dcterms:modified>
</cp:coreProperties>
</file>