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handoutMasterIdLst>
    <p:handoutMasterId r:id="rId18"/>
  </p:handoutMasterIdLst>
  <p:sldIdLst>
    <p:sldId id="262" r:id="rId2"/>
    <p:sldId id="268" r:id="rId3"/>
    <p:sldId id="258" r:id="rId4"/>
    <p:sldId id="267" r:id="rId5"/>
    <p:sldId id="259" r:id="rId6"/>
    <p:sldId id="269" r:id="rId7"/>
    <p:sldId id="260" r:id="rId8"/>
    <p:sldId id="270" r:id="rId9"/>
    <p:sldId id="271" r:id="rId10"/>
    <p:sldId id="272" r:id="rId11"/>
    <p:sldId id="273" r:id="rId12"/>
    <p:sldId id="263" r:id="rId13"/>
    <p:sldId id="264" r:id="rId14"/>
    <p:sldId id="266" r:id="rId15"/>
    <p:sldId id="265"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86" d="100"/>
          <a:sy n="86" d="100"/>
        </p:scale>
        <p:origin x="562" y="62"/>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11/9/2019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699025" y="6356351"/>
            <a:ext cx="1218883" cy="365125"/>
          </a:xfrm>
        </p:spPr>
        <p:txBody>
          <a:bodyPr/>
          <a:lstStyle>
            <a:lvl1pPr>
              <a:defRPr>
                <a:solidFill>
                  <a:schemeClr val="tx1"/>
                </a:solidFill>
              </a:defRPr>
            </a:lvl1pPr>
          </a:lstStyle>
          <a:p>
            <a:fld id="{8F81D24A-EF38-4949-81EA-C39AA50871C5}" type="datetime1">
              <a:rPr lang="en-US" smtClean="0"/>
              <a:t>11/9/2019</a:t>
            </a:fld>
            <a:endParaRPr lang="en-US" dirty="0"/>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40624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E69A895-DC24-4A80-9E4B-77E8C98B8261}" type="datetime1">
              <a:rPr lang="en-US" smtClean="0"/>
              <a:t>11/9/2019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7601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611491E-4104-40E9-885C-6629BDFE1DBB}" type="datetime1">
              <a:rPr lang="en-US" smtClean="0"/>
              <a:t>11/9/2019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4150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19F328-D78C-4AE3-9BD5-6819CFE7241A}" type="datetime1">
              <a:rPr lang="en-US" smtClean="0"/>
              <a:t>11/9/2019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5507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98613" y="1600201"/>
            <a:ext cx="8283272" cy="2654064"/>
          </a:xfrm>
        </p:spPr>
        <p:txBody>
          <a:bodyPr anchor="b">
            <a:normAutofit/>
            <a:scene3d>
              <a:camera prst="orthographicFront"/>
              <a:lightRig rig="threePt" dir="t"/>
            </a:scene3d>
            <a:sp3d extrusionH="57150">
              <a:bevelT w="38100" h="38100"/>
            </a:sp3d>
          </a:bodyPr>
          <a:lstStyle>
            <a:lvl1pPr algn="l">
              <a:defRPr sz="5400" b="1" cap="none" spc="0" baseline="0">
                <a:ln w="22225">
                  <a:solidFill>
                    <a:schemeClr val="tx2"/>
                  </a:solidFill>
                  <a:prstDash val="solid"/>
                </a:ln>
                <a:solidFill>
                  <a:schemeClr val="tx2"/>
                </a:solidFill>
                <a:effectLst/>
              </a:defRPr>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3E783FD6-3C14-4BAD-B096-2ECF8D7D1C88}" type="datetime1">
              <a:rPr lang="en-US" smtClean="0"/>
              <a:t>11/9/2019</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9724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1095541-7853-4DCC-906F-39CE0BB88B8E}" type="datetime1">
              <a:rPr lang="en-US" smtClean="0"/>
              <a:t>11/9/2019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53285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0"/>
            <a:ext cx="9782801" cy="1239837"/>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DD790FE-2B5A-46A8-B4F6-76CB6FDA68AC}" type="datetime1">
              <a:rPr lang="en-US" smtClean="0"/>
              <a:t>11/9/2019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1999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Date Placeholder 2"/>
          <p:cNvSpPr>
            <a:spLocks noGrp="1"/>
          </p:cNvSpPr>
          <p:nvPr>
            <p:ph type="dt" sz="half" idx="10"/>
          </p:nvPr>
        </p:nvSpPr>
        <p:spPr/>
        <p:txBody>
          <a:bodyPr/>
          <a:lstStyle/>
          <a:p>
            <a:fld id="{7DFC2738-2C3A-4E5B-A4DB-9708318E767B}" type="datetime1">
              <a:rPr lang="en-US" smtClean="0"/>
              <a:t>11/9/2019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53833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49EB1C49-F74B-47FE-8050-CE9AAF0717AC}" type="datetime1">
              <a:rPr lang="en-US" smtClean="0"/>
              <a:t>11/9/2019</a:t>
            </a:fld>
            <a:endParaRPr lang="en-US"/>
          </a:p>
        </p:txBody>
      </p:sp>
      <p:sp>
        <p:nvSpPr>
          <p:cNvPr id="3" name="Footer Placeholder 2"/>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30446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767358" y="381000"/>
            <a:ext cx="3293422" cy="1371600"/>
          </a:xfrm>
        </p:spPr>
        <p:txBody>
          <a:bodyPr anchor="b">
            <a:normAutofit/>
          </a:bodyPr>
          <a:lstStyle>
            <a:lvl1pPr algn="l">
              <a:defRPr sz="2800" b="1" cap="all" baseline="0">
                <a:solidFill>
                  <a:schemeClr val="tx2"/>
                </a:solidFill>
              </a:defRPr>
            </a:lvl1pPr>
          </a:lstStyle>
          <a:p>
            <a:r>
              <a:rPr lang="en-US"/>
              <a:t>Click to edit Master title style</a:t>
            </a:r>
            <a:endParaRPr dirty="0"/>
          </a:p>
        </p:txBody>
      </p:sp>
      <p:sp>
        <p:nvSpPr>
          <p:cNvPr id="3" name="Content Placeholder 2"/>
          <p:cNvSpPr>
            <a:spLocks noGrp="1"/>
          </p:cNvSpPr>
          <p:nvPr>
            <p:ph idx="1"/>
          </p:nvPr>
        </p:nvSpPr>
        <p:spPr>
          <a:xfrm>
            <a:off x="5332411" y="482600"/>
            <a:ext cx="6043825"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white">
          <a:xfrm>
            <a:off x="1767358"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F57B2-B504-486D-85D3-4C584AEF2C6C}" type="datetime1">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62933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110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4875529" y="0"/>
            <a:ext cx="73132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1" cap="none" spc="0" baseline="0">
                <a:ln w="22225">
                  <a:solidFill>
                    <a:schemeClr val="tx2"/>
                  </a:solidFill>
                  <a:prstDash val="solid"/>
                </a:ln>
                <a:solidFill>
                  <a:schemeClr val="tx2"/>
                </a:solidFill>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C675C8C5-A9A9-4B3A-B134-0E3A713D185C}" type="datetime1">
              <a:rPr lang="en-US" smtClean="0"/>
              <a:pPr/>
              <a:t>11/9/2019</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67826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0604" y="-9144"/>
            <a:ext cx="12178221" cy="6878638"/>
            <a:chOff x="10604" y="-9144"/>
            <a:chExt cx="12178221" cy="6878638"/>
          </a:xfrm>
        </p:grpSpPr>
        <p:sp>
          <p:nvSpPr>
            <p:cNvPr id="7" name="Rectangle 6"/>
            <p:cNvSpPr/>
            <p:nvPr/>
          </p:nvSpPr>
          <p:spPr>
            <a:xfrm>
              <a:off x="11884104" y="0"/>
              <a:ext cx="304721" cy="6858000"/>
            </a:xfrm>
            <a:prstGeom prst="rect">
              <a:avLst/>
            </a:prstGeom>
            <a:solidFill>
              <a:schemeClr val="tx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grpSp>
          <p:nvGrpSpPr>
            <p:cNvPr id="10" name="Group 9"/>
            <p:cNvGrpSpPr/>
            <p:nvPr/>
          </p:nvGrpSpPr>
          <p:grpSpPr>
            <a:xfrm flipV="1">
              <a:off x="10604" y="-9144"/>
              <a:ext cx="1951038" cy="6878638"/>
              <a:chOff x="-4636" y="-9144"/>
              <a:chExt cx="1951038" cy="6878638"/>
            </a:xfrm>
            <a:solidFill>
              <a:schemeClr val="bg2"/>
            </a:solidFill>
          </p:grpSpPr>
          <p:sp>
            <p:nvSpPr>
              <p:cNvPr id="17" name="Freeform 4"/>
              <p:cNvSpPr>
                <a:spLocks/>
              </p:cNvSpPr>
              <p:nvPr/>
            </p:nvSpPr>
            <p:spPr bwMode="grayWhite">
              <a:xfrm>
                <a:off x="135064" y="143256"/>
                <a:ext cx="709613" cy="82550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 name="Freeform 5"/>
              <p:cNvSpPr>
                <a:spLocks/>
              </p:cNvSpPr>
              <p:nvPr/>
            </p:nvSpPr>
            <p:spPr bwMode="grayWhite">
              <a:xfrm>
                <a:off x="42989" y="2829306"/>
                <a:ext cx="733425" cy="981075"/>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 name="Freeform 6"/>
              <p:cNvSpPr>
                <a:spLocks/>
              </p:cNvSpPr>
              <p:nvPr/>
            </p:nvSpPr>
            <p:spPr bwMode="grayWhite">
              <a:xfrm>
                <a:off x="89027" y="2084769"/>
                <a:ext cx="990600" cy="588963"/>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0" name="Freeform 7"/>
              <p:cNvSpPr>
                <a:spLocks/>
              </p:cNvSpPr>
              <p:nvPr/>
            </p:nvSpPr>
            <p:spPr bwMode="grayWhite">
              <a:xfrm>
                <a:off x="12827" y="1132269"/>
                <a:ext cx="803275" cy="746125"/>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 name="Freeform 8"/>
              <p:cNvSpPr>
                <a:spLocks/>
              </p:cNvSpPr>
              <p:nvPr/>
            </p:nvSpPr>
            <p:spPr bwMode="grayWhite">
              <a:xfrm>
                <a:off x="866902" y="711581"/>
                <a:ext cx="812800" cy="808038"/>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2" name="Freeform 9"/>
              <p:cNvSpPr>
                <a:spLocks/>
              </p:cNvSpPr>
              <p:nvPr/>
            </p:nvSpPr>
            <p:spPr bwMode="grayWhite">
              <a:xfrm>
                <a:off x="741489" y="3732594"/>
                <a:ext cx="803275" cy="746125"/>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3" name="Freeform 10"/>
              <p:cNvSpPr>
                <a:spLocks/>
              </p:cNvSpPr>
              <p:nvPr/>
            </p:nvSpPr>
            <p:spPr bwMode="grayWhite">
              <a:xfrm>
                <a:off x="770064" y="4589844"/>
                <a:ext cx="709613" cy="82550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4" name="Freeform 11"/>
              <p:cNvSpPr>
                <a:spLocks/>
              </p:cNvSpPr>
              <p:nvPr/>
            </p:nvSpPr>
            <p:spPr bwMode="grayWhite">
              <a:xfrm>
                <a:off x="90614" y="3884994"/>
                <a:ext cx="649288" cy="985838"/>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5" name="Freeform 12"/>
              <p:cNvSpPr>
                <a:spLocks/>
              </p:cNvSpPr>
              <p:nvPr/>
            </p:nvSpPr>
            <p:spPr bwMode="grayWhite">
              <a:xfrm>
                <a:off x="882777" y="-9144"/>
                <a:ext cx="696913" cy="628650"/>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6" name="Freeform 13"/>
              <p:cNvSpPr>
                <a:spLocks/>
              </p:cNvSpPr>
              <p:nvPr/>
            </p:nvSpPr>
            <p:spPr bwMode="grayWhite">
              <a:xfrm>
                <a:off x="-4636" y="4966081"/>
                <a:ext cx="814388" cy="782638"/>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7" name="Freeform 14"/>
              <p:cNvSpPr>
                <a:spLocks/>
              </p:cNvSpPr>
              <p:nvPr/>
            </p:nvSpPr>
            <p:spPr bwMode="grayWhite">
              <a:xfrm>
                <a:off x="616077" y="5509006"/>
                <a:ext cx="812800" cy="808038"/>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8" name="Freeform 15"/>
              <p:cNvSpPr>
                <a:spLocks/>
              </p:cNvSpPr>
              <p:nvPr/>
            </p:nvSpPr>
            <p:spPr bwMode="grayWhite">
              <a:xfrm>
                <a:off x="1132014" y="6086856"/>
                <a:ext cx="814388" cy="782638"/>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9" name="Freeform 16"/>
              <p:cNvSpPr>
                <a:spLocks/>
              </p:cNvSpPr>
              <p:nvPr/>
            </p:nvSpPr>
            <p:spPr bwMode="grayWhite">
              <a:xfrm>
                <a:off x="8064" y="5947156"/>
                <a:ext cx="534988" cy="563563"/>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0" name="Freeform 17"/>
              <p:cNvSpPr>
                <a:spLocks/>
              </p:cNvSpPr>
              <p:nvPr/>
            </p:nvSpPr>
            <p:spPr bwMode="grayWhite">
              <a:xfrm>
                <a:off x="274764" y="6323394"/>
                <a:ext cx="676275" cy="541338"/>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grpSp>
      </p:grp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p>
            <a:r>
              <a:rPr lang="en-US"/>
              <a:t>Click to edit Master title style</a:t>
            </a:r>
            <a:endParaRPr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5A4F0574-43A3-46A0-8870-1B2305CBE5B3}" type="datetime1">
              <a:rPr lang="en-US" smtClean="0"/>
              <a:pPr/>
              <a:t>11/9/2019</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0923316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a:ln w="22225">
            <a:solidFill>
              <a:schemeClr val="tx2"/>
            </a:solidFill>
            <a:prstDash val="solid"/>
          </a:ln>
          <a:solidFill>
            <a:schemeClr val="tx2"/>
          </a:solidFill>
          <a:effectLst/>
          <a:latin typeface="+mj-lt"/>
          <a:ea typeface="+mj-ea"/>
          <a:cs typeface="+mj-cs"/>
        </a:defRPr>
      </a:lvl1pPr>
    </p:titleStyle>
    <p:bodyStyle>
      <a:lvl1pPr marL="246888" indent="-246888" algn="l" defTabSz="914400" rtl="0" eaLnBrk="1" latinLnBrk="0" hangingPunct="1">
        <a:lnSpc>
          <a:spcPct val="90000"/>
        </a:lnSpc>
        <a:spcBef>
          <a:spcPts val="1400"/>
        </a:spcBef>
        <a:buClr>
          <a:schemeClr val="tx2"/>
        </a:buClr>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Clr>
          <a:schemeClr val="tx2"/>
        </a:buClr>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Clr>
          <a:schemeClr val="tx2"/>
        </a:buClr>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Clr>
          <a:schemeClr val="tx2"/>
        </a:buClr>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3" pos="100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45940" y="1659110"/>
            <a:ext cx="8329031" cy="2680127"/>
          </a:xfrm>
        </p:spPr>
        <p:txBody>
          <a:bodyPr/>
          <a:lstStyle/>
          <a:p>
            <a:r>
              <a:rPr lang="en-US" dirty="0">
                <a:solidFill>
                  <a:schemeClr val="tx2">
                    <a:lumMod val="90000"/>
                  </a:schemeClr>
                </a:solidFill>
                <a:latin typeface="Nasalization" panose="020B0500000000000000" pitchFamily="34" charset="0"/>
              </a:rPr>
              <a:t>NA - ACCIDENTO</a:t>
            </a:r>
          </a:p>
        </p:txBody>
      </p:sp>
      <p:sp>
        <p:nvSpPr>
          <p:cNvPr id="2" name="Subtitle 1"/>
          <p:cNvSpPr>
            <a:spLocks noGrp="1"/>
          </p:cNvSpPr>
          <p:nvPr>
            <p:ph type="subTitle" idx="1"/>
          </p:nvPr>
        </p:nvSpPr>
        <p:spPr/>
        <p:txBody>
          <a:bodyPr>
            <a:normAutofit/>
          </a:bodyPr>
          <a:lstStyle/>
          <a:p>
            <a:r>
              <a:rPr lang="en-US" sz="2400" dirty="0">
                <a:latin typeface="Terminator Two" pitchFamily="2" charset="0"/>
              </a:rPr>
              <a:t>AUTOMATED HOME SECURITY SYSTEM</a:t>
            </a:r>
          </a:p>
        </p:txBody>
      </p:sp>
      <p:pic>
        <p:nvPicPr>
          <p:cNvPr id="5" name="Picture 4">
            <a:extLst>
              <a:ext uri="{FF2B5EF4-FFF2-40B4-BE49-F238E27FC236}">
                <a16:creationId xmlns:a16="http://schemas.microsoft.com/office/drawing/2014/main" id="{C4DCEE5D-51EB-4E42-AA83-D1CAEF677864}"/>
              </a:ext>
            </a:extLst>
          </p:cNvPr>
          <p:cNvPicPr>
            <a:picLocks noChangeAspect="1"/>
          </p:cNvPicPr>
          <p:nvPr/>
        </p:nvPicPr>
        <p:blipFill>
          <a:blip r:embed="rId2"/>
          <a:stretch>
            <a:fillRect/>
          </a:stretch>
        </p:blipFill>
        <p:spPr>
          <a:xfrm>
            <a:off x="7507841" y="3212976"/>
            <a:ext cx="2442598" cy="1395770"/>
          </a:xfrm>
          <a:prstGeom prst="rect">
            <a:avLst/>
          </a:prstGeom>
        </p:spPr>
      </p:pic>
    </p:spTree>
    <p:extLst>
      <p:ext uri="{BB962C8B-B14F-4D97-AF65-F5344CB8AC3E}">
        <p14:creationId xmlns:p14="http://schemas.microsoft.com/office/powerpoint/2010/main" val="25898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8C15-8511-4EE5-8071-6BA0DAE1ADAA}"/>
              </a:ext>
            </a:extLst>
          </p:cNvPr>
          <p:cNvSpPr>
            <a:spLocks noGrp="1"/>
          </p:cNvSpPr>
          <p:nvPr>
            <p:ph type="title"/>
          </p:nvPr>
        </p:nvSpPr>
        <p:spPr/>
        <p:txBody>
          <a:bodyPr/>
          <a:lstStyle/>
          <a:p>
            <a:r>
              <a:rPr lang="en-IN" dirty="0"/>
              <a:t>Gas Sensor</a:t>
            </a:r>
          </a:p>
        </p:txBody>
      </p:sp>
      <p:pic>
        <p:nvPicPr>
          <p:cNvPr id="5" name="Picture 4">
            <a:extLst>
              <a:ext uri="{FF2B5EF4-FFF2-40B4-BE49-F238E27FC236}">
                <a16:creationId xmlns:a16="http://schemas.microsoft.com/office/drawing/2014/main" id="{586F9777-6862-4666-85BD-61DCCECBCEF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4052" y="1988840"/>
            <a:ext cx="4366592" cy="3024336"/>
          </a:xfrm>
          <a:prstGeom prst="rect">
            <a:avLst/>
          </a:prstGeom>
          <a:noFill/>
        </p:spPr>
      </p:pic>
    </p:spTree>
    <p:extLst>
      <p:ext uri="{BB962C8B-B14F-4D97-AF65-F5344CB8AC3E}">
        <p14:creationId xmlns:p14="http://schemas.microsoft.com/office/powerpoint/2010/main" val="201703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84EE-4D60-4AA3-ACD4-C8F6C2FCAAED}"/>
              </a:ext>
            </a:extLst>
          </p:cNvPr>
          <p:cNvSpPr>
            <a:spLocks noGrp="1"/>
          </p:cNvSpPr>
          <p:nvPr>
            <p:ph type="title"/>
          </p:nvPr>
        </p:nvSpPr>
        <p:spPr/>
        <p:txBody>
          <a:bodyPr/>
          <a:lstStyle/>
          <a:p>
            <a:r>
              <a:rPr lang="en-IN" dirty="0"/>
              <a:t>IR Sensor</a:t>
            </a:r>
          </a:p>
        </p:txBody>
      </p:sp>
      <p:pic>
        <p:nvPicPr>
          <p:cNvPr id="5" name="Picture 4" descr="Image result for fc-51 specifications">
            <a:extLst>
              <a:ext uri="{FF2B5EF4-FFF2-40B4-BE49-F238E27FC236}">
                <a16:creationId xmlns:a16="http://schemas.microsoft.com/office/drawing/2014/main" id="{4CD0EB96-ADEC-45B9-9C18-F5B4F3CF0D6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8068" y="2348880"/>
            <a:ext cx="4248472" cy="3096344"/>
          </a:xfrm>
          <a:prstGeom prst="rect">
            <a:avLst/>
          </a:prstGeom>
          <a:noFill/>
          <a:ln>
            <a:noFill/>
          </a:ln>
        </p:spPr>
      </p:pic>
    </p:spTree>
    <p:extLst>
      <p:ext uri="{BB962C8B-B14F-4D97-AF65-F5344CB8AC3E}">
        <p14:creationId xmlns:p14="http://schemas.microsoft.com/office/powerpoint/2010/main" val="287085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lowchart: Extract 31">
            <a:extLst>
              <a:ext uri="{FF2B5EF4-FFF2-40B4-BE49-F238E27FC236}">
                <a16:creationId xmlns:a16="http://schemas.microsoft.com/office/drawing/2014/main" id="{3708D635-7E91-4353-BE6F-1AE850D905D5}"/>
              </a:ext>
            </a:extLst>
          </p:cNvPr>
          <p:cNvSpPr/>
          <p:nvPr/>
        </p:nvSpPr>
        <p:spPr>
          <a:xfrm>
            <a:off x="11350996" y="2852936"/>
            <a:ext cx="144016" cy="1512165"/>
          </a:xfrm>
          <a:prstGeom prst="flowChartExtract">
            <a:avLst/>
          </a:prstGeom>
          <a:solidFill>
            <a:schemeClr val="tx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Top Corners Snipped 32">
            <a:extLst>
              <a:ext uri="{FF2B5EF4-FFF2-40B4-BE49-F238E27FC236}">
                <a16:creationId xmlns:a16="http://schemas.microsoft.com/office/drawing/2014/main" id="{20A3A8E7-1FF7-4262-BBB2-F98F55B30050}"/>
              </a:ext>
            </a:extLst>
          </p:cNvPr>
          <p:cNvSpPr/>
          <p:nvPr/>
        </p:nvSpPr>
        <p:spPr>
          <a:xfrm>
            <a:off x="11334801" y="3789048"/>
            <a:ext cx="160211" cy="432040"/>
          </a:xfrm>
          <a:prstGeom prst="snip2SameRect">
            <a:avLst/>
          </a:prstGeom>
          <a:solidFill>
            <a:schemeClr val="tx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E015A5D-1476-42A7-8016-2F7F06A6092C}"/>
              </a:ext>
            </a:extLst>
          </p:cNvPr>
          <p:cNvSpPr/>
          <p:nvPr/>
        </p:nvSpPr>
        <p:spPr>
          <a:xfrm>
            <a:off x="4654252" y="404664"/>
            <a:ext cx="1800200" cy="4824536"/>
          </a:xfrm>
          <a:prstGeom prst="rect">
            <a:avLst/>
          </a:prstGeom>
          <a:solidFill>
            <a:schemeClr val="accent5"/>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D00E58A-212C-4CC2-9133-14EEBC4F097E}"/>
              </a:ext>
            </a:extLst>
          </p:cNvPr>
          <p:cNvSpPr/>
          <p:nvPr/>
        </p:nvSpPr>
        <p:spPr>
          <a:xfrm>
            <a:off x="1629916" y="548680"/>
            <a:ext cx="1152128" cy="1296144"/>
          </a:xfrm>
          <a:prstGeom prst="roundRect">
            <a:avLst/>
          </a:prstGeom>
          <a:solidFill>
            <a:srgbClr val="7030A0"/>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3">
                  <a:lumMod val="75000"/>
                </a:schemeClr>
              </a:solidFill>
            </a:endParaRPr>
          </a:p>
        </p:txBody>
      </p:sp>
      <p:sp>
        <p:nvSpPr>
          <p:cNvPr id="8" name="Rectangle: Rounded Corners 7">
            <a:extLst>
              <a:ext uri="{FF2B5EF4-FFF2-40B4-BE49-F238E27FC236}">
                <a16:creationId xmlns:a16="http://schemas.microsoft.com/office/drawing/2014/main" id="{ACCB4DE2-5765-4E3E-97E2-A4FEB7E69FD9}"/>
              </a:ext>
            </a:extLst>
          </p:cNvPr>
          <p:cNvSpPr/>
          <p:nvPr/>
        </p:nvSpPr>
        <p:spPr>
          <a:xfrm>
            <a:off x="1629916" y="3573016"/>
            <a:ext cx="1152128" cy="1296144"/>
          </a:xfrm>
          <a:prstGeom prst="roundRect">
            <a:avLst/>
          </a:prstGeom>
          <a:solidFill>
            <a:schemeClr val="accent6">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27F23BC5-0203-4792-85F5-20405E3478DA}"/>
              </a:ext>
            </a:extLst>
          </p:cNvPr>
          <p:cNvCxnSpPr/>
          <p:nvPr/>
        </p:nvCxnSpPr>
        <p:spPr>
          <a:xfrm>
            <a:off x="2998068" y="1196752"/>
            <a:ext cx="1512168" cy="0"/>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1B49F55-BE0A-490C-8CD1-C8EF8007CB06}"/>
              </a:ext>
            </a:extLst>
          </p:cNvPr>
          <p:cNvCxnSpPr/>
          <p:nvPr/>
        </p:nvCxnSpPr>
        <p:spPr>
          <a:xfrm>
            <a:off x="2926060" y="4221088"/>
            <a:ext cx="1584176" cy="0"/>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172EBFF-594D-4668-AFE5-D88D26805C89}"/>
              </a:ext>
            </a:extLst>
          </p:cNvPr>
          <p:cNvPicPr>
            <a:picLocks noChangeAspect="1"/>
          </p:cNvPicPr>
          <p:nvPr/>
        </p:nvPicPr>
        <p:blipFill>
          <a:blip r:embed="rId2"/>
          <a:stretch>
            <a:fillRect/>
          </a:stretch>
        </p:blipFill>
        <p:spPr>
          <a:xfrm>
            <a:off x="9729273" y="2204864"/>
            <a:ext cx="1266840" cy="1296144"/>
          </a:xfrm>
          <a:prstGeom prst="rect">
            <a:avLst/>
          </a:prstGeom>
        </p:spPr>
      </p:pic>
      <p:pic>
        <p:nvPicPr>
          <p:cNvPr id="17" name="Picture 16">
            <a:extLst>
              <a:ext uri="{FF2B5EF4-FFF2-40B4-BE49-F238E27FC236}">
                <a16:creationId xmlns:a16="http://schemas.microsoft.com/office/drawing/2014/main" id="{A1008F20-18FD-48FA-9F77-A431B2904F98}"/>
              </a:ext>
            </a:extLst>
          </p:cNvPr>
          <p:cNvPicPr>
            <a:picLocks noChangeAspect="1"/>
          </p:cNvPicPr>
          <p:nvPr/>
        </p:nvPicPr>
        <p:blipFill>
          <a:blip r:embed="rId3"/>
          <a:stretch>
            <a:fillRect/>
          </a:stretch>
        </p:blipFill>
        <p:spPr>
          <a:xfrm flipH="1">
            <a:off x="9606609" y="548920"/>
            <a:ext cx="1512168" cy="1512168"/>
          </a:xfrm>
          <a:prstGeom prst="rect">
            <a:avLst/>
          </a:prstGeom>
        </p:spPr>
      </p:pic>
      <p:cxnSp>
        <p:nvCxnSpPr>
          <p:cNvPr id="18" name="Straight Arrow Connector 17">
            <a:extLst>
              <a:ext uri="{FF2B5EF4-FFF2-40B4-BE49-F238E27FC236}">
                <a16:creationId xmlns:a16="http://schemas.microsoft.com/office/drawing/2014/main" id="{396DBFEC-F487-4539-AE7A-8DEEEF3BB7A3}"/>
              </a:ext>
            </a:extLst>
          </p:cNvPr>
          <p:cNvCxnSpPr>
            <a:cxnSpLocks/>
          </p:cNvCxnSpPr>
          <p:nvPr/>
        </p:nvCxnSpPr>
        <p:spPr>
          <a:xfrm>
            <a:off x="6598468" y="1268760"/>
            <a:ext cx="2880320" cy="0"/>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76E074-46E8-4849-B936-38685DEA6B57}"/>
              </a:ext>
            </a:extLst>
          </p:cNvPr>
          <p:cNvCxnSpPr>
            <a:cxnSpLocks/>
          </p:cNvCxnSpPr>
          <p:nvPr/>
        </p:nvCxnSpPr>
        <p:spPr>
          <a:xfrm>
            <a:off x="6598468" y="3068960"/>
            <a:ext cx="2880320" cy="0"/>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1" name="Rectangle: Top Corners Snipped 20">
            <a:extLst>
              <a:ext uri="{FF2B5EF4-FFF2-40B4-BE49-F238E27FC236}">
                <a16:creationId xmlns:a16="http://schemas.microsoft.com/office/drawing/2014/main" id="{53262EBD-25C0-400C-B4F6-FF94002E0601}"/>
              </a:ext>
            </a:extLst>
          </p:cNvPr>
          <p:cNvSpPr/>
          <p:nvPr/>
        </p:nvSpPr>
        <p:spPr>
          <a:xfrm>
            <a:off x="8830716" y="4077073"/>
            <a:ext cx="2664296" cy="1080115"/>
          </a:xfrm>
          <a:prstGeom prst="snip2SameRect">
            <a:avLst/>
          </a:prstGeom>
          <a:solidFill>
            <a:schemeClr val="tx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7AB03388-11BE-457D-8BBE-F48534DCD123}"/>
              </a:ext>
            </a:extLst>
          </p:cNvPr>
          <p:cNvCxnSpPr>
            <a:cxnSpLocks/>
          </p:cNvCxnSpPr>
          <p:nvPr/>
        </p:nvCxnSpPr>
        <p:spPr>
          <a:xfrm>
            <a:off x="6598468" y="4653136"/>
            <a:ext cx="2016224" cy="0"/>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Flowchart: Terminator 23">
            <a:extLst>
              <a:ext uri="{FF2B5EF4-FFF2-40B4-BE49-F238E27FC236}">
                <a16:creationId xmlns:a16="http://schemas.microsoft.com/office/drawing/2014/main" id="{A1A0F5C0-832B-47EC-B461-9F2CD7B2D3A6}"/>
              </a:ext>
            </a:extLst>
          </p:cNvPr>
          <p:cNvSpPr/>
          <p:nvPr/>
        </p:nvSpPr>
        <p:spPr>
          <a:xfrm>
            <a:off x="4078188" y="5949528"/>
            <a:ext cx="3096344" cy="791840"/>
          </a:xfrm>
          <a:prstGeom prst="flowChartTerminator">
            <a:avLst/>
          </a:prstGeom>
          <a:solidFill>
            <a:schemeClr val="accent3">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27E77E57-893C-4B6A-B87C-5957104CA1A5}"/>
              </a:ext>
            </a:extLst>
          </p:cNvPr>
          <p:cNvCxnSpPr/>
          <p:nvPr/>
        </p:nvCxnSpPr>
        <p:spPr>
          <a:xfrm>
            <a:off x="5518348" y="5445224"/>
            <a:ext cx="0" cy="432048"/>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77D7F-0D28-4DCB-863F-5DAAEBE32AF3}"/>
              </a:ext>
            </a:extLst>
          </p:cNvPr>
          <p:cNvSpPr txBox="1"/>
          <p:nvPr/>
        </p:nvSpPr>
        <p:spPr>
          <a:xfrm>
            <a:off x="4767088" y="2200539"/>
            <a:ext cx="1800200" cy="757130"/>
          </a:xfrm>
          <a:prstGeom prst="rect">
            <a:avLst/>
          </a:prstGeom>
          <a:noFill/>
        </p:spPr>
        <p:txBody>
          <a:bodyPr wrap="square" rtlCol="0">
            <a:spAutoFit/>
          </a:bodyPr>
          <a:lstStyle/>
          <a:p>
            <a:pPr>
              <a:lnSpc>
                <a:spcPct val="90000"/>
              </a:lnSpc>
            </a:pPr>
            <a:r>
              <a:rPr lang="en-IN" sz="2400" dirty="0"/>
              <a:t>Micro</a:t>
            </a:r>
          </a:p>
          <a:p>
            <a:pPr>
              <a:lnSpc>
                <a:spcPct val="90000"/>
              </a:lnSpc>
            </a:pPr>
            <a:r>
              <a:rPr lang="en-IN" sz="2400" dirty="0"/>
              <a:t>Controller</a:t>
            </a:r>
          </a:p>
        </p:txBody>
      </p:sp>
      <p:sp>
        <p:nvSpPr>
          <p:cNvPr id="28" name="TextBox 27">
            <a:extLst>
              <a:ext uri="{FF2B5EF4-FFF2-40B4-BE49-F238E27FC236}">
                <a16:creationId xmlns:a16="http://schemas.microsoft.com/office/drawing/2014/main" id="{760F2EFD-ACED-409D-98BA-74783D41B179}"/>
              </a:ext>
            </a:extLst>
          </p:cNvPr>
          <p:cNvSpPr txBox="1"/>
          <p:nvPr/>
        </p:nvSpPr>
        <p:spPr>
          <a:xfrm>
            <a:off x="1710021" y="836712"/>
            <a:ext cx="991917" cy="646331"/>
          </a:xfrm>
          <a:prstGeom prst="rect">
            <a:avLst/>
          </a:prstGeom>
          <a:noFill/>
        </p:spPr>
        <p:txBody>
          <a:bodyPr wrap="square" rtlCol="0">
            <a:spAutoFit/>
          </a:bodyPr>
          <a:lstStyle/>
          <a:p>
            <a:pPr>
              <a:lnSpc>
                <a:spcPct val="90000"/>
              </a:lnSpc>
            </a:pPr>
            <a:r>
              <a:rPr lang="en-IN" sz="2000" dirty="0"/>
              <a:t>Gas</a:t>
            </a:r>
          </a:p>
          <a:p>
            <a:pPr>
              <a:lnSpc>
                <a:spcPct val="90000"/>
              </a:lnSpc>
            </a:pPr>
            <a:r>
              <a:rPr lang="en-IN" sz="2000" dirty="0"/>
              <a:t>Sensor</a:t>
            </a:r>
          </a:p>
        </p:txBody>
      </p:sp>
      <p:sp>
        <p:nvSpPr>
          <p:cNvPr id="29" name="TextBox 28">
            <a:extLst>
              <a:ext uri="{FF2B5EF4-FFF2-40B4-BE49-F238E27FC236}">
                <a16:creationId xmlns:a16="http://schemas.microsoft.com/office/drawing/2014/main" id="{F659DBB8-01BF-4317-934A-1D3110FA0B29}"/>
              </a:ext>
            </a:extLst>
          </p:cNvPr>
          <p:cNvSpPr txBox="1"/>
          <p:nvPr/>
        </p:nvSpPr>
        <p:spPr>
          <a:xfrm>
            <a:off x="1701924" y="3934797"/>
            <a:ext cx="991917" cy="646331"/>
          </a:xfrm>
          <a:prstGeom prst="rect">
            <a:avLst/>
          </a:prstGeom>
          <a:noFill/>
        </p:spPr>
        <p:txBody>
          <a:bodyPr wrap="square" rtlCol="0">
            <a:spAutoFit/>
          </a:bodyPr>
          <a:lstStyle/>
          <a:p>
            <a:pPr>
              <a:lnSpc>
                <a:spcPct val="90000"/>
              </a:lnSpc>
            </a:pPr>
            <a:r>
              <a:rPr lang="en-IN" sz="2000" dirty="0"/>
              <a:t>Flame</a:t>
            </a:r>
          </a:p>
          <a:p>
            <a:pPr>
              <a:lnSpc>
                <a:spcPct val="90000"/>
              </a:lnSpc>
            </a:pPr>
            <a:r>
              <a:rPr lang="en-IN" sz="2000" dirty="0"/>
              <a:t>Sensor</a:t>
            </a:r>
          </a:p>
        </p:txBody>
      </p:sp>
      <p:sp>
        <p:nvSpPr>
          <p:cNvPr id="30" name="TextBox 29">
            <a:extLst>
              <a:ext uri="{FF2B5EF4-FFF2-40B4-BE49-F238E27FC236}">
                <a16:creationId xmlns:a16="http://schemas.microsoft.com/office/drawing/2014/main" id="{1AF93781-DC5E-4CEF-9A8C-3C0D5104704D}"/>
              </a:ext>
            </a:extLst>
          </p:cNvPr>
          <p:cNvSpPr txBox="1"/>
          <p:nvPr/>
        </p:nvSpPr>
        <p:spPr>
          <a:xfrm>
            <a:off x="4654252" y="6180299"/>
            <a:ext cx="2432077" cy="369332"/>
          </a:xfrm>
          <a:prstGeom prst="rect">
            <a:avLst/>
          </a:prstGeom>
          <a:noFill/>
        </p:spPr>
        <p:txBody>
          <a:bodyPr wrap="square" rtlCol="0">
            <a:spAutoFit/>
          </a:bodyPr>
          <a:lstStyle/>
          <a:p>
            <a:pPr>
              <a:lnSpc>
                <a:spcPct val="90000"/>
              </a:lnSpc>
            </a:pPr>
            <a:r>
              <a:rPr lang="en-IN" sz="2000" dirty="0"/>
              <a:t>LCD Module</a:t>
            </a:r>
          </a:p>
        </p:txBody>
      </p:sp>
      <p:sp>
        <p:nvSpPr>
          <p:cNvPr id="31" name="TextBox 30">
            <a:extLst>
              <a:ext uri="{FF2B5EF4-FFF2-40B4-BE49-F238E27FC236}">
                <a16:creationId xmlns:a16="http://schemas.microsoft.com/office/drawing/2014/main" id="{9BB9F9FE-8691-493D-A5D2-8DDDF95496FD}"/>
              </a:ext>
            </a:extLst>
          </p:cNvPr>
          <p:cNvSpPr txBox="1"/>
          <p:nvPr/>
        </p:nvSpPr>
        <p:spPr>
          <a:xfrm>
            <a:off x="9278959" y="4437112"/>
            <a:ext cx="2432077" cy="369332"/>
          </a:xfrm>
          <a:prstGeom prst="rect">
            <a:avLst/>
          </a:prstGeom>
          <a:noFill/>
        </p:spPr>
        <p:txBody>
          <a:bodyPr wrap="square" rtlCol="0">
            <a:spAutoFit/>
          </a:bodyPr>
          <a:lstStyle/>
          <a:p>
            <a:pPr>
              <a:lnSpc>
                <a:spcPct val="90000"/>
              </a:lnSpc>
            </a:pPr>
            <a:r>
              <a:rPr lang="en-IN" sz="2000" dirty="0"/>
              <a:t>GSM Module</a:t>
            </a:r>
          </a:p>
        </p:txBody>
      </p:sp>
    </p:spTree>
    <p:extLst>
      <p:ext uri="{BB962C8B-B14F-4D97-AF65-F5344CB8AC3E}">
        <p14:creationId xmlns:p14="http://schemas.microsoft.com/office/powerpoint/2010/main" val="35012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Extract 1">
            <a:extLst>
              <a:ext uri="{FF2B5EF4-FFF2-40B4-BE49-F238E27FC236}">
                <a16:creationId xmlns:a16="http://schemas.microsoft.com/office/drawing/2014/main" id="{ABC33C55-D53B-47BB-91CD-C95540B5986C}"/>
              </a:ext>
            </a:extLst>
          </p:cNvPr>
          <p:cNvSpPr/>
          <p:nvPr/>
        </p:nvSpPr>
        <p:spPr>
          <a:xfrm>
            <a:off x="11423004" y="2852936"/>
            <a:ext cx="144016" cy="1512165"/>
          </a:xfrm>
          <a:prstGeom prst="flowChartExtract">
            <a:avLst/>
          </a:prstGeom>
          <a:solidFill>
            <a:schemeClr val="tx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Top Corners Snipped 2">
            <a:extLst>
              <a:ext uri="{FF2B5EF4-FFF2-40B4-BE49-F238E27FC236}">
                <a16:creationId xmlns:a16="http://schemas.microsoft.com/office/drawing/2014/main" id="{E6E34784-E65B-4201-B0F5-3B1B7E94AF74}"/>
              </a:ext>
            </a:extLst>
          </p:cNvPr>
          <p:cNvSpPr/>
          <p:nvPr/>
        </p:nvSpPr>
        <p:spPr>
          <a:xfrm>
            <a:off x="11406809" y="3789048"/>
            <a:ext cx="160211" cy="432040"/>
          </a:xfrm>
          <a:prstGeom prst="snip2SameRect">
            <a:avLst/>
          </a:prstGeom>
          <a:solidFill>
            <a:schemeClr val="tx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E695E2D-BA19-4C83-8008-8E0E8798C047}"/>
              </a:ext>
            </a:extLst>
          </p:cNvPr>
          <p:cNvSpPr/>
          <p:nvPr/>
        </p:nvSpPr>
        <p:spPr>
          <a:xfrm>
            <a:off x="4726260" y="404664"/>
            <a:ext cx="1800200" cy="4824536"/>
          </a:xfrm>
          <a:prstGeom prst="rect">
            <a:avLst/>
          </a:prstGeom>
          <a:solidFill>
            <a:schemeClr val="accent5"/>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C28128A2-7C04-4C37-9719-945934EF0CBB}"/>
              </a:ext>
            </a:extLst>
          </p:cNvPr>
          <p:cNvSpPr/>
          <p:nvPr/>
        </p:nvSpPr>
        <p:spPr>
          <a:xfrm>
            <a:off x="1701924" y="548680"/>
            <a:ext cx="1152128" cy="1296144"/>
          </a:xfrm>
          <a:prstGeom prst="roundRect">
            <a:avLst/>
          </a:prstGeom>
          <a:solidFill>
            <a:schemeClr val="accent6">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3">
                  <a:lumMod val="75000"/>
                </a:schemeClr>
              </a:solidFill>
            </a:endParaRPr>
          </a:p>
        </p:txBody>
      </p:sp>
      <p:sp>
        <p:nvSpPr>
          <p:cNvPr id="6" name="Rectangle: Rounded Corners 5">
            <a:extLst>
              <a:ext uri="{FF2B5EF4-FFF2-40B4-BE49-F238E27FC236}">
                <a16:creationId xmlns:a16="http://schemas.microsoft.com/office/drawing/2014/main" id="{AC58C6DD-460E-4672-9400-84364431EC19}"/>
              </a:ext>
            </a:extLst>
          </p:cNvPr>
          <p:cNvSpPr/>
          <p:nvPr/>
        </p:nvSpPr>
        <p:spPr>
          <a:xfrm>
            <a:off x="1701924" y="3573016"/>
            <a:ext cx="1152128" cy="1296144"/>
          </a:xfrm>
          <a:prstGeom prst="roundRect">
            <a:avLst/>
          </a:prstGeom>
          <a:solidFill>
            <a:schemeClr val="tx1">
              <a:lumMod val="6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BBB87E55-D4BE-4CF4-A281-33B72766D66D}"/>
              </a:ext>
            </a:extLst>
          </p:cNvPr>
          <p:cNvCxnSpPr>
            <a:cxnSpLocks/>
          </p:cNvCxnSpPr>
          <p:nvPr/>
        </p:nvCxnSpPr>
        <p:spPr>
          <a:xfrm>
            <a:off x="2926060" y="1196752"/>
            <a:ext cx="1656184" cy="0"/>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09A4FD2-FF55-423D-9CF6-24A54C2455F3}"/>
              </a:ext>
            </a:extLst>
          </p:cNvPr>
          <p:cNvCxnSpPr>
            <a:cxnSpLocks/>
          </p:cNvCxnSpPr>
          <p:nvPr/>
        </p:nvCxnSpPr>
        <p:spPr>
          <a:xfrm>
            <a:off x="2926060" y="4221088"/>
            <a:ext cx="1656184" cy="0"/>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4FEE983-84D0-4953-8BCE-5063530280D7}"/>
              </a:ext>
            </a:extLst>
          </p:cNvPr>
          <p:cNvPicPr>
            <a:picLocks noChangeAspect="1"/>
          </p:cNvPicPr>
          <p:nvPr/>
        </p:nvPicPr>
        <p:blipFill>
          <a:blip r:embed="rId2"/>
          <a:stretch>
            <a:fillRect/>
          </a:stretch>
        </p:blipFill>
        <p:spPr>
          <a:xfrm>
            <a:off x="9801281" y="2204864"/>
            <a:ext cx="1266840" cy="1296144"/>
          </a:xfrm>
          <a:prstGeom prst="rect">
            <a:avLst/>
          </a:prstGeom>
        </p:spPr>
      </p:pic>
      <p:cxnSp>
        <p:nvCxnSpPr>
          <p:cNvPr id="12" name="Straight Arrow Connector 11">
            <a:extLst>
              <a:ext uri="{FF2B5EF4-FFF2-40B4-BE49-F238E27FC236}">
                <a16:creationId xmlns:a16="http://schemas.microsoft.com/office/drawing/2014/main" id="{D359A5F9-8162-4A23-876A-488D3556C80C}"/>
              </a:ext>
            </a:extLst>
          </p:cNvPr>
          <p:cNvCxnSpPr>
            <a:cxnSpLocks/>
          </p:cNvCxnSpPr>
          <p:nvPr/>
        </p:nvCxnSpPr>
        <p:spPr>
          <a:xfrm>
            <a:off x="6670476" y="3068960"/>
            <a:ext cx="2880320" cy="0"/>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ectangle: Top Corners Snipped 12">
            <a:extLst>
              <a:ext uri="{FF2B5EF4-FFF2-40B4-BE49-F238E27FC236}">
                <a16:creationId xmlns:a16="http://schemas.microsoft.com/office/drawing/2014/main" id="{2F5BFD97-9BA7-448C-84A9-D7F68CC00EB9}"/>
              </a:ext>
            </a:extLst>
          </p:cNvPr>
          <p:cNvSpPr/>
          <p:nvPr/>
        </p:nvSpPr>
        <p:spPr>
          <a:xfrm>
            <a:off x="8902724" y="4077073"/>
            <a:ext cx="2664296" cy="1080115"/>
          </a:xfrm>
          <a:prstGeom prst="snip2SameRect">
            <a:avLst/>
          </a:prstGeom>
          <a:solidFill>
            <a:schemeClr val="tx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0EDE8151-4795-487C-905B-75D3109ACBB8}"/>
              </a:ext>
            </a:extLst>
          </p:cNvPr>
          <p:cNvCxnSpPr>
            <a:cxnSpLocks/>
          </p:cNvCxnSpPr>
          <p:nvPr/>
        </p:nvCxnSpPr>
        <p:spPr>
          <a:xfrm>
            <a:off x="6670476" y="4653136"/>
            <a:ext cx="2016224" cy="0"/>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5" name="Flowchart: Terminator 14">
            <a:extLst>
              <a:ext uri="{FF2B5EF4-FFF2-40B4-BE49-F238E27FC236}">
                <a16:creationId xmlns:a16="http://schemas.microsoft.com/office/drawing/2014/main" id="{65A561AC-588D-4BE0-AF84-9EE24C7B6901}"/>
              </a:ext>
            </a:extLst>
          </p:cNvPr>
          <p:cNvSpPr/>
          <p:nvPr/>
        </p:nvSpPr>
        <p:spPr>
          <a:xfrm>
            <a:off x="4150196" y="5949528"/>
            <a:ext cx="3096344" cy="791840"/>
          </a:xfrm>
          <a:prstGeom prst="flowChartTerminator">
            <a:avLst/>
          </a:prstGeom>
          <a:solidFill>
            <a:schemeClr val="accent3">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B78BD2F0-3E59-4A31-9C80-F3D36398ACC0}"/>
              </a:ext>
            </a:extLst>
          </p:cNvPr>
          <p:cNvCxnSpPr/>
          <p:nvPr/>
        </p:nvCxnSpPr>
        <p:spPr>
          <a:xfrm>
            <a:off x="5590356" y="5445224"/>
            <a:ext cx="0" cy="432048"/>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4F8BB2F-A568-46AB-8CA1-5ECB45C4BE78}"/>
              </a:ext>
            </a:extLst>
          </p:cNvPr>
          <p:cNvSpPr txBox="1"/>
          <p:nvPr/>
        </p:nvSpPr>
        <p:spPr>
          <a:xfrm>
            <a:off x="4839096" y="2200539"/>
            <a:ext cx="1800200" cy="757130"/>
          </a:xfrm>
          <a:prstGeom prst="rect">
            <a:avLst/>
          </a:prstGeom>
          <a:noFill/>
        </p:spPr>
        <p:txBody>
          <a:bodyPr wrap="square" rtlCol="0">
            <a:spAutoFit/>
          </a:bodyPr>
          <a:lstStyle/>
          <a:p>
            <a:pPr>
              <a:lnSpc>
                <a:spcPct val="90000"/>
              </a:lnSpc>
            </a:pPr>
            <a:r>
              <a:rPr lang="en-IN" sz="2400" dirty="0"/>
              <a:t>Micro</a:t>
            </a:r>
          </a:p>
          <a:p>
            <a:pPr>
              <a:lnSpc>
                <a:spcPct val="90000"/>
              </a:lnSpc>
            </a:pPr>
            <a:r>
              <a:rPr lang="en-IN" sz="2400" dirty="0"/>
              <a:t>Controller</a:t>
            </a:r>
          </a:p>
        </p:txBody>
      </p:sp>
      <p:sp>
        <p:nvSpPr>
          <p:cNvPr id="18" name="TextBox 17">
            <a:extLst>
              <a:ext uri="{FF2B5EF4-FFF2-40B4-BE49-F238E27FC236}">
                <a16:creationId xmlns:a16="http://schemas.microsoft.com/office/drawing/2014/main" id="{984494E2-637A-40AC-880C-44E9AA2864A5}"/>
              </a:ext>
            </a:extLst>
          </p:cNvPr>
          <p:cNvSpPr txBox="1"/>
          <p:nvPr/>
        </p:nvSpPr>
        <p:spPr>
          <a:xfrm>
            <a:off x="1782029" y="836712"/>
            <a:ext cx="991917" cy="923330"/>
          </a:xfrm>
          <a:prstGeom prst="rect">
            <a:avLst/>
          </a:prstGeom>
          <a:noFill/>
        </p:spPr>
        <p:txBody>
          <a:bodyPr wrap="square" rtlCol="0">
            <a:spAutoFit/>
          </a:bodyPr>
          <a:lstStyle/>
          <a:p>
            <a:pPr>
              <a:lnSpc>
                <a:spcPct val="90000"/>
              </a:lnSpc>
            </a:pPr>
            <a:r>
              <a:rPr lang="en-IN" sz="2000" dirty="0"/>
              <a:t>IR</a:t>
            </a:r>
          </a:p>
          <a:p>
            <a:pPr>
              <a:lnSpc>
                <a:spcPct val="90000"/>
              </a:lnSpc>
            </a:pPr>
            <a:r>
              <a:rPr lang="en-IN" sz="2000" dirty="0"/>
              <a:t>Sensor</a:t>
            </a:r>
          </a:p>
          <a:p>
            <a:pPr>
              <a:lnSpc>
                <a:spcPct val="90000"/>
              </a:lnSpc>
            </a:pPr>
            <a:r>
              <a:rPr lang="en-IN" sz="2000" dirty="0"/>
              <a:t>   in</a:t>
            </a:r>
          </a:p>
        </p:txBody>
      </p:sp>
      <p:sp>
        <p:nvSpPr>
          <p:cNvPr id="19" name="TextBox 18">
            <a:extLst>
              <a:ext uri="{FF2B5EF4-FFF2-40B4-BE49-F238E27FC236}">
                <a16:creationId xmlns:a16="http://schemas.microsoft.com/office/drawing/2014/main" id="{3FEC0013-B638-46E5-9CCD-B780B9E22DD3}"/>
              </a:ext>
            </a:extLst>
          </p:cNvPr>
          <p:cNvSpPr txBox="1"/>
          <p:nvPr/>
        </p:nvSpPr>
        <p:spPr>
          <a:xfrm>
            <a:off x="1773932" y="3789040"/>
            <a:ext cx="991917" cy="923330"/>
          </a:xfrm>
          <a:prstGeom prst="rect">
            <a:avLst/>
          </a:prstGeom>
          <a:noFill/>
        </p:spPr>
        <p:txBody>
          <a:bodyPr wrap="square" rtlCol="0">
            <a:spAutoFit/>
          </a:bodyPr>
          <a:lstStyle/>
          <a:p>
            <a:pPr>
              <a:lnSpc>
                <a:spcPct val="90000"/>
              </a:lnSpc>
            </a:pPr>
            <a:r>
              <a:rPr lang="en-IN" sz="2000" dirty="0"/>
              <a:t>IR</a:t>
            </a:r>
          </a:p>
          <a:p>
            <a:pPr>
              <a:lnSpc>
                <a:spcPct val="90000"/>
              </a:lnSpc>
            </a:pPr>
            <a:r>
              <a:rPr lang="en-IN" sz="2000" dirty="0"/>
              <a:t>Sensor</a:t>
            </a:r>
          </a:p>
          <a:p>
            <a:pPr>
              <a:lnSpc>
                <a:spcPct val="90000"/>
              </a:lnSpc>
            </a:pPr>
            <a:r>
              <a:rPr lang="en-IN" sz="2000" dirty="0"/>
              <a:t>  out</a:t>
            </a:r>
          </a:p>
        </p:txBody>
      </p:sp>
      <p:sp>
        <p:nvSpPr>
          <p:cNvPr id="20" name="TextBox 19">
            <a:extLst>
              <a:ext uri="{FF2B5EF4-FFF2-40B4-BE49-F238E27FC236}">
                <a16:creationId xmlns:a16="http://schemas.microsoft.com/office/drawing/2014/main" id="{5729A04D-8630-4542-8ED1-98A698A8C1B7}"/>
              </a:ext>
            </a:extLst>
          </p:cNvPr>
          <p:cNvSpPr txBox="1"/>
          <p:nvPr/>
        </p:nvSpPr>
        <p:spPr>
          <a:xfrm>
            <a:off x="4726260" y="6180299"/>
            <a:ext cx="2432077" cy="369332"/>
          </a:xfrm>
          <a:prstGeom prst="rect">
            <a:avLst/>
          </a:prstGeom>
          <a:noFill/>
        </p:spPr>
        <p:txBody>
          <a:bodyPr wrap="square" rtlCol="0">
            <a:spAutoFit/>
          </a:bodyPr>
          <a:lstStyle/>
          <a:p>
            <a:pPr>
              <a:lnSpc>
                <a:spcPct val="90000"/>
              </a:lnSpc>
            </a:pPr>
            <a:r>
              <a:rPr lang="en-IN" sz="2000" dirty="0"/>
              <a:t>LCD Module</a:t>
            </a:r>
          </a:p>
        </p:txBody>
      </p:sp>
      <p:sp>
        <p:nvSpPr>
          <p:cNvPr id="21" name="TextBox 20">
            <a:extLst>
              <a:ext uri="{FF2B5EF4-FFF2-40B4-BE49-F238E27FC236}">
                <a16:creationId xmlns:a16="http://schemas.microsoft.com/office/drawing/2014/main" id="{F3698513-7A54-4C37-828F-82E092A1915B}"/>
              </a:ext>
            </a:extLst>
          </p:cNvPr>
          <p:cNvSpPr txBox="1"/>
          <p:nvPr/>
        </p:nvSpPr>
        <p:spPr>
          <a:xfrm>
            <a:off x="9350967" y="4437112"/>
            <a:ext cx="2432077" cy="369332"/>
          </a:xfrm>
          <a:prstGeom prst="rect">
            <a:avLst/>
          </a:prstGeom>
          <a:noFill/>
        </p:spPr>
        <p:txBody>
          <a:bodyPr wrap="square" rtlCol="0">
            <a:spAutoFit/>
          </a:bodyPr>
          <a:lstStyle/>
          <a:p>
            <a:pPr>
              <a:lnSpc>
                <a:spcPct val="90000"/>
              </a:lnSpc>
            </a:pPr>
            <a:r>
              <a:rPr lang="en-IN" sz="2000" dirty="0"/>
              <a:t>GSM Module</a:t>
            </a:r>
          </a:p>
        </p:txBody>
      </p:sp>
      <p:pic>
        <p:nvPicPr>
          <p:cNvPr id="26" name="Picture 25">
            <a:extLst>
              <a:ext uri="{FF2B5EF4-FFF2-40B4-BE49-F238E27FC236}">
                <a16:creationId xmlns:a16="http://schemas.microsoft.com/office/drawing/2014/main" id="{FBB97C0B-6012-4CC0-A58E-8557DB11305E}"/>
              </a:ext>
            </a:extLst>
          </p:cNvPr>
          <p:cNvPicPr>
            <a:picLocks noChangeAspect="1"/>
          </p:cNvPicPr>
          <p:nvPr/>
        </p:nvPicPr>
        <p:blipFill>
          <a:blip r:embed="rId3"/>
          <a:stretch>
            <a:fillRect/>
          </a:stretch>
        </p:blipFill>
        <p:spPr>
          <a:xfrm>
            <a:off x="1349600" y="1840279"/>
            <a:ext cx="2152524" cy="1700823"/>
          </a:xfrm>
          <a:prstGeom prst="rect">
            <a:avLst/>
          </a:prstGeom>
          <a:scene3d>
            <a:camera prst="isometricOffAxis1Right"/>
            <a:lightRig rig="threePt" dir="t"/>
          </a:scene3d>
        </p:spPr>
      </p:pic>
      <p:cxnSp>
        <p:nvCxnSpPr>
          <p:cNvPr id="23" name="Straight Arrow Connector 22">
            <a:extLst>
              <a:ext uri="{FF2B5EF4-FFF2-40B4-BE49-F238E27FC236}">
                <a16:creationId xmlns:a16="http://schemas.microsoft.com/office/drawing/2014/main" id="{30698C12-C3C8-4B20-AE4B-A630AA141BB2}"/>
              </a:ext>
            </a:extLst>
          </p:cNvPr>
          <p:cNvCxnSpPr>
            <a:cxnSpLocks/>
          </p:cNvCxnSpPr>
          <p:nvPr/>
        </p:nvCxnSpPr>
        <p:spPr>
          <a:xfrm>
            <a:off x="6670476" y="1349152"/>
            <a:ext cx="1656184" cy="0"/>
          </a:xfrm>
          <a:prstGeom prst="straightConnector1">
            <a:avLst/>
          </a:prstGeom>
          <a:ln w="127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1C470547-1303-4C31-ACBC-F5E328257345}"/>
              </a:ext>
            </a:extLst>
          </p:cNvPr>
          <p:cNvSpPr/>
          <p:nvPr/>
        </p:nvSpPr>
        <p:spPr>
          <a:xfrm>
            <a:off x="8542684" y="701080"/>
            <a:ext cx="1152128" cy="1296144"/>
          </a:xfrm>
          <a:prstGeom prst="roundRect">
            <a:avLst/>
          </a:prstGeom>
          <a:solidFill>
            <a:schemeClr val="accent6">
              <a:lumMod val="60000"/>
              <a:lumOff val="40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3">
                  <a:lumMod val="75000"/>
                </a:schemeClr>
              </a:solidFill>
            </a:endParaRPr>
          </a:p>
        </p:txBody>
      </p:sp>
      <p:sp>
        <p:nvSpPr>
          <p:cNvPr id="25" name="TextBox 24">
            <a:extLst>
              <a:ext uri="{FF2B5EF4-FFF2-40B4-BE49-F238E27FC236}">
                <a16:creationId xmlns:a16="http://schemas.microsoft.com/office/drawing/2014/main" id="{A8831136-F99D-4005-8897-805512E7DB09}"/>
              </a:ext>
            </a:extLst>
          </p:cNvPr>
          <p:cNvSpPr txBox="1"/>
          <p:nvPr/>
        </p:nvSpPr>
        <p:spPr>
          <a:xfrm>
            <a:off x="8630887" y="908720"/>
            <a:ext cx="991917" cy="978729"/>
          </a:xfrm>
          <a:prstGeom prst="rect">
            <a:avLst/>
          </a:prstGeom>
          <a:noFill/>
        </p:spPr>
        <p:txBody>
          <a:bodyPr wrap="square" rtlCol="0">
            <a:spAutoFit/>
          </a:bodyPr>
          <a:lstStyle/>
          <a:p>
            <a:pPr>
              <a:lnSpc>
                <a:spcPct val="90000"/>
              </a:lnSpc>
            </a:pPr>
            <a:r>
              <a:rPr lang="en-IN" sz="1600" dirty="0"/>
              <a:t>Real Time Clock</a:t>
            </a:r>
          </a:p>
          <a:p>
            <a:pPr>
              <a:lnSpc>
                <a:spcPct val="90000"/>
              </a:lnSpc>
            </a:pPr>
            <a:r>
              <a:rPr lang="en-IN" sz="1600" dirty="0"/>
              <a:t>Module</a:t>
            </a:r>
          </a:p>
        </p:txBody>
      </p:sp>
    </p:spTree>
    <p:extLst>
      <p:ext uri="{BB962C8B-B14F-4D97-AF65-F5344CB8AC3E}">
        <p14:creationId xmlns:p14="http://schemas.microsoft.com/office/powerpoint/2010/main" val="152608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F416-036F-441D-B7B0-2F3F6C8AD65E}"/>
              </a:ext>
            </a:extLst>
          </p:cNvPr>
          <p:cNvSpPr>
            <a:spLocks noGrp="1"/>
          </p:cNvSpPr>
          <p:nvPr>
            <p:ph type="title"/>
          </p:nvPr>
        </p:nvSpPr>
        <p:spPr/>
        <p:txBody>
          <a:bodyPr/>
          <a:lstStyle/>
          <a:p>
            <a:r>
              <a:rPr lang="en-IN" dirty="0"/>
              <a:t>Advantages	</a:t>
            </a:r>
          </a:p>
        </p:txBody>
      </p:sp>
      <p:sp>
        <p:nvSpPr>
          <p:cNvPr id="3" name="Content Placeholder 2">
            <a:extLst>
              <a:ext uri="{FF2B5EF4-FFF2-40B4-BE49-F238E27FC236}">
                <a16:creationId xmlns:a16="http://schemas.microsoft.com/office/drawing/2014/main" id="{1398F88A-2B0E-4A38-B4B9-6AB782F2E46C}"/>
              </a:ext>
            </a:extLst>
          </p:cNvPr>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With the use of this system, the possibility of burglary gets decreased effectively.</a:t>
            </a:r>
          </a:p>
          <a:p>
            <a:r>
              <a:rPr lang="en-US" sz="2000" dirty="0">
                <a:latin typeface="Calibri" panose="020F0502020204030204" pitchFamily="34" charset="0"/>
                <a:cs typeface="Calibri" panose="020F0502020204030204" pitchFamily="34" charset="0"/>
              </a:rPr>
              <a:t>It informs via SMS whenever detection of gas leakages or fire takes place and also take required measures like switching on exhaust fan, water source and closing gas regulator,</a:t>
            </a:r>
          </a:p>
          <a:p>
            <a:r>
              <a:rPr lang="en-US" sz="2000" dirty="0">
                <a:latin typeface="Calibri" panose="020F0502020204030204" pitchFamily="34" charset="0"/>
                <a:cs typeface="Calibri" panose="020F0502020204030204" pitchFamily="34" charset="0"/>
              </a:rPr>
              <a:t>Fully automated and digital.</a:t>
            </a:r>
          </a:p>
          <a:p>
            <a:r>
              <a:rPr lang="en-US" sz="2000" dirty="0">
                <a:latin typeface="Calibri" panose="020F0502020204030204" pitchFamily="34" charset="0"/>
                <a:cs typeface="Calibri" panose="020F0502020204030204" pitchFamily="34" charset="0"/>
              </a:rPr>
              <a:t>With the introduction of automatic system, the energy consumption of motor can be minimized.</a:t>
            </a:r>
          </a:p>
          <a:p>
            <a:r>
              <a:rPr lang="en-US" sz="2000" dirty="0">
                <a:latin typeface="Calibri" panose="020F0502020204030204" pitchFamily="34" charset="0"/>
                <a:cs typeface="Calibri" panose="020F0502020204030204" pitchFamily="34" charset="0"/>
              </a:rPr>
              <a:t>This system helps to monitor the current status of the house anytime via LCD module.</a:t>
            </a:r>
          </a:p>
          <a:p>
            <a:r>
              <a:rPr lang="en-US" sz="2000" dirty="0">
                <a:latin typeface="Calibri" panose="020F0502020204030204" pitchFamily="34" charset="0"/>
                <a:cs typeface="Calibri" panose="020F0502020204030204" pitchFamily="34" charset="0"/>
              </a:rPr>
              <a:t>Give alarms via buzzer in the house whenever an issue detected.</a:t>
            </a:r>
          </a:p>
          <a:p>
            <a:r>
              <a:rPr lang="en-US" sz="2000" dirty="0">
                <a:latin typeface="Calibri" panose="020F0502020204030204" pitchFamily="34" charset="0"/>
                <a:cs typeface="Calibri" panose="020F0502020204030204" pitchFamily="34" charset="0"/>
              </a:rPr>
              <a:t>It detects the water leakage or running taps and give alarm to the user.</a:t>
            </a:r>
          </a:p>
          <a:p>
            <a:r>
              <a:rPr lang="en-US" sz="2000" dirty="0">
                <a:latin typeface="Calibri" panose="020F0502020204030204" pitchFamily="34" charset="0"/>
                <a:cs typeface="Calibri" panose="020F0502020204030204" pitchFamily="34" charset="0"/>
              </a:rPr>
              <a:t>Low maintenance of the system. </a:t>
            </a:r>
          </a:p>
          <a:p>
            <a:pPr marL="0" indent="0">
              <a:buNone/>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608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FB7D91-3194-43C4-B0A9-5C5F1B254587}"/>
              </a:ext>
            </a:extLst>
          </p:cNvPr>
          <p:cNvSpPr/>
          <p:nvPr/>
        </p:nvSpPr>
        <p:spPr>
          <a:xfrm>
            <a:off x="2212650" y="2780928"/>
            <a:ext cx="4907113" cy="1107996"/>
          </a:xfrm>
          <a:prstGeom prst="rect">
            <a:avLst/>
          </a:prstGeom>
          <a:noFill/>
          <a:ln>
            <a:noFill/>
          </a:ln>
          <a:effectLst>
            <a:outerShdw blurRad="149987" dist="250190" dir="8460000" algn="ctr">
              <a:srgbClr val="000000">
                <a:alpha val="28000"/>
              </a:srgbClr>
            </a:outerShdw>
          </a:effectLst>
          <a:scene3d>
            <a:camera prst="obliqueTopRight"/>
            <a:lightRig rig="contrasting" dir="t">
              <a:rot lat="0" lon="0" rev="1500000"/>
            </a:lightRig>
          </a:scene3d>
          <a:sp3d prstMaterial="metal">
            <a:bevelT w="88900" h="88900"/>
          </a:sp3d>
        </p:spPr>
        <p:txBody>
          <a:bodyPr wrap="none" lIns="91440" tIns="45720" rIns="91440" bIns="45720">
            <a:spAutoFit/>
          </a:bodyPr>
          <a:lstStyle/>
          <a:p>
            <a:pPr algn="ctr"/>
            <a:r>
              <a:rPr lang="en-US" sz="6600" b="1" cap="none" spc="0" dirty="0">
                <a:ln w="13462">
                  <a:solidFill>
                    <a:schemeClr val="bg1"/>
                  </a:solidFill>
                  <a:prstDash val="solid"/>
                </a:ln>
                <a:solidFill>
                  <a:schemeClr val="tx2">
                    <a:lumMod val="90000"/>
                  </a:schemeClr>
                </a:solidFill>
                <a:effectLst>
                  <a:outerShdw blurRad="50800" dist="38100" dir="5400000" algn="t" rotWithShape="0">
                    <a:prstClr val="black">
                      <a:alpha val="40000"/>
                    </a:prstClr>
                  </a:outerShdw>
                </a:effectLst>
              </a:rPr>
              <a:t>THANK YOU</a:t>
            </a:r>
          </a:p>
        </p:txBody>
      </p:sp>
      <p:sp>
        <p:nvSpPr>
          <p:cNvPr id="4" name="TextBox 3">
            <a:extLst>
              <a:ext uri="{FF2B5EF4-FFF2-40B4-BE49-F238E27FC236}">
                <a16:creationId xmlns:a16="http://schemas.microsoft.com/office/drawing/2014/main" id="{98725E84-8872-46D0-8388-37E1C74BE836}"/>
              </a:ext>
            </a:extLst>
          </p:cNvPr>
          <p:cNvSpPr txBox="1"/>
          <p:nvPr/>
        </p:nvSpPr>
        <p:spPr>
          <a:xfrm>
            <a:off x="6814492" y="4293096"/>
            <a:ext cx="4464496" cy="1643527"/>
          </a:xfrm>
          <a:prstGeom prst="rect">
            <a:avLst/>
          </a:prstGeom>
          <a:noFill/>
        </p:spPr>
        <p:txBody>
          <a:bodyPr wrap="square" rtlCol="0">
            <a:spAutoFit/>
          </a:bodyPr>
          <a:lstStyle/>
          <a:p>
            <a:pPr>
              <a:lnSpc>
                <a:spcPct val="90000"/>
              </a:lnSpc>
            </a:pPr>
            <a:r>
              <a:rPr lang="en-IN" sz="2800" dirty="0"/>
              <a:t>- Kowsyap </a:t>
            </a:r>
            <a:r>
              <a:rPr lang="en-IN" sz="2800" dirty="0" err="1"/>
              <a:t>Pranay.M</a:t>
            </a:r>
            <a:endParaRPr lang="en-IN" sz="2800" dirty="0"/>
          </a:p>
          <a:p>
            <a:pPr>
              <a:lnSpc>
                <a:spcPct val="90000"/>
              </a:lnSpc>
            </a:pPr>
            <a:r>
              <a:rPr lang="en-IN" sz="2800" dirty="0"/>
              <a:t>  </a:t>
            </a:r>
            <a:r>
              <a:rPr lang="en-IN" sz="2800" dirty="0" err="1"/>
              <a:t>Ajay.D</a:t>
            </a:r>
            <a:endParaRPr lang="en-IN" sz="2800" dirty="0"/>
          </a:p>
          <a:p>
            <a:pPr>
              <a:lnSpc>
                <a:spcPct val="90000"/>
              </a:lnSpc>
            </a:pPr>
            <a:r>
              <a:rPr lang="en-IN" sz="2800" dirty="0"/>
              <a:t>  </a:t>
            </a:r>
            <a:r>
              <a:rPr lang="en-IN" sz="2800" dirty="0" err="1"/>
              <a:t>Sreemukhi.M</a:t>
            </a:r>
            <a:endParaRPr lang="en-IN" sz="2800" dirty="0"/>
          </a:p>
          <a:p>
            <a:pPr>
              <a:lnSpc>
                <a:spcPct val="90000"/>
              </a:lnSpc>
            </a:pPr>
            <a:r>
              <a:rPr lang="en-IN" sz="2800" dirty="0"/>
              <a:t>  </a:t>
            </a:r>
            <a:r>
              <a:rPr lang="en-IN" sz="2800" dirty="0" err="1"/>
              <a:t>Sadhana.G</a:t>
            </a:r>
            <a:endParaRPr lang="en-IN" sz="2800" dirty="0"/>
          </a:p>
        </p:txBody>
      </p:sp>
    </p:spTree>
    <p:extLst>
      <p:ext uri="{BB962C8B-B14F-4D97-AF65-F5344CB8AC3E}">
        <p14:creationId xmlns:p14="http://schemas.microsoft.com/office/powerpoint/2010/main" val="33877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4213-AC10-415D-A5FD-D7F447C923B2}"/>
              </a:ext>
            </a:extLst>
          </p:cNvPr>
          <p:cNvSpPr>
            <a:spLocks noGrp="1"/>
          </p:cNvSpPr>
          <p:nvPr>
            <p:ph type="title"/>
          </p:nvPr>
        </p:nvSpPr>
        <p:spPr/>
        <p:txBody>
          <a:bodyPr/>
          <a:lstStyle/>
          <a:p>
            <a:r>
              <a:rPr lang="en-IN" dirty="0"/>
              <a:t>Why gas leaks are dangerous?</a:t>
            </a:r>
          </a:p>
        </p:txBody>
      </p:sp>
      <p:sp>
        <p:nvSpPr>
          <p:cNvPr id="3" name="Content Placeholder 2">
            <a:extLst>
              <a:ext uri="{FF2B5EF4-FFF2-40B4-BE49-F238E27FC236}">
                <a16:creationId xmlns:a16="http://schemas.microsoft.com/office/drawing/2014/main" id="{9F962CB9-D535-4AF6-B784-39551065383F}"/>
              </a:ext>
            </a:extLst>
          </p:cNvPr>
          <p:cNvSpPr>
            <a:spLocks noGrp="1"/>
          </p:cNvSpPr>
          <p:nvPr>
            <p:ph idx="1"/>
          </p:nvPr>
        </p:nvSpPr>
        <p:spPr>
          <a:xfrm>
            <a:off x="1845940" y="2084767"/>
            <a:ext cx="9782801" cy="4572000"/>
          </a:xfrm>
        </p:spPr>
        <p:txBody>
          <a:bodyPr/>
          <a:lstStyle/>
          <a:p>
            <a:r>
              <a:rPr lang="en-IN" dirty="0"/>
              <a:t>Gas leak detection services are necessary mainly for health reasons. Combustible gases can start fires or cause explosions in homes and workplaces, injuring you, family members, friends or workers. Gas leaks can also cause health issues in the long term from gradual exposure. Some gas leaks are even silent killers.</a:t>
            </a:r>
          </a:p>
        </p:txBody>
      </p:sp>
    </p:spTree>
    <p:extLst>
      <p:ext uri="{BB962C8B-B14F-4D97-AF65-F5344CB8AC3E}">
        <p14:creationId xmlns:p14="http://schemas.microsoft.com/office/powerpoint/2010/main" val="113976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4000" dirty="0"/>
              <a:t>Abstract</a:t>
            </a:r>
            <a:endParaRPr lang="en-US" dirty="0"/>
          </a:p>
        </p:txBody>
      </p:sp>
      <p:sp>
        <p:nvSpPr>
          <p:cNvPr id="14" name="Content Placeholder 13"/>
          <p:cNvSpPr>
            <a:spLocks noGrp="1"/>
          </p:cNvSpPr>
          <p:nvPr>
            <p:ph idx="1"/>
          </p:nvPr>
        </p:nvSpPr>
        <p:spPr>
          <a:xfrm>
            <a:off x="1593436" y="2286000"/>
            <a:ext cx="9782801" cy="4572000"/>
          </a:xfrm>
        </p:spPr>
        <p:txBody>
          <a:bodyPr>
            <a:normAutofit/>
          </a:bodyPr>
          <a:lstStyle/>
          <a:p>
            <a:pPr lvl="0"/>
            <a:r>
              <a:rPr lang="en-US" sz="2400" dirty="0">
                <a:latin typeface="Calibri" panose="020F0502020204030204" pitchFamily="34" charset="0"/>
                <a:cs typeface="Calibri" panose="020F0502020204030204" pitchFamily="34" charset="0"/>
              </a:rPr>
              <a:t>The main aim of this project is to monitor and secure the house 24/7</a:t>
            </a:r>
          </a:p>
          <a:p>
            <a:pPr lvl="0"/>
            <a:r>
              <a:rPr lang="en-US" sz="2400" dirty="0">
                <a:latin typeface="Calibri" panose="020F0502020204030204" pitchFamily="34" charset="0"/>
                <a:cs typeface="Calibri" panose="020F0502020204030204" pitchFamily="34" charset="0"/>
              </a:rPr>
              <a:t>In this project, the system monitors for liquid petroleum gas (LPG) leakage to avoid fire accidents, providing home safety measurements where the security has been an important issue. </a:t>
            </a:r>
          </a:p>
        </p:txBody>
      </p:sp>
    </p:spTree>
    <p:extLst>
      <p:ext uri="{BB962C8B-B14F-4D97-AF65-F5344CB8AC3E}">
        <p14:creationId xmlns:p14="http://schemas.microsoft.com/office/powerpoint/2010/main" val="330692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BD9D-3888-4445-90A1-52BD75D247C4}"/>
              </a:ext>
            </a:extLst>
          </p:cNvPr>
          <p:cNvSpPr>
            <a:spLocks noGrp="1"/>
          </p:cNvSpPr>
          <p:nvPr>
            <p:ph type="title"/>
          </p:nvPr>
        </p:nvSpPr>
        <p:spPr/>
        <p:txBody>
          <a:bodyPr/>
          <a:lstStyle/>
          <a:p>
            <a:r>
              <a:rPr lang="en-IN" dirty="0" err="1"/>
              <a:t>Cntd</a:t>
            </a:r>
            <a:r>
              <a:rPr lang="en-IN" dirty="0"/>
              <a:t>…</a:t>
            </a:r>
          </a:p>
        </p:txBody>
      </p:sp>
      <p:sp>
        <p:nvSpPr>
          <p:cNvPr id="3" name="Content Placeholder 2">
            <a:extLst>
              <a:ext uri="{FF2B5EF4-FFF2-40B4-BE49-F238E27FC236}">
                <a16:creationId xmlns:a16="http://schemas.microsoft.com/office/drawing/2014/main" id="{C2F86248-C88A-4F7B-9718-4C02092CD590}"/>
              </a:ext>
            </a:extLst>
          </p:cNvPr>
          <p:cNvSpPr>
            <a:spLocks noGrp="1"/>
          </p:cNvSpPr>
          <p:nvPr>
            <p:ph idx="1"/>
          </p:nvPr>
        </p:nvSpPr>
        <p:spPr/>
        <p:txBody>
          <a:bodyPr>
            <a:normAutofit fontScale="92500" lnSpcReduction="20000"/>
          </a:bodyPr>
          <a:lstStyle/>
          <a:p>
            <a:pPr lvl="0"/>
            <a:r>
              <a:rPr lang="en-US" dirty="0">
                <a:latin typeface="Calibri" panose="020F0502020204030204" pitchFamily="34" charset="0"/>
                <a:cs typeface="Calibri" panose="020F0502020204030204" pitchFamily="34" charset="0"/>
              </a:rPr>
              <a:t>The system detects the LPG leakage using a gas sensor and flames by a flame sensor that alerts the consumer about the gas leakage by sending SMS with the help of GSM module which is connected preprogrammed microcontroller.</a:t>
            </a:r>
          </a:p>
          <a:p>
            <a:pPr lvl="0"/>
            <a:r>
              <a:rPr lang="en-US" dirty="0">
                <a:latin typeface="Calibri" panose="020F0502020204030204" pitchFamily="34" charset="0"/>
                <a:cs typeface="Calibri" panose="020F0502020204030204" pitchFamily="34" charset="0"/>
              </a:rPr>
              <a:t>the system shuts off gas supply avoiding any chances of explosions.</a:t>
            </a:r>
          </a:p>
          <a:p>
            <a:pPr lvl="0"/>
            <a:r>
              <a:rPr lang="en-US" dirty="0">
                <a:latin typeface="Calibri" panose="020F0502020204030204" pitchFamily="34" charset="0"/>
                <a:cs typeface="Calibri" panose="020F0502020204030204" pitchFamily="34" charset="0"/>
              </a:rPr>
              <a:t>The system now also starts an exhaust fan to suck out all the leaked gas or smoke.</a:t>
            </a:r>
          </a:p>
          <a:p>
            <a:pPr lvl="0"/>
            <a:r>
              <a:rPr lang="en-US" dirty="0">
                <a:latin typeface="Calibri" panose="020F0502020204030204" pitchFamily="34" charset="0"/>
                <a:cs typeface="Calibri" panose="020F0502020204030204" pitchFamily="34" charset="0"/>
              </a:rPr>
              <a:t>System also secures the house at night times when we are asleep or at times when we lock the door and go somewhere outside.</a:t>
            </a:r>
          </a:p>
          <a:p>
            <a:pPr lvl="0"/>
            <a:r>
              <a:rPr lang="en-US" dirty="0">
                <a:latin typeface="Calibri" panose="020F0502020204030204" pitchFamily="34" charset="0"/>
                <a:cs typeface="Calibri" panose="020F0502020204030204" pitchFamily="34" charset="0"/>
              </a:rPr>
              <a:t>It detects if someone are outside of the house or if someone entered into house by breaking the door and sends alert SMS to the respective people accordingly.</a:t>
            </a:r>
          </a:p>
          <a:p>
            <a:endParaRPr lang="en-IN" dirty="0"/>
          </a:p>
        </p:txBody>
      </p:sp>
    </p:spTree>
    <p:extLst>
      <p:ext uri="{BB962C8B-B14F-4D97-AF65-F5344CB8AC3E}">
        <p14:creationId xmlns:p14="http://schemas.microsoft.com/office/powerpoint/2010/main" val="402145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DB1186CF-C510-4AA5-AA07-7305F2ABFEDD}"/>
              </a:ext>
            </a:extLst>
          </p:cNvPr>
          <p:cNvSpPr>
            <a:spLocks noGrp="1"/>
          </p:cNvSpPr>
          <p:nvPr>
            <p:ph idx="1"/>
          </p:nvPr>
        </p:nvSpPr>
        <p:spPr/>
        <p:txBody>
          <a:bodyPr/>
          <a:lstStyle/>
          <a:p>
            <a:r>
              <a:rPr lang="en-IN" dirty="0"/>
              <a:t>Gas Leakage</a:t>
            </a:r>
          </a:p>
          <a:p>
            <a:r>
              <a:rPr lang="en-IN" dirty="0"/>
              <a:t>Fire Accidents</a:t>
            </a:r>
          </a:p>
          <a:p>
            <a:r>
              <a:rPr lang="en-IN" dirty="0"/>
              <a:t>Burglary</a:t>
            </a:r>
          </a:p>
          <a:p>
            <a:r>
              <a:rPr lang="en-IN" dirty="0"/>
              <a:t>Security</a:t>
            </a:r>
          </a:p>
        </p:txBody>
      </p:sp>
      <p:pic>
        <p:nvPicPr>
          <p:cNvPr id="2052" name="Picture 4" descr="Image result for gas leakage cylinder in house">
            <a:extLst>
              <a:ext uri="{FF2B5EF4-FFF2-40B4-BE49-F238E27FC236}">
                <a16:creationId xmlns:a16="http://schemas.microsoft.com/office/drawing/2014/main" id="{130198A5-D6A3-4A8F-BBDC-6B08D0754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372" y="192839"/>
            <a:ext cx="2519619" cy="188971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2054" name="Picture 6" descr="Image result for fire in house">
            <a:extLst>
              <a:ext uri="{FF2B5EF4-FFF2-40B4-BE49-F238E27FC236}">
                <a16:creationId xmlns:a16="http://schemas.microsoft.com/office/drawing/2014/main" id="{0206136D-BEE8-46FB-B2D0-D85B57432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0855" y="2407608"/>
            <a:ext cx="2592288" cy="183194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2056" name="Picture 8" descr="Image result for burglary">
            <a:extLst>
              <a:ext uri="{FF2B5EF4-FFF2-40B4-BE49-F238E27FC236}">
                <a16:creationId xmlns:a16="http://schemas.microsoft.com/office/drawing/2014/main" id="{6047CFB3-4D02-41DE-B824-02A6AC178C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6380" y="4475168"/>
            <a:ext cx="2841676" cy="188971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5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29BA-4CB7-4B83-B66F-F1A90EA71532}"/>
              </a:ext>
            </a:extLst>
          </p:cNvPr>
          <p:cNvSpPr>
            <a:spLocks noGrp="1"/>
          </p:cNvSpPr>
          <p:nvPr>
            <p:ph type="title"/>
          </p:nvPr>
        </p:nvSpPr>
        <p:spPr/>
        <p:txBody>
          <a:bodyPr/>
          <a:lstStyle/>
          <a:p>
            <a:r>
              <a:rPr lang="en-IN" dirty="0"/>
              <a:t>Software used</a:t>
            </a:r>
          </a:p>
        </p:txBody>
      </p:sp>
      <p:sp>
        <p:nvSpPr>
          <p:cNvPr id="3" name="Content Placeholder 2">
            <a:extLst>
              <a:ext uri="{FF2B5EF4-FFF2-40B4-BE49-F238E27FC236}">
                <a16:creationId xmlns:a16="http://schemas.microsoft.com/office/drawing/2014/main" id="{500804B4-57E7-4E35-A6AD-B256AC7C0C2E}"/>
              </a:ext>
            </a:extLst>
          </p:cNvPr>
          <p:cNvSpPr>
            <a:spLocks noGrp="1"/>
          </p:cNvSpPr>
          <p:nvPr>
            <p:ph idx="1"/>
          </p:nvPr>
        </p:nvSpPr>
        <p:spPr/>
        <p:txBody>
          <a:bodyPr/>
          <a:lstStyle/>
          <a:p>
            <a:r>
              <a:rPr lang="en-IN" dirty="0"/>
              <a:t>Arduino IDE</a:t>
            </a:r>
          </a:p>
        </p:txBody>
      </p:sp>
      <p:sp>
        <p:nvSpPr>
          <p:cNvPr id="4" name="Title 1">
            <a:extLst>
              <a:ext uri="{FF2B5EF4-FFF2-40B4-BE49-F238E27FC236}">
                <a16:creationId xmlns:a16="http://schemas.microsoft.com/office/drawing/2014/main" id="{C9A834D4-83A4-4575-A2AC-5D86791A9AFA}"/>
              </a:ext>
            </a:extLst>
          </p:cNvPr>
          <p:cNvSpPr txBox="1">
            <a:spLocks/>
          </p:cNvSpPr>
          <p:nvPr/>
        </p:nvSpPr>
        <p:spPr>
          <a:xfrm>
            <a:off x="1701924" y="2909243"/>
            <a:ext cx="9782801" cy="1239837"/>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lvl1pPr algn="l" defTabSz="914400" rtl="0" eaLnBrk="1" latinLnBrk="0" hangingPunct="1">
              <a:lnSpc>
                <a:spcPct val="90000"/>
              </a:lnSpc>
              <a:spcBef>
                <a:spcPct val="0"/>
              </a:spcBef>
              <a:buNone/>
              <a:defRPr sz="3600" b="1" kern="1200" cap="none" spc="0">
                <a:ln w="22225">
                  <a:solidFill>
                    <a:schemeClr val="tx2"/>
                  </a:solidFill>
                  <a:prstDash val="solid"/>
                </a:ln>
                <a:solidFill>
                  <a:schemeClr val="tx2"/>
                </a:solidFill>
                <a:effectLst/>
                <a:latin typeface="+mj-lt"/>
                <a:ea typeface="+mj-ea"/>
                <a:cs typeface="+mj-cs"/>
              </a:defRPr>
            </a:lvl1pPr>
          </a:lstStyle>
          <a:p>
            <a:r>
              <a:rPr lang="en-IN" dirty="0"/>
              <a:t>Hardware used</a:t>
            </a:r>
          </a:p>
        </p:txBody>
      </p:sp>
      <p:sp>
        <p:nvSpPr>
          <p:cNvPr id="6" name="Content Placeholder 2">
            <a:extLst>
              <a:ext uri="{FF2B5EF4-FFF2-40B4-BE49-F238E27FC236}">
                <a16:creationId xmlns:a16="http://schemas.microsoft.com/office/drawing/2014/main" id="{791DD0F2-A4B5-47C8-8F4D-F96F5396ADA4}"/>
              </a:ext>
            </a:extLst>
          </p:cNvPr>
          <p:cNvSpPr txBox="1">
            <a:spLocks/>
          </p:cNvSpPr>
          <p:nvPr/>
        </p:nvSpPr>
        <p:spPr>
          <a:xfrm>
            <a:off x="1701924" y="4401616"/>
            <a:ext cx="9782801" cy="4572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Clr>
                <a:schemeClr val="tx2"/>
              </a:buClr>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Clr>
                <a:schemeClr val="tx2"/>
              </a:buClr>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Clr>
                <a:schemeClr val="tx2"/>
              </a:buClr>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Clr>
                <a:schemeClr val="tx2"/>
              </a:buClr>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9pPr>
          </a:lstStyle>
          <a:p>
            <a:r>
              <a:rPr lang="en-IN" dirty="0"/>
              <a:t>Arduino UNO</a:t>
            </a:r>
          </a:p>
        </p:txBody>
      </p:sp>
    </p:spTree>
    <p:extLst>
      <p:ext uri="{BB962C8B-B14F-4D97-AF65-F5344CB8AC3E}">
        <p14:creationId xmlns:p14="http://schemas.microsoft.com/office/powerpoint/2010/main" val="60475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Required</a:t>
            </a:r>
          </a:p>
        </p:txBody>
      </p:sp>
      <p:sp>
        <p:nvSpPr>
          <p:cNvPr id="5" name="Content Placeholder 4">
            <a:extLst>
              <a:ext uri="{FF2B5EF4-FFF2-40B4-BE49-F238E27FC236}">
                <a16:creationId xmlns:a16="http://schemas.microsoft.com/office/drawing/2014/main" id="{8A7CC660-88B6-4A24-9C3D-394083DDC479}"/>
              </a:ext>
            </a:extLst>
          </p:cNvPr>
          <p:cNvSpPr>
            <a:spLocks noGrp="1"/>
          </p:cNvSpPr>
          <p:nvPr>
            <p:ph sz="half" idx="1"/>
          </p:nvPr>
        </p:nvSpPr>
        <p:spPr>
          <a:xfrm>
            <a:off x="1593436" y="1628800"/>
            <a:ext cx="4814586" cy="4572000"/>
          </a:xfrm>
        </p:spPr>
        <p:txBody>
          <a:bodyPr/>
          <a:lstStyle/>
          <a:p>
            <a:r>
              <a:rPr lang="en-IN" dirty="0"/>
              <a:t>Gas Sensor</a:t>
            </a:r>
          </a:p>
          <a:p>
            <a:r>
              <a:rPr lang="en-IN" dirty="0"/>
              <a:t>Flame Sensor</a:t>
            </a:r>
          </a:p>
          <a:p>
            <a:r>
              <a:rPr lang="en-IN" dirty="0"/>
              <a:t>IR Sensor</a:t>
            </a:r>
          </a:p>
          <a:p>
            <a:r>
              <a:rPr lang="en-IN" dirty="0"/>
              <a:t>Microcontroller</a:t>
            </a:r>
          </a:p>
          <a:p>
            <a:r>
              <a:rPr lang="en-IN" dirty="0"/>
              <a:t>GSM Module</a:t>
            </a:r>
          </a:p>
          <a:p>
            <a:r>
              <a:rPr lang="en-IN" dirty="0"/>
              <a:t>Exhaust Fan</a:t>
            </a:r>
          </a:p>
          <a:p>
            <a:r>
              <a:rPr lang="en-IN" dirty="0"/>
              <a:t>Buzzer</a:t>
            </a:r>
          </a:p>
        </p:txBody>
      </p:sp>
      <p:pic>
        <p:nvPicPr>
          <p:cNvPr id="1026" name="Picture 2" descr="Home and Industrial Safety Using Fire and Gas sensor System Using GSM">
            <a:extLst>
              <a:ext uri="{FF2B5EF4-FFF2-40B4-BE49-F238E27FC236}">
                <a16:creationId xmlns:a16="http://schemas.microsoft.com/office/drawing/2014/main" id="{B27AD2DB-2F86-4486-80EA-428708A641B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5206" y="2348880"/>
            <a:ext cx="4446935" cy="278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6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4D68-B2B4-4436-91C0-6CEB0437097D}"/>
              </a:ext>
            </a:extLst>
          </p:cNvPr>
          <p:cNvSpPr>
            <a:spLocks noGrp="1"/>
          </p:cNvSpPr>
          <p:nvPr>
            <p:ph type="title"/>
          </p:nvPr>
        </p:nvSpPr>
        <p:spPr/>
        <p:txBody>
          <a:bodyPr/>
          <a:lstStyle/>
          <a:p>
            <a:r>
              <a:rPr lang="en-IN" dirty="0"/>
              <a:t>GSM Module</a:t>
            </a:r>
          </a:p>
        </p:txBody>
      </p:sp>
      <p:pic>
        <p:nvPicPr>
          <p:cNvPr id="5" name="Picture 4" descr="GSM Module">
            <a:extLst>
              <a:ext uri="{FF2B5EF4-FFF2-40B4-BE49-F238E27FC236}">
                <a16:creationId xmlns:a16="http://schemas.microsoft.com/office/drawing/2014/main" id="{0C4F5DD0-E818-4368-A222-AAD3E162BF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82124" y="2276872"/>
            <a:ext cx="5024576" cy="3153951"/>
          </a:xfrm>
          <a:prstGeom prst="rect">
            <a:avLst/>
          </a:prstGeom>
          <a:noFill/>
          <a:ln>
            <a:noFill/>
          </a:ln>
        </p:spPr>
      </p:pic>
    </p:spTree>
    <p:extLst>
      <p:ext uri="{BB962C8B-B14F-4D97-AF65-F5344CB8AC3E}">
        <p14:creationId xmlns:p14="http://schemas.microsoft.com/office/powerpoint/2010/main" val="235477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6860-C772-4895-BA4F-B976F4807DD8}"/>
              </a:ext>
            </a:extLst>
          </p:cNvPr>
          <p:cNvSpPr>
            <a:spLocks noGrp="1"/>
          </p:cNvSpPr>
          <p:nvPr>
            <p:ph type="title"/>
          </p:nvPr>
        </p:nvSpPr>
        <p:spPr/>
        <p:txBody>
          <a:bodyPr/>
          <a:lstStyle/>
          <a:p>
            <a:r>
              <a:rPr lang="en-IN" dirty="0"/>
              <a:t>Flame sensor</a:t>
            </a:r>
          </a:p>
        </p:txBody>
      </p:sp>
      <p:pic>
        <p:nvPicPr>
          <p:cNvPr id="5" name="Picture 4" descr="Flame Sensor">
            <a:extLst>
              <a:ext uri="{FF2B5EF4-FFF2-40B4-BE49-F238E27FC236}">
                <a16:creationId xmlns:a16="http://schemas.microsoft.com/office/drawing/2014/main" id="{3DBE6DD2-4B50-4959-84DE-B2E2CE4788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94012" y="2132856"/>
            <a:ext cx="5508064" cy="3465542"/>
          </a:xfrm>
          <a:prstGeom prst="rect">
            <a:avLst/>
          </a:prstGeom>
          <a:noFill/>
          <a:ln>
            <a:noFill/>
          </a:ln>
        </p:spPr>
      </p:pic>
    </p:spTree>
    <p:extLst>
      <p:ext uri="{BB962C8B-B14F-4D97-AF65-F5344CB8AC3E}">
        <p14:creationId xmlns:p14="http://schemas.microsoft.com/office/powerpoint/2010/main" val="319567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igsaw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Jigsaw design slides.potx" id="{263AEB51-B942-4F3D-9A9B-204C75197456}" vid="{3DA53443-4228-4E41-8F09-CB346F47C076}"/>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Jigsaw design slides</Template>
  <TotalTime>0</TotalTime>
  <Words>445</Words>
  <Application>Microsoft Office PowerPoint</Application>
  <PresentationFormat>Custom</PresentationFormat>
  <Paragraphs>68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Euphemia</vt:lpstr>
      <vt:lpstr>Nasalization</vt:lpstr>
      <vt:lpstr>Terminator Two</vt:lpstr>
      <vt:lpstr>Jigsaw design template</vt:lpstr>
      <vt:lpstr>NA - ACCIDENTO</vt:lpstr>
      <vt:lpstr>Why gas leaks are dangerous?</vt:lpstr>
      <vt:lpstr>Abstract</vt:lpstr>
      <vt:lpstr>Cntd…</vt:lpstr>
      <vt:lpstr>PROBLEMS</vt:lpstr>
      <vt:lpstr>Software used</vt:lpstr>
      <vt:lpstr>Components Required</vt:lpstr>
      <vt:lpstr>GSM Module</vt:lpstr>
      <vt:lpstr>Flame sensor</vt:lpstr>
      <vt:lpstr>Gas Sensor</vt:lpstr>
      <vt:lpstr>IR Sensor</vt:lpstr>
      <vt:lpstr>PowerPoint Presentation</vt:lpstr>
      <vt:lpstr>PowerPoint Presentation</vt:lpstr>
      <vt:lpstr>Advantages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 - ACCIDENTO</dc:title>
  <dc:creator>kowsyap pranay</dc:creator>
  <cp:lastModifiedBy>kowsyap pranay</cp:lastModifiedBy>
  <cp:revision>16</cp:revision>
  <dcterms:created xsi:type="dcterms:W3CDTF">2019-11-08T16:40:08Z</dcterms:created>
  <dcterms:modified xsi:type="dcterms:W3CDTF">2019-11-09T11:19:23Z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