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aleway"/>
      <p:regular r:id="rId28"/>
      <p:bold r:id="rId29"/>
      <p:italic r:id="rId30"/>
      <p:boldItalic r:id="rId31"/>
    </p:embeddedFont>
    <p:embeddedFont>
      <p:font typeface="Proxima Nova"/>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C16CFB-4BFE-4E93-9C64-A07AAB6BBE1A}">
  <a:tblStyle styleId="{1CC16CFB-4BFE-4E93-9C64-A07AAB6BBE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4.xml"/><Relationship Id="rId33" Type="http://schemas.openxmlformats.org/officeDocument/2006/relationships/font" Target="fonts/ProximaNova-bold.fntdata"/><Relationship Id="rId10" Type="http://schemas.openxmlformats.org/officeDocument/2006/relationships/slide" Target="slides/slide3.xml"/><Relationship Id="rId32" Type="http://schemas.openxmlformats.org/officeDocument/2006/relationships/font" Target="fonts/ProximaNova-regular.fntdata"/><Relationship Id="rId13" Type="http://schemas.openxmlformats.org/officeDocument/2006/relationships/slide" Target="slides/slide6.xml"/><Relationship Id="rId35" Type="http://schemas.openxmlformats.org/officeDocument/2006/relationships/font" Target="fonts/ProximaNova-boldItalic.fntdata"/><Relationship Id="rId12" Type="http://schemas.openxmlformats.org/officeDocument/2006/relationships/slide" Target="slides/slide5.xml"/><Relationship Id="rId34" Type="http://schemas.openxmlformats.org/officeDocument/2006/relationships/font" Target="fonts/ProximaNova-italic.fntdata"/><Relationship Id="rId15" Type="http://schemas.openxmlformats.org/officeDocument/2006/relationships/slide" Target="slides/slide8.xml"/><Relationship Id="rId37" Type="http://schemas.openxmlformats.org/officeDocument/2006/relationships/font" Target="fonts/SourceSansPro-bold.fntdata"/><Relationship Id="rId14" Type="http://schemas.openxmlformats.org/officeDocument/2006/relationships/slide" Target="slides/slide7.xml"/><Relationship Id="rId36" Type="http://schemas.openxmlformats.org/officeDocument/2006/relationships/font" Target="fonts/SourceSansPro-regular.fntdata"/><Relationship Id="rId17" Type="http://schemas.openxmlformats.org/officeDocument/2006/relationships/slide" Target="slides/slide10.xml"/><Relationship Id="rId39" Type="http://schemas.openxmlformats.org/officeDocument/2006/relationships/font" Target="fonts/SourceSansPro-boldItalic.fntdata"/><Relationship Id="rId16" Type="http://schemas.openxmlformats.org/officeDocument/2006/relationships/slide" Target="slides/slide9.xml"/><Relationship Id="rId38" Type="http://schemas.openxmlformats.org/officeDocument/2006/relationships/font" Target="fonts/SourceSansPr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7197268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7197268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92e9703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92e9703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7197268d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7197268d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7197268d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7197268d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2a8c35c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2a8c35c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2a8c35c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2a8c35c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2a8c35c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2a8c35c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2a8c35c7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2a8c35c7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92d67d5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92d67d5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7197268d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7197268d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92e97039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92e97039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7197268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7197268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92e97039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92e97039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7197268d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7197268d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73349fa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73349fa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2e9703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2e9703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2e97039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2e97039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2e9703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2e9703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2e9703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2e9703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358acbf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358acbf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8" name="Shape 58"/>
        <p:cNvGrpSpPr/>
        <p:nvPr/>
      </p:nvGrpSpPr>
      <p:grpSpPr>
        <a:xfrm>
          <a:off x="0" y="0"/>
          <a:ext cx="0" cy="0"/>
          <a:chOff x="0" y="0"/>
          <a:chExt cx="0" cy="0"/>
        </a:xfrm>
      </p:grpSpPr>
      <p:cxnSp>
        <p:nvCxnSpPr>
          <p:cNvPr id="59" name="Google Shape;59;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0" name="Google Shape;60;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1" name="Google Shape;61;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cxnSp>
        <p:nvCxnSpPr>
          <p:cNvPr id="64" name="Google Shape;64;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5" name="Google Shape;65;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6" name="Google Shape;6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90" name="Google Shape;90;p21"/>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00" name="Google Shape;100;p23"/>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6" name="Google Shape;5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ieeexplore.ieee.org/author/3708687647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0" name="Google Shape;110;p25"/>
          <p:cNvSpPr txBox="1"/>
          <p:nvPr/>
        </p:nvSpPr>
        <p:spPr>
          <a:xfrm>
            <a:off x="311700" y="60950"/>
            <a:ext cx="8520600" cy="16332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2500">
                <a:solidFill>
                  <a:srgbClr val="800000"/>
                </a:solidFill>
              </a:rPr>
              <a:t>SRM INSTITUTE OF SCIENCE AND TECHNOLOGY</a:t>
            </a:r>
            <a:endParaRPr b="1" sz="2300">
              <a:solidFill>
                <a:srgbClr val="000000"/>
              </a:solidFill>
              <a:latin typeface="Raleway"/>
              <a:ea typeface="Raleway"/>
              <a:cs typeface="Raleway"/>
              <a:sym typeface="Raleway"/>
            </a:endParaRPr>
          </a:p>
        </p:txBody>
      </p:sp>
      <p:sp>
        <p:nvSpPr>
          <p:cNvPr id="111" name="Google Shape;111;p25"/>
          <p:cNvSpPr txBox="1"/>
          <p:nvPr/>
        </p:nvSpPr>
        <p:spPr>
          <a:xfrm>
            <a:off x="311700" y="2498625"/>
            <a:ext cx="8520600" cy="10053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None/>
            </a:pPr>
            <a:r>
              <a:rPr b="1" lang="en" sz="3200">
                <a:solidFill>
                  <a:srgbClr val="FFC000"/>
                </a:solidFill>
              </a:rPr>
              <a:t>18CSP107L – Mini Project</a:t>
            </a:r>
            <a:endParaRPr b="1" sz="3200">
              <a:solidFill>
                <a:srgbClr val="FFC000"/>
              </a:solidFill>
            </a:endParaRPr>
          </a:p>
          <a:p>
            <a:pPr indent="0" lvl="0" marL="0" rtl="0" algn="l">
              <a:lnSpc>
                <a:spcPct val="115000"/>
              </a:lnSpc>
              <a:spcBef>
                <a:spcPts val="0"/>
              </a:spcBef>
              <a:spcAft>
                <a:spcPts val="1200"/>
              </a:spcAft>
              <a:buNone/>
            </a:pPr>
            <a:r>
              <a:t/>
            </a:r>
            <a:endParaRPr sz="1800">
              <a:solidFill>
                <a:srgbClr val="7F7F7F"/>
              </a:solidFill>
              <a:highlight>
                <a:srgbClr val="FFFFFF"/>
              </a:highlight>
              <a:latin typeface="Source Sans Pro"/>
              <a:ea typeface="Source Sans Pro"/>
              <a:cs typeface="Source Sans Pro"/>
              <a:sym typeface="Source Sans Pro"/>
            </a:endParaRPr>
          </a:p>
        </p:txBody>
      </p:sp>
      <p:sp>
        <p:nvSpPr>
          <p:cNvPr id="112" name="Google Shape;112;p25"/>
          <p:cNvSpPr txBox="1"/>
          <p:nvPr/>
        </p:nvSpPr>
        <p:spPr>
          <a:xfrm>
            <a:off x="367050" y="609425"/>
            <a:ext cx="8409900" cy="71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rgbClr val="000000"/>
              </a:buClr>
              <a:buSzPts val="1100"/>
              <a:buFont typeface="Arial"/>
              <a:buNone/>
            </a:pPr>
            <a:r>
              <a:rPr b="1" lang="en" sz="1800">
                <a:solidFill>
                  <a:srgbClr val="002060"/>
                </a:solidFill>
              </a:rPr>
              <a:t>SCHOOL OF COMPUTING</a:t>
            </a:r>
            <a:endParaRPr b="1" sz="1800">
              <a:solidFill>
                <a:srgbClr val="002060"/>
              </a:solidFill>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13" name="Google Shape;113;p25"/>
          <p:cNvPicPr preferRelativeResize="0"/>
          <p:nvPr/>
        </p:nvPicPr>
        <p:blipFill>
          <a:blip r:embed="rId3">
            <a:alphaModFix/>
          </a:blip>
          <a:stretch>
            <a:fillRect/>
          </a:stretch>
        </p:blipFill>
        <p:spPr>
          <a:xfrm>
            <a:off x="3405175" y="1328213"/>
            <a:ext cx="2333625" cy="866775"/>
          </a:xfrm>
          <a:prstGeom prst="rect">
            <a:avLst/>
          </a:prstGeom>
          <a:noFill/>
          <a:ln>
            <a:noFill/>
          </a:ln>
        </p:spPr>
      </p:pic>
      <p:sp>
        <p:nvSpPr>
          <p:cNvPr id="114" name="Google Shape;114;p25"/>
          <p:cNvSpPr txBox="1"/>
          <p:nvPr/>
        </p:nvSpPr>
        <p:spPr>
          <a:xfrm>
            <a:off x="353475" y="3949050"/>
            <a:ext cx="83370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rgbClr val="000000"/>
              </a:buClr>
              <a:buSzPts val="1100"/>
              <a:buFont typeface="Arial"/>
              <a:buNone/>
            </a:pPr>
            <a:r>
              <a:rPr b="1" lang="en" sz="2800">
                <a:solidFill>
                  <a:srgbClr val="00B050"/>
                </a:solidFill>
              </a:rPr>
              <a:t>Welcomes You All</a:t>
            </a:r>
            <a:endParaRPr b="1" sz="2800">
              <a:solidFill>
                <a:srgbClr val="00B050"/>
              </a:solidFill>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15" name="Google Shape;115;p25"/>
          <p:cNvSpPr txBox="1"/>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F7F7F"/>
                </a:solidFill>
                <a:latin typeface="Source Sans Pro"/>
                <a:ea typeface="Source Sans Pro"/>
                <a:cs typeface="Source Sans Pro"/>
                <a:sym typeface="Source Sans Pro"/>
              </a:rPr>
              <a:t>‹#›</a:t>
            </a:fld>
            <a:endParaRPr sz="1000">
              <a:solidFill>
                <a:srgbClr val="7F7F7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 of the proposed system</a:t>
            </a:r>
            <a:endParaRPr/>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4"/>
          <p:cNvPicPr preferRelativeResize="0"/>
          <p:nvPr/>
        </p:nvPicPr>
        <p:blipFill>
          <a:blip r:embed="rId3">
            <a:alphaModFix/>
          </a:blip>
          <a:stretch>
            <a:fillRect/>
          </a:stretch>
        </p:blipFill>
        <p:spPr>
          <a:xfrm>
            <a:off x="725150" y="1185850"/>
            <a:ext cx="7867650" cy="277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 (Activity Diagram)</a:t>
            </a:r>
            <a:endParaRPr/>
          </a:p>
        </p:txBody>
      </p:sp>
      <p:pic>
        <p:nvPicPr>
          <p:cNvPr id="182" name="Google Shape;182;p35"/>
          <p:cNvPicPr preferRelativeResize="0"/>
          <p:nvPr/>
        </p:nvPicPr>
        <p:blipFill>
          <a:blip r:embed="rId3">
            <a:alphaModFix/>
          </a:blip>
          <a:stretch>
            <a:fillRect/>
          </a:stretch>
        </p:blipFill>
        <p:spPr>
          <a:xfrm>
            <a:off x="2652050" y="966725"/>
            <a:ext cx="3839899" cy="3705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used</a:t>
            </a:r>
            <a:endParaRPr/>
          </a:p>
        </p:txBody>
      </p:sp>
      <p:sp>
        <p:nvSpPr>
          <p:cNvPr id="188" name="Google Shape;18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Artificial</a:t>
            </a:r>
            <a:r>
              <a:rPr lang="en">
                <a:solidFill>
                  <a:schemeClr val="dk2"/>
                </a:solidFill>
              </a:rPr>
              <a:t> neural network algorithm has been used in this work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Our work can contain many types of network attacks which may lead to a multi-class label</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ANN’s are good in multi-class classification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ANN’s have three </a:t>
            </a:r>
            <a:r>
              <a:rPr lang="en">
                <a:solidFill>
                  <a:schemeClr val="dk2"/>
                </a:solidFill>
              </a:rPr>
              <a:t>stages</a:t>
            </a:r>
            <a:r>
              <a:rPr lang="en">
                <a:solidFill>
                  <a:schemeClr val="dk2"/>
                </a:solidFill>
              </a:rPr>
              <a:t> while processing</a:t>
            </a:r>
            <a:endParaRPr>
              <a:solidFill>
                <a:schemeClr val="dk2"/>
              </a:solidFill>
            </a:endParaRPr>
          </a:p>
        </p:txBody>
      </p:sp>
      <p:pic>
        <p:nvPicPr>
          <p:cNvPr id="189" name="Google Shape;189;p36"/>
          <p:cNvPicPr preferRelativeResize="0"/>
          <p:nvPr/>
        </p:nvPicPr>
        <p:blipFill>
          <a:blip r:embed="rId3">
            <a:alphaModFix/>
          </a:blip>
          <a:stretch>
            <a:fillRect/>
          </a:stretch>
        </p:blipFill>
        <p:spPr>
          <a:xfrm>
            <a:off x="5408375" y="2084225"/>
            <a:ext cx="3423925" cy="29523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14984" lvl="0" marL="4572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Dataset: In our dataset we have 50 features </a:t>
            </a:r>
            <a:r>
              <a:rPr lang="en" sz="1943">
                <a:solidFill>
                  <a:schemeClr val="dk2"/>
                </a:solidFill>
                <a:latin typeface="Times New Roman"/>
                <a:ea typeface="Times New Roman"/>
                <a:cs typeface="Times New Roman"/>
                <a:sym typeface="Times New Roman"/>
              </a:rPr>
              <a:t>initially</a:t>
            </a:r>
            <a:r>
              <a:rPr lang="en" sz="1943">
                <a:solidFill>
                  <a:schemeClr val="dk2"/>
                </a:solidFill>
                <a:latin typeface="Times New Roman"/>
                <a:ea typeface="Times New Roman"/>
                <a:cs typeface="Times New Roman"/>
                <a:sym typeface="Times New Roman"/>
              </a:rPr>
              <a:t> which we can use to predict the binary classification . We remove the unhelpful data from dataset using the next steps</a:t>
            </a:r>
            <a:endParaRPr sz="1943">
              <a:solidFill>
                <a:schemeClr val="dk2"/>
              </a:solidFill>
              <a:latin typeface="Times New Roman"/>
              <a:ea typeface="Times New Roman"/>
              <a:cs typeface="Times New Roman"/>
              <a:sym typeface="Times New Roman"/>
            </a:endParaRPr>
          </a:p>
          <a:p>
            <a:pPr indent="-314984" lvl="0" marL="4572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Pre Processing: We remove null values from the dataset and replace them with zero. We also remove any string data which may not be of help</a:t>
            </a:r>
            <a:endParaRPr sz="1943">
              <a:solidFill>
                <a:schemeClr val="dk2"/>
              </a:solidFill>
              <a:latin typeface="Times New Roman"/>
              <a:ea typeface="Times New Roman"/>
              <a:cs typeface="Times New Roman"/>
              <a:sym typeface="Times New Roman"/>
            </a:endParaRPr>
          </a:p>
          <a:p>
            <a:pPr indent="-314984" lvl="1" marL="9144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We use the two steps below</a:t>
            </a:r>
            <a:endParaRPr sz="1943">
              <a:solidFill>
                <a:schemeClr val="dk2"/>
              </a:solidFill>
              <a:latin typeface="Times New Roman"/>
              <a:ea typeface="Times New Roman"/>
              <a:cs typeface="Times New Roman"/>
              <a:sym typeface="Times New Roman"/>
            </a:endParaRPr>
          </a:p>
          <a:p>
            <a:pPr indent="-314984" lvl="2" marL="13716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Standard Scaling: To bring the values of our dataset in a specified range</a:t>
            </a:r>
            <a:endParaRPr sz="1943">
              <a:solidFill>
                <a:schemeClr val="dk2"/>
              </a:solidFill>
              <a:latin typeface="Times New Roman"/>
              <a:ea typeface="Times New Roman"/>
              <a:cs typeface="Times New Roman"/>
              <a:sym typeface="Times New Roman"/>
            </a:endParaRPr>
          </a:p>
          <a:p>
            <a:pPr indent="-314984" lvl="2" marL="13716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Label Encoding: To provide labels to string data</a:t>
            </a:r>
            <a:endParaRPr sz="1943">
              <a:solidFill>
                <a:schemeClr val="dk2"/>
              </a:solidFill>
              <a:latin typeface="Times New Roman"/>
              <a:ea typeface="Times New Roman"/>
              <a:cs typeface="Times New Roman"/>
              <a:sym typeface="Times New Roman"/>
            </a:endParaRPr>
          </a:p>
          <a:p>
            <a:pPr indent="-314984" lvl="0" marL="4572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Feature Selection: We select features using a method called recursive feature elimination which requires a machine </a:t>
            </a:r>
            <a:r>
              <a:rPr lang="en" sz="1943">
                <a:solidFill>
                  <a:schemeClr val="dk2"/>
                </a:solidFill>
                <a:latin typeface="Times New Roman"/>
                <a:ea typeface="Times New Roman"/>
                <a:cs typeface="Times New Roman"/>
                <a:sym typeface="Times New Roman"/>
              </a:rPr>
              <a:t>learning</a:t>
            </a:r>
            <a:r>
              <a:rPr lang="en" sz="1943">
                <a:solidFill>
                  <a:schemeClr val="dk2"/>
                </a:solidFill>
                <a:latin typeface="Times New Roman"/>
                <a:ea typeface="Times New Roman"/>
                <a:cs typeface="Times New Roman"/>
                <a:sym typeface="Times New Roman"/>
              </a:rPr>
              <a:t> algorithm to eliminate features which do not contribute to the prediction </a:t>
            </a:r>
            <a:endParaRPr sz="1943">
              <a:solidFill>
                <a:schemeClr val="dk2"/>
              </a:solidFill>
              <a:latin typeface="Times New Roman"/>
              <a:ea typeface="Times New Roman"/>
              <a:cs typeface="Times New Roman"/>
              <a:sym typeface="Times New Roman"/>
            </a:endParaRPr>
          </a:p>
          <a:p>
            <a:pPr indent="-314984" lvl="0" marL="4572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Splitting the data into train and test: We split the data into 70% train and 30% test</a:t>
            </a:r>
            <a:endParaRPr sz="1943">
              <a:solidFill>
                <a:schemeClr val="dk2"/>
              </a:solidFill>
              <a:latin typeface="Times New Roman"/>
              <a:ea typeface="Times New Roman"/>
              <a:cs typeface="Times New Roman"/>
              <a:sym typeface="Times New Roman"/>
            </a:endParaRPr>
          </a:p>
          <a:p>
            <a:pPr indent="-314984" lvl="0" marL="4572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Model execution </a:t>
            </a:r>
            <a:endParaRPr sz="1943">
              <a:solidFill>
                <a:schemeClr val="dk2"/>
              </a:solidFill>
              <a:latin typeface="Times New Roman"/>
              <a:ea typeface="Times New Roman"/>
              <a:cs typeface="Times New Roman"/>
              <a:sym typeface="Times New Roman"/>
            </a:endParaRPr>
          </a:p>
          <a:p>
            <a:pPr indent="-314984" lvl="0" marL="457200" rtl="0" algn="l">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Computation of performance metric</a:t>
            </a:r>
            <a:endParaRPr sz="1943">
              <a:solidFill>
                <a:schemeClr val="dk2"/>
              </a:solidFill>
              <a:latin typeface="Times New Roman"/>
              <a:ea typeface="Times New Roman"/>
              <a:cs typeface="Times New Roman"/>
              <a:sym typeface="Times New Roman"/>
            </a:endParaRPr>
          </a:p>
          <a:p>
            <a:pPr indent="0" lvl="0" marL="1371600" rtl="0" algn="l">
              <a:spcBef>
                <a:spcPts val="1200"/>
              </a:spcBef>
              <a:spcAft>
                <a:spcPts val="0"/>
              </a:spcAft>
              <a:buNone/>
            </a:pPr>
            <a:r>
              <a:t/>
            </a:r>
            <a:endParaRPr/>
          </a:p>
          <a:p>
            <a:pPr indent="0" lvl="0" marL="1371600" rtl="0" algn="l">
              <a:spcBef>
                <a:spcPts val="1200"/>
              </a:spcBef>
              <a:spcAft>
                <a:spcPts val="1200"/>
              </a:spcAft>
              <a:buNone/>
            </a:pPr>
            <a:r>
              <a:t/>
            </a:r>
            <a:endParaRPr/>
          </a:p>
        </p:txBody>
      </p:sp>
      <p:sp>
        <p:nvSpPr>
          <p:cNvPr id="195" name="Google Shape;195;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Description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settings</a:t>
            </a:r>
            <a:endParaRPr/>
          </a:p>
        </p:txBody>
      </p:sp>
      <p:sp>
        <p:nvSpPr>
          <p:cNvPr id="201" name="Google Shape;20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2" name="Google Shape;202;p38"/>
          <p:cNvGraphicFramePr/>
          <p:nvPr/>
        </p:nvGraphicFramePr>
        <p:xfrm>
          <a:off x="952500" y="1809750"/>
          <a:ext cx="3000000" cy="3000000"/>
        </p:xfrm>
        <a:graphic>
          <a:graphicData uri="http://schemas.openxmlformats.org/drawingml/2006/table">
            <a:tbl>
              <a:tblPr>
                <a:noFill/>
                <a:tableStyleId>{1CC16CFB-4BFE-4E93-9C64-A07AAB6BBE1A}</a:tableStyleId>
              </a:tblPr>
              <a:tblGrid>
                <a:gridCol w="3619500"/>
                <a:gridCol w="3619500"/>
              </a:tblGrid>
              <a:tr h="381000">
                <a:tc>
                  <a:txBody>
                    <a:bodyPr/>
                    <a:lstStyle/>
                    <a:p>
                      <a:pPr indent="0" lvl="0" marL="0" rtl="0" algn="l">
                        <a:spcBef>
                          <a:spcPts val="0"/>
                        </a:spcBef>
                        <a:spcAft>
                          <a:spcPts val="0"/>
                        </a:spcAft>
                        <a:buNone/>
                      </a:pPr>
                      <a:r>
                        <a:rPr lang="en"/>
                        <a:t>Setting</a:t>
                      </a:r>
                      <a:endParaRPr/>
                    </a:p>
                  </a:txBody>
                  <a:tcPr marT="91425" marB="91425" marR="91425" marL="91425"/>
                </a:tc>
                <a:tc>
                  <a:txBody>
                    <a:bodyPr/>
                    <a:lstStyle/>
                    <a:p>
                      <a:pPr indent="0" lvl="0" marL="0" rtl="0" algn="l">
                        <a:spcBef>
                          <a:spcPts val="0"/>
                        </a:spcBef>
                        <a:spcAft>
                          <a:spcPts val="0"/>
                        </a:spcAft>
                        <a:buNone/>
                      </a:pPr>
                      <a:r>
                        <a:rPr lang="en"/>
                        <a:t>Option</a:t>
                      </a:r>
                      <a:endParaRPr/>
                    </a:p>
                  </a:txBody>
                  <a:tcPr marT="91425" marB="91425" marR="91425" marL="91425"/>
                </a:tc>
              </a:tr>
              <a:tr h="381000">
                <a:tc>
                  <a:txBody>
                    <a:bodyPr/>
                    <a:lstStyle/>
                    <a:p>
                      <a:pPr indent="0" lvl="0" marL="0" rtl="0" algn="l">
                        <a:spcBef>
                          <a:spcPts val="0"/>
                        </a:spcBef>
                        <a:spcAft>
                          <a:spcPts val="0"/>
                        </a:spcAft>
                        <a:buNone/>
                      </a:pPr>
                      <a:r>
                        <a:rPr lang="en"/>
                        <a:t>Optimizer</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r>
              <a:tr h="381000">
                <a:tc>
                  <a:txBody>
                    <a:bodyPr/>
                    <a:lstStyle/>
                    <a:p>
                      <a:pPr indent="0" lvl="0" marL="0" rtl="0" algn="l">
                        <a:spcBef>
                          <a:spcPts val="0"/>
                        </a:spcBef>
                        <a:spcAft>
                          <a:spcPts val="0"/>
                        </a:spcAft>
                        <a:buNone/>
                      </a:pPr>
                      <a:r>
                        <a:rPr lang="en"/>
                        <a:t>Total Neurons</a:t>
                      </a:r>
                      <a:endParaRPr/>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r>
              <a:tr h="381000">
                <a:tc>
                  <a:txBody>
                    <a:bodyPr/>
                    <a:lstStyle/>
                    <a:p>
                      <a:pPr indent="0" lvl="0" marL="0" rtl="0" algn="l">
                        <a:spcBef>
                          <a:spcPts val="0"/>
                        </a:spcBef>
                        <a:spcAft>
                          <a:spcPts val="0"/>
                        </a:spcAft>
                        <a:buNone/>
                      </a:pPr>
                      <a:r>
                        <a:rPr lang="en"/>
                        <a:t>HIdden layers</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Output neuron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Activation</a:t>
                      </a:r>
                      <a:r>
                        <a:rPr lang="en"/>
                        <a:t> function</a:t>
                      </a:r>
                      <a:endParaRPr/>
                    </a:p>
                  </a:txBody>
                  <a:tcPr marT="91425" marB="91425" marR="91425" marL="91425"/>
                </a:tc>
                <a:tc>
                  <a:txBody>
                    <a:bodyPr/>
                    <a:lstStyle/>
                    <a:p>
                      <a:pPr indent="0" lvl="0" marL="0" rtl="0" algn="l">
                        <a:spcBef>
                          <a:spcPts val="0"/>
                        </a:spcBef>
                        <a:spcAft>
                          <a:spcPts val="0"/>
                        </a:spcAft>
                        <a:buNone/>
                      </a:pPr>
                      <a:r>
                        <a:rPr lang="en"/>
                        <a:t>ReLu, Sigmoid</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sp>
        <p:nvSpPr>
          <p:cNvPr id="208" name="Google Shape;208;p39"/>
          <p:cNvSpPr txBox="1"/>
          <p:nvPr>
            <p:ph idx="1" type="body"/>
          </p:nvPr>
        </p:nvSpPr>
        <p:spPr>
          <a:xfrm>
            <a:off x="162975" y="106842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In this classification we have a supervised learning algorithm which has provided us with the cores below. Often in classification problems supervised algorithms work better than unsupervised ones</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We have used performance metrics such as precision, recall and f-measure to see the performance score. All of these metric have a score between 0 and 1 being the highest.</a:t>
            </a:r>
            <a:endParaRPr sz="1500">
              <a:solidFill>
                <a:schemeClr val="dk2"/>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chemeClr val="dk2"/>
              </a:solidFill>
              <a:latin typeface="Times New Roman"/>
              <a:ea typeface="Times New Roman"/>
              <a:cs typeface="Times New Roman"/>
              <a:sym typeface="Times New Roman"/>
            </a:endParaRPr>
          </a:p>
          <a:p>
            <a:pPr indent="0" lvl="0" marL="457200" rtl="0" algn="l">
              <a:spcBef>
                <a:spcPts val="1200"/>
              </a:spcBef>
              <a:spcAft>
                <a:spcPts val="1200"/>
              </a:spcAft>
              <a:buNone/>
            </a:pPr>
            <a:r>
              <a:rPr lang="en">
                <a:solidFill>
                  <a:schemeClr val="dk2"/>
                </a:solidFill>
              </a:rPr>
              <a:t> </a:t>
            </a:r>
            <a:endParaRPr>
              <a:solidFill>
                <a:schemeClr val="dk2"/>
              </a:solidFill>
            </a:endParaRPr>
          </a:p>
        </p:txBody>
      </p:sp>
      <p:pic>
        <p:nvPicPr>
          <p:cNvPr id="209" name="Google Shape;209;p39"/>
          <p:cNvPicPr preferRelativeResize="0"/>
          <p:nvPr/>
        </p:nvPicPr>
        <p:blipFill>
          <a:blip r:embed="rId3">
            <a:alphaModFix/>
          </a:blip>
          <a:stretch>
            <a:fillRect/>
          </a:stretch>
        </p:blipFill>
        <p:spPr>
          <a:xfrm>
            <a:off x="660550" y="2716175"/>
            <a:ext cx="1606480" cy="353875"/>
          </a:xfrm>
          <a:prstGeom prst="rect">
            <a:avLst/>
          </a:prstGeom>
          <a:noFill/>
          <a:ln>
            <a:noFill/>
          </a:ln>
        </p:spPr>
      </p:pic>
      <p:pic>
        <p:nvPicPr>
          <p:cNvPr id="210" name="Google Shape;210;p39"/>
          <p:cNvPicPr preferRelativeResize="0"/>
          <p:nvPr/>
        </p:nvPicPr>
        <p:blipFill>
          <a:blip r:embed="rId4">
            <a:alphaModFix/>
          </a:blip>
          <a:stretch>
            <a:fillRect/>
          </a:stretch>
        </p:blipFill>
        <p:spPr>
          <a:xfrm>
            <a:off x="3162300" y="2716175"/>
            <a:ext cx="1409699" cy="353875"/>
          </a:xfrm>
          <a:prstGeom prst="rect">
            <a:avLst/>
          </a:prstGeom>
          <a:noFill/>
          <a:ln>
            <a:noFill/>
          </a:ln>
        </p:spPr>
      </p:pic>
      <p:pic>
        <p:nvPicPr>
          <p:cNvPr id="211" name="Google Shape;211;p39"/>
          <p:cNvPicPr preferRelativeResize="0"/>
          <p:nvPr/>
        </p:nvPicPr>
        <p:blipFill>
          <a:blip r:embed="rId5">
            <a:alphaModFix/>
          </a:blip>
          <a:stretch>
            <a:fillRect/>
          </a:stretch>
        </p:blipFill>
        <p:spPr>
          <a:xfrm>
            <a:off x="5704900" y="2827725"/>
            <a:ext cx="1986267" cy="35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8" name="Google Shape;218;p40"/>
          <p:cNvGraphicFramePr/>
          <p:nvPr/>
        </p:nvGraphicFramePr>
        <p:xfrm>
          <a:off x="952500" y="2235725"/>
          <a:ext cx="3000000" cy="3000000"/>
        </p:xfrm>
        <a:graphic>
          <a:graphicData uri="http://schemas.openxmlformats.org/drawingml/2006/table">
            <a:tbl>
              <a:tblPr>
                <a:noFill/>
                <a:tableStyleId>{1CC16CFB-4BFE-4E93-9C64-A07AAB6BBE1A}</a:tableStyleId>
              </a:tblPr>
              <a:tblGrid>
                <a:gridCol w="1809750"/>
                <a:gridCol w="1809750"/>
                <a:gridCol w="1809750"/>
                <a:gridCol w="1809750"/>
              </a:tblGrid>
              <a:tr h="381000">
                <a:tc>
                  <a:txBody>
                    <a:bodyPr/>
                    <a:lstStyle/>
                    <a:p>
                      <a:pPr indent="0" lvl="0" marL="0" rtl="0" algn="l">
                        <a:spcBef>
                          <a:spcPts val="0"/>
                        </a:spcBef>
                        <a:spcAft>
                          <a:spcPts val="0"/>
                        </a:spcAft>
                        <a:buNone/>
                      </a:pPr>
                      <a:r>
                        <a:rPr lang="en"/>
                        <a:t>Class</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F-Measure</a:t>
                      </a:r>
                      <a:endParaRPr/>
                    </a:p>
                  </a:txBody>
                  <a:tcPr marT="91425" marB="91425" marR="91425" marL="91425"/>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0.95</a:t>
                      </a:r>
                      <a:endParaRPr sz="1050">
                        <a:solidFill>
                          <a:schemeClr val="dk2"/>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0.96     </a:t>
                      </a:r>
                      <a:endParaRPr sz="1050">
                        <a:solidFill>
                          <a:schemeClr val="dk2"/>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0.96     </a:t>
                      </a:r>
                      <a:endParaRPr sz="1050">
                        <a:solidFill>
                          <a:schemeClr val="dk2"/>
                        </a:solidFill>
                        <a:highlight>
                          <a:srgbClr val="FFFFFF"/>
                        </a:highlight>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2"/>
                          </a:solidFill>
                          <a:highlight>
                            <a:srgbClr val="FFFFFF"/>
                          </a:highlight>
                        </a:rPr>
                        <a:t>0.97</a:t>
                      </a:r>
                      <a:endParaRPr/>
                    </a:p>
                  </a:txBody>
                  <a:tcPr marT="91425" marB="91425" marR="91425" marL="91425"/>
                </a:tc>
                <a:tc>
                  <a:txBody>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0.96     </a:t>
                      </a:r>
                      <a:endParaRPr sz="1050">
                        <a:solidFill>
                          <a:schemeClr val="dk2"/>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0.96     </a:t>
                      </a:r>
                      <a:endParaRPr sz="1050">
                        <a:solidFill>
                          <a:schemeClr val="dk2"/>
                        </a:solidFill>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r>
              <a:rPr lang="en"/>
              <a:t> settings</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Formula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5" name="Google Shape;225;p41"/>
          <p:cNvPicPr preferRelativeResize="0"/>
          <p:nvPr/>
        </p:nvPicPr>
        <p:blipFill>
          <a:blip r:embed="rId3">
            <a:alphaModFix/>
          </a:blip>
          <a:stretch>
            <a:fillRect/>
          </a:stretch>
        </p:blipFill>
        <p:spPr>
          <a:xfrm>
            <a:off x="867575" y="2367250"/>
            <a:ext cx="6159825" cy="1574050"/>
          </a:xfrm>
          <a:prstGeom prst="rect">
            <a:avLst/>
          </a:prstGeom>
          <a:noFill/>
          <a:ln>
            <a:noFill/>
          </a:ln>
        </p:spPr>
      </p:pic>
      <p:pic>
        <p:nvPicPr>
          <p:cNvPr id="226" name="Google Shape;226;p41"/>
          <p:cNvPicPr preferRelativeResize="0"/>
          <p:nvPr/>
        </p:nvPicPr>
        <p:blipFill>
          <a:blip r:embed="rId4">
            <a:alphaModFix/>
          </a:blip>
          <a:stretch>
            <a:fillRect/>
          </a:stretch>
        </p:blipFill>
        <p:spPr>
          <a:xfrm>
            <a:off x="1388125" y="1275750"/>
            <a:ext cx="2020225" cy="50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AutoNum type="arabicPeriod"/>
            </a:pPr>
            <a:r>
              <a:rPr lang="en" sz="1300">
                <a:solidFill>
                  <a:schemeClr val="dk2"/>
                </a:solidFill>
                <a:highlight>
                  <a:srgbClr val="FFFFFF"/>
                </a:highlight>
                <a:latin typeface="Arial"/>
                <a:ea typeface="Arial"/>
                <a:cs typeface="Arial"/>
                <a:sym typeface="Arial"/>
              </a:rPr>
              <a:t>Panda, Mrutyunjaya, Ajith Abraham, and Manas Ranjan Patra. "A hybrid intelligent approach for network intrusion detection." </a:t>
            </a:r>
            <a:r>
              <a:rPr i="1" lang="en" sz="1300">
                <a:solidFill>
                  <a:schemeClr val="dk2"/>
                </a:solidFill>
                <a:highlight>
                  <a:srgbClr val="FFFFFF"/>
                </a:highlight>
                <a:latin typeface="Arial"/>
                <a:ea typeface="Arial"/>
                <a:cs typeface="Arial"/>
                <a:sym typeface="Arial"/>
              </a:rPr>
              <a:t>Procedia Engineering</a:t>
            </a:r>
            <a:r>
              <a:rPr lang="en" sz="1300">
                <a:solidFill>
                  <a:schemeClr val="dk2"/>
                </a:solidFill>
                <a:highlight>
                  <a:srgbClr val="FFFFFF"/>
                </a:highlight>
                <a:latin typeface="Arial"/>
                <a:ea typeface="Arial"/>
                <a:cs typeface="Arial"/>
                <a:sym typeface="Arial"/>
              </a:rPr>
              <a:t> 30 (2012): 1-9.</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highlight>
                  <a:srgbClr val="FFFFFF"/>
                </a:highlight>
                <a:latin typeface="Arial"/>
                <a:ea typeface="Arial"/>
                <a:cs typeface="Arial"/>
                <a:sym typeface="Arial"/>
              </a:rPr>
              <a:t>Leung, Kingsly, and Christopher Leckie. "Unsupervised anomaly detection in network intrusion detection using clusters." </a:t>
            </a:r>
            <a:r>
              <a:rPr i="1" lang="en" sz="1300">
                <a:solidFill>
                  <a:schemeClr val="dk2"/>
                </a:solidFill>
                <a:highlight>
                  <a:srgbClr val="FFFFFF"/>
                </a:highlight>
                <a:latin typeface="Arial"/>
                <a:ea typeface="Arial"/>
                <a:cs typeface="Arial"/>
                <a:sym typeface="Arial"/>
              </a:rPr>
              <a:t>Proceedings of the Twenty-eighth Australasian conference on Computer Science-Volume 38</a:t>
            </a:r>
            <a:r>
              <a:rPr lang="en" sz="1300">
                <a:solidFill>
                  <a:schemeClr val="dk2"/>
                </a:solidFill>
                <a:highlight>
                  <a:srgbClr val="FFFFFF"/>
                </a:highlight>
                <a:latin typeface="Arial"/>
                <a:ea typeface="Arial"/>
                <a:cs typeface="Arial"/>
                <a:sym typeface="Arial"/>
              </a:rPr>
              <a:t>. 2005.</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highlight>
                  <a:srgbClr val="FFFFFF"/>
                </a:highlight>
                <a:latin typeface="Arial"/>
                <a:ea typeface="Arial"/>
                <a:cs typeface="Arial"/>
                <a:sym typeface="Arial"/>
              </a:rPr>
              <a:t>Antal, Margit, and Elöd Egyed-Zsigmond. "Intrusion detection using mouse dynamics." </a:t>
            </a:r>
            <a:r>
              <a:rPr i="1" lang="en" sz="1300">
                <a:solidFill>
                  <a:schemeClr val="dk2"/>
                </a:solidFill>
                <a:highlight>
                  <a:srgbClr val="FFFFFF"/>
                </a:highlight>
                <a:latin typeface="Arial"/>
                <a:ea typeface="Arial"/>
                <a:cs typeface="Arial"/>
                <a:sym typeface="Arial"/>
              </a:rPr>
              <a:t>IET Biometrics</a:t>
            </a:r>
            <a:r>
              <a:rPr lang="en" sz="1300">
                <a:solidFill>
                  <a:schemeClr val="dk2"/>
                </a:solidFill>
                <a:highlight>
                  <a:srgbClr val="FFFFFF"/>
                </a:highlight>
                <a:latin typeface="Arial"/>
                <a:ea typeface="Arial"/>
                <a:cs typeface="Arial"/>
                <a:sym typeface="Arial"/>
              </a:rPr>
              <a:t> 8.5 (2019): 285-294. </a:t>
            </a:r>
            <a:endParaRPr sz="1300">
              <a:solidFill>
                <a:schemeClr val="dk2"/>
              </a:solidFill>
              <a:highlight>
                <a:srgbClr val="FFFFFF"/>
              </a:highlight>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lang="en" sz="1300">
                <a:solidFill>
                  <a:srgbClr val="222222"/>
                </a:solidFill>
                <a:highlight>
                  <a:srgbClr val="FFFFFF"/>
                </a:highlight>
                <a:latin typeface="Arial"/>
                <a:ea typeface="Arial"/>
                <a:cs typeface="Arial"/>
                <a:sym typeface="Arial"/>
              </a:rPr>
              <a:t>Gao, Xianwei, et al. "An adaptive ensemble machine learning model for intrusion detection." </a:t>
            </a:r>
            <a:r>
              <a:rPr i="1" lang="en" sz="1300">
                <a:solidFill>
                  <a:srgbClr val="222222"/>
                </a:solidFill>
                <a:highlight>
                  <a:srgbClr val="FFFFFF"/>
                </a:highlight>
                <a:latin typeface="Arial"/>
                <a:ea typeface="Arial"/>
                <a:cs typeface="Arial"/>
                <a:sym typeface="Arial"/>
              </a:rPr>
              <a:t>IEEE Access</a:t>
            </a:r>
            <a:r>
              <a:rPr lang="en" sz="1300">
                <a:solidFill>
                  <a:srgbClr val="222222"/>
                </a:solidFill>
                <a:highlight>
                  <a:srgbClr val="FFFFFF"/>
                </a:highlight>
                <a:latin typeface="Arial"/>
                <a:ea typeface="Arial"/>
                <a:cs typeface="Arial"/>
                <a:sym typeface="Arial"/>
              </a:rPr>
              <a:t> 7 (2019): 82512-82521.</a:t>
            </a:r>
            <a:endParaRPr sz="1300">
              <a:solidFill>
                <a:schemeClr val="dk2"/>
              </a:solidFill>
              <a:highlight>
                <a:srgbClr val="FFFFFF"/>
              </a:highlight>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lang="en" sz="1300">
                <a:solidFill>
                  <a:schemeClr val="dk2"/>
                </a:solidFill>
                <a:highlight>
                  <a:schemeClr val="lt1"/>
                </a:highlight>
                <a:latin typeface="Arial"/>
                <a:ea typeface="Arial"/>
                <a:cs typeface="Arial"/>
                <a:sym typeface="Arial"/>
              </a:rPr>
              <a:t>A</a:t>
            </a:r>
            <a:r>
              <a:rPr lang="en" sz="1300">
                <a:solidFill>
                  <a:schemeClr val="dk2"/>
                </a:solidFill>
                <a:highlight>
                  <a:schemeClr val="lt1"/>
                </a:highlight>
                <a:latin typeface="Arial"/>
                <a:ea typeface="Arial"/>
                <a:cs typeface="Arial"/>
                <a:sym typeface="Arial"/>
              </a:rPr>
              <a:t>bbes, Tarek, Adel Bouhoula, and Michaël Rusinowitch. "Protocol analysis in intrusion detection using decision tree." </a:t>
            </a:r>
            <a:r>
              <a:rPr i="1" lang="en" sz="1300">
                <a:solidFill>
                  <a:schemeClr val="dk2"/>
                </a:solidFill>
                <a:highlight>
                  <a:schemeClr val="lt1"/>
                </a:highlight>
                <a:latin typeface="Arial"/>
                <a:ea typeface="Arial"/>
                <a:cs typeface="Arial"/>
                <a:sym typeface="Arial"/>
              </a:rPr>
              <a:t>International Conference on Information Technology: Coding and Computing, 2004. Proceedings. ITCC 2004.</a:t>
            </a:r>
            <a:r>
              <a:rPr lang="en" sz="1300">
                <a:solidFill>
                  <a:schemeClr val="dk2"/>
                </a:solidFill>
                <a:highlight>
                  <a:schemeClr val="lt1"/>
                </a:highlight>
                <a:latin typeface="Arial"/>
                <a:ea typeface="Arial"/>
                <a:cs typeface="Arial"/>
                <a:sym typeface="Arial"/>
              </a:rPr>
              <a:t>. Vol. 1. IEEE, 2004</a:t>
            </a:r>
            <a:endParaRPr sz="1300">
              <a:solidFill>
                <a:schemeClr val="dk2"/>
              </a:solidFill>
              <a:highlight>
                <a:srgbClr val="FFFFFF"/>
              </a:highlight>
              <a:latin typeface="Arial"/>
              <a:ea typeface="Arial"/>
              <a:cs typeface="Arial"/>
              <a:sym typeface="Arial"/>
            </a:endParaRPr>
          </a:p>
          <a:p>
            <a:pPr indent="0" lvl="0" marL="914400" rtl="0" algn="l">
              <a:spcBef>
                <a:spcPts val="1200"/>
              </a:spcBef>
              <a:spcAft>
                <a:spcPts val="1200"/>
              </a:spcAft>
              <a:buNone/>
            </a:pPr>
            <a:r>
              <a:t/>
            </a:r>
            <a:endParaRPr sz="1300">
              <a:solidFill>
                <a:schemeClr val="dk2"/>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Arial"/>
              <a:buChar char="●"/>
            </a:pPr>
            <a:r>
              <a:rPr lang="en" sz="1000">
                <a:solidFill>
                  <a:srgbClr val="222222"/>
                </a:solidFill>
                <a:highlight>
                  <a:srgbClr val="FFFFFF"/>
                </a:highlight>
                <a:latin typeface="Arial"/>
                <a:ea typeface="Arial"/>
                <a:cs typeface="Arial"/>
                <a:sym typeface="Arial"/>
              </a:rPr>
              <a:t>Yin, Chuanlong, et al. "A deep learning approach for intrusion detection using recurrent neural networks."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5 (2017): 21954-21961.</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Ahmad, Iftikhar, et al. "Performance comparison of support vector machine, random forest, and extreme learning machine for intrusion detection."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6 (2018): 33789-33795.</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Wu, Kehe, Zuge Chen, and Wei Li. "A novel intrusion detection model for a massive network using convolutional neural networks."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6 (2018): 50850-50859.</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Ali, Mohammed Hasan, et al. "A new intrusion detection system based on fast learning network and particle swarm optimization."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6 (2018): 20255-20261.</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type="ctrTitle"/>
          </p:nvPr>
        </p:nvSpPr>
        <p:spPr>
          <a:xfrm>
            <a:off x="671250" y="4114800"/>
            <a:ext cx="7801500" cy="8463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lnSpc>
                <a:spcPct val="115000"/>
              </a:lnSpc>
              <a:spcBef>
                <a:spcPts val="700"/>
              </a:spcBef>
              <a:spcAft>
                <a:spcPts val="0"/>
              </a:spcAft>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t/>
            </a:r>
            <a:endParaRPr b="0" sz="1866">
              <a:solidFill>
                <a:srgbClr val="898989"/>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Student 1 Reg No: RA1811028010076</a:t>
            </a:r>
            <a:endParaRPr b="0" sz="1866">
              <a:solidFill>
                <a:schemeClr val="lt1"/>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Batch ID: NWCO76</a:t>
            </a:r>
            <a:endParaRPr b="0" sz="1866">
              <a:solidFill>
                <a:schemeClr val="lt1"/>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Guide name </a:t>
            </a:r>
            <a:r>
              <a:rPr b="0" lang="en" sz="1866">
                <a:solidFill>
                  <a:schemeClr val="lt1"/>
                </a:solidFill>
                <a:latin typeface="Calibri"/>
                <a:ea typeface="Calibri"/>
                <a:cs typeface="Calibri"/>
                <a:sym typeface="Calibri"/>
              </a:rPr>
              <a:t>and Designation</a:t>
            </a:r>
            <a:r>
              <a:rPr b="0" lang="en" sz="1866">
                <a:solidFill>
                  <a:schemeClr val="lt1"/>
                </a:solidFill>
                <a:latin typeface="Calibri"/>
                <a:ea typeface="Calibri"/>
                <a:cs typeface="Calibri"/>
                <a:sym typeface="Calibri"/>
              </a:rPr>
              <a:t>: Dr P Vigneshwaran, Assistant </a:t>
            </a:r>
            <a:r>
              <a:rPr b="0" lang="en" sz="1866">
                <a:solidFill>
                  <a:schemeClr val="lt1"/>
                </a:solidFill>
                <a:latin typeface="Calibri"/>
                <a:ea typeface="Calibri"/>
                <a:cs typeface="Calibri"/>
                <a:sym typeface="Calibri"/>
              </a:rPr>
              <a:t>Professor</a:t>
            </a:r>
            <a:endParaRPr>
              <a:solidFill>
                <a:schemeClr val="lt1"/>
              </a:solidFill>
            </a:endParaRPr>
          </a:p>
        </p:txBody>
      </p:sp>
      <p:sp>
        <p:nvSpPr>
          <p:cNvPr id="121" name="Google Shape;121;p26"/>
          <p:cNvSpPr txBox="1"/>
          <p:nvPr>
            <p:ph idx="1" type="subTitle"/>
          </p:nvPr>
        </p:nvSpPr>
        <p:spPr>
          <a:xfrm>
            <a:off x="485875" y="1993100"/>
            <a:ext cx="8183700" cy="7056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4640">
                <a:solidFill>
                  <a:schemeClr val="dk2"/>
                </a:solidFill>
              </a:rPr>
              <a:t>Network Intrusion using a Neural network</a:t>
            </a:r>
            <a:endParaRPr sz="4640">
              <a:solidFill>
                <a:schemeClr val="dk2"/>
              </a:solidFill>
            </a:endParaRPr>
          </a:p>
          <a:p>
            <a:pPr indent="0" lvl="0" marL="0" rtl="0" algn="ctr">
              <a:spcBef>
                <a:spcPts val="0"/>
              </a:spcBef>
              <a:spcAft>
                <a:spcPts val="0"/>
              </a:spcAft>
              <a:buNone/>
            </a:pPr>
            <a:r>
              <a:t/>
            </a:r>
            <a:endParaRPr/>
          </a:p>
          <a:p>
            <a:pPr indent="0" lvl="0" marL="0" rtl="0" algn="l">
              <a:spcBef>
                <a:spcPts val="0"/>
              </a:spcBef>
              <a:spcAft>
                <a:spcPts val="0"/>
              </a:spcAft>
              <a:buNone/>
            </a:pPr>
            <a:r>
              <a:rPr lang="en"/>
              <a:t>                                                </a:t>
            </a:r>
            <a:endParaRPr/>
          </a:p>
        </p:txBody>
      </p:sp>
      <p:pic>
        <p:nvPicPr>
          <p:cNvPr id="122" name="Google Shape;122;p26"/>
          <p:cNvPicPr preferRelativeResize="0"/>
          <p:nvPr/>
        </p:nvPicPr>
        <p:blipFill>
          <a:blip r:embed="rId3">
            <a:alphaModFix/>
          </a:blip>
          <a:stretch>
            <a:fillRect/>
          </a:stretch>
        </p:blipFill>
        <p:spPr>
          <a:xfrm>
            <a:off x="184550" y="122926"/>
            <a:ext cx="2238375" cy="752475"/>
          </a:xfrm>
          <a:prstGeom prst="rect">
            <a:avLst/>
          </a:prstGeom>
          <a:noFill/>
          <a:ln>
            <a:noFill/>
          </a:ln>
        </p:spPr>
      </p:pic>
      <p:sp>
        <p:nvSpPr>
          <p:cNvPr id="123" name="Google Shape;123;p26"/>
          <p:cNvSpPr txBox="1"/>
          <p:nvPr/>
        </p:nvSpPr>
        <p:spPr>
          <a:xfrm>
            <a:off x="4897050" y="85725"/>
            <a:ext cx="4146900" cy="1856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SRM INSTITUTE OF SCIENCE AND TECHNOLOGY</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FACULTY OF ENGINEERING AND TECHNOLOGY</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DEPARTMENT OF NETWORKING AND COMMUNICATIONS</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18CSP108L- MINOR PROJECT </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REVIEW NO.1</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REVIEW DATE: 1/2/2022</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24" name="Google Shape;124;p2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Source Sans Pro"/>
                <a:ea typeface="Source Sans Pro"/>
                <a:cs typeface="Source Sans Pro"/>
                <a:sym typeface="Source Sans Pro"/>
              </a:rPr>
              <a:t>‹#›</a:t>
            </a:fld>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1969025"/>
            <a:ext cx="8520600" cy="64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0" name="Google Shape;13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01625" lvl="0" marL="457200" rtl="0" algn="l">
              <a:lnSpc>
                <a:spcPct val="150000"/>
              </a:lnSpc>
              <a:spcBef>
                <a:spcPts val="0"/>
              </a:spcBef>
              <a:spcAft>
                <a:spcPts val="0"/>
              </a:spcAft>
              <a:buClr>
                <a:schemeClr val="dk2"/>
              </a:buClr>
              <a:buSzPct val="100000"/>
              <a:buFont typeface="Times New Roman"/>
              <a:buChar char="●"/>
            </a:pPr>
            <a:r>
              <a:rPr lang="en" sz="4600">
                <a:solidFill>
                  <a:schemeClr val="dk2"/>
                </a:solidFill>
                <a:latin typeface="Times New Roman"/>
                <a:ea typeface="Times New Roman"/>
                <a:cs typeface="Times New Roman"/>
                <a:sym typeface="Times New Roman"/>
              </a:rPr>
              <a:t>Networks are vulnerable to today’s techniques of penetration by hackers any attempt by an attacker is seen as an intrusion attempt as any further attacks like privilege escalation will occur only if the network has been intruded.</a:t>
            </a:r>
            <a:endParaRPr sz="4600">
              <a:solidFill>
                <a:schemeClr val="dk2"/>
              </a:solidFill>
              <a:latin typeface="Times New Roman"/>
              <a:ea typeface="Times New Roman"/>
              <a:cs typeface="Times New Roman"/>
              <a:sym typeface="Times New Roman"/>
            </a:endParaRPr>
          </a:p>
          <a:p>
            <a:pPr indent="-301625" lvl="0" marL="457200" rtl="0" algn="l">
              <a:lnSpc>
                <a:spcPct val="150000"/>
              </a:lnSpc>
              <a:spcBef>
                <a:spcPts val="0"/>
              </a:spcBef>
              <a:spcAft>
                <a:spcPts val="0"/>
              </a:spcAft>
              <a:buClr>
                <a:schemeClr val="dk2"/>
              </a:buClr>
              <a:buSzPct val="100000"/>
              <a:buFont typeface="Times New Roman"/>
              <a:buChar char="●"/>
            </a:pPr>
            <a:r>
              <a:rPr lang="en" sz="4600">
                <a:solidFill>
                  <a:schemeClr val="dk2"/>
                </a:solidFill>
                <a:latin typeface="Times New Roman"/>
                <a:ea typeface="Times New Roman"/>
                <a:cs typeface="Times New Roman"/>
                <a:sym typeface="Times New Roman"/>
              </a:rPr>
              <a:t>There are generally two ways of mapping an attack on a network</a:t>
            </a:r>
            <a:endParaRPr sz="4600">
              <a:solidFill>
                <a:schemeClr val="dk2"/>
              </a:solidFill>
              <a:latin typeface="Times New Roman"/>
              <a:ea typeface="Times New Roman"/>
              <a:cs typeface="Times New Roman"/>
              <a:sym typeface="Times New Roman"/>
            </a:endParaRPr>
          </a:p>
          <a:p>
            <a:pPr indent="-301625" lvl="1" marL="914400" rtl="0" algn="l">
              <a:lnSpc>
                <a:spcPct val="150000"/>
              </a:lnSpc>
              <a:spcBef>
                <a:spcPts val="0"/>
              </a:spcBef>
              <a:spcAft>
                <a:spcPts val="0"/>
              </a:spcAft>
              <a:buClr>
                <a:schemeClr val="dk2"/>
              </a:buClr>
              <a:buSzPct val="100000"/>
              <a:buFont typeface="Arial"/>
              <a:buChar char="○"/>
            </a:pPr>
            <a:r>
              <a:rPr lang="en" sz="4600">
                <a:solidFill>
                  <a:schemeClr val="dk2"/>
                </a:solidFill>
                <a:highlight>
                  <a:srgbClr val="FFFFFF"/>
                </a:highlight>
                <a:latin typeface="Times New Roman"/>
                <a:ea typeface="Times New Roman"/>
                <a:cs typeface="Times New Roman"/>
                <a:sym typeface="Times New Roman"/>
              </a:rPr>
              <a:t>Passive: Attackers gain access to a network and can monitor or steal sensitive information, but without making any change to the data, leaving it intact.</a:t>
            </a:r>
            <a:endParaRPr sz="4600">
              <a:solidFill>
                <a:schemeClr val="dk2"/>
              </a:solidFill>
              <a:highlight>
                <a:srgbClr val="FFFFFF"/>
              </a:highlight>
              <a:latin typeface="Times New Roman"/>
              <a:ea typeface="Times New Roman"/>
              <a:cs typeface="Times New Roman"/>
              <a:sym typeface="Times New Roman"/>
            </a:endParaRPr>
          </a:p>
          <a:p>
            <a:pPr indent="-301625" lvl="1" marL="914400" rtl="0" algn="l">
              <a:lnSpc>
                <a:spcPct val="150000"/>
              </a:lnSpc>
              <a:spcBef>
                <a:spcPts val="0"/>
              </a:spcBef>
              <a:spcAft>
                <a:spcPts val="0"/>
              </a:spcAft>
              <a:buClr>
                <a:schemeClr val="dk2"/>
              </a:buClr>
              <a:buSzPct val="100000"/>
              <a:buFont typeface="Arial"/>
              <a:buChar char="○"/>
            </a:pPr>
            <a:r>
              <a:rPr lang="en" sz="4600">
                <a:solidFill>
                  <a:schemeClr val="dk2"/>
                </a:solidFill>
                <a:highlight>
                  <a:srgbClr val="FFFFFF"/>
                </a:highlight>
                <a:latin typeface="Times New Roman"/>
                <a:ea typeface="Times New Roman"/>
                <a:cs typeface="Times New Roman"/>
                <a:sym typeface="Times New Roman"/>
              </a:rPr>
              <a:t>Active: Attackers not only gain unauthorized access but also modify data, either deleting, encrypting or otherwise harming it.</a:t>
            </a:r>
            <a:endParaRPr sz="4600">
              <a:solidFill>
                <a:schemeClr val="dk2"/>
              </a:solidFill>
              <a:highlight>
                <a:srgbClr val="FFFFFF"/>
              </a:highlight>
              <a:latin typeface="Times New Roman"/>
              <a:ea typeface="Times New Roman"/>
              <a:cs typeface="Times New Roman"/>
              <a:sym typeface="Times New Roman"/>
            </a:endParaRPr>
          </a:p>
          <a:p>
            <a:pPr indent="-301625" lvl="0" marL="457200" rtl="0" algn="l">
              <a:lnSpc>
                <a:spcPct val="150000"/>
              </a:lnSpc>
              <a:spcBef>
                <a:spcPts val="0"/>
              </a:spcBef>
              <a:spcAft>
                <a:spcPts val="0"/>
              </a:spcAft>
              <a:buClr>
                <a:schemeClr val="dk2"/>
              </a:buClr>
              <a:buSzPct val="100000"/>
              <a:buChar char="●"/>
            </a:pPr>
            <a:r>
              <a:rPr lang="en" sz="4600">
                <a:solidFill>
                  <a:srgbClr val="000000"/>
                </a:solidFill>
              </a:rPr>
              <a:t>Some common network attacks are</a:t>
            </a:r>
            <a:endParaRPr sz="4600">
              <a:solidFill>
                <a:srgbClr val="000000"/>
              </a:solidFill>
            </a:endParaRPr>
          </a:p>
          <a:p>
            <a:pPr indent="-301625" lvl="1" marL="914400" rtl="0" algn="l">
              <a:lnSpc>
                <a:spcPct val="150000"/>
              </a:lnSpc>
              <a:spcBef>
                <a:spcPts val="0"/>
              </a:spcBef>
              <a:spcAft>
                <a:spcPts val="0"/>
              </a:spcAft>
              <a:buClr>
                <a:srgbClr val="000000"/>
              </a:buClr>
              <a:buSzPct val="100000"/>
              <a:buChar char="○"/>
            </a:pPr>
            <a:r>
              <a:rPr lang="en" sz="4600">
                <a:solidFill>
                  <a:srgbClr val="231F20"/>
                </a:solidFill>
                <a:highlight>
                  <a:srgbClr val="FFFFFF"/>
                </a:highlight>
                <a:latin typeface="Arial"/>
                <a:ea typeface="Arial"/>
                <a:cs typeface="Arial"/>
                <a:sym typeface="Arial"/>
              </a:rPr>
              <a:t>Distributed Denial of Service (DDoS) attacks</a:t>
            </a:r>
            <a:endParaRPr sz="4600">
              <a:solidFill>
                <a:srgbClr val="231F20"/>
              </a:solidFill>
              <a:highlight>
                <a:srgbClr val="FFFFFF"/>
              </a:highlight>
              <a:latin typeface="Arial"/>
              <a:ea typeface="Arial"/>
              <a:cs typeface="Arial"/>
              <a:sym typeface="Arial"/>
            </a:endParaRPr>
          </a:p>
          <a:p>
            <a:pPr indent="-301625" lvl="1" marL="914400" rtl="0" algn="l">
              <a:lnSpc>
                <a:spcPct val="150000"/>
              </a:lnSpc>
              <a:spcBef>
                <a:spcPts val="0"/>
              </a:spcBef>
              <a:spcAft>
                <a:spcPts val="0"/>
              </a:spcAft>
              <a:buClr>
                <a:srgbClr val="231F20"/>
              </a:buClr>
              <a:buSzPct val="100000"/>
              <a:buFont typeface="Arial"/>
              <a:buChar char="○"/>
            </a:pPr>
            <a:r>
              <a:rPr lang="en" sz="4600">
                <a:solidFill>
                  <a:srgbClr val="231F20"/>
                </a:solidFill>
                <a:highlight>
                  <a:srgbClr val="FFFFFF"/>
                </a:highlight>
                <a:latin typeface="Arial"/>
                <a:ea typeface="Arial"/>
                <a:cs typeface="Arial"/>
                <a:sym typeface="Arial"/>
              </a:rPr>
              <a:t> Insider threats</a:t>
            </a:r>
            <a:endParaRPr sz="4600">
              <a:solidFill>
                <a:srgbClr val="231F20"/>
              </a:solidFill>
              <a:highlight>
                <a:srgbClr val="FFFFFF"/>
              </a:highlight>
              <a:latin typeface="Arial"/>
              <a:ea typeface="Arial"/>
              <a:cs typeface="Arial"/>
              <a:sym typeface="Arial"/>
            </a:endParaRPr>
          </a:p>
          <a:p>
            <a:pPr indent="-301625" lvl="1" marL="914400" rtl="0" algn="l">
              <a:lnSpc>
                <a:spcPct val="150000"/>
              </a:lnSpc>
              <a:spcBef>
                <a:spcPts val="0"/>
              </a:spcBef>
              <a:spcAft>
                <a:spcPts val="0"/>
              </a:spcAft>
              <a:buClr>
                <a:srgbClr val="231F20"/>
              </a:buClr>
              <a:buSzPct val="100000"/>
              <a:buFont typeface="Arial"/>
              <a:buChar char="○"/>
            </a:pPr>
            <a:r>
              <a:rPr lang="en" sz="4600">
                <a:solidFill>
                  <a:srgbClr val="231F20"/>
                </a:solidFill>
                <a:highlight>
                  <a:srgbClr val="FFFFFF"/>
                </a:highlight>
                <a:latin typeface="Arial"/>
                <a:ea typeface="Arial"/>
                <a:cs typeface="Arial"/>
                <a:sym typeface="Arial"/>
              </a:rPr>
              <a:t>Man in the middle attacks</a:t>
            </a:r>
            <a:endParaRPr sz="4600">
              <a:solidFill>
                <a:srgbClr val="231F20"/>
              </a:solidFill>
              <a:highlight>
                <a:srgbClr val="FFFFFF"/>
              </a:highlight>
              <a:latin typeface="Arial"/>
              <a:ea typeface="Arial"/>
              <a:cs typeface="Arial"/>
              <a:sym typeface="Arial"/>
            </a:endParaRPr>
          </a:p>
          <a:p>
            <a:pPr indent="-301625" lvl="0" marL="457200" rtl="0" algn="l">
              <a:lnSpc>
                <a:spcPct val="150000"/>
              </a:lnSpc>
              <a:spcBef>
                <a:spcPts val="0"/>
              </a:spcBef>
              <a:spcAft>
                <a:spcPts val="0"/>
              </a:spcAft>
              <a:buClr>
                <a:schemeClr val="dk2"/>
              </a:buClr>
              <a:buSzPct val="100000"/>
              <a:buChar char="●"/>
            </a:pPr>
            <a:r>
              <a:rPr lang="en" sz="4600">
                <a:solidFill>
                  <a:schemeClr val="dk2"/>
                </a:solidFill>
              </a:rPr>
              <a:t>To prevent this  there have been systems called Intrusion Detection system which detects these kinds of attacks and takes action like reporting to the owner of the network</a:t>
            </a:r>
            <a:endParaRPr sz="4600">
              <a:solidFill>
                <a:schemeClr val="dk2"/>
              </a:solidFill>
            </a:endParaRPr>
          </a:p>
          <a:p>
            <a:pPr indent="0" lvl="0" marL="457200" rtl="0" algn="l">
              <a:lnSpc>
                <a:spcPct val="150000"/>
              </a:lnSpc>
              <a:spcBef>
                <a:spcPts val="1200"/>
              </a:spcBef>
              <a:spcAft>
                <a:spcPts val="0"/>
              </a:spcAft>
              <a:buNone/>
            </a:pPr>
            <a:r>
              <a:t/>
            </a:r>
            <a:endParaRPr sz="4200">
              <a:solidFill>
                <a:schemeClr val="dk2"/>
              </a:solidFill>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1" name="Google Shape;131;p2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111550"/>
            <a:ext cx="8520600" cy="44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Existing Systems</a:t>
            </a:r>
            <a:endParaRPr/>
          </a:p>
        </p:txBody>
      </p:sp>
      <p:graphicFrame>
        <p:nvGraphicFramePr>
          <p:cNvPr id="143" name="Google Shape;143;p29"/>
          <p:cNvGraphicFramePr/>
          <p:nvPr/>
        </p:nvGraphicFramePr>
        <p:xfrm>
          <a:off x="154250" y="758465"/>
          <a:ext cx="3000000" cy="3000000"/>
        </p:xfrm>
        <a:graphic>
          <a:graphicData uri="http://schemas.openxmlformats.org/drawingml/2006/table">
            <a:tbl>
              <a:tblPr>
                <a:noFill/>
                <a:tableStyleId>{1CC16CFB-4BFE-4E93-9C64-A07AAB6BBE1A}</a:tableStyleId>
              </a:tblPr>
              <a:tblGrid>
                <a:gridCol w="2200650"/>
                <a:gridCol w="2277500"/>
                <a:gridCol w="2123800"/>
                <a:gridCol w="2200650"/>
              </a:tblGrid>
              <a:tr h="748575">
                <a:tc>
                  <a:txBody>
                    <a:bodyPr/>
                    <a:lstStyle/>
                    <a:p>
                      <a:pPr indent="0" lvl="0" marL="0" rtl="0" algn="l">
                        <a:spcBef>
                          <a:spcPts val="0"/>
                        </a:spcBef>
                        <a:spcAft>
                          <a:spcPts val="0"/>
                        </a:spcAft>
                        <a:buNone/>
                      </a:pPr>
                      <a:r>
                        <a:rPr lang="en"/>
                        <a:t>Name of the author</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Algorithm used</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Dataset used for training/testing</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Performance of the Algorithm(</a:t>
                      </a:r>
                      <a:r>
                        <a:rPr lang="en"/>
                        <a:t>Accuracy</a:t>
                      </a:r>
                      <a:r>
                        <a:rPr lang="en"/>
                        <a:t>, F1 score, etc.)</a:t>
                      </a:r>
                      <a:endParaRPr/>
                    </a:p>
                  </a:txBody>
                  <a:tcPr marT="91425" marB="91425" marR="91425" marL="91425">
                    <a:lnB cap="flat" cmpd="sng" w="9525">
                      <a:solidFill>
                        <a:schemeClr val="dk1"/>
                      </a:solidFill>
                      <a:prstDash val="solid"/>
                      <a:round/>
                      <a:headEnd len="sm" w="sm" type="none"/>
                      <a:tailEnd len="sm" w="sm" type="none"/>
                    </a:lnB>
                  </a:tcPr>
                </a:tc>
              </a:tr>
              <a:tr h="748250">
                <a:tc>
                  <a:txBody>
                    <a:bodyPr/>
                    <a:lstStyle/>
                    <a:p>
                      <a:pPr indent="0" lvl="0" marL="0" rtl="0" algn="l">
                        <a:lnSpc>
                          <a:spcPct val="115000"/>
                        </a:lnSpc>
                        <a:spcBef>
                          <a:spcPts val="0"/>
                        </a:spcBef>
                        <a:spcAft>
                          <a:spcPts val="1200"/>
                        </a:spcAft>
                        <a:buNone/>
                      </a:pPr>
                      <a:r>
                        <a:rPr lang="en" sz="1000">
                          <a:solidFill>
                            <a:schemeClr val="dk1"/>
                          </a:solidFill>
                          <a:highlight>
                            <a:schemeClr val="lt1"/>
                          </a:highlight>
                        </a:rPr>
                        <a:t>Mrutyunjaya .et.al</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Combination of random forest and END(Ensembles of Balanced Nested Dichotomies)</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NSL-KDD </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Precision:99.9%</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Recall:99.9%</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F1:99.7%</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Acc:99.5%</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3050">
                <a:tc>
                  <a:txBody>
                    <a:bodyPr/>
                    <a:lstStyle/>
                    <a:p>
                      <a:pPr indent="0" lvl="0" marL="0" rtl="0" algn="l">
                        <a:spcBef>
                          <a:spcPts val="0"/>
                        </a:spcBef>
                        <a:spcAft>
                          <a:spcPts val="0"/>
                        </a:spcAft>
                        <a:buNone/>
                      </a:pPr>
                      <a:r>
                        <a:rPr lang="en" sz="1000">
                          <a:solidFill>
                            <a:schemeClr val="dk1"/>
                          </a:solidFill>
                          <a:highlight>
                            <a:schemeClr val="lt1"/>
                          </a:highlight>
                        </a:rPr>
                        <a:t>Kingsly et al</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fpMAFIA (custom built)</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KDD 99</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Precision:99.9%</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Recall:99.9%</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F1:99.7%</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Acc:99.5%</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3300">
                <a:tc>
                  <a:txBody>
                    <a:bodyPr/>
                    <a:lstStyle/>
                    <a:p>
                      <a:pPr indent="0" lvl="0" marL="0" rtl="0" algn="l">
                        <a:spcBef>
                          <a:spcPts val="0"/>
                        </a:spcBef>
                        <a:spcAft>
                          <a:spcPts val="0"/>
                        </a:spcAft>
                        <a:buNone/>
                      </a:pPr>
                      <a:r>
                        <a:rPr lang="en" sz="1000">
                          <a:solidFill>
                            <a:schemeClr val="dk1"/>
                          </a:solidFill>
                          <a:highlight>
                            <a:schemeClr val="lt1"/>
                          </a:highlight>
                        </a:rPr>
                        <a:t>Reyadh </a:t>
                      </a:r>
                      <a:r>
                        <a:rPr lang="en" sz="1000">
                          <a:solidFill>
                            <a:schemeClr val="dk1"/>
                          </a:solidFill>
                          <a:highlight>
                            <a:schemeClr val="lt1"/>
                          </a:highlight>
                        </a:rPr>
                        <a:t>et al</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Backpropagation NN  with Multi layer perceptron</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NSL-KDD </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Detection Rate:94.7%</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Acc:95.3%</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3875">
                <a:tc>
                  <a:txBody>
                    <a:bodyPr/>
                    <a:lstStyle/>
                    <a:p>
                      <a:pPr indent="0" lvl="0" marL="0" rtl="0" algn="l">
                        <a:spcBef>
                          <a:spcPts val="0"/>
                        </a:spcBef>
                        <a:spcAft>
                          <a:spcPts val="0"/>
                        </a:spcAft>
                        <a:buNone/>
                      </a:pPr>
                      <a:r>
                        <a:rPr lang="en" sz="1000" u="sng">
                          <a:solidFill>
                            <a:schemeClr val="dk1"/>
                          </a:solidFill>
                          <a:highlight>
                            <a:schemeClr val="lt1"/>
                          </a:highlight>
                          <a:hlinkClick r:id="rId3">
                            <a:extLst>
                              <a:ext uri="{A12FA001-AC4F-418D-AE19-62706E023703}">
                                <ahyp:hlinkClr val="tx"/>
                              </a:ext>
                            </a:extLst>
                          </a:hlinkClick>
                        </a:rPr>
                        <a:t>Xianwei</a:t>
                      </a:r>
                      <a:r>
                        <a:rPr lang="en" sz="1000">
                          <a:solidFill>
                            <a:schemeClr val="dk1"/>
                          </a:solidFill>
                          <a:highlight>
                            <a:schemeClr val="lt1"/>
                          </a:highlight>
                        </a:rPr>
                        <a:t> et al</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Voting adaptive algorithm(</a:t>
                      </a:r>
                      <a:r>
                        <a:rPr lang="en" sz="1000">
                          <a:solidFill>
                            <a:schemeClr val="dk1"/>
                          </a:solidFill>
                          <a:highlight>
                            <a:schemeClr val="lt1"/>
                          </a:highlight>
                        </a:rPr>
                        <a:t> decision tree, random forest, kNN, DNN),DNN,Multitree</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NSL-KDD</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chemeClr val="lt1"/>
                          </a:highlight>
                        </a:rPr>
                        <a:t>Ensemble voting</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Precision:86.5%</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Recall:85.2%</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f1:84.9%</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Acc :85.21%</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0" name="Google Shape;150;p30"/>
          <p:cNvGraphicFramePr/>
          <p:nvPr/>
        </p:nvGraphicFramePr>
        <p:xfrm>
          <a:off x="577600" y="758455"/>
          <a:ext cx="3000000" cy="3000000"/>
        </p:xfrm>
        <a:graphic>
          <a:graphicData uri="http://schemas.openxmlformats.org/drawingml/2006/table">
            <a:tbl>
              <a:tblPr>
                <a:noFill/>
                <a:tableStyleId>{1CC16CFB-4BFE-4E93-9C64-A07AAB6BBE1A}</a:tableStyleId>
              </a:tblPr>
              <a:tblGrid>
                <a:gridCol w="1991000"/>
                <a:gridCol w="2003400"/>
                <a:gridCol w="2003400"/>
                <a:gridCol w="2003400"/>
              </a:tblGrid>
              <a:tr h="726450">
                <a:tc>
                  <a:txBody>
                    <a:bodyPr/>
                    <a:lstStyle/>
                    <a:p>
                      <a:pPr indent="0" lvl="0" marL="0" rtl="0" algn="l">
                        <a:spcBef>
                          <a:spcPts val="0"/>
                        </a:spcBef>
                        <a:spcAft>
                          <a:spcPts val="0"/>
                        </a:spcAft>
                        <a:buNone/>
                      </a:pPr>
                      <a:r>
                        <a:rPr lang="en"/>
                        <a:t>Name of the author</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Algorithm used</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Dataset used for training/testing</a:t>
                      </a:r>
                      <a:endParaRPr/>
                    </a:p>
                  </a:txBody>
                  <a:tcPr marT="91425" marB="91425" marR="91425" marL="91425"/>
                </a:tc>
                <a:tc>
                  <a:txBody>
                    <a:bodyPr/>
                    <a:lstStyle/>
                    <a:p>
                      <a:pPr indent="0" lvl="0" marL="0" rtl="0" algn="l">
                        <a:spcBef>
                          <a:spcPts val="0"/>
                        </a:spcBef>
                        <a:spcAft>
                          <a:spcPts val="0"/>
                        </a:spcAft>
                        <a:buNone/>
                      </a:pPr>
                      <a:r>
                        <a:rPr lang="en"/>
                        <a:t>Performance of the system (Accuracy, F1 score, etc.)</a:t>
                      </a:r>
                      <a:endParaRPr/>
                    </a:p>
                    <a:p>
                      <a:pPr indent="0" lvl="0" marL="0" rtl="0" algn="l">
                        <a:spcBef>
                          <a:spcPts val="0"/>
                        </a:spcBef>
                        <a:spcAft>
                          <a:spcPts val="0"/>
                        </a:spcAft>
                        <a:buNone/>
                      </a:pPr>
                      <a:r>
                        <a:t/>
                      </a:r>
                      <a:endParaRPr/>
                    </a:p>
                  </a:txBody>
                  <a:tcPr marT="91425" marB="91425" marR="91425" marL="91425"/>
                </a:tc>
              </a:tr>
              <a:tr h="457675">
                <a:tc>
                  <a:txBody>
                    <a:bodyPr/>
                    <a:lstStyle/>
                    <a:p>
                      <a:pPr indent="0" lvl="0" marL="0" rtl="0" algn="l">
                        <a:spcBef>
                          <a:spcPts val="0"/>
                        </a:spcBef>
                        <a:spcAft>
                          <a:spcPts val="0"/>
                        </a:spcAft>
                        <a:buNone/>
                      </a:pPr>
                      <a:r>
                        <a:rPr lang="en" sz="1100"/>
                        <a:t>Tarek et al</a:t>
                      </a:r>
                      <a:endParaRPr sz="1100"/>
                    </a:p>
                  </a:txBody>
                  <a:tcPr marT="91425" marB="91425" marR="91425" marL="91425"/>
                </a:tc>
                <a:tc>
                  <a:txBody>
                    <a:bodyPr/>
                    <a:lstStyle/>
                    <a:p>
                      <a:pPr indent="0" lvl="0" marL="0" rtl="0" algn="l">
                        <a:spcBef>
                          <a:spcPts val="0"/>
                        </a:spcBef>
                        <a:spcAft>
                          <a:spcPts val="0"/>
                        </a:spcAft>
                        <a:buNone/>
                      </a:pPr>
                      <a:r>
                        <a:rPr lang="en" sz="1100"/>
                        <a:t>Decision Tree</a:t>
                      </a:r>
                      <a:endParaRPr sz="1100"/>
                    </a:p>
                  </a:txBody>
                  <a:tcPr marT="91425" marB="91425" marR="91425" marL="91425"/>
                </a:tc>
                <a:tc>
                  <a:txBody>
                    <a:bodyPr/>
                    <a:lstStyle/>
                    <a:p>
                      <a:pPr indent="0" lvl="0" marL="0" rtl="0" algn="l">
                        <a:spcBef>
                          <a:spcPts val="0"/>
                        </a:spcBef>
                        <a:spcAft>
                          <a:spcPts val="0"/>
                        </a:spcAft>
                        <a:buNone/>
                      </a:pPr>
                      <a:r>
                        <a:rPr lang="en" sz="1100"/>
                        <a:t>Not mentioned</a:t>
                      </a:r>
                      <a:endParaRPr sz="1100"/>
                    </a:p>
                  </a:txBody>
                  <a:tcPr marT="91425" marB="91425" marR="91425" marL="91425"/>
                </a:tc>
                <a:tc>
                  <a:txBody>
                    <a:bodyPr/>
                    <a:lstStyle/>
                    <a:p>
                      <a:pPr indent="0" lvl="0" marL="0" rtl="0" algn="l">
                        <a:spcBef>
                          <a:spcPts val="0"/>
                        </a:spcBef>
                        <a:spcAft>
                          <a:spcPts val="0"/>
                        </a:spcAft>
                        <a:buNone/>
                      </a:pPr>
                      <a:r>
                        <a:rPr lang="en" sz="1100"/>
                        <a:t>79.8%</a:t>
                      </a:r>
                      <a:endParaRPr sz="1100"/>
                    </a:p>
                  </a:txBody>
                  <a:tcPr marT="91425" marB="91425" marR="91425" marL="91425"/>
                </a:tc>
              </a:tr>
              <a:tr h="457675">
                <a:tc>
                  <a:txBody>
                    <a:bodyPr/>
                    <a:lstStyle/>
                    <a:p>
                      <a:pPr indent="0" lvl="0" marL="0" rtl="0" algn="l">
                        <a:spcBef>
                          <a:spcPts val="0"/>
                        </a:spcBef>
                        <a:spcAft>
                          <a:spcPts val="0"/>
                        </a:spcAft>
                        <a:buNone/>
                      </a:pPr>
                      <a:r>
                        <a:rPr lang="en" sz="1100"/>
                        <a:t>Kaiyuan et al</a:t>
                      </a:r>
                      <a:endParaRPr sz="1100"/>
                    </a:p>
                  </a:txBody>
                  <a:tcPr marT="91425" marB="91425" marR="91425" marL="91425"/>
                </a:tc>
                <a:tc>
                  <a:txBody>
                    <a:bodyPr/>
                    <a:lstStyle/>
                    <a:p>
                      <a:pPr indent="0" lvl="0" marL="0" rtl="0" algn="l">
                        <a:spcBef>
                          <a:spcPts val="0"/>
                        </a:spcBef>
                        <a:spcAft>
                          <a:spcPts val="0"/>
                        </a:spcAft>
                        <a:buNone/>
                      </a:pPr>
                      <a:r>
                        <a:rPr lang="en" sz="1100"/>
                        <a:t>SMOTE,CNN,Bi-LSTM</a:t>
                      </a:r>
                      <a:endParaRPr sz="1100"/>
                    </a:p>
                  </a:txBody>
                  <a:tcPr marT="91425" marB="91425" marR="91425" marL="91425"/>
                </a:tc>
                <a:tc>
                  <a:txBody>
                    <a:bodyPr/>
                    <a:lstStyle/>
                    <a:p>
                      <a:pPr indent="0" lvl="0" marL="0" rtl="0" algn="l">
                        <a:spcBef>
                          <a:spcPts val="0"/>
                        </a:spcBef>
                        <a:spcAft>
                          <a:spcPts val="0"/>
                        </a:spcAft>
                        <a:buNone/>
                      </a:pPr>
                      <a:r>
                        <a:rPr lang="en" sz="1100"/>
                        <a:t> NSL-KDD UNSW-NB15</a:t>
                      </a:r>
                      <a:endParaRPr sz="1100"/>
                    </a:p>
                  </a:txBody>
                  <a:tcPr marT="91425" marB="91425" marR="91425" marL="91425"/>
                </a:tc>
                <a:tc>
                  <a:txBody>
                    <a:bodyPr/>
                    <a:lstStyle/>
                    <a:p>
                      <a:pPr indent="0" lvl="0" marL="0" rtl="0" algn="l">
                        <a:spcBef>
                          <a:spcPts val="0"/>
                        </a:spcBef>
                        <a:spcAft>
                          <a:spcPts val="0"/>
                        </a:spcAft>
                        <a:buNone/>
                      </a:pPr>
                      <a:r>
                        <a:rPr lang="en" sz="1100"/>
                        <a:t>NSL-KDD</a:t>
                      </a:r>
                      <a:endParaRPr sz="1100"/>
                    </a:p>
                    <a:p>
                      <a:pPr indent="0" lvl="0" marL="0" rtl="0" algn="l">
                        <a:spcBef>
                          <a:spcPts val="0"/>
                        </a:spcBef>
                        <a:spcAft>
                          <a:spcPts val="0"/>
                        </a:spcAft>
                        <a:buNone/>
                      </a:pPr>
                      <a:r>
                        <a:rPr lang="en" sz="1100"/>
                        <a:t>Acc: 83.5%</a:t>
                      </a:r>
                      <a:endParaRPr sz="1100"/>
                    </a:p>
                    <a:p>
                      <a:pPr indent="0" lvl="0" marL="0" rtl="0" algn="l">
                        <a:spcBef>
                          <a:spcPts val="0"/>
                        </a:spcBef>
                        <a:spcAft>
                          <a:spcPts val="0"/>
                        </a:spcAft>
                        <a:buNone/>
                      </a:pPr>
                      <a:r>
                        <a:rPr lang="en" sz="1100"/>
                        <a:t> Precision:85.8%</a:t>
                      </a:r>
                      <a:endParaRPr sz="1100"/>
                    </a:p>
                    <a:p>
                      <a:pPr indent="0" lvl="0" marL="0" rtl="0" algn="l">
                        <a:spcBef>
                          <a:spcPts val="0"/>
                        </a:spcBef>
                        <a:spcAft>
                          <a:spcPts val="0"/>
                        </a:spcAft>
                        <a:buNone/>
                      </a:pPr>
                      <a:r>
                        <a:rPr lang="en" sz="1100"/>
                        <a:t>Recall:84.4%</a:t>
                      </a:r>
                      <a:endParaRPr sz="1100"/>
                    </a:p>
                    <a:p>
                      <a:pPr indent="0" lvl="0" marL="0" rtl="0" algn="l">
                        <a:spcBef>
                          <a:spcPts val="0"/>
                        </a:spcBef>
                        <a:spcAft>
                          <a:spcPts val="0"/>
                        </a:spcAft>
                        <a:buNone/>
                      </a:pPr>
                      <a:r>
                        <a:rPr lang="en" sz="1100"/>
                        <a:t>F1:85.14%</a:t>
                      </a:r>
                      <a:endParaRPr sz="1100"/>
                    </a:p>
                    <a:p>
                      <a:pPr indent="0" lvl="0" marL="0" rtl="0" algn="l">
                        <a:spcBef>
                          <a:spcPts val="0"/>
                        </a:spcBef>
                        <a:spcAft>
                          <a:spcPts val="0"/>
                        </a:spcAft>
                        <a:buNone/>
                      </a:pPr>
                      <a:r>
                        <a:rPr lang="en" sz="1100"/>
                        <a:t>UNB </a:t>
                      </a:r>
                      <a:endParaRPr sz="1100"/>
                    </a:p>
                    <a:p>
                      <a:pPr indent="0" lvl="0" marL="0" rtl="0" algn="l">
                        <a:spcBef>
                          <a:spcPts val="0"/>
                        </a:spcBef>
                        <a:spcAft>
                          <a:spcPts val="0"/>
                        </a:spcAft>
                        <a:buNone/>
                      </a:pPr>
                      <a:r>
                        <a:rPr lang="en" sz="1100"/>
                        <a:t>Acc:77.16%</a:t>
                      </a:r>
                      <a:endParaRPr sz="1100"/>
                    </a:p>
                    <a:p>
                      <a:pPr indent="0" lvl="0" marL="0" rtl="0" algn="l">
                        <a:spcBef>
                          <a:spcPts val="0"/>
                        </a:spcBef>
                        <a:spcAft>
                          <a:spcPts val="0"/>
                        </a:spcAft>
                        <a:buNone/>
                      </a:pPr>
                      <a:r>
                        <a:rPr lang="en" sz="1100"/>
                        <a:t>Precision:82.63%</a:t>
                      </a:r>
                      <a:endParaRPr sz="1100"/>
                    </a:p>
                    <a:p>
                      <a:pPr indent="0" lvl="0" marL="0" rtl="0" algn="l">
                        <a:spcBef>
                          <a:spcPts val="0"/>
                        </a:spcBef>
                        <a:spcAft>
                          <a:spcPts val="0"/>
                        </a:spcAft>
                        <a:buNone/>
                      </a:pPr>
                      <a:r>
                        <a:rPr lang="en" sz="1100"/>
                        <a:t>Recall:79.91%</a:t>
                      </a:r>
                      <a:endParaRPr sz="1100"/>
                    </a:p>
                    <a:p>
                      <a:pPr indent="0" lvl="0" marL="0" rtl="0" algn="l">
                        <a:spcBef>
                          <a:spcPts val="0"/>
                        </a:spcBef>
                        <a:spcAft>
                          <a:spcPts val="0"/>
                        </a:spcAft>
                        <a:buNone/>
                      </a:pPr>
                      <a:r>
                        <a:rPr lang="en" sz="1100"/>
                        <a:t>F1:81.25%</a:t>
                      </a:r>
                      <a:endParaRPr sz="11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from Existing Systems</a:t>
            </a:r>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7" name="Google Shape;157;p31"/>
          <p:cNvGraphicFramePr/>
          <p:nvPr/>
        </p:nvGraphicFramePr>
        <p:xfrm>
          <a:off x="828550" y="1428175"/>
          <a:ext cx="3000000" cy="3000000"/>
        </p:xfrm>
        <a:graphic>
          <a:graphicData uri="http://schemas.openxmlformats.org/drawingml/2006/table">
            <a:tbl>
              <a:tblPr>
                <a:noFill/>
                <a:tableStyleId>{1CC16CFB-4BFE-4E93-9C64-A07AAB6BBE1A}</a:tableStyleId>
              </a:tblPr>
              <a:tblGrid>
                <a:gridCol w="1809750"/>
                <a:gridCol w="1809750"/>
                <a:gridCol w="1809750"/>
                <a:gridCol w="1809750"/>
              </a:tblGrid>
              <a:tr h="828275">
                <a:tc>
                  <a:txBody>
                    <a:bodyPr/>
                    <a:lstStyle/>
                    <a:p>
                      <a:pPr indent="0" lvl="0" marL="0" rtl="0" algn="l">
                        <a:spcBef>
                          <a:spcPts val="0"/>
                        </a:spcBef>
                        <a:spcAft>
                          <a:spcPts val="0"/>
                        </a:spcAft>
                        <a:buNone/>
                      </a:pPr>
                      <a:r>
                        <a:rPr lang="en"/>
                        <a:t>Author Name(s)</a:t>
                      </a:r>
                      <a:endParaRPr/>
                    </a:p>
                  </a:txBody>
                  <a:tcPr marT="91425" marB="91425" marR="91425" marL="91425"/>
                </a:tc>
                <a:tc>
                  <a:txBody>
                    <a:bodyPr/>
                    <a:lstStyle/>
                    <a:p>
                      <a:pPr indent="0" lvl="0" marL="0" rtl="0" algn="l">
                        <a:spcBef>
                          <a:spcPts val="0"/>
                        </a:spcBef>
                        <a:spcAft>
                          <a:spcPts val="0"/>
                        </a:spcAft>
                        <a:buNone/>
                      </a:pPr>
                      <a:r>
                        <a:rPr lang="en"/>
                        <a:t>Algorithm used</a:t>
                      </a:r>
                      <a:endParaRPr/>
                    </a:p>
                  </a:txBody>
                  <a:tcPr marT="91425" marB="91425" marR="91425" marL="91425"/>
                </a:tc>
                <a:tc>
                  <a:txBody>
                    <a:bodyPr/>
                    <a:lstStyle/>
                    <a:p>
                      <a:pPr indent="0" lvl="0" marL="0" rtl="0" algn="l">
                        <a:spcBef>
                          <a:spcPts val="0"/>
                        </a:spcBef>
                        <a:spcAft>
                          <a:spcPts val="0"/>
                        </a:spcAft>
                        <a:buNone/>
                      </a:pPr>
                      <a:r>
                        <a:rPr lang="en"/>
                        <a:t>Dataset used for training/testing</a:t>
                      </a:r>
                      <a:endParaRPr/>
                    </a:p>
                  </a:txBody>
                  <a:tcPr marT="91425" marB="91425" marR="91425" marL="91425"/>
                </a:tc>
                <a:tc>
                  <a:txBody>
                    <a:bodyPr/>
                    <a:lstStyle/>
                    <a:p>
                      <a:pPr indent="0" lvl="0" marL="0" rtl="0" algn="l">
                        <a:spcBef>
                          <a:spcPts val="0"/>
                        </a:spcBef>
                        <a:spcAft>
                          <a:spcPts val="0"/>
                        </a:spcAft>
                        <a:buNone/>
                      </a:pPr>
                      <a:r>
                        <a:rPr lang="en"/>
                        <a:t>Performance of the system (Accuracy, F1 score,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1200"/>
                        <a:t>Chuanlong</a:t>
                      </a:r>
                      <a:r>
                        <a:rPr lang="en" sz="1200"/>
                        <a:t> </a:t>
                      </a:r>
                      <a:r>
                        <a:rPr lang="en" sz="1200"/>
                        <a:t>et al</a:t>
                      </a:r>
                      <a:endParaRPr sz="1200"/>
                    </a:p>
                  </a:txBody>
                  <a:tcPr marT="91425" marB="91425" marR="91425" marL="91425"/>
                </a:tc>
                <a:tc>
                  <a:txBody>
                    <a:bodyPr/>
                    <a:lstStyle/>
                    <a:p>
                      <a:pPr indent="0" lvl="0" marL="0" rtl="0" algn="l">
                        <a:spcBef>
                          <a:spcPts val="0"/>
                        </a:spcBef>
                        <a:spcAft>
                          <a:spcPts val="0"/>
                        </a:spcAft>
                        <a:buNone/>
                      </a:pPr>
                      <a:r>
                        <a:rPr lang="en" sz="1200"/>
                        <a:t>RNN</a:t>
                      </a:r>
                      <a:endParaRPr sz="1200"/>
                    </a:p>
                  </a:txBody>
                  <a:tcPr marT="91425" marB="91425" marR="91425" marL="91425"/>
                </a:tc>
                <a:tc>
                  <a:txBody>
                    <a:bodyPr/>
                    <a:lstStyle/>
                    <a:p>
                      <a:pPr indent="0" lvl="0" marL="0" rtl="0" algn="l">
                        <a:spcBef>
                          <a:spcPts val="0"/>
                        </a:spcBef>
                        <a:spcAft>
                          <a:spcPts val="0"/>
                        </a:spcAft>
                        <a:buNone/>
                      </a:pPr>
                      <a:r>
                        <a:rPr lang="en" sz="1200"/>
                        <a:t>NSL-KDD </a:t>
                      </a:r>
                      <a:endParaRPr sz="1200"/>
                    </a:p>
                  </a:txBody>
                  <a:tcPr marT="91425" marB="91425" marR="91425" marL="91425"/>
                </a:tc>
                <a:tc>
                  <a:txBody>
                    <a:bodyPr/>
                    <a:lstStyle/>
                    <a:p>
                      <a:pPr indent="0" lvl="0" marL="0" rtl="0" algn="l">
                        <a:spcBef>
                          <a:spcPts val="0"/>
                        </a:spcBef>
                        <a:spcAft>
                          <a:spcPts val="0"/>
                        </a:spcAft>
                        <a:buNone/>
                      </a:pPr>
                      <a:r>
                        <a:rPr lang="en" sz="1200"/>
                        <a:t>Detection rate:97.09%</a:t>
                      </a:r>
                      <a:endParaRPr sz="1200"/>
                    </a:p>
                    <a:p>
                      <a:pPr indent="0" lvl="0" marL="0" rtl="0" algn="l">
                        <a:spcBef>
                          <a:spcPts val="0"/>
                        </a:spcBef>
                        <a:spcAft>
                          <a:spcPts val="0"/>
                        </a:spcAft>
                        <a:buNone/>
                      </a:pPr>
                      <a:r>
                        <a:t/>
                      </a:r>
                      <a:endParaRPr sz="1200"/>
                    </a:p>
                  </a:txBody>
                  <a:tcPr marT="91425" marB="91425" marR="91425" marL="91425"/>
                </a:tc>
              </a:tr>
              <a:tr h="381000">
                <a:tc>
                  <a:txBody>
                    <a:bodyPr/>
                    <a:lstStyle/>
                    <a:p>
                      <a:pPr indent="0" lvl="0" marL="0" rtl="0" algn="l">
                        <a:spcBef>
                          <a:spcPts val="0"/>
                        </a:spcBef>
                        <a:spcAft>
                          <a:spcPts val="0"/>
                        </a:spcAft>
                        <a:buNone/>
                      </a:pPr>
                      <a:r>
                        <a:rPr lang="en" sz="1200"/>
                        <a:t>Iftikar et al</a:t>
                      </a:r>
                      <a:endParaRPr sz="1200"/>
                    </a:p>
                  </a:txBody>
                  <a:tcPr marT="91425" marB="91425" marR="91425" marL="91425"/>
                </a:tc>
                <a:tc>
                  <a:txBody>
                    <a:bodyPr/>
                    <a:lstStyle/>
                    <a:p>
                      <a:pPr indent="0" lvl="0" marL="0" rtl="0" algn="l">
                        <a:spcBef>
                          <a:spcPts val="0"/>
                        </a:spcBef>
                        <a:spcAft>
                          <a:spcPts val="0"/>
                        </a:spcAft>
                        <a:buNone/>
                      </a:pPr>
                      <a:r>
                        <a:rPr lang="en" sz="1200"/>
                        <a:t>SVM,ELM,RF</a:t>
                      </a:r>
                      <a:endParaRPr sz="1200"/>
                    </a:p>
                  </a:txBody>
                  <a:tcPr marT="91425" marB="91425" marR="91425" marL="91425"/>
                </a:tc>
                <a:tc>
                  <a:txBody>
                    <a:bodyPr/>
                    <a:lstStyle/>
                    <a:p>
                      <a:pPr indent="0" lvl="0" marL="0" rtl="0" algn="l">
                        <a:spcBef>
                          <a:spcPts val="0"/>
                        </a:spcBef>
                        <a:spcAft>
                          <a:spcPts val="0"/>
                        </a:spcAft>
                        <a:buNone/>
                      </a:pPr>
                      <a:r>
                        <a:rPr lang="en" sz="1200"/>
                        <a:t>NSL-KDD</a:t>
                      </a:r>
                      <a:endParaRPr sz="1200"/>
                    </a:p>
                  </a:txBody>
                  <a:tcPr marT="91425" marB="91425" marR="91425" marL="91425"/>
                </a:tc>
                <a:tc>
                  <a:txBody>
                    <a:bodyPr/>
                    <a:lstStyle/>
                    <a:p>
                      <a:pPr indent="0" lvl="0" marL="0" rtl="0" algn="l">
                        <a:spcBef>
                          <a:spcPts val="0"/>
                        </a:spcBef>
                        <a:spcAft>
                          <a:spcPts val="0"/>
                        </a:spcAft>
                        <a:buNone/>
                      </a:pPr>
                      <a:r>
                        <a:rPr lang="en" sz="1200"/>
                        <a:t>Accuracy: 98.7 %(ELM)</a:t>
                      </a:r>
                      <a:endParaRPr sz="1200"/>
                    </a:p>
                  </a:txBody>
                  <a:tcPr marT="91425" marB="91425" marR="91425" marL="91425"/>
                </a:tc>
              </a:tr>
              <a:tr h="381000">
                <a:tc>
                  <a:txBody>
                    <a:bodyPr/>
                    <a:lstStyle/>
                    <a:p>
                      <a:pPr indent="0" lvl="0" marL="0" rtl="0" algn="l">
                        <a:spcBef>
                          <a:spcPts val="0"/>
                        </a:spcBef>
                        <a:spcAft>
                          <a:spcPts val="0"/>
                        </a:spcAft>
                        <a:buNone/>
                      </a:pPr>
                      <a:r>
                        <a:rPr lang="en" sz="1200"/>
                        <a:t>Kehe et al</a:t>
                      </a:r>
                      <a:endParaRPr sz="1200"/>
                    </a:p>
                  </a:txBody>
                  <a:tcPr marT="91425" marB="91425" marR="91425" marL="91425"/>
                </a:tc>
                <a:tc>
                  <a:txBody>
                    <a:bodyPr/>
                    <a:lstStyle/>
                    <a:p>
                      <a:pPr indent="0" lvl="0" marL="0" rtl="0" algn="l">
                        <a:spcBef>
                          <a:spcPts val="0"/>
                        </a:spcBef>
                        <a:spcAft>
                          <a:spcPts val="0"/>
                        </a:spcAft>
                        <a:buNone/>
                      </a:pPr>
                      <a:r>
                        <a:rPr lang="en" sz="1200"/>
                        <a:t>CNN</a:t>
                      </a:r>
                      <a:endParaRPr sz="1200"/>
                    </a:p>
                  </a:txBody>
                  <a:tcPr marT="91425" marB="91425" marR="91425" marL="91425"/>
                </a:tc>
                <a:tc>
                  <a:txBody>
                    <a:bodyPr/>
                    <a:lstStyle/>
                    <a:p>
                      <a:pPr indent="0" lvl="0" marL="0" rtl="0" algn="l">
                        <a:spcBef>
                          <a:spcPts val="0"/>
                        </a:spcBef>
                        <a:spcAft>
                          <a:spcPts val="0"/>
                        </a:spcAft>
                        <a:buNone/>
                      </a:pPr>
                      <a:r>
                        <a:rPr lang="en" sz="1200"/>
                        <a:t>NSL-KDD</a:t>
                      </a:r>
                      <a:endParaRPr sz="1200"/>
                    </a:p>
                  </a:txBody>
                  <a:tcPr marT="91425" marB="91425" marR="91425" marL="91425"/>
                </a:tc>
                <a:tc>
                  <a:txBody>
                    <a:bodyPr/>
                    <a:lstStyle/>
                    <a:p>
                      <a:pPr indent="0" lvl="0" marL="0" rtl="0" algn="l">
                        <a:spcBef>
                          <a:spcPts val="0"/>
                        </a:spcBef>
                        <a:spcAft>
                          <a:spcPts val="0"/>
                        </a:spcAft>
                        <a:buNone/>
                      </a:pPr>
                      <a:r>
                        <a:rPr lang="en" sz="1200"/>
                        <a:t>Detection Rate:68.6 %</a:t>
                      </a:r>
                      <a:endParaRPr sz="1200"/>
                    </a:p>
                  </a:txBody>
                  <a:tcPr marT="91425" marB="91425" marR="91425" marL="91425"/>
                </a:tc>
              </a:tr>
              <a:tr h="381000">
                <a:tc>
                  <a:txBody>
                    <a:bodyPr/>
                    <a:lstStyle/>
                    <a:p>
                      <a:pPr indent="0" lvl="0" marL="0" rtl="0" algn="l">
                        <a:spcBef>
                          <a:spcPts val="0"/>
                        </a:spcBef>
                        <a:spcAft>
                          <a:spcPts val="0"/>
                        </a:spcAft>
                        <a:buNone/>
                      </a:pPr>
                      <a:r>
                        <a:rPr lang="en" sz="1200"/>
                        <a:t>Mohammed et al</a:t>
                      </a:r>
                      <a:endParaRPr sz="1200"/>
                    </a:p>
                  </a:txBody>
                  <a:tcPr marT="91425" marB="91425" marR="91425" marL="91425"/>
                </a:tc>
                <a:tc>
                  <a:txBody>
                    <a:bodyPr/>
                    <a:lstStyle/>
                    <a:p>
                      <a:pPr indent="0" lvl="0" marL="0" rtl="0" algn="l">
                        <a:spcBef>
                          <a:spcPts val="0"/>
                        </a:spcBef>
                        <a:spcAft>
                          <a:spcPts val="0"/>
                        </a:spcAft>
                        <a:buNone/>
                      </a:pPr>
                      <a:r>
                        <a:rPr lang="en" sz="1200"/>
                        <a:t>PSO-FLN</a:t>
                      </a:r>
                      <a:endParaRPr sz="1200"/>
                    </a:p>
                  </a:txBody>
                  <a:tcPr marT="91425" marB="91425" marR="91425" marL="91425"/>
                </a:tc>
                <a:tc>
                  <a:txBody>
                    <a:bodyPr/>
                    <a:lstStyle/>
                    <a:p>
                      <a:pPr indent="0" lvl="0" marL="0" rtl="0" algn="l">
                        <a:spcBef>
                          <a:spcPts val="0"/>
                        </a:spcBef>
                        <a:spcAft>
                          <a:spcPts val="0"/>
                        </a:spcAft>
                        <a:buNone/>
                      </a:pPr>
                      <a:r>
                        <a:rPr lang="en" sz="1200"/>
                        <a:t>KDD 99</a:t>
                      </a:r>
                      <a:endParaRPr sz="1200"/>
                    </a:p>
                  </a:txBody>
                  <a:tcPr marT="91425" marB="91425" marR="91425" marL="91425"/>
                </a:tc>
                <a:tc>
                  <a:txBody>
                    <a:bodyPr/>
                    <a:lstStyle/>
                    <a:p>
                      <a:pPr indent="0" lvl="0" marL="0" rtl="0" algn="l">
                        <a:spcBef>
                          <a:spcPts val="0"/>
                        </a:spcBef>
                        <a:spcAft>
                          <a:spcPts val="0"/>
                        </a:spcAft>
                        <a:buNone/>
                      </a:pPr>
                      <a:r>
                        <a:rPr lang="en" sz="1200"/>
                        <a:t>Acc:99.68%</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Identified from Existing System</a:t>
            </a:r>
            <a:endParaRPr/>
          </a:p>
        </p:txBody>
      </p:sp>
      <p:sp>
        <p:nvSpPr>
          <p:cNvPr id="163" name="Google Shape;16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Mrutyunjaya .et.al[1] used Naives Bayes approach on KKD’99 dataset and is able to get a very high detection rate for their approach but their approach has a lot of false positives</a:t>
            </a:r>
            <a:endParaRPr sz="1300">
              <a:solidFill>
                <a:srgbClr val="000000"/>
              </a:solidFill>
              <a:latin typeface="Source Sans Pro"/>
              <a:ea typeface="Source Sans Pro"/>
              <a:cs typeface="Source Sans Pro"/>
              <a:sym typeface="Source Sans Pro"/>
            </a:endParaRPr>
          </a:p>
          <a:p>
            <a:pPr indent="-311150" lvl="0" marL="457200" rtl="0" algn="l">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Kingsly .et .al[2] used a grid clustering algorithm for unsupervised anomaly detection . They have used the same KKD’99 dataset and were able to reach decent results but has low performance compared to other characteristics</a:t>
            </a:r>
            <a:endParaRPr sz="1300">
              <a:solidFill>
                <a:srgbClr val="000000"/>
              </a:solidFill>
              <a:latin typeface="Source Sans Pro"/>
              <a:ea typeface="Source Sans Pro"/>
              <a:cs typeface="Source Sans Pro"/>
              <a:sym typeface="Source Sans Pro"/>
            </a:endParaRPr>
          </a:p>
          <a:p>
            <a:pPr indent="-311150" lvl="0" marL="457200" rtl="0" algn="l">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Reyadh.et .al [3] have used an approach where they reduce the decision time by reducing the samples in the dataset and then apply Decision trees and nearest neighbor . The limitation in their approach is that they are providing wrong prediction for a class of attacks.</a:t>
            </a:r>
            <a:endParaRPr sz="1300">
              <a:solidFill>
                <a:srgbClr val="000000"/>
              </a:solidFill>
              <a:latin typeface="Source Sans Pro"/>
              <a:ea typeface="Source Sans Pro"/>
              <a:cs typeface="Source Sans Pro"/>
              <a:sym typeface="Source Sans Pro"/>
            </a:endParaRPr>
          </a:p>
          <a:p>
            <a:pPr indent="-311150" lvl="0" marL="457200" rtl="0" algn="l">
              <a:spcBef>
                <a:spcPts val="0"/>
              </a:spcBef>
              <a:spcAft>
                <a:spcPts val="0"/>
              </a:spcAft>
              <a:buClr>
                <a:srgbClr val="000000"/>
              </a:buClr>
              <a:buSzPts val="1300"/>
              <a:buFont typeface="Source Sans Pro"/>
              <a:buChar char="●"/>
            </a:pPr>
            <a:r>
              <a:rPr lang="en" sz="1300">
                <a:solidFill>
                  <a:srgbClr val="000000"/>
                </a:solidFill>
                <a:highlight>
                  <a:srgbClr val="FFFFFF"/>
                </a:highlight>
                <a:latin typeface="Arial"/>
                <a:ea typeface="Arial"/>
                <a:cs typeface="Arial"/>
                <a:sym typeface="Arial"/>
              </a:rPr>
              <a:t>Xianwei </a:t>
            </a:r>
            <a:r>
              <a:rPr lang="en" sz="1300">
                <a:solidFill>
                  <a:srgbClr val="000000"/>
                </a:solidFill>
                <a:latin typeface="Source Sans Pro"/>
                <a:ea typeface="Source Sans Pro"/>
                <a:cs typeface="Source Sans Pro"/>
                <a:sym typeface="Source Sans Pro"/>
              </a:rPr>
              <a:t> et al[4] proposed an ensemble learning algorithm and compares it with numerous algorithms. Although their ensemble algorithm has the highest accuracy feature selection process needs to be improved and their work does not describe which features helped them get the results.</a:t>
            </a:r>
            <a:endParaRPr sz="1300">
              <a:solidFill>
                <a:srgbClr val="000000"/>
              </a:solidFill>
              <a:latin typeface="Source Sans Pro"/>
              <a:ea typeface="Source Sans Pro"/>
              <a:cs typeface="Source Sans Pro"/>
              <a:sym typeface="Source Sans Pro"/>
            </a:endParaRPr>
          </a:p>
          <a:p>
            <a:pPr indent="-311150" lvl="0" marL="457200" rtl="0" algn="l">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Tarek .et.al [5] has used a pattern matching and protocolo analysis (using Decision trees) approach Since the pattern matching approach works using signature detection  the disadvantage of the pattern matching approach is that there are many new signatures that are created for novel ID attacks this  leads to the pattern matching approach being expensive.</a:t>
            </a:r>
            <a:endParaRPr sz="1300">
              <a:solidFill>
                <a:srgbClr val="000000"/>
              </a:solidFill>
              <a:latin typeface="Source Sans Pro"/>
              <a:ea typeface="Source Sans Pro"/>
              <a:cs typeface="Source Sans Pro"/>
              <a:sym typeface="Source Sans Pro"/>
            </a:endParaRPr>
          </a:p>
          <a:p>
            <a:pPr indent="0" lvl="0" marL="457200" rtl="0" algn="l">
              <a:spcBef>
                <a:spcPts val="1200"/>
              </a:spcBef>
              <a:spcAft>
                <a:spcPts val="1200"/>
              </a:spcAft>
              <a:buNone/>
            </a:pPr>
            <a:r>
              <a:t/>
            </a:r>
            <a:endParaRPr sz="1300">
              <a:solidFill>
                <a:srgbClr val="000000"/>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50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Identified from Existing System</a:t>
            </a:r>
            <a:endParaRPr/>
          </a:p>
          <a:p>
            <a:pPr indent="0" lvl="0" marL="0" rtl="0" algn="l">
              <a:spcBef>
                <a:spcPts val="0"/>
              </a:spcBef>
              <a:spcAft>
                <a:spcPts val="0"/>
              </a:spcAft>
              <a:buNone/>
            </a:pPr>
            <a:r>
              <a:t/>
            </a:r>
            <a:endParaRPr/>
          </a:p>
        </p:txBody>
      </p:sp>
      <p:sp>
        <p:nvSpPr>
          <p:cNvPr id="169" name="Google Shape;169;p33"/>
          <p:cNvSpPr txBox="1"/>
          <p:nvPr>
            <p:ph idx="1" type="body"/>
          </p:nvPr>
        </p:nvSpPr>
        <p:spPr>
          <a:xfrm>
            <a:off x="311700" y="1217275"/>
            <a:ext cx="8520600" cy="3416400"/>
          </a:xfrm>
          <a:prstGeom prst="rect">
            <a:avLst/>
          </a:prstGeom>
        </p:spPr>
        <p:txBody>
          <a:bodyPr anchorCtr="0" anchor="t" bIns="91425" lIns="91425" spcFirstLastPara="1" rIns="91425" wrap="square" tIns="91425">
            <a:noAutofit/>
          </a:bodyPr>
          <a:lstStyle/>
          <a:p>
            <a:pPr indent="-311150" lvl="0" marL="457200" rtl="0" algn="l">
              <a:lnSpc>
                <a:spcPct val="80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Chuanlong  et al has used the RNN algorithm to create an IDS.This method has given them a higher accuracy but has taken a lot of time to detect and contains vanishing gradient which shows that their model may not be able to retrieve long term memory </a:t>
            </a:r>
            <a:endParaRPr sz="1300">
              <a:solidFill>
                <a:schemeClr val="dk1"/>
              </a:solidFill>
              <a:latin typeface="Arial"/>
              <a:ea typeface="Arial"/>
              <a:cs typeface="Arial"/>
              <a:sym typeface="Arial"/>
            </a:endParaRPr>
          </a:p>
          <a:p>
            <a:pPr indent="-311150" lvl="0" marL="457200" rtl="0" algn="l">
              <a:lnSpc>
                <a:spcPct val="9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Iftikar et al compare performance between SV,ELM and RF .They are able to find ELM as the best algorithm performing for large datasets but they are not able to classify specific attacks they only classify normal and intrusive data.</a:t>
            </a:r>
            <a:endParaRPr sz="1300">
              <a:solidFill>
                <a:schemeClr val="dk1"/>
              </a:solidFill>
              <a:latin typeface="Arial"/>
              <a:ea typeface="Arial"/>
              <a:cs typeface="Arial"/>
              <a:sym typeface="Arial"/>
            </a:endParaRPr>
          </a:p>
          <a:p>
            <a:pPr indent="-311150" lvl="0" marL="457200" rtl="0" algn="l">
              <a:lnSpc>
                <a:spcPct val="9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Kehe et al have used a CNN model to create an IDS .Their CNN intrusion detection model performs better that traditional intrusion detection methods.But the detection accuracy is too low and the time required to detect needs to be reduced</a:t>
            </a:r>
            <a:endParaRPr sz="1300">
              <a:solidFill>
                <a:schemeClr val="dk1"/>
              </a:solidFill>
              <a:latin typeface="Arial"/>
              <a:ea typeface="Arial"/>
              <a:cs typeface="Arial"/>
              <a:sym typeface="Arial"/>
            </a:endParaRPr>
          </a:p>
          <a:p>
            <a:pPr indent="-311150" lvl="0" marL="457200" rtl="0" algn="l">
              <a:lnSpc>
                <a:spcPct val="95000"/>
              </a:lnSpc>
              <a:spcBef>
                <a:spcPts val="0"/>
              </a:spcBef>
              <a:spcAft>
                <a:spcPts val="0"/>
              </a:spcAft>
              <a:buClr>
                <a:schemeClr val="dk1"/>
              </a:buClr>
              <a:buSzPts val="1300"/>
              <a:buFont typeface="Arial"/>
              <a:buChar char="●"/>
            </a:pPr>
            <a:r>
              <a:rPr lang="en" sz="1300">
                <a:solidFill>
                  <a:schemeClr val="dk1"/>
                </a:solidFill>
                <a:highlight>
                  <a:schemeClr val="lt1"/>
                </a:highlight>
                <a:latin typeface="Arial"/>
                <a:ea typeface="Arial"/>
                <a:cs typeface="Arial"/>
                <a:sym typeface="Arial"/>
              </a:rPr>
              <a:t>Mohammed et al have made a custom algorithm which is based on particle swarm optimization. While their fast learning network is able to provide higher accuracies when the number of hidden layers increase, they  have not considered the accuracy of the </a:t>
            </a:r>
            <a:r>
              <a:rPr lang="en" sz="1300">
                <a:solidFill>
                  <a:schemeClr val="dk1"/>
                </a:solidFill>
                <a:highlight>
                  <a:schemeClr val="lt1"/>
                </a:highlight>
                <a:latin typeface="Arial"/>
                <a:ea typeface="Arial"/>
                <a:cs typeface="Arial"/>
                <a:sym typeface="Arial"/>
              </a:rPr>
              <a:t>minority</a:t>
            </a:r>
            <a:r>
              <a:rPr lang="en" sz="1300">
                <a:solidFill>
                  <a:schemeClr val="dk1"/>
                </a:solidFill>
                <a:highlight>
                  <a:schemeClr val="lt1"/>
                </a:highlight>
                <a:latin typeface="Arial"/>
                <a:ea typeface="Arial"/>
                <a:cs typeface="Arial"/>
                <a:sym typeface="Arial"/>
              </a:rPr>
              <a:t> class which is low due to less number of samples of that class.</a:t>
            </a:r>
            <a:endParaRPr sz="1300">
              <a:solidFill>
                <a:schemeClr val="dk1"/>
              </a:solidFill>
              <a:highlight>
                <a:schemeClr val="lt1"/>
              </a:highlight>
              <a:latin typeface="Arial"/>
              <a:ea typeface="Arial"/>
              <a:cs typeface="Arial"/>
              <a:sym typeface="Arial"/>
            </a:endParaRPr>
          </a:p>
          <a:p>
            <a:pPr indent="0" lvl="0" marL="457200" rtl="0" algn="l">
              <a:lnSpc>
                <a:spcPct val="95000"/>
              </a:lnSpc>
              <a:spcBef>
                <a:spcPts val="1200"/>
              </a:spcBef>
              <a:spcAft>
                <a:spcPts val="0"/>
              </a:spcAft>
              <a:buNone/>
            </a:pPr>
            <a:r>
              <a:t/>
            </a:r>
            <a:endParaRPr sz="1300">
              <a:solidFill>
                <a:schemeClr val="dk1"/>
              </a:solidFill>
              <a:latin typeface="Arial"/>
              <a:ea typeface="Arial"/>
              <a:cs typeface="Arial"/>
              <a:sym typeface="Arial"/>
            </a:endParaRPr>
          </a:p>
          <a:p>
            <a:pPr indent="0" lvl="0" marL="457200" rtl="0" algn="l">
              <a:lnSpc>
                <a:spcPct val="95000"/>
              </a:lnSpc>
              <a:spcBef>
                <a:spcPts val="1200"/>
              </a:spcBef>
              <a:spcAft>
                <a:spcPts val="120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