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Raleway"/>
      <p:regular r:id="rId19"/>
      <p:bold r:id="rId20"/>
      <p:italic r:id="rId21"/>
      <p:boldItalic r:id="rId22"/>
    </p:embeddedFont>
    <p:embeddedFont>
      <p:font typeface="Proxima Nova"/>
      <p:regular r:id="rId23"/>
      <p:bold r:id="rId24"/>
      <p:italic r:id="rId25"/>
      <p:boldItalic r:id="rId26"/>
    </p:embeddedFon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30AE07-2C65-451F-B0AD-5E8712391C58}">
  <a:tblStyle styleId="{5530AE07-2C65-451F-B0AD-5E8712391C5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SourceSansPro-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0" Type="http://schemas.openxmlformats.org/officeDocument/2006/relationships/font" Target="fonts/SourceSansPr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Raleway-regular.fntdata"/><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3a0cfe6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f3a0cfe6e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9f3bb34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9f3bb34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a0cfe6e8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f3a0cfe6e8_1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3a0cfe6e8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f3a0cfe6e8_1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3a0cfe6e8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f3a0cfe6e8_1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3a0cfe6e8_1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f3a0cfe6e8_1_5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e5b6513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e5b6513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3a0cfe6e8_1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f3a0cfe6e8_1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3a0cfe6e8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3a0cfe6e8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e5b6513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e5b6513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57" name="Google Shape;57;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
        <p:nvSpPr>
          <p:cNvPr id="61" name="Google Shape;61;p15"/>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62" name="Google Shape;62;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66" name="Google Shape;66;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Clr>
                <a:schemeClr val="lt1"/>
              </a:buClr>
              <a:buSzPts val="1800"/>
              <a:buChar char="●"/>
              <a:defRPr>
                <a:solidFill>
                  <a:schemeClr val="lt1"/>
                </a:solidFill>
              </a:defRPr>
            </a:lvl1pPr>
            <a:lvl2pPr indent="-317500" lvl="1" marL="914400" rtl="0" algn="ctr">
              <a:lnSpc>
                <a:spcPct val="115000"/>
              </a:lnSpc>
              <a:spcBef>
                <a:spcPts val="0"/>
              </a:spcBef>
              <a:spcAft>
                <a:spcPts val="0"/>
              </a:spcAft>
              <a:buClr>
                <a:schemeClr val="lt1"/>
              </a:buClr>
              <a:buSzPts val="1400"/>
              <a:buChar char="○"/>
              <a:defRPr>
                <a:solidFill>
                  <a:schemeClr val="lt1"/>
                </a:solidFill>
              </a:defRPr>
            </a:lvl2pPr>
            <a:lvl3pPr indent="-317500" lvl="2" marL="1371600" rtl="0" algn="ctr">
              <a:lnSpc>
                <a:spcPct val="115000"/>
              </a:lnSpc>
              <a:spcBef>
                <a:spcPts val="0"/>
              </a:spcBef>
              <a:spcAft>
                <a:spcPts val="0"/>
              </a:spcAft>
              <a:buClr>
                <a:schemeClr val="lt1"/>
              </a:buClr>
              <a:buSzPts val="1400"/>
              <a:buChar char="■"/>
              <a:defRPr>
                <a:solidFill>
                  <a:schemeClr val="lt1"/>
                </a:solidFill>
              </a:defRPr>
            </a:lvl3pPr>
            <a:lvl4pPr indent="-317500" lvl="3" marL="1828800" rtl="0" algn="ctr">
              <a:lnSpc>
                <a:spcPct val="115000"/>
              </a:lnSpc>
              <a:spcBef>
                <a:spcPts val="0"/>
              </a:spcBef>
              <a:spcAft>
                <a:spcPts val="0"/>
              </a:spcAft>
              <a:buClr>
                <a:schemeClr val="lt1"/>
              </a:buClr>
              <a:buSzPts val="1400"/>
              <a:buChar char="●"/>
              <a:defRPr>
                <a:solidFill>
                  <a:schemeClr val="lt1"/>
                </a:solidFill>
              </a:defRPr>
            </a:lvl4pPr>
            <a:lvl5pPr indent="-317500" lvl="4" marL="2286000" rtl="0" algn="ctr">
              <a:lnSpc>
                <a:spcPct val="115000"/>
              </a:lnSpc>
              <a:spcBef>
                <a:spcPts val="0"/>
              </a:spcBef>
              <a:spcAft>
                <a:spcPts val="0"/>
              </a:spcAft>
              <a:buClr>
                <a:schemeClr val="lt1"/>
              </a:buClr>
              <a:buSzPts val="1400"/>
              <a:buChar char="○"/>
              <a:defRPr>
                <a:solidFill>
                  <a:schemeClr val="lt1"/>
                </a:solidFill>
              </a:defRPr>
            </a:lvl5pPr>
            <a:lvl6pPr indent="-317500" lvl="5" marL="2743200" rtl="0" algn="ctr">
              <a:lnSpc>
                <a:spcPct val="115000"/>
              </a:lnSpc>
              <a:spcBef>
                <a:spcPts val="0"/>
              </a:spcBef>
              <a:spcAft>
                <a:spcPts val="0"/>
              </a:spcAft>
              <a:buClr>
                <a:schemeClr val="lt1"/>
              </a:buClr>
              <a:buSzPts val="1400"/>
              <a:buChar char="■"/>
              <a:defRPr>
                <a:solidFill>
                  <a:schemeClr val="lt1"/>
                </a:solidFill>
              </a:defRPr>
            </a:lvl6pPr>
            <a:lvl7pPr indent="-317500" lvl="6" marL="3200400" rtl="0" algn="ctr">
              <a:lnSpc>
                <a:spcPct val="115000"/>
              </a:lnSpc>
              <a:spcBef>
                <a:spcPts val="0"/>
              </a:spcBef>
              <a:spcAft>
                <a:spcPts val="0"/>
              </a:spcAft>
              <a:buClr>
                <a:schemeClr val="lt1"/>
              </a:buClr>
              <a:buSzPts val="1400"/>
              <a:buChar char="●"/>
              <a:defRPr>
                <a:solidFill>
                  <a:schemeClr val="lt1"/>
                </a:solidFill>
              </a:defRPr>
            </a:lvl7pPr>
            <a:lvl8pPr indent="-317500" lvl="7" marL="3657600" rtl="0" algn="ctr">
              <a:lnSpc>
                <a:spcPct val="115000"/>
              </a:lnSpc>
              <a:spcBef>
                <a:spcPts val="0"/>
              </a:spcBef>
              <a:spcAft>
                <a:spcPts val="0"/>
              </a:spcAft>
              <a:buClr>
                <a:schemeClr val="lt1"/>
              </a:buClr>
              <a:buSzPts val="1400"/>
              <a:buChar char="○"/>
              <a:defRPr>
                <a:solidFill>
                  <a:schemeClr val="lt1"/>
                </a:solidFill>
              </a:defRPr>
            </a:lvl8pPr>
            <a:lvl9pPr indent="-317500" lvl="8" marL="4114800" rtl="0" algn="ctr">
              <a:lnSpc>
                <a:spcPct val="115000"/>
              </a:lnSpc>
              <a:spcBef>
                <a:spcPts val="0"/>
              </a:spcBef>
              <a:spcAft>
                <a:spcPts val="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3" name="Shape 103"/>
        <p:cNvGrpSpPr/>
        <p:nvPr/>
      </p:nvGrpSpPr>
      <p:grpSpPr>
        <a:xfrm>
          <a:off x="0" y="0"/>
          <a:ext cx="0" cy="0"/>
          <a:chOff x="0" y="0"/>
          <a:chExt cx="0" cy="0"/>
        </a:xfrm>
      </p:grpSpPr>
      <p:sp>
        <p:nvSpPr>
          <p:cNvPr id="104" name="Google Shape;104;p2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6" name="Google Shape;10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7" name="Google Shape;10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8" name="Shape 108"/>
        <p:cNvGrpSpPr/>
        <p:nvPr/>
      </p:nvGrpSpPr>
      <p:grpSpPr>
        <a:xfrm>
          <a:off x="0" y="0"/>
          <a:ext cx="0" cy="0"/>
          <a:chOff x="0" y="0"/>
          <a:chExt cx="0" cy="0"/>
        </a:xfrm>
      </p:grpSpPr>
      <p:cxnSp>
        <p:nvCxnSpPr>
          <p:cNvPr id="109" name="Google Shape;109;p27"/>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0" name="Google Shape;110;p27"/>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11" name="Google Shape;111;p27"/>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400"/>
              <a:buNone/>
              <a:defRPr sz="2400">
                <a:solidFill>
                  <a:schemeClr val="lt1"/>
                </a:solidFill>
              </a:defRPr>
            </a:lvl1pPr>
            <a:lvl2pPr lvl="1" rtl="0" algn="l">
              <a:lnSpc>
                <a:spcPct val="100000"/>
              </a:lnSpc>
              <a:spcBef>
                <a:spcPts val="0"/>
              </a:spcBef>
              <a:spcAft>
                <a:spcPts val="0"/>
              </a:spcAft>
              <a:buClr>
                <a:schemeClr val="lt1"/>
              </a:buClr>
              <a:buSzPts val="2400"/>
              <a:buNone/>
              <a:defRPr sz="2400">
                <a:solidFill>
                  <a:schemeClr val="lt1"/>
                </a:solidFill>
              </a:defRPr>
            </a:lvl2pPr>
            <a:lvl3pPr lvl="2" rtl="0" algn="l">
              <a:lnSpc>
                <a:spcPct val="100000"/>
              </a:lnSpc>
              <a:spcBef>
                <a:spcPts val="0"/>
              </a:spcBef>
              <a:spcAft>
                <a:spcPts val="0"/>
              </a:spcAft>
              <a:buClr>
                <a:schemeClr val="lt1"/>
              </a:buClr>
              <a:buSzPts val="2400"/>
              <a:buNone/>
              <a:defRPr sz="2400">
                <a:solidFill>
                  <a:schemeClr val="lt1"/>
                </a:solidFill>
              </a:defRPr>
            </a:lvl3pPr>
            <a:lvl4pPr lvl="3" rtl="0" algn="l">
              <a:lnSpc>
                <a:spcPct val="100000"/>
              </a:lnSpc>
              <a:spcBef>
                <a:spcPts val="0"/>
              </a:spcBef>
              <a:spcAft>
                <a:spcPts val="0"/>
              </a:spcAft>
              <a:buClr>
                <a:schemeClr val="lt1"/>
              </a:buClr>
              <a:buSzPts val="2400"/>
              <a:buNone/>
              <a:defRPr sz="2400">
                <a:solidFill>
                  <a:schemeClr val="lt1"/>
                </a:solidFill>
              </a:defRPr>
            </a:lvl4pPr>
            <a:lvl5pPr lvl="4" rtl="0" algn="l">
              <a:lnSpc>
                <a:spcPct val="100000"/>
              </a:lnSpc>
              <a:spcBef>
                <a:spcPts val="0"/>
              </a:spcBef>
              <a:spcAft>
                <a:spcPts val="0"/>
              </a:spcAft>
              <a:buClr>
                <a:schemeClr val="lt1"/>
              </a:buClr>
              <a:buSzPts val="2400"/>
              <a:buNone/>
              <a:defRPr sz="2400">
                <a:solidFill>
                  <a:schemeClr val="lt1"/>
                </a:solidFill>
              </a:defRPr>
            </a:lvl5pPr>
            <a:lvl6pPr lvl="5" rtl="0" algn="l">
              <a:lnSpc>
                <a:spcPct val="100000"/>
              </a:lnSpc>
              <a:spcBef>
                <a:spcPts val="0"/>
              </a:spcBef>
              <a:spcAft>
                <a:spcPts val="0"/>
              </a:spcAft>
              <a:buClr>
                <a:schemeClr val="lt1"/>
              </a:buClr>
              <a:buSzPts val="2400"/>
              <a:buNone/>
              <a:defRPr sz="2400">
                <a:solidFill>
                  <a:schemeClr val="lt1"/>
                </a:solidFill>
              </a:defRPr>
            </a:lvl6pPr>
            <a:lvl7pPr lvl="6" rtl="0" algn="l">
              <a:lnSpc>
                <a:spcPct val="100000"/>
              </a:lnSpc>
              <a:spcBef>
                <a:spcPts val="0"/>
              </a:spcBef>
              <a:spcAft>
                <a:spcPts val="0"/>
              </a:spcAft>
              <a:buClr>
                <a:schemeClr val="lt1"/>
              </a:buClr>
              <a:buSzPts val="2400"/>
              <a:buNone/>
              <a:defRPr sz="2400">
                <a:solidFill>
                  <a:schemeClr val="lt1"/>
                </a:solidFill>
              </a:defRPr>
            </a:lvl7pPr>
            <a:lvl8pPr lvl="7" rtl="0" algn="l">
              <a:lnSpc>
                <a:spcPct val="100000"/>
              </a:lnSpc>
              <a:spcBef>
                <a:spcPts val="0"/>
              </a:spcBef>
              <a:spcAft>
                <a:spcPts val="0"/>
              </a:spcAft>
              <a:buClr>
                <a:schemeClr val="lt1"/>
              </a:buClr>
              <a:buSzPts val="2400"/>
              <a:buNone/>
              <a:defRPr sz="2400">
                <a:solidFill>
                  <a:schemeClr val="lt1"/>
                </a:solidFill>
              </a:defRPr>
            </a:lvl8pPr>
            <a:lvl9pPr lvl="8" rtl="0" algn="l">
              <a:lnSpc>
                <a:spcPct val="100000"/>
              </a:lnSpc>
              <a:spcBef>
                <a:spcPts val="0"/>
              </a:spcBef>
              <a:spcAft>
                <a:spcPts val="0"/>
              </a:spcAft>
              <a:buClr>
                <a:schemeClr val="lt1"/>
              </a:buClr>
              <a:buSzPts val="2400"/>
              <a:buNone/>
              <a:defRPr sz="2400">
                <a:solidFill>
                  <a:schemeClr val="lt1"/>
                </a:solidFill>
              </a:defRPr>
            </a:lvl9pPr>
          </a:lstStyle>
          <a:p/>
        </p:txBody>
      </p:sp>
      <p:sp>
        <p:nvSpPr>
          <p:cNvPr id="112" name="Google Shape;1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3" name="Shape 113"/>
        <p:cNvGrpSpPr/>
        <p:nvPr/>
      </p:nvGrpSpPr>
      <p:grpSpPr>
        <a:xfrm>
          <a:off x="0" y="0"/>
          <a:ext cx="0" cy="0"/>
          <a:chOff x="0" y="0"/>
          <a:chExt cx="0" cy="0"/>
        </a:xfrm>
      </p:grpSpPr>
      <p:cxnSp>
        <p:nvCxnSpPr>
          <p:cNvPr id="114" name="Google Shape;114;p28"/>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5" name="Google Shape;115;p28"/>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16" name="Google Shape;1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7" name="Shape 117"/>
        <p:cNvGrpSpPr/>
        <p:nvPr/>
      </p:nvGrpSpPr>
      <p:grpSpPr>
        <a:xfrm>
          <a:off x="0" y="0"/>
          <a:ext cx="0" cy="0"/>
          <a:chOff x="0" y="0"/>
          <a:chExt cx="0" cy="0"/>
        </a:xfrm>
      </p:grpSpPr>
      <p:sp>
        <p:nvSpPr>
          <p:cNvPr id="118" name="Google Shape;11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9" name="Google Shape;119;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20" name="Google Shape;120;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21" name="Google Shape;1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4" name="Google Shape;1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5" name="Shape 125"/>
        <p:cNvGrpSpPr/>
        <p:nvPr/>
      </p:nvGrpSpPr>
      <p:grpSpPr>
        <a:xfrm>
          <a:off x="0" y="0"/>
          <a:ext cx="0" cy="0"/>
          <a:chOff x="0" y="0"/>
          <a:chExt cx="0" cy="0"/>
        </a:xfrm>
      </p:grpSpPr>
      <p:sp>
        <p:nvSpPr>
          <p:cNvPr id="126" name="Google Shape;126;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27" name="Google Shape;127;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28" name="Google Shape;1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29" name="Shape 129"/>
        <p:cNvGrpSpPr/>
        <p:nvPr/>
      </p:nvGrpSpPr>
      <p:grpSpPr>
        <a:xfrm>
          <a:off x="0" y="0"/>
          <a:ext cx="0" cy="0"/>
          <a:chOff x="0" y="0"/>
          <a:chExt cx="0" cy="0"/>
        </a:xfrm>
      </p:grpSpPr>
      <p:sp>
        <p:nvSpPr>
          <p:cNvPr id="130" name="Google Shape;130;p32"/>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31" name="Google Shape;13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p33"/>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33"/>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35" name="Google Shape;135;p33"/>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36" name="Google Shape;136;p3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7" name="Google Shape;137;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138" name="Google Shape;13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p34"/>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2100"/>
              <a:buNone/>
              <a:defRPr sz="2100"/>
            </a:lvl1pPr>
          </a:lstStyle>
          <a:p/>
        </p:txBody>
      </p:sp>
      <p:sp>
        <p:nvSpPr>
          <p:cNvPr id="141" name="Google Shape;1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sp>
        <p:nvSpPr>
          <p:cNvPr id="143" name="Google Shape;143;p3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5"/>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4000"/>
              <a:buNone/>
              <a:defRPr b="1" sz="14000"/>
            </a:lvl1pPr>
            <a:lvl2pPr lvl="1" rtl="0" algn="ctr">
              <a:lnSpc>
                <a:spcPct val="100000"/>
              </a:lnSpc>
              <a:spcBef>
                <a:spcPts val="0"/>
              </a:spcBef>
              <a:spcAft>
                <a:spcPts val="0"/>
              </a:spcAft>
              <a:buSzPts val="14000"/>
              <a:buNone/>
              <a:defRPr b="1" sz="14000"/>
            </a:lvl2pPr>
            <a:lvl3pPr lvl="2" rtl="0" algn="ctr">
              <a:lnSpc>
                <a:spcPct val="100000"/>
              </a:lnSpc>
              <a:spcBef>
                <a:spcPts val="0"/>
              </a:spcBef>
              <a:spcAft>
                <a:spcPts val="0"/>
              </a:spcAft>
              <a:buSzPts val="14000"/>
              <a:buNone/>
              <a:defRPr b="1" sz="14000"/>
            </a:lvl3pPr>
            <a:lvl4pPr lvl="3" rtl="0" algn="ctr">
              <a:lnSpc>
                <a:spcPct val="100000"/>
              </a:lnSpc>
              <a:spcBef>
                <a:spcPts val="0"/>
              </a:spcBef>
              <a:spcAft>
                <a:spcPts val="0"/>
              </a:spcAft>
              <a:buSzPts val="14000"/>
              <a:buNone/>
              <a:defRPr b="1" sz="14000"/>
            </a:lvl4pPr>
            <a:lvl5pPr lvl="4" rtl="0" algn="ctr">
              <a:lnSpc>
                <a:spcPct val="100000"/>
              </a:lnSpc>
              <a:spcBef>
                <a:spcPts val="0"/>
              </a:spcBef>
              <a:spcAft>
                <a:spcPts val="0"/>
              </a:spcAft>
              <a:buSzPts val="14000"/>
              <a:buNone/>
              <a:defRPr b="1" sz="14000"/>
            </a:lvl5pPr>
            <a:lvl6pPr lvl="5" rtl="0" algn="ctr">
              <a:lnSpc>
                <a:spcPct val="100000"/>
              </a:lnSpc>
              <a:spcBef>
                <a:spcPts val="0"/>
              </a:spcBef>
              <a:spcAft>
                <a:spcPts val="0"/>
              </a:spcAft>
              <a:buSzPts val="14000"/>
              <a:buNone/>
              <a:defRPr b="1" sz="14000"/>
            </a:lvl6pPr>
            <a:lvl7pPr lvl="6" rtl="0" algn="ctr">
              <a:lnSpc>
                <a:spcPct val="100000"/>
              </a:lnSpc>
              <a:spcBef>
                <a:spcPts val="0"/>
              </a:spcBef>
              <a:spcAft>
                <a:spcPts val="0"/>
              </a:spcAft>
              <a:buSzPts val="14000"/>
              <a:buNone/>
              <a:defRPr b="1" sz="14000"/>
            </a:lvl7pPr>
            <a:lvl8pPr lvl="7" rtl="0" algn="ctr">
              <a:lnSpc>
                <a:spcPct val="100000"/>
              </a:lnSpc>
              <a:spcBef>
                <a:spcPts val="0"/>
              </a:spcBef>
              <a:spcAft>
                <a:spcPts val="0"/>
              </a:spcAft>
              <a:buSzPts val="14000"/>
              <a:buNone/>
              <a:defRPr b="1" sz="14000"/>
            </a:lvl8pPr>
            <a:lvl9pPr lvl="8" rtl="0" algn="ctr">
              <a:lnSpc>
                <a:spcPct val="100000"/>
              </a:lnSpc>
              <a:spcBef>
                <a:spcPts val="0"/>
              </a:spcBef>
              <a:spcAft>
                <a:spcPts val="0"/>
              </a:spcAft>
              <a:buSzPts val="14000"/>
              <a:buNone/>
              <a:defRPr b="1" sz="14000"/>
            </a:lvl9pPr>
          </a:lstStyle>
          <a:p>
            <a:r>
              <a:t>xx%</a:t>
            </a:r>
          </a:p>
        </p:txBody>
      </p:sp>
      <p:sp>
        <p:nvSpPr>
          <p:cNvPr id="145" name="Google Shape;145;p35"/>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46" name="Google Shape;1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99" name="Shape 99"/>
        <p:cNvGrpSpPr/>
        <p:nvPr/>
      </p:nvGrpSpPr>
      <p:grpSpPr>
        <a:xfrm>
          <a:off x="0" y="0"/>
          <a:ext cx="0" cy="0"/>
          <a:chOff x="0" y="0"/>
          <a:chExt cx="0" cy="0"/>
        </a:xfrm>
      </p:grpSpPr>
      <p:sp>
        <p:nvSpPr>
          <p:cNvPr id="100" name="Google Shape;10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01" name="Google Shape;10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47"/>
              <a:buNone/>
            </a:pPr>
            <a:r>
              <a:t/>
            </a:r>
            <a:endParaRPr/>
          </a:p>
        </p:txBody>
      </p:sp>
      <p:sp>
        <p:nvSpPr>
          <p:cNvPr id="154" name="Google Shape;154;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55" name="Google Shape;155;p37"/>
          <p:cNvSpPr txBox="1"/>
          <p:nvPr/>
        </p:nvSpPr>
        <p:spPr>
          <a:xfrm>
            <a:off x="311700" y="60950"/>
            <a:ext cx="8520600" cy="16332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800000"/>
                </a:solidFill>
                <a:latin typeface="Arial"/>
                <a:ea typeface="Arial"/>
                <a:cs typeface="Arial"/>
                <a:sym typeface="Arial"/>
              </a:rPr>
              <a:t>SRM INSTITUTE OF SCIENCE AND TECHNOLOGY</a:t>
            </a:r>
            <a:endParaRPr b="1" i="0" sz="2300" u="none" cap="none" strike="noStrike">
              <a:solidFill>
                <a:srgbClr val="000000"/>
              </a:solidFill>
              <a:latin typeface="Raleway"/>
              <a:ea typeface="Raleway"/>
              <a:cs typeface="Raleway"/>
              <a:sym typeface="Raleway"/>
            </a:endParaRPr>
          </a:p>
        </p:txBody>
      </p:sp>
      <p:sp>
        <p:nvSpPr>
          <p:cNvPr id="156" name="Google Shape;156;p37"/>
          <p:cNvSpPr txBox="1"/>
          <p:nvPr/>
        </p:nvSpPr>
        <p:spPr>
          <a:xfrm>
            <a:off x="311700" y="2498625"/>
            <a:ext cx="8520600" cy="10053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15000"/>
              </a:lnSpc>
              <a:spcBef>
                <a:spcPts val="0"/>
              </a:spcBef>
              <a:spcAft>
                <a:spcPts val="0"/>
              </a:spcAft>
              <a:buClr>
                <a:srgbClr val="000000"/>
              </a:buClr>
              <a:buSzPts val="3200"/>
              <a:buFont typeface="Arial"/>
              <a:buNone/>
            </a:pPr>
            <a:r>
              <a:rPr b="1" i="0" lang="en" sz="3200" u="none" cap="none" strike="noStrike">
                <a:solidFill>
                  <a:srgbClr val="FFC000"/>
                </a:solidFill>
                <a:latin typeface="Arial"/>
                <a:ea typeface="Arial"/>
                <a:cs typeface="Arial"/>
                <a:sym typeface="Arial"/>
              </a:rPr>
              <a:t>18CSP107L – Mini Project</a:t>
            </a:r>
            <a:endParaRPr b="1" i="0" sz="3200" u="none" cap="none" strike="noStrike">
              <a:solidFill>
                <a:srgbClr val="FFC000"/>
              </a:solidFill>
              <a:latin typeface="Arial"/>
              <a:ea typeface="Arial"/>
              <a:cs typeface="Arial"/>
              <a:sym typeface="Arial"/>
            </a:endParaRPr>
          </a:p>
          <a:p>
            <a:pPr indent="0" lvl="0" marL="0" marR="0" rtl="0" algn="l">
              <a:lnSpc>
                <a:spcPct val="115000"/>
              </a:lnSpc>
              <a:spcBef>
                <a:spcPts val="0"/>
              </a:spcBef>
              <a:spcAft>
                <a:spcPts val="1200"/>
              </a:spcAft>
              <a:buClr>
                <a:srgbClr val="000000"/>
              </a:buClr>
              <a:buSzPts val="1800"/>
              <a:buFont typeface="Arial"/>
              <a:buNone/>
            </a:pPr>
            <a:r>
              <a:t/>
            </a:r>
            <a:endParaRPr b="0" i="0" sz="1800" u="none" cap="none" strike="noStrike">
              <a:solidFill>
                <a:srgbClr val="7F7F7F"/>
              </a:solidFill>
              <a:highlight>
                <a:srgbClr val="FFFFFF"/>
              </a:highlight>
              <a:latin typeface="Source Sans Pro"/>
              <a:ea typeface="Source Sans Pro"/>
              <a:cs typeface="Source Sans Pro"/>
              <a:sym typeface="Source Sans Pro"/>
            </a:endParaRPr>
          </a:p>
        </p:txBody>
      </p:sp>
      <p:sp>
        <p:nvSpPr>
          <p:cNvPr id="157" name="Google Shape;157;p37"/>
          <p:cNvSpPr txBox="1"/>
          <p:nvPr/>
        </p:nvSpPr>
        <p:spPr>
          <a:xfrm>
            <a:off x="367050" y="609425"/>
            <a:ext cx="8409900" cy="718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n" sz="1800" u="none" cap="none" strike="noStrike">
                <a:solidFill>
                  <a:srgbClr val="002060"/>
                </a:solidFill>
                <a:latin typeface="Arial"/>
                <a:ea typeface="Arial"/>
                <a:cs typeface="Arial"/>
                <a:sym typeface="Arial"/>
              </a:rPr>
              <a:t>SCHOOL OF COMPUTING</a:t>
            </a:r>
            <a:endParaRPr b="1" i="0" sz="1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pic>
        <p:nvPicPr>
          <p:cNvPr id="158" name="Google Shape;158;p37"/>
          <p:cNvPicPr preferRelativeResize="0"/>
          <p:nvPr/>
        </p:nvPicPr>
        <p:blipFill rotWithShape="1">
          <a:blip r:embed="rId3">
            <a:alphaModFix/>
          </a:blip>
          <a:srcRect b="0" l="0" r="0" t="0"/>
          <a:stretch/>
        </p:blipFill>
        <p:spPr>
          <a:xfrm>
            <a:off x="3405175" y="1328213"/>
            <a:ext cx="2333625" cy="866775"/>
          </a:xfrm>
          <a:prstGeom prst="rect">
            <a:avLst/>
          </a:prstGeom>
          <a:noFill/>
          <a:ln>
            <a:noFill/>
          </a:ln>
        </p:spPr>
      </p:pic>
      <p:sp>
        <p:nvSpPr>
          <p:cNvPr id="159" name="Google Shape;159;p37"/>
          <p:cNvSpPr txBox="1"/>
          <p:nvPr/>
        </p:nvSpPr>
        <p:spPr>
          <a:xfrm>
            <a:off x="353475" y="3949050"/>
            <a:ext cx="8337000" cy="895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n" sz="2800" u="none" cap="none" strike="noStrike">
                <a:solidFill>
                  <a:srgbClr val="00B050"/>
                </a:solidFill>
                <a:latin typeface="Arial"/>
                <a:ea typeface="Arial"/>
                <a:cs typeface="Arial"/>
                <a:sym typeface="Arial"/>
              </a:rPr>
              <a:t>Welcomes You All</a:t>
            </a:r>
            <a:endParaRPr b="1" i="0" sz="28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160" name="Google Shape;160;p37"/>
          <p:cNvSpPr txBox="1"/>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7F7F7F"/>
                </a:solidFill>
                <a:latin typeface="Source Sans Pro"/>
                <a:ea typeface="Source Sans Pro"/>
                <a:cs typeface="Source Sans Pro"/>
                <a:sym typeface="Source Sans Pro"/>
              </a:rPr>
              <a:t>‹#›</a:t>
            </a:fld>
            <a:endParaRPr b="0" i="0" sz="1000" u="none" cap="none" strike="noStrike">
              <a:solidFill>
                <a:srgbClr val="7F7F7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(Neural Network)</a:t>
            </a:r>
            <a:endParaRPr/>
          </a:p>
        </p:txBody>
      </p:sp>
      <p:sp>
        <p:nvSpPr>
          <p:cNvPr id="233" name="Google Shape;23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34" name="Google Shape;234;p46"/>
          <p:cNvPicPr preferRelativeResize="0"/>
          <p:nvPr/>
        </p:nvPicPr>
        <p:blipFill>
          <a:blip r:embed="rId3">
            <a:alphaModFix/>
          </a:blip>
          <a:stretch>
            <a:fillRect/>
          </a:stretch>
        </p:blipFill>
        <p:spPr>
          <a:xfrm>
            <a:off x="2403575" y="1152475"/>
            <a:ext cx="4608200" cy="356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8"/>
          <p:cNvSpPr txBox="1"/>
          <p:nvPr>
            <p:ph type="ctrTitle"/>
          </p:nvPr>
        </p:nvSpPr>
        <p:spPr>
          <a:xfrm>
            <a:off x="671250" y="4114800"/>
            <a:ext cx="7801500" cy="8463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t/>
            </a:r>
            <a:endParaRPr b="0" sz="1866">
              <a:solidFill>
                <a:srgbClr val="898989"/>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Student 1 Reg No: RA1811028010076</a:t>
            </a:r>
            <a:endParaRPr b="0" sz="1866">
              <a:solidFill>
                <a:schemeClr val="lt1"/>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Batch ID: NWCO76</a:t>
            </a:r>
            <a:endParaRPr b="0" sz="1866">
              <a:solidFill>
                <a:schemeClr val="lt1"/>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Guide name and Designation: Dr P Vigneshwaran, Associate Professor</a:t>
            </a:r>
            <a:endParaRPr>
              <a:solidFill>
                <a:schemeClr val="lt1"/>
              </a:solidFill>
            </a:endParaRPr>
          </a:p>
        </p:txBody>
      </p:sp>
      <p:sp>
        <p:nvSpPr>
          <p:cNvPr id="166" name="Google Shape;166;p38"/>
          <p:cNvSpPr txBox="1"/>
          <p:nvPr>
            <p:ph idx="1" type="subTitle"/>
          </p:nvPr>
        </p:nvSpPr>
        <p:spPr>
          <a:xfrm>
            <a:off x="485875" y="1607350"/>
            <a:ext cx="8183700" cy="1091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ctr">
              <a:lnSpc>
                <a:spcPct val="100000"/>
              </a:lnSpc>
              <a:spcBef>
                <a:spcPts val="0"/>
              </a:spcBef>
              <a:spcAft>
                <a:spcPts val="0"/>
              </a:spcAft>
              <a:buSzPct val="100000"/>
              <a:buNone/>
            </a:pPr>
            <a:r>
              <a:t/>
            </a:r>
            <a:endParaRPr>
              <a:solidFill>
                <a:schemeClr val="dk2"/>
              </a:solidFill>
            </a:endParaRPr>
          </a:p>
          <a:p>
            <a:pPr indent="0" lvl="0" marL="0" rtl="0" algn="ctr">
              <a:lnSpc>
                <a:spcPct val="100000"/>
              </a:lnSpc>
              <a:spcBef>
                <a:spcPts val="0"/>
              </a:spcBef>
              <a:spcAft>
                <a:spcPts val="0"/>
              </a:spcAft>
              <a:buSzPct val="77407"/>
              <a:buNone/>
            </a:pPr>
            <a:r>
              <a:rPr lang="en" sz="3100">
                <a:solidFill>
                  <a:schemeClr val="dk2"/>
                </a:solidFill>
              </a:rPr>
              <a:t>Network Intrusion using a Neural network</a:t>
            </a:r>
            <a:endParaRPr sz="3100">
              <a:solidFill>
                <a:schemeClr val="dk2"/>
              </a:solidFill>
            </a:endParaRPr>
          </a:p>
          <a:p>
            <a:pPr indent="0" lvl="0" marL="0" rtl="0" algn="ctr">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00000"/>
              <a:buNone/>
            </a:pPr>
            <a:r>
              <a:rPr lang="en"/>
              <a:t>                                                </a:t>
            </a:r>
            <a:endParaRPr/>
          </a:p>
        </p:txBody>
      </p:sp>
      <p:pic>
        <p:nvPicPr>
          <p:cNvPr id="167" name="Google Shape;167;p38"/>
          <p:cNvPicPr preferRelativeResize="0"/>
          <p:nvPr/>
        </p:nvPicPr>
        <p:blipFill rotWithShape="1">
          <a:blip r:embed="rId3">
            <a:alphaModFix/>
          </a:blip>
          <a:srcRect b="0" l="0" r="0" t="0"/>
          <a:stretch/>
        </p:blipFill>
        <p:spPr>
          <a:xfrm>
            <a:off x="184550" y="122926"/>
            <a:ext cx="2238375" cy="752475"/>
          </a:xfrm>
          <a:prstGeom prst="rect">
            <a:avLst/>
          </a:prstGeom>
          <a:noFill/>
          <a:ln>
            <a:noFill/>
          </a:ln>
        </p:spPr>
      </p:pic>
      <p:sp>
        <p:nvSpPr>
          <p:cNvPr id="168" name="Google Shape;168;p38"/>
          <p:cNvSpPr txBox="1"/>
          <p:nvPr/>
        </p:nvSpPr>
        <p:spPr>
          <a:xfrm>
            <a:off x="4897050" y="85725"/>
            <a:ext cx="4146900" cy="1644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SRM INSTITUTE OF SCIENCE AND TECHNOLOGY</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FACULTY OF ENGINEERING AND TECHNOLOGY</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DEPARTMENT OF NETWORKING AND COMMUNICATIONS</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18CSP108L- MINOR PROJECT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lang="en" sz="1200">
                <a:latin typeface="Times New Roman"/>
                <a:ea typeface="Times New Roman"/>
                <a:cs typeface="Times New Roman"/>
                <a:sym typeface="Times New Roman"/>
              </a:rPr>
              <a:t>REVIEW NO.2</a:t>
            </a:r>
            <a:endParaRPr b="1" sz="1200">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lang="en" sz="1200">
                <a:latin typeface="Times New Roman"/>
                <a:ea typeface="Times New Roman"/>
                <a:cs typeface="Times New Roman"/>
                <a:sym typeface="Times New Roman"/>
              </a:rPr>
              <a:t>REVIEW DATE:</a:t>
            </a:r>
            <a:endParaRPr b="0" i="0" sz="1200" u="none" cap="none" strike="noStrike">
              <a:solidFill>
                <a:srgbClr val="000000"/>
              </a:solidFill>
              <a:latin typeface="Times New Roman"/>
              <a:ea typeface="Times New Roman"/>
              <a:cs typeface="Times New Roman"/>
              <a:sym typeface="Times New Roman"/>
            </a:endParaRPr>
          </a:p>
        </p:txBody>
      </p:sp>
      <p:sp>
        <p:nvSpPr>
          <p:cNvPr id="169" name="Google Shape;169;p3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lt1"/>
                </a:solidFill>
                <a:latin typeface="Source Sans Pro"/>
                <a:ea typeface="Source Sans Pro"/>
                <a:cs typeface="Source Sans Pro"/>
                <a:sym typeface="Source Sans Pro"/>
              </a:rPr>
              <a:t>‹#›</a:t>
            </a:fld>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175" name="Google Shape;175;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01625" lvl="0" marL="457200" rtl="0" algn="l">
              <a:lnSpc>
                <a:spcPct val="150000"/>
              </a:lnSpc>
              <a:spcBef>
                <a:spcPts val="0"/>
              </a:spcBef>
              <a:spcAft>
                <a:spcPts val="0"/>
              </a:spcAft>
              <a:buClr>
                <a:schemeClr val="dk2"/>
              </a:buClr>
              <a:buSzPct val="100000"/>
              <a:buFont typeface="Times New Roman"/>
              <a:buChar char="●"/>
            </a:pPr>
            <a:r>
              <a:rPr lang="en" sz="4600">
                <a:solidFill>
                  <a:schemeClr val="dk2"/>
                </a:solidFill>
                <a:latin typeface="Times New Roman"/>
                <a:ea typeface="Times New Roman"/>
                <a:cs typeface="Times New Roman"/>
                <a:sym typeface="Times New Roman"/>
              </a:rPr>
              <a:t>Networks are vulnerable to today’s techniques of penetration by hackers any attempt by an attacker is seen as an intrusion attempt as any further attacks like privilege escalation will occur only if the network has been intruded.</a:t>
            </a:r>
            <a:endParaRPr sz="4600">
              <a:solidFill>
                <a:schemeClr val="dk2"/>
              </a:solidFill>
              <a:latin typeface="Times New Roman"/>
              <a:ea typeface="Times New Roman"/>
              <a:cs typeface="Times New Roman"/>
              <a:sym typeface="Times New Roman"/>
            </a:endParaRPr>
          </a:p>
          <a:p>
            <a:pPr indent="-301625" lvl="0" marL="457200" rtl="0" algn="l">
              <a:lnSpc>
                <a:spcPct val="150000"/>
              </a:lnSpc>
              <a:spcBef>
                <a:spcPts val="0"/>
              </a:spcBef>
              <a:spcAft>
                <a:spcPts val="0"/>
              </a:spcAft>
              <a:buClr>
                <a:schemeClr val="dk2"/>
              </a:buClr>
              <a:buSzPct val="100000"/>
              <a:buFont typeface="Times New Roman"/>
              <a:buChar char="●"/>
            </a:pPr>
            <a:r>
              <a:rPr lang="en" sz="4600">
                <a:solidFill>
                  <a:schemeClr val="dk2"/>
                </a:solidFill>
                <a:latin typeface="Times New Roman"/>
                <a:ea typeface="Times New Roman"/>
                <a:cs typeface="Times New Roman"/>
                <a:sym typeface="Times New Roman"/>
              </a:rPr>
              <a:t>There are generally two ways of mapping an attack on a network</a:t>
            </a:r>
            <a:endParaRPr sz="4600">
              <a:solidFill>
                <a:schemeClr val="dk2"/>
              </a:solidFill>
              <a:latin typeface="Times New Roman"/>
              <a:ea typeface="Times New Roman"/>
              <a:cs typeface="Times New Roman"/>
              <a:sym typeface="Times New Roman"/>
            </a:endParaRPr>
          </a:p>
          <a:p>
            <a:pPr indent="-301625" lvl="1" marL="914400" rtl="0" algn="l">
              <a:lnSpc>
                <a:spcPct val="150000"/>
              </a:lnSpc>
              <a:spcBef>
                <a:spcPts val="0"/>
              </a:spcBef>
              <a:spcAft>
                <a:spcPts val="0"/>
              </a:spcAft>
              <a:buClr>
                <a:schemeClr val="dk2"/>
              </a:buClr>
              <a:buSzPct val="100000"/>
              <a:buFont typeface="Arial"/>
              <a:buChar char="○"/>
            </a:pPr>
            <a:r>
              <a:rPr lang="en" sz="4600">
                <a:solidFill>
                  <a:schemeClr val="dk2"/>
                </a:solidFill>
                <a:highlight>
                  <a:srgbClr val="FFFFFF"/>
                </a:highlight>
                <a:latin typeface="Times New Roman"/>
                <a:ea typeface="Times New Roman"/>
                <a:cs typeface="Times New Roman"/>
                <a:sym typeface="Times New Roman"/>
              </a:rPr>
              <a:t>Passive: Attackers gain access to a network and can monitor or steal sensitive information, but without making any change to the data, leaving it intact.</a:t>
            </a:r>
            <a:endParaRPr sz="4600">
              <a:solidFill>
                <a:schemeClr val="dk2"/>
              </a:solidFill>
              <a:highlight>
                <a:srgbClr val="FFFFFF"/>
              </a:highlight>
              <a:latin typeface="Times New Roman"/>
              <a:ea typeface="Times New Roman"/>
              <a:cs typeface="Times New Roman"/>
              <a:sym typeface="Times New Roman"/>
            </a:endParaRPr>
          </a:p>
          <a:p>
            <a:pPr indent="-301625" lvl="1" marL="914400" rtl="0" algn="l">
              <a:lnSpc>
                <a:spcPct val="150000"/>
              </a:lnSpc>
              <a:spcBef>
                <a:spcPts val="0"/>
              </a:spcBef>
              <a:spcAft>
                <a:spcPts val="0"/>
              </a:spcAft>
              <a:buClr>
                <a:schemeClr val="dk2"/>
              </a:buClr>
              <a:buSzPct val="100000"/>
              <a:buFont typeface="Arial"/>
              <a:buChar char="○"/>
            </a:pPr>
            <a:r>
              <a:rPr lang="en" sz="4600">
                <a:solidFill>
                  <a:schemeClr val="dk2"/>
                </a:solidFill>
                <a:highlight>
                  <a:srgbClr val="FFFFFF"/>
                </a:highlight>
                <a:latin typeface="Times New Roman"/>
                <a:ea typeface="Times New Roman"/>
                <a:cs typeface="Times New Roman"/>
                <a:sym typeface="Times New Roman"/>
              </a:rPr>
              <a:t>Active: Attackers not only gain unauthorized access but also modify data, either deleting, encrypting or otherwise harming it.</a:t>
            </a:r>
            <a:endParaRPr sz="4600">
              <a:solidFill>
                <a:schemeClr val="dk2"/>
              </a:solidFill>
              <a:highlight>
                <a:srgbClr val="FFFFFF"/>
              </a:highlight>
              <a:latin typeface="Times New Roman"/>
              <a:ea typeface="Times New Roman"/>
              <a:cs typeface="Times New Roman"/>
              <a:sym typeface="Times New Roman"/>
            </a:endParaRPr>
          </a:p>
          <a:p>
            <a:pPr indent="-301625" lvl="0" marL="457200" rtl="0" algn="l">
              <a:lnSpc>
                <a:spcPct val="150000"/>
              </a:lnSpc>
              <a:spcBef>
                <a:spcPts val="0"/>
              </a:spcBef>
              <a:spcAft>
                <a:spcPts val="0"/>
              </a:spcAft>
              <a:buClr>
                <a:schemeClr val="dk2"/>
              </a:buClr>
              <a:buSzPct val="100000"/>
              <a:buChar char="●"/>
            </a:pPr>
            <a:r>
              <a:rPr lang="en" sz="4600">
                <a:solidFill>
                  <a:srgbClr val="000000"/>
                </a:solidFill>
              </a:rPr>
              <a:t>Some common network attacks are</a:t>
            </a:r>
            <a:endParaRPr sz="4600">
              <a:solidFill>
                <a:srgbClr val="000000"/>
              </a:solidFill>
            </a:endParaRPr>
          </a:p>
          <a:p>
            <a:pPr indent="-301625" lvl="1" marL="914400" rtl="0" algn="l">
              <a:lnSpc>
                <a:spcPct val="150000"/>
              </a:lnSpc>
              <a:spcBef>
                <a:spcPts val="0"/>
              </a:spcBef>
              <a:spcAft>
                <a:spcPts val="0"/>
              </a:spcAft>
              <a:buClr>
                <a:srgbClr val="000000"/>
              </a:buClr>
              <a:buSzPct val="100000"/>
              <a:buChar char="○"/>
            </a:pPr>
            <a:r>
              <a:rPr lang="en" sz="4600">
                <a:solidFill>
                  <a:srgbClr val="231F20"/>
                </a:solidFill>
                <a:highlight>
                  <a:srgbClr val="FFFFFF"/>
                </a:highlight>
                <a:latin typeface="Arial"/>
                <a:ea typeface="Arial"/>
                <a:cs typeface="Arial"/>
                <a:sym typeface="Arial"/>
              </a:rPr>
              <a:t>Distributed Denial of Service (DDoS) attacks</a:t>
            </a:r>
            <a:endParaRPr sz="4600">
              <a:solidFill>
                <a:srgbClr val="231F20"/>
              </a:solidFill>
              <a:highlight>
                <a:srgbClr val="FFFFFF"/>
              </a:highlight>
              <a:latin typeface="Arial"/>
              <a:ea typeface="Arial"/>
              <a:cs typeface="Arial"/>
              <a:sym typeface="Arial"/>
            </a:endParaRPr>
          </a:p>
          <a:p>
            <a:pPr indent="-301625" lvl="1" marL="914400" rtl="0" algn="l">
              <a:lnSpc>
                <a:spcPct val="150000"/>
              </a:lnSpc>
              <a:spcBef>
                <a:spcPts val="0"/>
              </a:spcBef>
              <a:spcAft>
                <a:spcPts val="0"/>
              </a:spcAft>
              <a:buClr>
                <a:srgbClr val="231F20"/>
              </a:buClr>
              <a:buSzPct val="100000"/>
              <a:buFont typeface="Arial"/>
              <a:buChar char="○"/>
            </a:pPr>
            <a:r>
              <a:rPr lang="en" sz="4600">
                <a:solidFill>
                  <a:srgbClr val="231F20"/>
                </a:solidFill>
                <a:highlight>
                  <a:srgbClr val="FFFFFF"/>
                </a:highlight>
                <a:latin typeface="Arial"/>
                <a:ea typeface="Arial"/>
                <a:cs typeface="Arial"/>
                <a:sym typeface="Arial"/>
              </a:rPr>
              <a:t> Insider threats</a:t>
            </a:r>
            <a:endParaRPr sz="4600">
              <a:solidFill>
                <a:srgbClr val="231F20"/>
              </a:solidFill>
              <a:highlight>
                <a:srgbClr val="FFFFFF"/>
              </a:highlight>
              <a:latin typeface="Arial"/>
              <a:ea typeface="Arial"/>
              <a:cs typeface="Arial"/>
              <a:sym typeface="Arial"/>
            </a:endParaRPr>
          </a:p>
          <a:p>
            <a:pPr indent="-301625" lvl="1" marL="914400" rtl="0" algn="l">
              <a:lnSpc>
                <a:spcPct val="150000"/>
              </a:lnSpc>
              <a:spcBef>
                <a:spcPts val="0"/>
              </a:spcBef>
              <a:spcAft>
                <a:spcPts val="0"/>
              </a:spcAft>
              <a:buClr>
                <a:srgbClr val="231F20"/>
              </a:buClr>
              <a:buSzPct val="100000"/>
              <a:buFont typeface="Arial"/>
              <a:buChar char="○"/>
            </a:pPr>
            <a:r>
              <a:rPr lang="en" sz="4600">
                <a:solidFill>
                  <a:srgbClr val="231F20"/>
                </a:solidFill>
                <a:highlight>
                  <a:srgbClr val="FFFFFF"/>
                </a:highlight>
                <a:latin typeface="Arial"/>
                <a:ea typeface="Arial"/>
                <a:cs typeface="Arial"/>
                <a:sym typeface="Arial"/>
              </a:rPr>
              <a:t>Man in the middle attacks</a:t>
            </a:r>
            <a:endParaRPr sz="4600">
              <a:solidFill>
                <a:srgbClr val="231F20"/>
              </a:solidFill>
              <a:highlight>
                <a:srgbClr val="FFFFFF"/>
              </a:highlight>
              <a:latin typeface="Arial"/>
              <a:ea typeface="Arial"/>
              <a:cs typeface="Arial"/>
              <a:sym typeface="Arial"/>
            </a:endParaRPr>
          </a:p>
          <a:p>
            <a:pPr indent="-301625" lvl="0" marL="457200" rtl="0" algn="l">
              <a:lnSpc>
                <a:spcPct val="150000"/>
              </a:lnSpc>
              <a:spcBef>
                <a:spcPts val="0"/>
              </a:spcBef>
              <a:spcAft>
                <a:spcPts val="0"/>
              </a:spcAft>
              <a:buClr>
                <a:schemeClr val="dk2"/>
              </a:buClr>
              <a:buSzPct val="100000"/>
              <a:buChar char="●"/>
            </a:pPr>
            <a:r>
              <a:rPr lang="en" sz="4600">
                <a:solidFill>
                  <a:schemeClr val="dk2"/>
                </a:solidFill>
              </a:rPr>
              <a:t>To prevent this  there have been systems called Intrusion Detection system which detects these kinds of attacks and takes action like reporting to the owner of the network</a:t>
            </a:r>
            <a:endParaRPr sz="4600">
              <a:solidFill>
                <a:schemeClr val="dk2"/>
              </a:solidFill>
            </a:endParaRPr>
          </a:p>
          <a:p>
            <a:pPr indent="0" lvl="0" marL="457200" rtl="0" algn="l">
              <a:lnSpc>
                <a:spcPct val="150000"/>
              </a:lnSpc>
              <a:spcBef>
                <a:spcPts val="1200"/>
              </a:spcBef>
              <a:spcAft>
                <a:spcPts val="0"/>
              </a:spcAft>
              <a:buSzPct val="171428"/>
              <a:buNone/>
            </a:pPr>
            <a:r>
              <a:t/>
            </a:r>
            <a:endParaRPr sz="4200">
              <a:solidFill>
                <a:schemeClr val="dk2"/>
              </a:solidFill>
            </a:endParaRPr>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176" name="Google Shape;176;p3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47"/>
              <a:buNone/>
            </a:pPr>
            <a:r>
              <a:rPr lang="en"/>
              <a:t>Algorithm used</a:t>
            </a:r>
            <a:endParaRPr/>
          </a:p>
        </p:txBody>
      </p:sp>
      <p:sp>
        <p:nvSpPr>
          <p:cNvPr id="182" name="Google Shape;182;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Artificial neural network algorithm has been used in this work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Our work can contain many types of network attacks which may lead to a multi-class label</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ANN’s are good in multi-class classification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ANN’s have three stages while processing</a:t>
            </a:r>
            <a:endParaRPr>
              <a:solidFill>
                <a:srgbClr val="000000"/>
              </a:solidFill>
            </a:endParaRPr>
          </a:p>
        </p:txBody>
      </p:sp>
      <p:pic>
        <p:nvPicPr>
          <p:cNvPr id="183" name="Google Shape;183;p40"/>
          <p:cNvPicPr preferRelativeResize="0"/>
          <p:nvPr/>
        </p:nvPicPr>
        <p:blipFill rotWithShape="1">
          <a:blip r:embed="rId3">
            <a:alphaModFix/>
          </a:blip>
          <a:srcRect b="0" l="0" r="0" t="0"/>
          <a:stretch/>
        </p:blipFill>
        <p:spPr>
          <a:xfrm>
            <a:off x="5408375" y="2084225"/>
            <a:ext cx="3423925" cy="29523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1"/>
          <p:cNvSpPr txBox="1"/>
          <p:nvPr>
            <p:ph idx="1" type="body"/>
          </p:nvPr>
        </p:nvSpPr>
        <p:spPr>
          <a:xfrm>
            <a:off x="311700" y="1152475"/>
            <a:ext cx="8520600" cy="3416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sz="1943">
              <a:solidFill>
                <a:schemeClr val="dk1"/>
              </a:solidFill>
              <a:latin typeface="Times New Roman"/>
              <a:ea typeface="Times New Roman"/>
              <a:cs typeface="Times New Roman"/>
              <a:sym typeface="Times New Roman"/>
            </a:endParaRPr>
          </a:p>
          <a:p>
            <a:pPr indent="0" lvl="0" marL="1371600" rtl="0" algn="l">
              <a:lnSpc>
                <a:spcPct val="115000"/>
              </a:lnSpc>
              <a:spcBef>
                <a:spcPts val="1200"/>
              </a:spcBef>
              <a:spcAft>
                <a:spcPts val="0"/>
              </a:spcAft>
              <a:buSzPts val="2571"/>
              <a:buNone/>
            </a:pPr>
            <a:r>
              <a:t/>
            </a:r>
            <a:endParaRPr>
              <a:solidFill>
                <a:schemeClr val="dk1"/>
              </a:solidFill>
            </a:endParaRPr>
          </a:p>
          <a:p>
            <a:pPr indent="0" lvl="0" marL="1371600" rtl="0" algn="l">
              <a:lnSpc>
                <a:spcPct val="115000"/>
              </a:lnSpc>
              <a:spcBef>
                <a:spcPts val="1200"/>
              </a:spcBef>
              <a:spcAft>
                <a:spcPts val="1200"/>
              </a:spcAft>
              <a:buSzPts val="2571"/>
              <a:buNone/>
            </a:pPr>
            <a:r>
              <a:t/>
            </a:r>
            <a:endParaRPr/>
          </a:p>
        </p:txBody>
      </p:sp>
      <p:sp>
        <p:nvSpPr>
          <p:cNvPr id="189" name="Google Shape;18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47"/>
              <a:buNone/>
            </a:pPr>
            <a:r>
              <a:rPr lang="en"/>
              <a:t>Module Description</a:t>
            </a:r>
            <a:endParaRPr/>
          </a:p>
        </p:txBody>
      </p:sp>
      <p:sp>
        <p:nvSpPr>
          <p:cNvPr id="190" name="Google Shape;190;p41"/>
          <p:cNvSpPr/>
          <p:nvPr/>
        </p:nvSpPr>
        <p:spPr>
          <a:xfrm>
            <a:off x="6407575" y="1416475"/>
            <a:ext cx="2081400" cy="98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91" name="Google Shape;191;p41"/>
          <p:cNvSpPr/>
          <p:nvPr/>
        </p:nvSpPr>
        <p:spPr>
          <a:xfrm>
            <a:off x="3683125" y="1416475"/>
            <a:ext cx="2081400" cy="98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Removing null values</a:t>
            </a:r>
            <a:br>
              <a:rPr lang="en"/>
            </a:br>
            <a:r>
              <a:rPr lang="en"/>
              <a:t>Feature encoding and scaling</a:t>
            </a:r>
            <a:endParaRPr/>
          </a:p>
        </p:txBody>
      </p:sp>
      <p:sp>
        <p:nvSpPr>
          <p:cNvPr id="192" name="Google Shape;192;p41"/>
          <p:cNvSpPr/>
          <p:nvPr/>
        </p:nvSpPr>
        <p:spPr>
          <a:xfrm>
            <a:off x="3900900" y="3253275"/>
            <a:ext cx="2081400" cy="98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Applying the data to the neural network</a:t>
            </a:r>
            <a:endParaRPr/>
          </a:p>
        </p:txBody>
      </p:sp>
      <p:sp>
        <p:nvSpPr>
          <p:cNvPr id="193" name="Google Shape;193;p41"/>
          <p:cNvSpPr/>
          <p:nvPr/>
        </p:nvSpPr>
        <p:spPr>
          <a:xfrm>
            <a:off x="860400" y="3253275"/>
            <a:ext cx="2081400" cy="98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Testing the neural </a:t>
            </a:r>
            <a:r>
              <a:rPr lang="en"/>
              <a:t>network</a:t>
            </a:r>
            <a:r>
              <a:rPr lang="en"/>
              <a:t> with generating test data</a:t>
            </a:r>
            <a:endParaRPr/>
          </a:p>
        </p:txBody>
      </p:sp>
      <p:sp>
        <p:nvSpPr>
          <p:cNvPr id="194" name="Google Shape;194;p41"/>
          <p:cNvSpPr/>
          <p:nvPr/>
        </p:nvSpPr>
        <p:spPr>
          <a:xfrm>
            <a:off x="1012800" y="1416475"/>
            <a:ext cx="2081400" cy="98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cxnSp>
        <p:nvCxnSpPr>
          <p:cNvPr id="195" name="Google Shape;195;p41"/>
          <p:cNvCxnSpPr>
            <a:stCxn id="194" idx="3"/>
            <a:endCxn id="191" idx="1"/>
          </p:cNvCxnSpPr>
          <p:nvPr/>
        </p:nvCxnSpPr>
        <p:spPr>
          <a:xfrm>
            <a:off x="3094200" y="1906825"/>
            <a:ext cx="588900" cy="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41"/>
          <p:cNvCxnSpPr>
            <a:stCxn id="191" idx="3"/>
            <a:endCxn id="190" idx="1"/>
          </p:cNvCxnSpPr>
          <p:nvPr/>
        </p:nvCxnSpPr>
        <p:spPr>
          <a:xfrm>
            <a:off x="5764525" y="1906825"/>
            <a:ext cx="643200" cy="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41"/>
          <p:cNvSpPr/>
          <p:nvPr/>
        </p:nvSpPr>
        <p:spPr>
          <a:xfrm>
            <a:off x="6407575" y="3253275"/>
            <a:ext cx="2081400" cy="98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Splitting into train and test</a:t>
            </a:r>
            <a:endParaRPr/>
          </a:p>
        </p:txBody>
      </p:sp>
      <p:cxnSp>
        <p:nvCxnSpPr>
          <p:cNvPr id="198" name="Google Shape;198;p41"/>
          <p:cNvCxnSpPr>
            <a:stCxn id="190" idx="2"/>
            <a:endCxn id="197" idx="0"/>
          </p:cNvCxnSpPr>
          <p:nvPr/>
        </p:nvCxnSpPr>
        <p:spPr>
          <a:xfrm>
            <a:off x="7448275" y="2397175"/>
            <a:ext cx="0" cy="8562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41"/>
          <p:cNvCxnSpPr>
            <a:stCxn id="197" idx="1"/>
            <a:endCxn id="192" idx="3"/>
          </p:cNvCxnSpPr>
          <p:nvPr/>
        </p:nvCxnSpPr>
        <p:spPr>
          <a:xfrm rot="10800000">
            <a:off x="5982175" y="3743625"/>
            <a:ext cx="425400" cy="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41"/>
          <p:cNvCxnSpPr>
            <a:stCxn id="192" idx="1"/>
            <a:endCxn id="193" idx="3"/>
          </p:cNvCxnSpPr>
          <p:nvPr/>
        </p:nvCxnSpPr>
        <p:spPr>
          <a:xfrm rot="10800000">
            <a:off x="2941800" y="3743625"/>
            <a:ext cx="959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scaling and encoding</a:t>
            </a:r>
            <a:endParaRPr/>
          </a:p>
        </p:txBody>
      </p:sp>
      <p:sp>
        <p:nvSpPr>
          <p:cNvPr id="206" name="Google Shape;20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Feature scaling is a process used to reduce the values present in the feature column closer to the mean. </a:t>
            </a:r>
            <a:endParaRPr sz="1600"/>
          </a:p>
          <a:p>
            <a:pPr indent="-330200" lvl="1" marL="914400" rtl="0" algn="l">
              <a:spcBef>
                <a:spcPts val="0"/>
              </a:spcBef>
              <a:spcAft>
                <a:spcPts val="0"/>
              </a:spcAft>
              <a:buSzPts val="1600"/>
              <a:buChar char="○"/>
            </a:pPr>
            <a:r>
              <a:rPr lang="en" sz="1600"/>
              <a:t>Values being far apart cause the model to perform </a:t>
            </a:r>
            <a:r>
              <a:rPr lang="en" sz="1600"/>
              <a:t>inaccurate</a:t>
            </a:r>
            <a:r>
              <a:rPr lang="en" sz="1600"/>
              <a:t> predictions.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Label encoding is used to convert the data type of the values of certain features.</a:t>
            </a:r>
            <a:endParaRPr sz="1600"/>
          </a:p>
          <a:p>
            <a:pPr indent="-330200" lvl="1" marL="914400" rtl="0" algn="l">
              <a:spcBef>
                <a:spcPts val="0"/>
              </a:spcBef>
              <a:spcAft>
                <a:spcPts val="0"/>
              </a:spcAft>
              <a:buSzPts val="1600"/>
              <a:buChar char="○"/>
            </a:pPr>
            <a:r>
              <a:rPr lang="en" sz="1600"/>
              <a:t> For example in the dataset, the type of connection features may be set as UDP, TCP etc. </a:t>
            </a:r>
            <a:endParaRPr sz="1600"/>
          </a:p>
          <a:p>
            <a:pPr indent="-330200" lvl="1" marL="914400" rtl="0" algn="l">
              <a:spcBef>
                <a:spcPts val="0"/>
              </a:spcBef>
              <a:spcAft>
                <a:spcPts val="0"/>
              </a:spcAft>
              <a:buSzPts val="1600"/>
              <a:buChar char="○"/>
            </a:pPr>
            <a:r>
              <a:rPr lang="en" sz="1600"/>
              <a:t>To help the algorithm </a:t>
            </a:r>
            <a:r>
              <a:rPr lang="en" sz="1600"/>
              <a:t>understand</a:t>
            </a:r>
            <a:r>
              <a:rPr lang="en" sz="1600"/>
              <a:t> these values are converted into numbers via encoding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47"/>
              <a:buNone/>
            </a:pPr>
            <a:r>
              <a:rPr lang="en"/>
              <a:t>Model settings</a:t>
            </a:r>
            <a:endParaRPr/>
          </a:p>
        </p:txBody>
      </p:sp>
      <p:sp>
        <p:nvSpPr>
          <p:cNvPr id="212" name="Google Shape;212;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graphicFrame>
        <p:nvGraphicFramePr>
          <p:cNvPr id="213" name="Google Shape;213;p43"/>
          <p:cNvGraphicFramePr/>
          <p:nvPr/>
        </p:nvGraphicFramePr>
        <p:xfrm>
          <a:off x="952500" y="1809750"/>
          <a:ext cx="3000000" cy="3000000"/>
        </p:xfrm>
        <a:graphic>
          <a:graphicData uri="http://schemas.openxmlformats.org/drawingml/2006/table">
            <a:tbl>
              <a:tblPr>
                <a:noFill/>
                <a:tableStyleId>{5530AE07-2C65-451F-B0AD-5E8712391C58}</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Setting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Option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Optimizer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Adam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 Neurons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HIdden layers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Output neuron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Epochs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 (after tr</a:t>
                      </a:r>
                      <a:r>
                        <a:rPr lang="en"/>
                        <a:t>ial</a:t>
                      </a:r>
                      <a:r>
                        <a:rPr lang="en" sz="1400" u="none" cap="none" strike="noStrike"/>
                        <a:t> and error)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Activation function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ReLu, Sigmoid</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19" name="Google Shape;21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0" name="Google Shape;220;p44"/>
          <p:cNvPicPr preferRelativeResize="0"/>
          <p:nvPr/>
        </p:nvPicPr>
        <p:blipFill>
          <a:blip r:embed="rId3">
            <a:alphaModFix/>
          </a:blip>
          <a:stretch>
            <a:fillRect/>
          </a:stretch>
        </p:blipFill>
        <p:spPr>
          <a:xfrm>
            <a:off x="381400" y="1198700"/>
            <a:ext cx="7791525" cy="3592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7" name="Google Shape;227;p45"/>
          <p:cNvPicPr preferRelativeResize="0"/>
          <p:nvPr/>
        </p:nvPicPr>
        <p:blipFill>
          <a:blip r:embed="rId3">
            <a:alphaModFix/>
          </a:blip>
          <a:stretch>
            <a:fillRect/>
          </a:stretch>
        </p:blipFill>
        <p:spPr>
          <a:xfrm>
            <a:off x="908275" y="333375"/>
            <a:ext cx="7654027" cy="443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